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31"/>
  </p:notesMasterIdLst>
  <p:sldIdLst>
    <p:sldId id="256" r:id="rId2"/>
    <p:sldId id="292" r:id="rId3"/>
    <p:sldId id="295" r:id="rId4"/>
    <p:sldId id="433" r:id="rId5"/>
    <p:sldId id="434" r:id="rId6"/>
    <p:sldId id="435" r:id="rId7"/>
    <p:sldId id="436" r:id="rId8"/>
    <p:sldId id="437" r:id="rId9"/>
    <p:sldId id="438" r:id="rId10"/>
    <p:sldId id="439" r:id="rId11"/>
    <p:sldId id="440" r:id="rId12"/>
    <p:sldId id="441" r:id="rId13"/>
    <p:sldId id="442" r:id="rId14"/>
    <p:sldId id="443" r:id="rId15"/>
    <p:sldId id="446" r:id="rId16"/>
    <p:sldId id="404" r:id="rId17"/>
    <p:sldId id="264" r:id="rId18"/>
    <p:sldId id="290" r:id="rId19"/>
    <p:sldId id="304" r:id="rId20"/>
    <p:sldId id="305" r:id="rId21"/>
    <p:sldId id="306" r:id="rId22"/>
    <p:sldId id="307" r:id="rId23"/>
    <p:sldId id="308" r:id="rId24"/>
    <p:sldId id="432" r:id="rId25"/>
    <p:sldId id="309" r:id="rId26"/>
    <p:sldId id="310" r:id="rId27"/>
    <p:sldId id="311" r:id="rId28"/>
    <p:sldId id="448" r:id="rId29"/>
    <p:sldId id="314" r:id="rId30"/>
    <p:sldId id="315" r:id="rId31"/>
    <p:sldId id="316" r:id="rId32"/>
    <p:sldId id="317" r:id="rId33"/>
    <p:sldId id="405" r:id="rId34"/>
    <p:sldId id="319" r:id="rId35"/>
    <p:sldId id="343" r:id="rId36"/>
    <p:sldId id="406" r:id="rId37"/>
    <p:sldId id="344" r:id="rId38"/>
    <p:sldId id="407" r:id="rId39"/>
    <p:sldId id="345" r:id="rId40"/>
    <p:sldId id="408" r:id="rId41"/>
    <p:sldId id="349" r:id="rId42"/>
    <p:sldId id="431" r:id="rId43"/>
    <p:sldId id="409" r:id="rId44"/>
    <p:sldId id="320" r:id="rId45"/>
    <p:sldId id="322" r:id="rId46"/>
    <p:sldId id="323" r:id="rId47"/>
    <p:sldId id="324" r:id="rId48"/>
    <p:sldId id="325" r:id="rId49"/>
    <p:sldId id="326" r:id="rId50"/>
    <p:sldId id="327" r:id="rId51"/>
    <p:sldId id="328" r:id="rId52"/>
    <p:sldId id="329" r:id="rId53"/>
    <p:sldId id="330" r:id="rId54"/>
    <p:sldId id="410" r:id="rId55"/>
    <p:sldId id="331" r:id="rId56"/>
    <p:sldId id="341" r:id="rId57"/>
    <p:sldId id="332" r:id="rId58"/>
    <p:sldId id="333" r:id="rId59"/>
    <p:sldId id="334" r:id="rId60"/>
    <p:sldId id="336" r:id="rId61"/>
    <p:sldId id="337" r:id="rId62"/>
    <p:sldId id="338" r:id="rId63"/>
    <p:sldId id="339" r:id="rId64"/>
    <p:sldId id="340" r:id="rId65"/>
    <p:sldId id="411" r:id="rId66"/>
    <p:sldId id="352" r:id="rId67"/>
    <p:sldId id="353" r:id="rId68"/>
    <p:sldId id="354" r:id="rId69"/>
    <p:sldId id="355" r:id="rId70"/>
    <p:sldId id="356" r:id="rId71"/>
    <p:sldId id="358" r:id="rId72"/>
    <p:sldId id="412" r:id="rId73"/>
    <p:sldId id="359" r:id="rId74"/>
    <p:sldId id="360" r:id="rId75"/>
    <p:sldId id="361" r:id="rId76"/>
    <p:sldId id="362" r:id="rId77"/>
    <p:sldId id="363" r:id="rId78"/>
    <p:sldId id="413" r:id="rId79"/>
    <p:sldId id="365" r:id="rId80"/>
    <p:sldId id="366" r:id="rId81"/>
    <p:sldId id="367" r:id="rId82"/>
    <p:sldId id="368" r:id="rId83"/>
    <p:sldId id="369" r:id="rId84"/>
    <p:sldId id="370" r:id="rId85"/>
    <p:sldId id="371" r:id="rId86"/>
    <p:sldId id="372" r:id="rId87"/>
    <p:sldId id="447" r:id="rId88"/>
    <p:sldId id="373" r:id="rId89"/>
    <p:sldId id="374" r:id="rId90"/>
    <p:sldId id="375" r:id="rId91"/>
    <p:sldId id="377" r:id="rId92"/>
    <p:sldId id="378" r:id="rId93"/>
    <p:sldId id="379" r:id="rId94"/>
    <p:sldId id="381" r:id="rId95"/>
    <p:sldId id="414" r:id="rId96"/>
    <p:sldId id="417" r:id="rId97"/>
    <p:sldId id="418" r:id="rId98"/>
    <p:sldId id="420" r:id="rId99"/>
    <p:sldId id="415" r:id="rId100"/>
    <p:sldId id="383" r:id="rId101"/>
    <p:sldId id="385" r:id="rId102"/>
    <p:sldId id="386" r:id="rId103"/>
    <p:sldId id="387" r:id="rId104"/>
    <p:sldId id="388" r:id="rId105"/>
    <p:sldId id="389" r:id="rId106"/>
    <p:sldId id="390" r:id="rId107"/>
    <p:sldId id="392" r:id="rId108"/>
    <p:sldId id="393" r:id="rId109"/>
    <p:sldId id="394" r:id="rId110"/>
    <p:sldId id="396" r:id="rId111"/>
    <p:sldId id="397" r:id="rId112"/>
    <p:sldId id="398" r:id="rId113"/>
    <p:sldId id="399" r:id="rId114"/>
    <p:sldId id="401" r:id="rId115"/>
    <p:sldId id="402" r:id="rId116"/>
    <p:sldId id="403" r:id="rId117"/>
    <p:sldId id="416" r:id="rId118"/>
    <p:sldId id="421" r:id="rId119"/>
    <p:sldId id="422" r:id="rId120"/>
    <p:sldId id="423" r:id="rId121"/>
    <p:sldId id="424" r:id="rId122"/>
    <p:sldId id="425" r:id="rId123"/>
    <p:sldId id="426" r:id="rId124"/>
    <p:sldId id="427" r:id="rId125"/>
    <p:sldId id="428" r:id="rId126"/>
    <p:sldId id="429" r:id="rId127"/>
    <p:sldId id="430" r:id="rId128"/>
    <p:sldId id="449" r:id="rId129"/>
    <p:sldId id="445" r:id="rId130"/>
  </p:sldIdLst>
  <p:sldSz cx="9144000" cy="6858000" type="screen4x3"/>
  <p:notesSz cx="6858000" cy="9144000"/>
  <p:defaultTextStyle>
    <a:defPPr>
      <a:defRPr lang="zh-CN"/>
    </a:defPPr>
    <a:lvl1pPr algn="l" rtl="0" fontAlgn="base">
      <a:spcBef>
        <a:spcPct val="0"/>
      </a:spcBef>
      <a:spcAft>
        <a:spcPct val="0"/>
      </a:spcAft>
      <a:defRPr sz="3200" kern="1200">
        <a:solidFill>
          <a:schemeClr val="tx1"/>
        </a:solidFill>
        <a:latin typeface="Arial" charset="0"/>
        <a:ea typeface="宋体" pitchFamily="2" charset="-122"/>
        <a:cs typeface="+mn-cs"/>
      </a:defRPr>
    </a:lvl1pPr>
    <a:lvl2pPr marL="457200" algn="l" rtl="0" fontAlgn="base">
      <a:spcBef>
        <a:spcPct val="0"/>
      </a:spcBef>
      <a:spcAft>
        <a:spcPct val="0"/>
      </a:spcAft>
      <a:defRPr sz="3200" kern="1200">
        <a:solidFill>
          <a:schemeClr val="tx1"/>
        </a:solidFill>
        <a:latin typeface="Arial" charset="0"/>
        <a:ea typeface="宋体" pitchFamily="2" charset="-122"/>
        <a:cs typeface="+mn-cs"/>
      </a:defRPr>
    </a:lvl2pPr>
    <a:lvl3pPr marL="914400" algn="l" rtl="0" fontAlgn="base">
      <a:spcBef>
        <a:spcPct val="0"/>
      </a:spcBef>
      <a:spcAft>
        <a:spcPct val="0"/>
      </a:spcAft>
      <a:defRPr sz="3200" kern="1200">
        <a:solidFill>
          <a:schemeClr val="tx1"/>
        </a:solidFill>
        <a:latin typeface="Arial" charset="0"/>
        <a:ea typeface="宋体" pitchFamily="2" charset="-122"/>
        <a:cs typeface="+mn-cs"/>
      </a:defRPr>
    </a:lvl3pPr>
    <a:lvl4pPr marL="1371600" algn="l" rtl="0" fontAlgn="base">
      <a:spcBef>
        <a:spcPct val="0"/>
      </a:spcBef>
      <a:spcAft>
        <a:spcPct val="0"/>
      </a:spcAft>
      <a:defRPr sz="3200" kern="1200">
        <a:solidFill>
          <a:schemeClr val="tx1"/>
        </a:solidFill>
        <a:latin typeface="Arial" charset="0"/>
        <a:ea typeface="宋体" pitchFamily="2" charset="-122"/>
        <a:cs typeface="+mn-cs"/>
      </a:defRPr>
    </a:lvl4pPr>
    <a:lvl5pPr marL="1828800" algn="l" rtl="0" fontAlgn="base">
      <a:spcBef>
        <a:spcPct val="0"/>
      </a:spcBef>
      <a:spcAft>
        <a:spcPct val="0"/>
      </a:spcAft>
      <a:defRPr sz="3200" kern="1200">
        <a:solidFill>
          <a:schemeClr val="tx1"/>
        </a:solidFill>
        <a:latin typeface="Arial" charset="0"/>
        <a:ea typeface="宋体" pitchFamily="2" charset="-122"/>
        <a:cs typeface="+mn-cs"/>
      </a:defRPr>
    </a:lvl5pPr>
    <a:lvl6pPr marL="2286000" algn="l" defTabSz="914400" rtl="0" eaLnBrk="1" latinLnBrk="0" hangingPunct="1">
      <a:defRPr sz="3200" kern="1200">
        <a:solidFill>
          <a:schemeClr val="tx1"/>
        </a:solidFill>
        <a:latin typeface="Arial" charset="0"/>
        <a:ea typeface="宋体" pitchFamily="2" charset="-122"/>
        <a:cs typeface="+mn-cs"/>
      </a:defRPr>
    </a:lvl6pPr>
    <a:lvl7pPr marL="2743200" algn="l" defTabSz="914400" rtl="0" eaLnBrk="1" latinLnBrk="0" hangingPunct="1">
      <a:defRPr sz="3200" kern="1200">
        <a:solidFill>
          <a:schemeClr val="tx1"/>
        </a:solidFill>
        <a:latin typeface="Arial" charset="0"/>
        <a:ea typeface="宋体" pitchFamily="2" charset="-122"/>
        <a:cs typeface="+mn-cs"/>
      </a:defRPr>
    </a:lvl7pPr>
    <a:lvl8pPr marL="3200400" algn="l" defTabSz="914400" rtl="0" eaLnBrk="1" latinLnBrk="0" hangingPunct="1">
      <a:defRPr sz="3200" kern="1200">
        <a:solidFill>
          <a:schemeClr val="tx1"/>
        </a:solidFill>
        <a:latin typeface="Arial" charset="0"/>
        <a:ea typeface="宋体" pitchFamily="2" charset="-122"/>
        <a:cs typeface="+mn-cs"/>
      </a:defRPr>
    </a:lvl8pPr>
    <a:lvl9pPr marL="3657600" algn="l" defTabSz="914400" rtl="0" eaLnBrk="1" latinLnBrk="0" hangingPunct="1">
      <a:defRPr sz="32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993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31" autoAdjust="0"/>
  </p:normalViewPr>
  <p:slideViewPr>
    <p:cSldViewPr>
      <p:cViewPr varScale="1">
        <p:scale>
          <a:sx n="60" d="100"/>
          <a:sy n="60" d="100"/>
        </p:scale>
        <p:origin x="146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1D8B5E9D-BD33-46F2-9F4D-CBED769ECD3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wire</a:t>
            </a:r>
            <a:r>
              <a:rPr lang="zh-CN" altLang="en-US" dirty="0"/>
              <a:t>型信号没有数据保持能力，只有连续驱动后，才能取得特定值。</a:t>
            </a:r>
            <a:endParaRPr lang="en-US" altLang="zh-CN" dirty="0"/>
          </a:p>
          <a:p>
            <a:r>
              <a:rPr lang="zh-CN" altLang="en-US" dirty="0"/>
              <a:t>体现了组合逻辑电路的特征</a:t>
            </a:r>
            <a:r>
              <a:rPr lang="en-US" altLang="zh-CN" dirty="0"/>
              <a:t>——</a:t>
            </a:r>
            <a:r>
              <a:rPr lang="zh-CN" altLang="en-US" dirty="0"/>
              <a:t>任何输入的变化，立即影响输出。</a:t>
            </a:r>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74</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88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89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90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91</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92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93</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94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支持电路的行为描述是，硬件描述语言的最大优势，也是现代</a:t>
            </a:r>
            <a:r>
              <a:rPr lang="en-US" altLang="zh-CN" dirty="0"/>
              <a:t>VLSI</a:t>
            </a:r>
            <a:r>
              <a:rPr lang="zh-CN" altLang="en-US" dirty="0"/>
              <a:t>设计的基础。设计人员可以摆脱传统的逻辑器件的限制，设计出各式各样、具有特色和个性的功能模块（</a:t>
            </a:r>
            <a:r>
              <a:rPr lang="en-US" altLang="zh-CN" dirty="0"/>
              <a:t>IP</a:t>
            </a:r>
            <a:r>
              <a:rPr lang="zh-CN" altLang="en-US" dirty="0"/>
              <a:t>模块），更加容易构成大型系统。</a:t>
            </a:r>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79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buFont typeface="Wingdings" pitchFamily="2" charset="2"/>
              <a:buChar char="l"/>
            </a:pPr>
            <a:r>
              <a:rPr lang="en-US" altLang="zh-CN" sz="1200" b="1" dirty="0">
                <a:solidFill>
                  <a:srgbClr val="3333FF"/>
                </a:solidFill>
              </a:rPr>
              <a:t>always</a:t>
            </a:r>
            <a:r>
              <a:rPr lang="zh-CN" altLang="en-US" sz="1200" b="1" dirty="0">
                <a:solidFill>
                  <a:srgbClr val="3333FF"/>
                </a:solidFill>
              </a:rPr>
              <a:t>语句通常用于对数字电路中反复执行的行为进行建模。</a:t>
            </a:r>
            <a:endParaRPr lang="en-US" altLang="zh-CN" sz="1200" b="1" dirty="0">
              <a:solidFill>
                <a:srgbClr val="3333FF"/>
              </a:solidFill>
            </a:endParaRPr>
          </a:p>
          <a:p>
            <a:pPr>
              <a:lnSpc>
                <a:spcPct val="90000"/>
              </a:lnSpc>
              <a:buFont typeface="Wingdings" pitchFamily="2" charset="2"/>
              <a:buChar char="l"/>
            </a:pPr>
            <a:r>
              <a:rPr lang="zh-CN" altLang="en-US" sz="1200" b="1" dirty="0"/>
              <a:t>从</a:t>
            </a:r>
            <a:r>
              <a:rPr lang="en-US" altLang="zh-CN" sz="1200" b="1" dirty="0"/>
              <a:t>C</a:t>
            </a:r>
            <a:r>
              <a:rPr lang="zh-CN" altLang="en-US" sz="1200" b="1" dirty="0"/>
              <a:t>语言的角度看，</a:t>
            </a:r>
            <a:r>
              <a:rPr lang="en-US" altLang="zh-CN" sz="1200" b="1" dirty="0"/>
              <a:t>always</a:t>
            </a:r>
            <a:r>
              <a:rPr lang="zh-CN" altLang="en-US" sz="1200" b="1" dirty="0"/>
              <a:t>类似于一个无限循环；从硬件设计者的角度看，它真实反映了硬件电路在通电后连续地反复执行特点。</a:t>
            </a:r>
          </a:p>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81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82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电平敏感信号体现输入随时影响输出的组合逻辑特性。</a:t>
            </a:r>
            <a:endParaRPr lang="en-US" altLang="zh-CN" dirty="0"/>
          </a:p>
          <a:p>
            <a:r>
              <a:rPr lang="zh-CN" altLang="en-US" dirty="0"/>
              <a:t>边沿敏感信号体现同步时序电路的特点</a:t>
            </a:r>
            <a:r>
              <a:rPr lang="en-US" altLang="zh-CN" dirty="0"/>
              <a:t>——</a:t>
            </a:r>
            <a:r>
              <a:rPr lang="zh-CN" altLang="en-US" dirty="0"/>
              <a:t>在统一时钟作用下改变电路的状态。</a:t>
            </a:r>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83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84</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85</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86</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D8B5E9D-BD33-46F2-9F4D-CBED769ECD39}" type="slidenum">
              <a:rPr lang="en-US" altLang="zh-CN" smtClean="0"/>
              <a:pPr>
                <a:defRPr/>
              </a:pPr>
              <a:t>87</a:t>
            </a:fld>
            <a:endParaRPr lang="en-US" altLang="zh-CN"/>
          </a:p>
        </p:txBody>
      </p:sp>
    </p:spTree>
    <p:extLst>
      <p:ext uri="{BB962C8B-B14F-4D97-AF65-F5344CB8AC3E}">
        <p14:creationId xmlns:p14="http://schemas.microsoft.com/office/powerpoint/2010/main" val="419216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zh-CN" altLang="en-US">
              <a:cs typeface="Arial" charset="0"/>
            </a:endParaRPr>
          </a:p>
        </p:txBody>
      </p:sp>
      <p:sp>
        <p:nvSpPr>
          <p:cNvPr id="4710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471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655EEAF1-4B9D-4857-B667-6020CC60E41A}" type="datetime1">
              <a:rPr lang="zh-CN" altLang="en-US"/>
              <a:pPr>
                <a:defRPr/>
              </a:pPr>
              <a:t>2018/11/22</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逻辑设计基础</a:t>
            </a:r>
          </a:p>
        </p:txBody>
      </p:sp>
      <p:sp>
        <p:nvSpPr>
          <p:cNvPr id="8" name="Rectangle 6"/>
          <p:cNvSpPr>
            <a:spLocks noGrp="1" noChangeArrowheads="1"/>
          </p:cNvSpPr>
          <p:nvPr>
            <p:ph type="sldNum" sz="quarter" idx="12"/>
          </p:nvPr>
        </p:nvSpPr>
        <p:spPr/>
        <p:txBody>
          <a:bodyPr/>
          <a:lstStyle>
            <a:lvl1pPr>
              <a:defRPr/>
            </a:lvl1pPr>
          </a:lstStyle>
          <a:p>
            <a:pPr>
              <a:defRPr/>
            </a:pPr>
            <a:fld id="{DDFC722E-C80C-4AD5-9E08-76487D8E3F5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3430DC97-F87C-45BB-B31D-7DE8D704A497}" type="datetime1">
              <a:rPr lang="zh-CN" altLang="en-US"/>
              <a:pPr>
                <a:defRPr/>
              </a:pPr>
              <a:t>2018/11/22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6" name="Rectangle 6"/>
          <p:cNvSpPr>
            <a:spLocks noGrp="1" noChangeArrowheads="1"/>
          </p:cNvSpPr>
          <p:nvPr>
            <p:ph type="sldNum" sz="quarter" idx="12"/>
          </p:nvPr>
        </p:nvSpPr>
        <p:spPr>
          <a:ln/>
        </p:spPr>
        <p:txBody>
          <a:bodyPr/>
          <a:lstStyle>
            <a:lvl1pPr>
              <a:defRPr/>
            </a:lvl1pPr>
          </a:lstStyle>
          <a:p>
            <a:pPr>
              <a:defRPr/>
            </a:pPr>
            <a:fld id="{26F2D506-C3C2-4017-AC84-9429B67210F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E069FB0-EA9A-4EB0-BCAF-330358AEB709}" type="datetime1">
              <a:rPr lang="zh-CN" altLang="en-US"/>
              <a:pPr>
                <a:defRPr/>
              </a:pPr>
              <a:t>2018/11/22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6" name="Rectangle 6"/>
          <p:cNvSpPr>
            <a:spLocks noGrp="1" noChangeArrowheads="1"/>
          </p:cNvSpPr>
          <p:nvPr>
            <p:ph type="sldNum" sz="quarter" idx="12"/>
          </p:nvPr>
        </p:nvSpPr>
        <p:spPr>
          <a:ln/>
        </p:spPr>
        <p:txBody>
          <a:bodyPr/>
          <a:lstStyle>
            <a:lvl1pPr>
              <a:defRPr/>
            </a:lvl1pPr>
          </a:lstStyle>
          <a:p>
            <a:pPr>
              <a:defRPr/>
            </a:pPr>
            <a:fld id="{69229CE9-ECF8-436B-86FE-F8E15450BBAC}"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fld id="{CB5F6148-52CA-470C-BB5A-C5CB63F7943B}" type="datetime1">
              <a:rPr lang="zh-CN" altLang="en-US"/>
              <a:pPr>
                <a:defRPr/>
              </a:pPr>
              <a:t>2018/11/22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5" name="Rectangle 6"/>
          <p:cNvSpPr>
            <a:spLocks noGrp="1" noChangeArrowheads="1"/>
          </p:cNvSpPr>
          <p:nvPr>
            <p:ph type="sldNum" sz="quarter" idx="12"/>
          </p:nvPr>
        </p:nvSpPr>
        <p:spPr>
          <a:ln/>
        </p:spPr>
        <p:txBody>
          <a:bodyPr/>
          <a:lstStyle>
            <a:lvl1pPr>
              <a:defRPr/>
            </a:lvl1pPr>
          </a:lstStyle>
          <a:p>
            <a:pPr>
              <a:defRPr/>
            </a:pPr>
            <a:fld id="{C7E4D141-886F-41C1-96E6-187386861BD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953915EE-9040-4533-A6AB-D489C503A041}" type="datetime1">
              <a:rPr lang="zh-CN" altLang="en-US"/>
              <a:pPr>
                <a:defRPr/>
              </a:pPr>
              <a:t>2018/11/22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6" name="Rectangle 6"/>
          <p:cNvSpPr>
            <a:spLocks noGrp="1" noChangeArrowheads="1"/>
          </p:cNvSpPr>
          <p:nvPr>
            <p:ph type="sldNum" sz="quarter" idx="12"/>
          </p:nvPr>
        </p:nvSpPr>
        <p:spPr>
          <a:ln/>
        </p:spPr>
        <p:txBody>
          <a:bodyPr/>
          <a:lstStyle>
            <a:lvl1pPr>
              <a:defRPr/>
            </a:lvl1pPr>
          </a:lstStyle>
          <a:p>
            <a:pPr>
              <a:defRPr/>
            </a:pPr>
            <a:fld id="{9F43C7AE-7202-4F10-AAEB-D156BDD2902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69770F8-CE46-4A29-BE4A-952094D55DC3}" type="datetime1">
              <a:rPr lang="zh-CN" altLang="en-US"/>
              <a:pPr>
                <a:defRPr/>
              </a:pPr>
              <a:t>2018/11/22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6" name="Rectangle 6"/>
          <p:cNvSpPr>
            <a:spLocks noGrp="1" noChangeArrowheads="1"/>
          </p:cNvSpPr>
          <p:nvPr>
            <p:ph type="sldNum" sz="quarter" idx="12"/>
          </p:nvPr>
        </p:nvSpPr>
        <p:spPr>
          <a:ln/>
        </p:spPr>
        <p:txBody>
          <a:bodyPr/>
          <a:lstStyle>
            <a:lvl1pPr>
              <a:defRPr/>
            </a:lvl1pPr>
          </a:lstStyle>
          <a:p>
            <a:pPr>
              <a:defRPr/>
            </a:pPr>
            <a:fld id="{519C3355-379A-4A8C-B650-44BA873CC74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579DEDFE-9FD8-4073-9097-EF04E193FEB9}" type="datetime1">
              <a:rPr lang="zh-CN" altLang="en-US"/>
              <a:pPr>
                <a:defRPr/>
              </a:pPr>
              <a:t>2018/11/22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7" name="Rectangle 6"/>
          <p:cNvSpPr>
            <a:spLocks noGrp="1" noChangeArrowheads="1"/>
          </p:cNvSpPr>
          <p:nvPr>
            <p:ph type="sldNum" sz="quarter" idx="12"/>
          </p:nvPr>
        </p:nvSpPr>
        <p:spPr>
          <a:ln/>
        </p:spPr>
        <p:txBody>
          <a:bodyPr/>
          <a:lstStyle>
            <a:lvl1pPr>
              <a:defRPr/>
            </a:lvl1pPr>
          </a:lstStyle>
          <a:p>
            <a:pPr>
              <a:defRPr/>
            </a:pPr>
            <a:fld id="{18365743-EB77-44A1-9EE7-0E72CD5CD24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08D87715-0081-4768-9FC5-8ED14B684379}" type="datetime1">
              <a:rPr lang="zh-CN" altLang="en-US"/>
              <a:pPr>
                <a:defRPr/>
              </a:pPr>
              <a:t>2018/11/22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9" name="Rectangle 6"/>
          <p:cNvSpPr>
            <a:spLocks noGrp="1" noChangeArrowheads="1"/>
          </p:cNvSpPr>
          <p:nvPr>
            <p:ph type="sldNum" sz="quarter" idx="12"/>
          </p:nvPr>
        </p:nvSpPr>
        <p:spPr>
          <a:ln/>
        </p:spPr>
        <p:txBody>
          <a:bodyPr/>
          <a:lstStyle>
            <a:lvl1pPr>
              <a:defRPr/>
            </a:lvl1pPr>
          </a:lstStyle>
          <a:p>
            <a:pPr>
              <a:defRPr/>
            </a:pPr>
            <a:fld id="{895987BF-48BB-47E6-821E-A9AF868CC7D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AB1F6FC-A70C-4C33-A0EC-830DB51C9A9B}" type="datetime1">
              <a:rPr lang="zh-CN" altLang="en-US"/>
              <a:pPr>
                <a:defRPr/>
              </a:pPr>
              <a:t>2018/11/22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5" name="Rectangle 6"/>
          <p:cNvSpPr>
            <a:spLocks noGrp="1" noChangeArrowheads="1"/>
          </p:cNvSpPr>
          <p:nvPr>
            <p:ph type="sldNum" sz="quarter" idx="12"/>
          </p:nvPr>
        </p:nvSpPr>
        <p:spPr>
          <a:ln/>
        </p:spPr>
        <p:txBody>
          <a:bodyPr/>
          <a:lstStyle>
            <a:lvl1pPr>
              <a:defRPr/>
            </a:lvl1pPr>
          </a:lstStyle>
          <a:p>
            <a:pPr>
              <a:defRPr/>
            </a:pPr>
            <a:fld id="{331524D3-69CC-4706-ADE7-58E79E9F0AB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6DCDADA-9574-4F1A-8A90-C7E056250D58}" type="datetime1">
              <a:rPr lang="zh-CN" altLang="en-US"/>
              <a:pPr>
                <a:defRPr/>
              </a:pPr>
              <a:t>2018/11/22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4" name="Rectangle 6"/>
          <p:cNvSpPr>
            <a:spLocks noGrp="1" noChangeArrowheads="1"/>
          </p:cNvSpPr>
          <p:nvPr>
            <p:ph type="sldNum" sz="quarter" idx="12"/>
          </p:nvPr>
        </p:nvSpPr>
        <p:spPr>
          <a:ln/>
        </p:spPr>
        <p:txBody>
          <a:bodyPr/>
          <a:lstStyle>
            <a:lvl1pPr>
              <a:defRPr/>
            </a:lvl1pPr>
          </a:lstStyle>
          <a:p>
            <a:pPr>
              <a:defRPr/>
            </a:pPr>
            <a:fld id="{D9186661-18A6-46A7-9864-A01ACE2EFA8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C0E3B6B-EBC0-44BA-A78D-B755CDADE914}" type="datetime1">
              <a:rPr lang="zh-CN" altLang="en-US"/>
              <a:pPr>
                <a:defRPr/>
              </a:pPr>
              <a:t>2018/11/22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7" name="Rectangle 6"/>
          <p:cNvSpPr>
            <a:spLocks noGrp="1" noChangeArrowheads="1"/>
          </p:cNvSpPr>
          <p:nvPr>
            <p:ph type="sldNum" sz="quarter" idx="12"/>
          </p:nvPr>
        </p:nvSpPr>
        <p:spPr>
          <a:ln/>
        </p:spPr>
        <p:txBody>
          <a:bodyPr/>
          <a:lstStyle>
            <a:lvl1pPr>
              <a:defRPr/>
            </a:lvl1pPr>
          </a:lstStyle>
          <a:p>
            <a:pPr>
              <a:defRPr/>
            </a:pPr>
            <a:fld id="{3B97C4CE-232C-42E3-8472-775CEC79CE7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4A4A8D4-98B5-4794-AC13-AE8379CDC937}" type="datetime1">
              <a:rPr lang="zh-CN" altLang="en-US"/>
              <a:pPr>
                <a:defRPr/>
              </a:pPr>
              <a:t>2018/11/22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逻辑设计基础</a:t>
            </a:r>
          </a:p>
        </p:txBody>
      </p:sp>
      <p:sp>
        <p:nvSpPr>
          <p:cNvPr id="7" name="Rectangle 6"/>
          <p:cNvSpPr>
            <a:spLocks noGrp="1" noChangeArrowheads="1"/>
          </p:cNvSpPr>
          <p:nvPr>
            <p:ph type="sldNum" sz="quarter" idx="12"/>
          </p:nvPr>
        </p:nvSpPr>
        <p:spPr>
          <a:ln/>
        </p:spPr>
        <p:txBody>
          <a:bodyPr/>
          <a:lstStyle>
            <a:lvl1pPr>
              <a:defRPr/>
            </a:lvl1pPr>
          </a:lstStyle>
          <a:p>
            <a:pPr>
              <a:defRPr/>
            </a:pPr>
            <a:fld id="{F3BD228F-1748-4EF5-904B-78D29BD1F3B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08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Arial" charset="0"/>
              </a:defRPr>
            </a:lvl1pPr>
          </a:lstStyle>
          <a:p>
            <a:pPr>
              <a:defRPr/>
            </a:pPr>
            <a:fld id="{A45DB69A-37F9-44E3-ACC3-555C58618AC6}" type="datetime1">
              <a:rPr lang="zh-CN" altLang="en-US"/>
              <a:pPr>
                <a:defRPr/>
              </a:pPr>
              <a:t>2018/11/22</a:t>
            </a:fld>
            <a:endParaRPr lang="en-US" altLang="zh-CN"/>
          </a:p>
        </p:txBody>
      </p:sp>
      <p:sp>
        <p:nvSpPr>
          <p:cNvPr id="4608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Arial" charset="0"/>
              </a:defRPr>
            </a:lvl1pPr>
          </a:lstStyle>
          <a:p>
            <a:pPr>
              <a:defRPr/>
            </a:pPr>
            <a:r>
              <a:rPr lang="en-US" altLang="zh-CN"/>
              <a:t>逻辑设计基础</a:t>
            </a:r>
          </a:p>
        </p:txBody>
      </p:sp>
      <p:sp>
        <p:nvSpPr>
          <p:cNvPr id="4608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Arial" charset="0"/>
              </a:defRPr>
            </a:lvl1pPr>
          </a:lstStyle>
          <a:p>
            <a:pPr>
              <a:defRPr/>
            </a:pPr>
            <a:fld id="{B2E39C5F-3A8B-47C9-9840-1123D7113B9D}" type="slidenum">
              <a:rPr lang="en-US" altLang="zh-CN"/>
              <a:pPr>
                <a:defRPr/>
              </a:pPr>
              <a:t>‹#›</a:t>
            </a:fld>
            <a:endParaRPr lang="en-US" altLang="zh-CN"/>
          </a:p>
        </p:txBody>
      </p:sp>
      <p:sp>
        <p:nvSpPr>
          <p:cNvPr id="4608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cs typeface="Arial" charset="0"/>
            </a:endParaRPr>
          </a:p>
        </p:txBody>
      </p:sp>
      <p:sp>
        <p:nvSpPr>
          <p:cNvPr id="4608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zh-CN" altLang="en-US">
              <a:cs typeface="Arial" charset="0"/>
            </a:endParaRPr>
          </a:p>
        </p:txBody>
      </p:sp>
    </p:spTree>
  </p:cSld>
  <p:clrMap bg1="lt1" tx1="dk1" bg2="lt2" tx2="dk2" accent1="accent1" accent2="accent2" accent3="accent3" accent4="accent4" accent5="accent5" accent6="accent6" hlink="hlink" folHlink="folHlink"/>
  <p:sldLayoutIdLst>
    <p:sldLayoutId id="2147483747"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s://pan.baidu.com/s/1Zqzun8U-qkS3q0pI-MnkDw" TargetMode="Externa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gif"/><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gif"/></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gif"/></Relationships>
</file>

<file path=ppt/slides/_rels/slide8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gif"/></Relationships>
</file>

<file path=ppt/slides/_rels/slide8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gif"/></Relationships>
</file>

<file path=ppt/slides/_rels/slide9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quarter" idx="10"/>
          </p:nvPr>
        </p:nvSpPr>
        <p:spPr/>
        <p:txBody>
          <a:bodyPr/>
          <a:lstStyle/>
          <a:p>
            <a:pPr>
              <a:defRPr/>
            </a:pPr>
            <a:fld id="{D17BF70D-17EC-4026-9A78-7E732C74DF9A}" type="datetime1">
              <a:rPr lang="zh-CN" altLang="en-US"/>
              <a:pPr>
                <a:defRPr/>
              </a:pPr>
              <a:t>2018/11/22</a:t>
            </a:fld>
            <a:endParaRPr lang="en-US" altLang="zh-CN" dirty="0"/>
          </a:p>
        </p:txBody>
      </p:sp>
      <p:sp>
        <p:nvSpPr>
          <p:cNvPr id="7" name="Rectangle 5"/>
          <p:cNvSpPr>
            <a:spLocks noGrp="1" noChangeArrowheads="1"/>
          </p:cNvSpPr>
          <p:nvPr>
            <p:ph type="ftr" sz="quarter" idx="11"/>
          </p:nvPr>
        </p:nvSpPr>
        <p:spPr/>
        <p:txBody>
          <a:bodyPr/>
          <a:lstStyle/>
          <a:p>
            <a:pPr>
              <a:defRPr/>
            </a:pPr>
            <a:r>
              <a:rPr lang="en-US" altLang="zh-CN" dirty="0" err="1"/>
              <a:t>逻辑设计基础</a:t>
            </a:r>
            <a:endParaRPr lang="en-US" altLang="zh-CN"/>
          </a:p>
        </p:txBody>
      </p:sp>
      <p:sp>
        <p:nvSpPr>
          <p:cNvPr id="8" name="Rectangle 6"/>
          <p:cNvSpPr>
            <a:spLocks noGrp="1" noChangeArrowheads="1"/>
          </p:cNvSpPr>
          <p:nvPr>
            <p:ph type="sldNum" sz="quarter" idx="12"/>
          </p:nvPr>
        </p:nvSpPr>
        <p:spPr/>
        <p:txBody>
          <a:bodyPr/>
          <a:lstStyle/>
          <a:p>
            <a:pPr>
              <a:defRPr/>
            </a:pPr>
            <a:fld id="{2B009795-A173-45D7-8E90-6DE301E21395}" type="slidenum">
              <a:rPr lang="en-US" altLang="zh-CN"/>
              <a:pPr>
                <a:defRPr/>
              </a:pPr>
              <a:t>1</a:t>
            </a:fld>
            <a:endParaRPr lang="en-US" altLang="zh-CN"/>
          </a:p>
        </p:txBody>
      </p:sp>
      <p:sp>
        <p:nvSpPr>
          <p:cNvPr id="5125" name="Rectangle 2"/>
          <p:cNvSpPr>
            <a:spLocks noGrp="1" noChangeArrowheads="1"/>
          </p:cNvSpPr>
          <p:nvPr>
            <p:ph type="ctrTitle"/>
          </p:nvPr>
        </p:nvSpPr>
        <p:spPr>
          <a:xfrm>
            <a:off x="899988" y="1268413"/>
            <a:ext cx="8064500" cy="1081087"/>
          </a:xfrm>
        </p:spPr>
        <p:txBody>
          <a:bodyPr/>
          <a:lstStyle/>
          <a:p>
            <a:pPr algn="ctr" eaLnBrk="1" hangingPunct="1"/>
            <a:r>
              <a:rPr lang="en-US" altLang="zh-CN" sz="4800" b="1" dirty="0" err="1">
                <a:solidFill>
                  <a:srgbClr val="003399"/>
                </a:solidFill>
              </a:rPr>
              <a:t>Verilog</a:t>
            </a:r>
            <a:r>
              <a:rPr lang="en-US" altLang="zh-CN" sz="4800" b="1" dirty="0">
                <a:solidFill>
                  <a:srgbClr val="003399"/>
                </a:solidFill>
              </a:rPr>
              <a:t> HDL</a:t>
            </a:r>
            <a:r>
              <a:rPr lang="zh-CN" altLang="en-US" sz="4800" b="1" dirty="0">
                <a:solidFill>
                  <a:srgbClr val="003399"/>
                </a:solidFill>
              </a:rPr>
              <a:t>（硬件描述语言）</a:t>
            </a:r>
            <a:br>
              <a:rPr lang="en-US" altLang="zh-CN" sz="5700" b="1" dirty="0">
                <a:solidFill>
                  <a:srgbClr val="003399"/>
                </a:solidFill>
              </a:rPr>
            </a:br>
            <a:endParaRPr lang="zh-CN" altLang="en-US" sz="5700" b="1" dirty="0">
              <a:solidFill>
                <a:srgbClr val="003399"/>
              </a:solidFill>
            </a:endParaRPr>
          </a:p>
        </p:txBody>
      </p:sp>
      <p:pic>
        <p:nvPicPr>
          <p:cNvPr id="5126" name="Picture 7" descr="ditu"/>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pic>
        <p:nvPicPr>
          <p:cNvPr id="5127" name="Picture 9" descr="xh-tjdx"/>
          <p:cNvPicPr>
            <a:picLocks noChangeAspect="1" noChangeArrowheads="1"/>
          </p:cNvPicPr>
          <p:nvPr/>
        </p:nvPicPr>
        <p:blipFill>
          <a:blip r:embed="rId3" cstate="print"/>
          <a:srcRect/>
          <a:stretch>
            <a:fillRect/>
          </a:stretch>
        </p:blipFill>
        <p:spPr bwMode="auto">
          <a:xfrm>
            <a:off x="468313" y="4868863"/>
            <a:ext cx="1368425" cy="1365250"/>
          </a:xfrm>
          <a:prstGeom prst="rect">
            <a:avLst/>
          </a:prstGeom>
          <a:noFill/>
          <a:ln w="9525">
            <a:noFill/>
            <a:miter lim="800000"/>
            <a:headEnd/>
            <a:tailEnd/>
          </a:ln>
        </p:spPr>
      </p:pic>
      <p:sp>
        <p:nvSpPr>
          <p:cNvPr id="10" name="Rectangle 3"/>
          <p:cNvSpPr txBox="1">
            <a:spLocks noChangeArrowheads="1"/>
          </p:cNvSpPr>
          <p:nvPr/>
        </p:nvSpPr>
        <p:spPr bwMode="auto">
          <a:xfrm>
            <a:off x="1870075" y="4032250"/>
            <a:ext cx="6805613" cy="720725"/>
          </a:xfrm>
          <a:prstGeom prst="rect">
            <a:avLst/>
          </a:prstGeom>
          <a:noFill/>
          <a:ln w="9525">
            <a:noFill/>
            <a:miter lim="800000"/>
            <a:headEnd/>
            <a:tailEnd/>
          </a:ln>
          <a:effectLst/>
        </p:spPr>
        <p:txBody>
          <a:bodyPr/>
          <a:lstStyle/>
          <a:p>
            <a:pPr algn="ctr">
              <a:spcBef>
                <a:spcPct val="20000"/>
              </a:spcBef>
              <a:buClr>
                <a:schemeClr val="accent1"/>
              </a:buClr>
              <a:buSzPct val="65000"/>
              <a:buFont typeface="Wingdings" pitchFamily="2" charset="2"/>
              <a:buNone/>
              <a:defRPr/>
            </a:pPr>
            <a:r>
              <a:rPr lang="zh-CN" altLang="en-US" sz="3600" b="1" kern="0" dirty="0">
                <a:latin typeface="+mn-lt"/>
                <a:ea typeface="+mn-ea"/>
              </a:rPr>
              <a:t>魏继增（副教授）</a:t>
            </a:r>
            <a:endParaRPr lang="en-US" altLang="zh-CN" sz="3600" b="1" kern="0" dirty="0">
              <a:latin typeface="+mn-lt"/>
              <a:ea typeface="+mn-ea"/>
            </a:endParaRPr>
          </a:p>
          <a:p>
            <a:pPr algn="ctr">
              <a:spcBef>
                <a:spcPct val="20000"/>
              </a:spcBef>
              <a:buClr>
                <a:schemeClr val="accent1"/>
              </a:buClr>
              <a:buSzPct val="65000"/>
              <a:buFont typeface="Wingdings" pitchFamily="2" charset="2"/>
              <a:buNone/>
              <a:defRPr/>
            </a:pPr>
            <a:r>
              <a:rPr lang="zh-CN" altLang="en-US" sz="3600" b="1" kern="0" dirty="0">
                <a:latin typeface="+mn-lt"/>
                <a:ea typeface="+mn-ea"/>
              </a:rPr>
              <a:t>天津大学</a:t>
            </a:r>
            <a:endParaRPr lang="en-US" altLang="zh-CN" sz="3600" b="1" kern="0" dirty="0">
              <a:latin typeface="+mn-lt"/>
              <a:ea typeface="+mn-ea"/>
            </a:endParaRPr>
          </a:p>
          <a:p>
            <a:pPr algn="ctr">
              <a:spcBef>
                <a:spcPct val="20000"/>
              </a:spcBef>
              <a:buClr>
                <a:schemeClr val="accent1"/>
              </a:buClr>
              <a:buSzPct val="65000"/>
              <a:buFont typeface="Wingdings" pitchFamily="2" charset="2"/>
              <a:buNone/>
              <a:defRPr/>
            </a:pPr>
            <a:r>
              <a:rPr lang="zh-CN" altLang="en-US" sz="3600" b="1" kern="0" dirty="0">
                <a:latin typeface="+mn-lt"/>
                <a:ea typeface="+mn-ea"/>
              </a:rPr>
              <a:t>智能与计算学部</a:t>
            </a:r>
            <a:endParaRPr lang="en-US" altLang="zh-CN" sz="3600" b="1" kern="0" dirty="0">
              <a:latin typeface="+mn-lt"/>
              <a:ea typeface="+mn-ea"/>
            </a:endParaRPr>
          </a:p>
          <a:p>
            <a:pPr algn="ctr">
              <a:spcBef>
                <a:spcPct val="20000"/>
              </a:spcBef>
              <a:buClr>
                <a:schemeClr val="accent1"/>
              </a:buClr>
              <a:buSzPct val="65000"/>
              <a:buFont typeface="Wingdings" pitchFamily="2" charset="2"/>
              <a:buNone/>
              <a:defRPr/>
            </a:pPr>
            <a:r>
              <a:rPr lang="zh-CN" altLang="en-US" sz="3600" b="1" kern="0">
                <a:latin typeface="+mn-lt"/>
                <a:ea typeface="+mn-ea"/>
              </a:rPr>
              <a:t>计算机学院</a:t>
            </a:r>
            <a:endParaRPr lang="zh-CN" altLang="en-US" sz="3600" b="1" kern="0" dirty="0">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a:t>
            </a:fld>
            <a:endParaRPr lang="en-US" altLang="zh-CN"/>
          </a:p>
        </p:txBody>
      </p:sp>
      <p:sp>
        <p:nvSpPr>
          <p:cNvPr id="8"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的抽象层次</a:t>
            </a:r>
          </a:p>
        </p:txBody>
      </p:sp>
      <p:sp>
        <p:nvSpPr>
          <p:cNvPr id="16" name="Freeform 3"/>
          <p:cNvSpPr>
            <a:spLocks/>
          </p:cNvSpPr>
          <p:nvPr/>
        </p:nvSpPr>
        <p:spPr bwMode="gray">
          <a:xfrm>
            <a:off x="5836345" y="2063080"/>
            <a:ext cx="614362" cy="981075"/>
          </a:xfrm>
          <a:custGeom>
            <a:avLst/>
            <a:gdLst>
              <a:gd name="T0" fmla="*/ 2147483647 w 308"/>
              <a:gd name="T1" fmla="*/ 2147483647 h 444"/>
              <a:gd name="T2" fmla="*/ 0 w 308"/>
              <a:gd name="T3" fmla="*/ 2147483647 h 444"/>
              <a:gd name="T4" fmla="*/ 0 w 308"/>
              <a:gd name="T5" fmla="*/ 2147483647 h 444"/>
              <a:gd name="T6" fmla="*/ 2147483647 w 308"/>
              <a:gd name="T7" fmla="*/ 0 h 444"/>
              <a:gd name="T8" fmla="*/ 2147483647 w 308"/>
              <a:gd name="T9" fmla="*/ 2147483647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w="0">
            <a:noFill/>
            <a:round/>
            <a:headEnd/>
            <a:tailEnd/>
          </a:ln>
        </p:spPr>
        <p:txBody>
          <a:bodyPr/>
          <a:lstStyle/>
          <a:p>
            <a:endParaRPr lang="zh-CN" altLang="en-US"/>
          </a:p>
        </p:txBody>
      </p:sp>
      <p:sp>
        <p:nvSpPr>
          <p:cNvPr id="17" name="Freeform 4"/>
          <p:cNvSpPr>
            <a:spLocks/>
          </p:cNvSpPr>
          <p:nvPr/>
        </p:nvSpPr>
        <p:spPr bwMode="gray">
          <a:xfrm>
            <a:off x="2896295" y="2063080"/>
            <a:ext cx="3560762" cy="381000"/>
          </a:xfrm>
          <a:custGeom>
            <a:avLst/>
            <a:gdLst>
              <a:gd name="T0" fmla="*/ 2147483647 w 1786"/>
              <a:gd name="T1" fmla="*/ 2147483647 h 284"/>
              <a:gd name="T2" fmla="*/ 0 w 1786"/>
              <a:gd name="T3" fmla="*/ 2147483647 h 284"/>
              <a:gd name="T4" fmla="*/ 2147483647 w 1786"/>
              <a:gd name="T5" fmla="*/ 0 h 284"/>
              <a:gd name="T6" fmla="*/ 2147483647 w 1786"/>
              <a:gd name="T7" fmla="*/ 0 h 284"/>
              <a:gd name="T8" fmla="*/ 2147483647 w 1786"/>
              <a:gd name="T9" fmla="*/ 2147483647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rgbClr val="00CC99"/>
          </a:solidFill>
          <a:ln w="0">
            <a:noFill/>
            <a:round/>
            <a:headEnd/>
            <a:tailEnd/>
          </a:ln>
        </p:spPr>
        <p:txBody>
          <a:bodyPr/>
          <a:lstStyle/>
          <a:p>
            <a:endParaRPr lang="zh-CN" altLang="en-US"/>
          </a:p>
        </p:txBody>
      </p:sp>
      <p:sp>
        <p:nvSpPr>
          <p:cNvPr id="18" name="Freeform 5"/>
          <p:cNvSpPr>
            <a:spLocks/>
          </p:cNvSpPr>
          <p:nvPr/>
        </p:nvSpPr>
        <p:spPr bwMode="gray">
          <a:xfrm>
            <a:off x="5218807" y="3037805"/>
            <a:ext cx="612775" cy="974725"/>
          </a:xfrm>
          <a:custGeom>
            <a:avLst/>
            <a:gdLst>
              <a:gd name="T0" fmla="*/ 2147483647 w 308"/>
              <a:gd name="T1" fmla="*/ 2147483647 h 442"/>
              <a:gd name="T2" fmla="*/ 0 w 308"/>
              <a:gd name="T3" fmla="*/ 2147483647 h 442"/>
              <a:gd name="T4" fmla="*/ 0 w 308"/>
              <a:gd name="T5" fmla="*/ 2147483647 h 442"/>
              <a:gd name="T6" fmla="*/ 2147483647 w 308"/>
              <a:gd name="T7" fmla="*/ 0 h 442"/>
              <a:gd name="T8" fmla="*/ 2147483647 w 308"/>
              <a:gd name="T9" fmla="*/ 2147483647 h 442"/>
              <a:gd name="T10" fmla="*/ 0 60000 65536"/>
              <a:gd name="T11" fmla="*/ 0 60000 65536"/>
              <a:gd name="T12" fmla="*/ 0 60000 65536"/>
              <a:gd name="T13" fmla="*/ 0 60000 65536"/>
              <a:gd name="T14" fmla="*/ 0 60000 65536"/>
              <a:gd name="T15" fmla="*/ 0 w 308"/>
              <a:gd name="T16" fmla="*/ 0 h 442"/>
              <a:gd name="T17" fmla="*/ 308 w 308"/>
              <a:gd name="T18" fmla="*/ 442 h 442"/>
            </a:gdLst>
            <a:ahLst/>
            <a:cxnLst>
              <a:cxn ang="T10">
                <a:pos x="T0" y="T1"/>
              </a:cxn>
              <a:cxn ang="T11">
                <a:pos x="T2" y="T3"/>
              </a:cxn>
              <a:cxn ang="T12">
                <a:pos x="T4" y="T5"/>
              </a:cxn>
              <a:cxn ang="T13">
                <a:pos x="T6" y="T7"/>
              </a:cxn>
              <a:cxn ang="T14">
                <a:pos x="T8" y="T9"/>
              </a:cxn>
            </a:cxnLst>
            <a:rect l="T15" t="T16" r="T17" b="T18"/>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w="0">
            <a:noFill/>
            <a:round/>
            <a:headEnd/>
            <a:tailEnd/>
          </a:ln>
        </p:spPr>
        <p:txBody>
          <a:bodyPr/>
          <a:lstStyle/>
          <a:p>
            <a:endParaRPr lang="zh-CN" altLang="en-US"/>
          </a:p>
        </p:txBody>
      </p:sp>
      <p:sp>
        <p:nvSpPr>
          <p:cNvPr id="19" name="Freeform 6"/>
          <p:cNvSpPr>
            <a:spLocks/>
          </p:cNvSpPr>
          <p:nvPr/>
        </p:nvSpPr>
        <p:spPr bwMode="gray">
          <a:xfrm>
            <a:off x="2012057" y="3037805"/>
            <a:ext cx="3827463" cy="625475"/>
          </a:xfrm>
          <a:custGeom>
            <a:avLst/>
            <a:gdLst>
              <a:gd name="T0" fmla="*/ 2147483647 w 1920"/>
              <a:gd name="T1" fmla="*/ 2147483647 h 284"/>
              <a:gd name="T2" fmla="*/ 0 w 1920"/>
              <a:gd name="T3" fmla="*/ 2147483647 h 284"/>
              <a:gd name="T4" fmla="*/ 2147483647 w 1920"/>
              <a:gd name="T5" fmla="*/ 0 h 284"/>
              <a:gd name="T6" fmla="*/ 2147483647 w 1920"/>
              <a:gd name="T7" fmla="*/ 0 h 284"/>
              <a:gd name="T8" fmla="*/ 2147483647 w 1920"/>
              <a:gd name="T9" fmla="*/ 2147483647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rgbClr val="A77BFF"/>
          </a:solidFill>
          <a:ln w="0">
            <a:noFill/>
            <a:round/>
            <a:headEnd/>
            <a:tailEnd/>
          </a:ln>
        </p:spPr>
        <p:txBody>
          <a:bodyPr/>
          <a:lstStyle/>
          <a:p>
            <a:endParaRPr lang="zh-CN" altLang="en-US"/>
          </a:p>
        </p:txBody>
      </p:sp>
      <p:sp>
        <p:nvSpPr>
          <p:cNvPr id="20" name="Freeform 7"/>
          <p:cNvSpPr>
            <a:spLocks/>
          </p:cNvSpPr>
          <p:nvPr/>
        </p:nvSpPr>
        <p:spPr bwMode="gray">
          <a:xfrm>
            <a:off x="4599682" y="4001418"/>
            <a:ext cx="611188" cy="981075"/>
          </a:xfrm>
          <a:custGeom>
            <a:avLst/>
            <a:gdLst>
              <a:gd name="T0" fmla="*/ 2147483647 w 306"/>
              <a:gd name="T1" fmla="*/ 2147483647 h 444"/>
              <a:gd name="T2" fmla="*/ 0 w 306"/>
              <a:gd name="T3" fmla="*/ 2147483647 h 444"/>
              <a:gd name="T4" fmla="*/ 0 w 306"/>
              <a:gd name="T5" fmla="*/ 2147483647 h 444"/>
              <a:gd name="T6" fmla="*/ 2147483647 w 306"/>
              <a:gd name="T7" fmla="*/ 0 h 444"/>
              <a:gd name="T8" fmla="*/ 2147483647 w 306"/>
              <a:gd name="T9" fmla="*/ 2147483647 h 444"/>
              <a:gd name="T10" fmla="*/ 0 60000 65536"/>
              <a:gd name="T11" fmla="*/ 0 60000 65536"/>
              <a:gd name="T12" fmla="*/ 0 60000 65536"/>
              <a:gd name="T13" fmla="*/ 0 60000 65536"/>
              <a:gd name="T14" fmla="*/ 0 60000 65536"/>
              <a:gd name="T15" fmla="*/ 0 w 306"/>
              <a:gd name="T16" fmla="*/ 0 h 444"/>
              <a:gd name="T17" fmla="*/ 306 w 306"/>
              <a:gd name="T18" fmla="*/ 444 h 444"/>
            </a:gdLst>
            <a:ahLst/>
            <a:cxnLst>
              <a:cxn ang="T10">
                <a:pos x="T0" y="T1"/>
              </a:cxn>
              <a:cxn ang="T11">
                <a:pos x="T2" y="T3"/>
              </a:cxn>
              <a:cxn ang="T12">
                <a:pos x="T4" y="T5"/>
              </a:cxn>
              <a:cxn ang="T13">
                <a:pos x="T6" y="T7"/>
              </a:cxn>
              <a:cxn ang="T14">
                <a:pos x="T8" y="T9"/>
              </a:cxn>
            </a:cxnLst>
            <a:rect l="T15" t="T16" r="T17" b="T18"/>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w="0">
            <a:noFill/>
            <a:round/>
            <a:headEnd/>
            <a:tailEnd/>
          </a:ln>
        </p:spPr>
        <p:txBody>
          <a:bodyPr/>
          <a:lstStyle/>
          <a:p>
            <a:endParaRPr lang="zh-CN" altLang="en-US"/>
          </a:p>
        </p:txBody>
      </p:sp>
      <p:sp>
        <p:nvSpPr>
          <p:cNvPr id="21" name="Freeform 8"/>
          <p:cNvSpPr>
            <a:spLocks/>
          </p:cNvSpPr>
          <p:nvPr/>
        </p:nvSpPr>
        <p:spPr bwMode="gray">
          <a:xfrm>
            <a:off x="3985320" y="4968205"/>
            <a:ext cx="614362" cy="981075"/>
          </a:xfrm>
          <a:custGeom>
            <a:avLst/>
            <a:gdLst>
              <a:gd name="T0" fmla="*/ 2147483647 w 308"/>
              <a:gd name="T1" fmla="*/ 2147483647 h 444"/>
              <a:gd name="T2" fmla="*/ 0 w 308"/>
              <a:gd name="T3" fmla="*/ 2147483647 h 444"/>
              <a:gd name="T4" fmla="*/ 0 w 308"/>
              <a:gd name="T5" fmla="*/ 2147483647 h 444"/>
              <a:gd name="T6" fmla="*/ 2147483647 w 308"/>
              <a:gd name="T7" fmla="*/ 0 h 444"/>
              <a:gd name="T8" fmla="*/ 2147483647 w 308"/>
              <a:gd name="T9" fmla="*/ 2147483647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w="0">
            <a:noFill/>
            <a:round/>
            <a:headEnd/>
            <a:tailEnd/>
          </a:ln>
        </p:spPr>
        <p:txBody>
          <a:bodyPr/>
          <a:lstStyle/>
          <a:p>
            <a:endParaRPr lang="zh-CN" altLang="en-US"/>
          </a:p>
        </p:txBody>
      </p:sp>
      <p:sp>
        <p:nvSpPr>
          <p:cNvPr id="22" name="Freeform 9"/>
          <p:cNvSpPr>
            <a:spLocks/>
          </p:cNvSpPr>
          <p:nvPr/>
        </p:nvSpPr>
        <p:spPr bwMode="gray">
          <a:xfrm>
            <a:off x="253107" y="4972968"/>
            <a:ext cx="4346575" cy="627062"/>
          </a:xfrm>
          <a:custGeom>
            <a:avLst/>
            <a:gdLst>
              <a:gd name="T0" fmla="*/ 2147483647 w 2180"/>
              <a:gd name="T1" fmla="*/ 2147483647 h 284"/>
              <a:gd name="T2" fmla="*/ 0 w 2180"/>
              <a:gd name="T3" fmla="*/ 2147483647 h 284"/>
              <a:gd name="T4" fmla="*/ 2147483647 w 2180"/>
              <a:gd name="T5" fmla="*/ 0 h 284"/>
              <a:gd name="T6" fmla="*/ 2147483647 w 2180"/>
              <a:gd name="T7" fmla="*/ 0 h 284"/>
              <a:gd name="T8" fmla="*/ 2147483647 w 2180"/>
              <a:gd name="T9" fmla="*/ 2147483647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rgbClr val="F2E160"/>
          </a:solidFill>
          <a:ln w="0">
            <a:noFill/>
            <a:round/>
            <a:headEnd/>
            <a:tailEnd/>
          </a:ln>
        </p:spPr>
        <p:txBody>
          <a:bodyPr/>
          <a:lstStyle/>
          <a:p>
            <a:endParaRPr lang="zh-CN" altLang="en-US"/>
          </a:p>
        </p:txBody>
      </p:sp>
      <p:sp>
        <p:nvSpPr>
          <p:cNvPr id="23" name="Freeform 10"/>
          <p:cNvSpPr>
            <a:spLocks/>
          </p:cNvSpPr>
          <p:nvPr/>
        </p:nvSpPr>
        <p:spPr bwMode="gray">
          <a:xfrm>
            <a:off x="883345" y="2251993"/>
            <a:ext cx="1957387" cy="3157537"/>
          </a:xfrm>
          <a:custGeom>
            <a:avLst/>
            <a:gdLst>
              <a:gd name="T0" fmla="*/ 2147483647 w 1824"/>
              <a:gd name="T1" fmla="*/ 2147483647 h 2648"/>
              <a:gd name="T2" fmla="*/ 2147483647 w 1824"/>
              <a:gd name="T3" fmla="*/ 2147483647 h 2648"/>
              <a:gd name="T4" fmla="*/ 2147483647 w 1824"/>
              <a:gd name="T5" fmla="*/ 2147483647 h 2648"/>
              <a:gd name="T6" fmla="*/ 2147483647 w 1824"/>
              <a:gd name="T7" fmla="*/ 2147483647 h 2648"/>
              <a:gd name="T8" fmla="*/ 2147483647 w 1824"/>
              <a:gd name="T9" fmla="*/ 2147483647 h 2648"/>
              <a:gd name="T10" fmla="*/ 2147483647 w 1824"/>
              <a:gd name="T11" fmla="*/ 2147483647 h 2648"/>
              <a:gd name="T12" fmla="*/ 2147483647 w 1824"/>
              <a:gd name="T13" fmla="*/ 2147483647 h 2648"/>
              <a:gd name="T14" fmla="*/ 2147483647 w 1824"/>
              <a:gd name="T15" fmla="*/ 2147483647 h 2648"/>
              <a:gd name="T16" fmla="*/ 2147483647 w 1824"/>
              <a:gd name="T17" fmla="*/ 2147483647 h 2648"/>
              <a:gd name="T18" fmla="*/ 2147483647 w 1824"/>
              <a:gd name="T19" fmla="*/ 2147483647 h 2648"/>
              <a:gd name="T20" fmla="*/ 2147483647 w 1824"/>
              <a:gd name="T21" fmla="*/ 2147483647 h 2648"/>
              <a:gd name="T22" fmla="*/ 2147483647 w 1824"/>
              <a:gd name="T23" fmla="*/ 2147483647 h 2648"/>
              <a:gd name="T24" fmla="*/ 2147483647 w 1824"/>
              <a:gd name="T25" fmla="*/ 2147483647 h 2648"/>
              <a:gd name="T26" fmla="*/ 2147483647 w 1824"/>
              <a:gd name="T27" fmla="*/ 2147483647 h 2648"/>
              <a:gd name="T28" fmla="*/ 2147483647 w 1824"/>
              <a:gd name="T29" fmla="*/ 2147483647 h 2648"/>
              <a:gd name="T30" fmla="*/ 2147483647 w 1824"/>
              <a:gd name="T31" fmla="*/ 2147483647 h 2648"/>
              <a:gd name="T32" fmla="*/ 2147483647 w 1824"/>
              <a:gd name="T33" fmla="*/ 2147483647 h 2648"/>
              <a:gd name="T34" fmla="*/ 2147483647 w 1824"/>
              <a:gd name="T35" fmla="*/ 2147483647 h 2648"/>
              <a:gd name="T36" fmla="*/ 2147483647 w 1824"/>
              <a:gd name="T37" fmla="*/ 2147483647 h 2648"/>
              <a:gd name="T38" fmla="*/ 2147483647 w 1824"/>
              <a:gd name="T39" fmla="*/ 2147483647 h 2648"/>
              <a:gd name="T40" fmla="*/ 2147483647 w 1824"/>
              <a:gd name="T41" fmla="*/ 2147483647 h 2648"/>
              <a:gd name="T42" fmla="*/ 2147483647 w 1824"/>
              <a:gd name="T43" fmla="*/ 2147483647 h 2648"/>
              <a:gd name="T44" fmla="*/ 2147483647 w 1824"/>
              <a:gd name="T45" fmla="*/ 2147483647 h 2648"/>
              <a:gd name="T46" fmla="*/ 2147483647 w 1824"/>
              <a:gd name="T47" fmla="*/ 2147483647 h 2648"/>
              <a:gd name="T48" fmla="*/ 2147483647 w 1824"/>
              <a:gd name="T49" fmla="*/ 2147483647 h 2648"/>
              <a:gd name="T50" fmla="*/ 2147483647 w 1824"/>
              <a:gd name="T51" fmla="*/ 2147483647 h 2648"/>
              <a:gd name="T52" fmla="*/ 2147483647 w 1824"/>
              <a:gd name="T53" fmla="*/ 2147483647 h 2648"/>
              <a:gd name="T54" fmla="*/ 2147483647 w 1824"/>
              <a:gd name="T55" fmla="*/ 2147483647 h 2648"/>
              <a:gd name="T56" fmla="*/ 2147483647 w 1824"/>
              <a:gd name="T57" fmla="*/ 2147483647 h 2648"/>
              <a:gd name="T58" fmla="*/ 2147483647 w 1824"/>
              <a:gd name="T59" fmla="*/ 2147483647 h 2648"/>
              <a:gd name="T60" fmla="*/ 2147483647 w 1824"/>
              <a:gd name="T61" fmla="*/ 2147483647 h 2648"/>
              <a:gd name="T62" fmla="*/ 2147483647 w 1824"/>
              <a:gd name="T63" fmla="*/ 2147483647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headEnd/>
            <a:tailEnd/>
          </a:ln>
        </p:spPr>
        <p:txBody>
          <a:bodyPr/>
          <a:lstStyle/>
          <a:p>
            <a:endParaRPr lang="zh-CN" altLang="en-US"/>
          </a:p>
        </p:txBody>
      </p:sp>
      <p:sp>
        <p:nvSpPr>
          <p:cNvPr id="24" name="Rectangle 11"/>
          <p:cNvSpPr>
            <a:spLocks noChangeArrowheads="1"/>
          </p:cNvSpPr>
          <p:nvPr/>
        </p:nvSpPr>
        <p:spPr bwMode="gray">
          <a:xfrm>
            <a:off x="2902645" y="2444080"/>
            <a:ext cx="2947987" cy="598488"/>
          </a:xfrm>
          <a:prstGeom prst="rect">
            <a:avLst/>
          </a:prstGeom>
          <a:gradFill rotWithShape="1">
            <a:gsLst>
              <a:gs pos="0">
                <a:srgbClr val="00684D"/>
              </a:gs>
              <a:gs pos="50000">
                <a:srgbClr val="00906A"/>
              </a:gs>
              <a:gs pos="100000">
                <a:srgbClr val="00684D"/>
              </a:gs>
            </a:gsLst>
            <a:lin ang="2700000" scaled="1"/>
          </a:gradFill>
          <a:ln w="9525">
            <a:noFill/>
            <a:miter lim="800000"/>
            <a:headEnd/>
            <a:tailEnd/>
          </a:ln>
        </p:spPr>
        <p:txBody>
          <a:bodyPr wrap="none" anchor="ctr"/>
          <a:lstStyle/>
          <a:p>
            <a:pPr algn="ctr"/>
            <a:r>
              <a:rPr lang="zh-CN" altLang="en-US" sz="1800" dirty="0">
                <a:solidFill>
                  <a:schemeClr val="bg1"/>
                </a:solidFill>
                <a:latin typeface="Verdana" pitchFamily="34" charset="0"/>
              </a:rPr>
              <a:t>算法级</a:t>
            </a:r>
            <a:r>
              <a:rPr lang="en-US" altLang="zh-CN" sz="1800" dirty="0">
                <a:solidFill>
                  <a:schemeClr val="bg1"/>
                </a:solidFill>
                <a:latin typeface="Verdana" pitchFamily="34" charset="0"/>
              </a:rPr>
              <a:t>(Algorithm)</a:t>
            </a:r>
          </a:p>
        </p:txBody>
      </p:sp>
      <p:sp>
        <p:nvSpPr>
          <p:cNvPr id="25" name="Rectangle 12"/>
          <p:cNvSpPr>
            <a:spLocks noChangeArrowheads="1"/>
          </p:cNvSpPr>
          <p:nvPr/>
        </p:nvSpPr>
        <p:spPr bwMode="gray">
          <a:xfrm>
            <a:off x="2013645" y="3663280"/>
            <a:ext cx="3211512" cy="346075"/>
          </a:xfrm>
          <a:prstGeom prst="rect">
            <a:avLst/>
          </a:prstGeom>
          <a:gradFill rotWithShape="1">
            <a:gsLst>
              <a:gs pos="0">
                <a:srgbClr val="5D2FB9"/>
              </a:gs>
              <a:gs pos="50000">
                <a:srgbClr val="8041FF"/>
              </a:gs>
              <a:gs pos="100000">
                <a:srgbClr val="5D2FB9"/>
              </a:gs>
            </a:gsLst>
            <a:lin ang="2700000" scaled="1"/>
          </a:gradFill>
          <a:ln w="9525">
            <a:noFill/>
            <a:miter lim="800000"/>
            <a:headEnd/>
            <a:tailEnd/>
          </a:ln>
        </p:spPr>
        <p:txBody>
          <a:bodyPr wrap="none" anchor="ctr"/>
          <a:lstStyle/>
          <a:p>
            <a:pPr algn="ctr"/>
            <a:r>
              <a:rPr lang="zh-CN" altLang="en-US" sz="1800" dirty="0">
                <a:solidFill>
                  <a:schemeClr val="bg1"/>
                </a:solidFill>
                <a:latin typeface="Verdana" pitchFamily="34" charset="0"/>
              </a:rPr>
              <a:t>寄存器传输级</a:t>
            </a:r>
            <a:r>
              <a:rPr lang="en-US" altLang="zh-CN" sz="1800" dirty="0">
                <a:solidFill>
                  <a:schemeClr val="bg1"/>
                </a:solidFill>
                <a:latin typeface="Verdana" pitchFamily="34" charset="0"/>
              </a:rPr>
              <a:t>(RTL)/</a:t>
            </a:r>
            <a:r>
              <a:rPr lang="zh-CN" altLang="en-US" sz="1800" dirty="0">
                <a:solidFill>
                  <a:schemeClr val="bg1"/>
                </a:solidFill>
                <a:latin typeface="Verdana" pitchFamily="34" charset="0"/>
              </a:rPr>
              <a:t>行为级</a:t>
            </a:r>
            <a:endParaRPr lang="en-US" altLang="zh-CN" sz="1800" dirty="0">
              <a:solidFill>
                <a:schemeClr val="bg1"/>
              </a:solidFill>
              <a:latin typeface="Verdana" pitchFamily="34" charset="0"/>
            </a:endParaRPr>
          </a:p>
        </p:txBody>
      </p:sp>
      <p:sp>
        <p:nvSpPr>
          <p:cNvPr id="26" name="Freeform 13"/>
          <p:cNvSpPr>
            <a:spLocks/>
          </p:cNvSpPr>
          <p:nvPr/>
        </p:nvSpPr>
        <p:spPr bwMode="gray">
          <a:xfrm>
            <a:off x="1134170" y="4001418"/>
            <a:ext cx="4083050" cy="631825"/>
          </a:xfrm>
          <a:custGeom>
            <a:avLst/>
            <a:gdLst>
              <a:gd name="T0" fmla="*/ 2147483647 w 2048"/>
              <a:gd name="T1" fmla="*/ 2147483647 h 286"/>
              <a:gd name="T2" fmla="*/ 0 w 2048"/>
              <a:gd name="T3" fmla="*/ 2147483647 h 286"/>
              <a:gd name="T4" fmla="*/ 2147483647 w 2048"/>
              <a:gd name="T5" fmla="*/ 0 h 286"/>
              <a:gd name="T6" fmla="*/ 2147483647 w 2048"/>
              <a:gd name="T7" fmla="*/ 0 h 286"/>
              <a:gd name="T8" fmla="*/ 2147483647 w 2048"/>
              <a:gd name="T9" fmla="*/ 2147483647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rgbClr val="FF9966"/>
          </a:solidFill>
          <a:ln w="0">
            <a:noFill/>
            <a:round/>
            <a:headEnd/>
            <a:tailEnd/>
          </a:ln>
        </p:spPr>
        <p:txBody>
          <a:bodyPr/>
          <a:lstStyle/>
          <a:p>
            <a:endParaRPr lang="zh-CN" altLang="en-US"/>
          </a:p>
        </p:txBody>
      </p:sp>
      <p:sp>
        <p:nvSpPr>
          <p:cNvPr id="27" name="Rectangle 14"/>
          <p:cNvSpPr>
            <a:spLocks noChangeArrowheads="1"/>
          </p:cNvSpPr>
          <p:nvPr/>
        </p:nvSpPr>
        <p:spPr bwMode="gray">
          <a:xfrm>
            <a:off x="1135757" y="4633243"/>
            <a:ext cx="3478213" cy="344487"/>
          </a:xfrm>
          <a:prstGeom prst="rect">
            <a:avLst/>
          </a:prstGeom>
          <a:gradFill rotWithShape="1">
            <a:gsLst>
              <a:gs pos="0">
                <a:srgbClr val="A0523A"/>
              </a:gs>
              <a:gs pos="50000">
                <a:srgbClr val="DC7150"/>
              </a:gs>
              <a:gs pos="100000">
                <a:srgbClr val="A0523A"/>
              </a:gs>
            </a:gsLst>
            <a:lin ang="2700000" scaled="1"/>
          </a:gradFill>
          <a:ln w="9525">
            <a:noFill/>
            <a:miter lim="800000"/>
            <a:headEnd/>
            <a:tailEnd/>
          </a:ln>
        </p:spPr>
        <p:txBody>
          <a:bodyPr wrap="none" anchor="ctr"/>
          <a:lstStyle/>
          <a:p>
            <a:pPr algn="ctr"/>
            <a:r>
              <a:rPr lang="zh-CN" altLang="en-US" sz="1800">
                <a:solidFill>
                  <a:schemeClr val="bg1"/>
                </a:solidFill>
                <a:latin typeface="Verdana" pitchFamily="34" charset="0"/>
              </a:rPr>
              <a:t>门级</a:t>
            </a:r>
            <a:r>
              <a:rPr lang="en-US" altLang="zh-CN" sz="1800">
                <a:solidFill>
                  <a:schemeClr val="bg1"/>
                </a:solidFill>
                <a:latin typeface="Verdana" pitchFamily="34" charset="0"/>
              </a:rPr>
              <a:t>(Gate Level)</a:t>
            </a:r>
          </a:p>
        </p:txBody>
      </p:sp>
      <p:sp>
        <p:nvSpPr>
          <p:cNvPr id="28" name="Rectangle 15"/>
          <p:cNvSpPr>
            <a:spLocks noChangeArrowheads="1"/>
          </p:cNvSpPr>
          <p:nvPr/>
        </p:nvSpPr>
        <p:spPr bwMode="gray">
          <a:xfrm>
            <a:off x="251520" y="5601618"/>
            <a:ext cx="3741737" cy="344487"/>
          </a:xfrm>
          <a:prstGeom prst="rect">
            <a:avLst/>
          </a:prstGeom>
          <a:gradFill rotWithShape="1">
            <a:gsLst>
              <a:gs pos="0">
                <a:srgbClr val="977514"/>
              </a:gs>
              <a:gs pos="50000">
                <a:srgbClr val="D0A11C"/>
              </a:gs>
              <a:gs pos="100000">
                <a:srgbClr val="977514"/>
              </a:gs>
            </a:gsLst>
            <a:lin ang="2700000" scaled="1"/>
          </a:gradFill>
          <a:ln w="9525">
            <a:noFill/>
            <a:miter lim="800000"/>
            <a:headEnd/>
            <a:tailEnd/>
          </a:ln>
        </p:spPr>
        <p:txBody>
          <a:bodyPr wrap="none" anchor="ctr"/>
          <a:lstStyle/>
          <a:p>
            <a:pPr algn="ctr"/>
            <a:r>
              <a:rPr lang="zh-CN" altLang="en-US" sz="1800">
                <a:solidFill>
                  <a:schemeClr val="bg1"/>
                </a:solidFill>
                <a:latin typeface="Verdana" pitchFamily="34" charset="0"/>
              </a:rPr>
              <a:t>开关级</a:t>
            </a:r>
            <a:r>
              <a:rPr lang="en-US" altLang="zh-CN" sz="1800">
                <a:solidFill>
                  <a:schemeClr val="bg1"/>
                </a:solidFill>
                <a:latin typeface="Verdana" pitchFamily="34" charset="0"/>
              </a:rPr>
              <a:t>(Switch Level)</a:t>
            </a:r>
          </a:p>
        </p:txBody>
      </p:sp>
      <p:sp>
        <p:nvSpPr>
          <p:cNvPr id="29" name="Rectangle 6"/>
          <p:cNvSpPr txBox="1">
            <a:spLocks noChangeArrowheads="1"/>
          </p:cNvSpPr>
          <p:nvPr/>
        </p:nvSpPr>
        <p:spPr bwMode="auto">
          <a:xfrm>
            <a:off x="374848" y="1052737"/>
            <a:ext cx="8229600"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a:lnSpc>
                <a:spcPts val="3000"/>
              </a:lnSpc>
              <a:spcBef>
                <a:spcPts val="1500"/>
              </a:spcBef>
              <a:buClr>
                <a:schemeClr val="accent1"/>
              </a:buClr>
              <a:buSzPct val="100000"/>
              <a:buBlip>
                <a:blip r:embed="rId2"/>
              </a:buBlip>
            </a:pPr>
            <a:r>
              <a:rPr lang="en-US" altLang="zh-CN" sz="2200" kern="0" dirty="0" err="1">
                <a:latin typeface="微软雅黑" pitchFamily="34" charset="-122"/>
                <a:ea typeface="微软雅黑" pitchFamily="34" charset="-122"/>
              </a:rPr>
              <a:t>Verilog</a:t>
            </a:r>
            <a:r>
              <a:rPr lang="en-US" altLang="zh-CN" sz="2200" kern="0" dirty="0">
                <a:latin typeface="微软雅黑" pitchFamily="34" charset="-122"/>
                <a:ea typeface="微软雅黑" pitchFamily="34" charset="-122"/>
              </a:rPr>
              <a:t> HDL</a:t>
            </a:r>
            <a:r>
              <a:rPr lang="zh-CN" altLang="en-US" sz="2200" kern="0" dirty="0">
                <a:latin typeface="微软雅黑" pitchFamily="34" charset="-122"/>
                <a:ea typeface="微软雅黑" pitchFamily="34" charset="-122"/>
              </a:rPr>
              <a:t>提供了各种层次抽象的表述，可以用详细程度有很大差别的的描述方式来建模一个电路系统。</a:t>
            </a:r>
            <a:endParaRPr kumimoji="0" lang="zh-CN" altLang="en-US" sz="22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ts val="2600"/>
              </a:lnSpc>
              <a:spcBef>
                <a:spcPct val="20000"/>
              </a:spcBef>
              <a:spcAft>
                <a:spcPct val="0"/>
              </a:spcAft>
              <a:buClr>
                <a:schemeClr val="accent1"/>
              </a:buClr>
              <a:buSzPct val="100000"/>
              <a:tabLst/>
              <a:defRPr/>
            </a:pP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30" name="TextBox 29"/>
          <p:cNvSpPr txBox="1"/>
          <p:nvPr/>
        </p:nvSpPr>
        <p:spPr>
          <a:xfrm>
            <a:off x="3491880" y="2047200"/>
            <a:ext cx="2578640" cy="400110"/>
          </a:xfrm>
          <a:prstGeom prst="rect">
            <a:avLst/>
          </a:prstGeom>
          <a:noFill/>
        </p:spPr>
        <p:txBody>
          <a:bodyPr wrap="square" rtlCol="0">
            <a:spAutoFit/>
          </a:bodyPr>
          <a:lstStyle/>
          <a:p>
            <a:pPr algn="ctr"/>
            <a:r>
              <a:rPr lang="zh-CN" altLang="en-US" sz="2000" dirty="0">
                <a:solidFill>
                  <a:srgbClr val="0000FF"/>
                </a:solidFill>
                <a:latin typeface="微软雅黑" pitchFamily="34" charset="-122"/>
                <a:ea typeface="微软雅黑" pitchFamily="34" charset="-122"/>
              </a:rPr>
              <a:t>算法的</a:t>
            </a:r>
            <a:r>
              <a:rPr lang="en-US" altLang="zh-CN" sz="2000" dirty="0" err="1">
                <a:solidFill>
                  <a:srgbClr val="0000FF"/>
                </a:solidFill>
                <a:latin typeface="微软雅黑" pitchFamily="34" charset="-122"/>
                <a:ea typeface="微软雅黑" pitchFamily="34" charset="-122"/>
              </a:rPr>
              <a:t>Verilog</a:t>
            </a:r>
            <a:r>
              <a:rPr lang="zh-CN" altLang="en-US" sz="2000" dirty="0">
                <a:solidFill>
                  <a:srgbClr val="0000FF"/>
                </a:solidFill>
                <a:latin typeface="微软雅黑" pitchFamily="34" charset="-122"/>
                <a:ea typeface="微软雅黑" pitchFamily="34" charset="-122"/>
              </a:rPr>
              <a:t>描述</a:t>
            </a:r>
          </a:p>
        </p:txBody>
      </p:sp>
      <p:sp>
        <p:nvSpPr>
          <p:cNvPr id="31" name="TextBox 30"/>
          <p:cNvSpPr txBox="1"/>
          <p:nvPr/>
        </p:nvSpPr>
        <p:spPr>
          <a:xfrm>
            <a:off x="2555776" y="3140968"/>
            <a:ext cx="2952328" cy="400110"/>
          </a:xfrm>
          <a:prstGeom prst="rect">
            <a:avLst/>
          </a:prstGeom>
          <a:noFill/>
        </p:spPr>
        <p:txBody>
          <a:bodyPr wrap="square" rtlCol="0">
            <a:spAutoFit/>
          </a:bodyPr>
          <a:lstStyle/>
          <a:p>
            <a:pPr algn="ctr"/>
            <a:r>
              <a:rPr lang="zh-CN" altLang="en-US" sz="2000" dirty="0">
                <a:solidFill>
                  <a:srgbClr val="0000FF"/>
                </a:solidFill>
                <a:latin typeface="微软雅黑" pitchFamily="34" charset="-122"/>
                <a:ea typeface="微软雅黑" pitchFamily="34" charset="-122"/>
              </a:rPr>
              <a:t>逻辑功能的</a:t>
            </a:r>
            <a:r>
              <a:rPr lang="en-US" altLang="zh-CN" sz="2000" dirty="0" err="1">
                <a:solidFill>
                  <a:srgbClr val="0000FF"/>
                </a:solidFill>
                <a:latin typeface="微软雅黑" pitchFamily="34" charset="-122"/>
                <a:ea typeface="微软雅黑" pitchFamily="34" charset="-122"/>
              </a:rPr>
              <a:t>Verilog</a:t>
            </a:r>
            <a:r>
              <a:rPr lang="zh-CN" altLang="en-US" sz="2000" dirty="0">
                <a:solidFill>
                  <a:srgbClr val="0000FF"/>
                </a:solidFill>
                <a:latin typeface="微软雅黑" pitchFamily="34" charset="-122"/>
                <a:ea typeface="微软雅黑" pitchFamily="34" charset="-122"/>
              </a:rPr>
              <a:t>描述</a:t>
            </a:r>
          </a:p>
        </p:txBody>
      </p:sp>
      <p:sp>
        <p:nvSpPr>
          <p:cNvPr id="32" name="TextBox 31"/>
          <p:cNvSpPr txBox="1"/>
          <p:nvPr/>
        </p:nvSpPr>
        <p:spPr>
          <a:xfrm>
            <a:off x="1763688" y="4109010"/>
            <a:ext cx="2880320" cy="400110"/>
          </a:xfrm>
          <a:prstGeom prst="rect">
            <a:avLst/>
          </a:prstGeom>
          <a:noFill/>
        </p:spPr>
        <p:txBody>
          <a:bodyPr wrap="square" rtlCol="0">
            <a:spAutoFit/>
          </a:bodyPr>
          <a:lstStyle/>
          <a:p>
            <a:pPr algn="ctr"/>
            <a:r>
              <a:rPr lang="zh-CN" altLang="en-US" sz="2000" dirty="0">
                <a:solidFill>
                  <a:srgbClr val="0000FF"/>
                </a:solidFill>
                <a:latin typeface="微软雅黑" pitchFamily="34" charset="-122"/>
                <a:ea typeface="微软雅黑" pitchFamily="34" charset="-122"/>
              </a:rPr>
              <a:t>逻辑结构的</a:t>
            </a:r>
            <a:r>
              <a:rPr lang="en-US" altLang="zh-CN" sz="2000" dirty="0" err="1">
                <a:solidFill>
                  <a:srgbClr val="0000FF"/>
                </a:solidFill>
                <a:latin typeface="微软雅黑" pitchFamily="34" charset="-122"/>
                <a:ea typeface="微软雅黑" pitchFamily="34" charset="-122"/>
              </a:rPr>
              <a:t>Verilog</a:t>
            </a:r>
            <a:r>
              <a:rPr lang="zh-CN" altLang="en-US" sz="2000" dirty="0">
                <a:solidFill>
                  <a:srgbClr val="0000FF"/>
                </a:solidFill>
                <a:latin typeface="微软雅黑" pitchFamily="34" charset="-122"/>
                <a:ea typeface="微软雅黑" pitchFamily="34" charset="-122"/>
              </a:rPr>
              <a:t>描述</a:t>
            </a:r>
          </a:p>
        </p:txBody>
      </p:sp>
      <p:sp>
        <p:nvSpPr>
          <p:cNvPr id="33" name="TextBox 32"/>
          <p:cNvSpPr txBox="1"/>
          <p:nvPr/>
        </p:nvSpPr>
        <p:spPr>
          <a:xfrm>
            <a:off x="971600" y="5117122"/>
            <a:ext cx="3024336" cy="400110"/>
          </a:xfrm>
          <a:prstGeom prst="rect">
            <a:avLst/>
          </a:prstGeom>
          <a:noFill/>
        </p:spPr>
        <p:txBody>
          <a:bodyPr wrap="square" rtlCol="0">
            <a:spAutoFit/>
          </a:bodyPr>
          <a:lstStyle/>
          <a:p>
            <a:r>
              <a:rPr lang="zh-CN" altLang="en-US" sz="2000" dirty="0">
                <a:solidFill>
                  <a:srgbClr val="0000FF"/>
                </a:solidFill>
                <a:latin typeface="微软雅黑" pitchFamily="34" charset="-122"/>
                <a:ea typeface="微软雅黑" pitchFamily="34" charset="-122"/>
              </a:rPr>
              <a:t>物理器件的</a:t>
            </a:r>
            <a:r>
              <a:rPr lang="en-US" altLang="zh-CN" sz="2000" dirty="0" err="1">
                <a:solidFill>
                  <a:srgbClr val="0000FF"/>
                </a:solidFill>
                <a:latin typeface="微软雅黑" pitchFamily="34" charset="-122"/>
                <a:ea typeface="微软雅黑" pitchFamily="34" charset="-122"/>
              </a:rPr>
              <a:t>Verilog</a:t>
            </a:r>
            <a:r>
              <a:rPr lang="zh-CN" altLang="en-US" sz="2000" dirty="0">
                <a:solidFill>
                  <a:srgbClr val="0000FF"/>
                </a:solidFill>
                <a:latin typeface="微软雅黑" pitchFamily="34" charset="-122"/>
                <a:ea typeface="微软雅黑" pitchFamily="34" charset="-122"/>
              </a:rPr>
              <a:t>描述</a:t>
            </a:r>
          </a:p>
        </p:txBody>
      </p:sp>
      <p:sp>
        <p:nvSpPr>
          <p:cNvPr id="34" name="右箭头 33"/>
          <p:cNvSpPr>
            <a:spLocks noChangeArrowheads="1"/>
          </p:cNvSpPr>
          <p:nvPr/>
        </p:nvSpPr>
        <p:spPr bwMode="auto">
          <a:xfrm>
            <a:off x="6149280" y="4489673"/>
            <a:ext cx="990600" cy="304800"/>
          </a:xfrm>
          <a:prstGeom prst="rightArrow">
            <a:avLst>
              <a:gd name="adj1" fmla="val 50000"/>
              <a:gd name="adj2" fmla="val 49999"/>
            </a:avLst>
          </a:prstGeom>
          <a:solidFill>
            <a:schemeClr val="accent1"/>
          </a:solidFill>
          <a:ln w="9525" algn="ctr">
            <a:solidFill>
              <a:schemeClr val="tx1"/>
            </a:solidFill>
            <a:round/>
            <a:headEnd/>
            <a:tailEnd/>
          </a:ln>
        </p:spPr>
        <p:txBody>
          <a:bodyPr/>
          <a:lstStyle/>
          <a:p>
            <a:endParaRPr lang="zh-CN" altLang="en-US"/>
          </a:p>
        </p:txBody>
      </p:sp>
      <p:sp>
        <p:nvSpPr>
          <p:cNvPr id="35" name="TextBox 34"/>
          <p:cNvSpPr txBox="1">
            <a:spLocks noChangeArrowheads="1"/>
          </p:cNvSpPr>
          <p:nvPr/>
        </p:nvSpPr>
        <p:spPr bwMode="auto">
          <a:xfrm>
            <a:off x="7164288" y="4437112"/>
            <a:ext cx="1265312" cy="400110"/>
          </a:xfrm>
          <a:prstGeom prst="rect">
            <a:avLst/>
          </a:prstGeom>
          <a:noFill/>
          <a:ln w="9525">
            <a:noFill/>
            <a:miter lim="800000"/>
            <a:headEnd/>
            <a:tailEnd/>
          </a:ln>
        </p:spPr>
        <p:txBody>
          <a:bodyPr wrap="square">
            <a:spAutoFit/>
          </a:bodyPr>
          <a:lstStyle/>
          <a:p>
            <a:r>
              <a:rPr lang="zh-CN" altLang="en-US" sz="2000" dirty="0">
                <a:latin typeface="微软雅黑" pitchFamily="34" charset="-122"/>
                <a:ea typeface="微软雅黑" pitchFamily="34" charset="-122"/>
              </a:rPr>
              <a:t>逻辑电路</a:t>
            </a:r>
          </a:p>
        </p:txBody>
      </p:sp>
      <p:sp>
        <p:nvSpPr>
          <p:cNvPr id="36" name="右大括号 35"/>
          <p:cNvSpPr>
            <a:spLocks/>
          </p:cNvSpPr>
          <p:nvPr/>
        </p:nvSpPr>
        <p:spPr bwMode="auto">
          <a:xfrm>
            <a:off x="5706367" y="3603848"/>
            <a:ext cx="381000" cy="2057400"/>
          </a:xfrm>
          <a:prstGeom prst="rightBrace">
            <a:avLst>
              <a:gd name="adj1" fmla="val 8325"/>
              <a:gd name="adj2" fmla="val 50000"/>
            </a:avLst>
          </a:prstGeom>
          <a:noFill/>
          <a:ln w="38100" algn="ctr">
            <a:solidFill>
              <a:schemeClr val="tx1"/>
            </a:solidFill>
            <a:round/>
            <a:headEnd/>
            <a:tailEnd/>
          </a:ln>
        </p:spPr>
        <p:txBody>
          <a:bodyPr/>
          <a:lstStyle/>
          <a:p>
            <a:endParaRPr lang="zh-CN" altLang="en-US"/>
          </a:p>
        </p:txBody>
      </p:sp>
      <p:sp>
        <p:nvSpPr>
          <p:cNvPr id="37" name="TextBox 36"/>
          <p:cNvSpPr txBox="1">
            <a:spLocks noChangeArrowheads="1"/>
          </p:cNvSpPr>
          <p:nvPr/>
        </p:nvSpPr>
        <p:spPr bwMode="auto">
          <a:xfrm>
            <a:off x="6012160" y="4841864"/>
            <a:ext cx="1224136" cy="400110"/>
          </a:xfrm>
          <a:prstGeom prst="rect">
            <a:avLst/>
          </a:prstGeom>
          <a:noFill/>
          <a:ln w="9525">
            <a:noFill/>
            <a:miter lim="800000"/>
            <a:headEnd/>
            <a:tailEnd/>
          </a:ln>
        </p:spPr>
        <p:txBody>
          <a:bodyPr wrap="square">
            <a:spAutoFit/>
          </a:bodyPr>
          <a:lstStyle/>
          <a:p>
            <a:pPr algn="ctr"/>
            <a:r>
              <a:rPr lang="zh-CN" altLang="en-US" sz="2000" dirty="0">
                <a:solidFill>
                  <a:srgbClr val="FF0000"/>
                </a:solidFill>
                <a:latin typeface="华文彩云" pitchFamily="2" charset="-122"/>
                <a:ea typeface="华文彩云" pitchFamily="2" charset="-122"/>
              </a:rPr>
              <a:t>可综合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linds(horizontal)">
                                      <p:cBhvr>
                                        <p:cTn id="31" dur="500"/>
                                        <p:tgtEl>
                                          <p:spTgt spid="2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linds(horizontal)">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linds(horizontal)">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blinds(horizontal)">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blinds(horizontal)">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linds(horizontal)">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blinds(horizontal)">
                                      <p:cBhvr>
                                        <p:cTn id="68" dur="500"/>
                                        <p:tgtEl>
                                          <p:spTgt spid="34"/>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linds(horizontal)">
                                      <p:cBhvr>
                                        <p:cTn id="71" dur="500"/>
                                        <p:tgtEl>
                                          <p:spTgt spid="3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linds(horizontal)">
                                      <p:cBhvr>
                                        <p:cTn id="74" dur="500"/>
                                        <p:tgtEl>
                                          <p:spTgt spid="3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linds(horizontal)">
                                      <p:cBhvr>
                                        <p:cTn id="7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0" grpId="0"/>
      <p:bldP spid="31" grpId="0"/>
      <p:bldP spid="32" grpId="0"/>
      <p:bldP spid="33" grpId="0"/>
      <p:bldP spid="34" grpId="0" animBg="1"/>
      <p:bldP spid="35" grpId="0"/>
      <p:bldP spid="36" grpId="0" animBg="1"/>
      <p:bldP spid="3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100</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模块的测试（</a:t>
            </a:r>
            <a:r>
              <a:rPr lang="en-US" altLang="zh-CN" sz="3600" b="1" dirty="0" err="1">
                <a:latin typeface="微软雅黑" pitchFamily="34" charset="-122"/>
                <a:ea typeface="微软雅黑" pitchFamily="34" charset="-122"/>
              </a:rPr>
              <a:t>Testbench</a:t>
            </a:r>
            <a:r>
              <a:rPr lang="zh-CN" altLang="en-US" sz="3600" b="1" dirty="0">
                <a:latin typeface="微软雅黑" pitchFamily="34" charset="-122"/>
                <a:ea typeface="微软雅黑" pitchFamily="34" charset="-122"/>
              </a:rPr>
              <a:t>）</a:t>
            </a:r>
          </a:p>
        </p:txBody>
      </p:sp>
      <p:pic>
        <p:nvPicPr>
          <p:cNvPr id="35843" name="Picture 3"/>
          <p:cNvPicPr>
            <a:picLocks noChangeAspect="1" noChangeArrowheads="1"/>
          </p:cNvPicPr>
          <p:nvPr/>
        </p:nvPicPr>
        <p:blipFill>
          <a:blip r:embed="rId2" cstate="print"/>
          <a:srcRect/>
          <a:stretch>
            <a:fillRect/>
          </a:stretch>
        </p:blipFill>
        <p:spPr bwMode="auto">
          <a:xfrm>
            <a:off x="1488504" y="1052739"/>
            <a:ext cx="6683896" cy="3003576"/>
          </a:xfrm>
          <a:prstGeom prst="rect">
            <a:avLst/>
          </a:prstGeom>
          <a:noFill/>
        </p:spPr>
      </p:pic>
      <p:sp>
        <p:nvSpPr>
          <p:cNvPr id="9" name="TextBox 8"/>
          <p:cNvSpPr txBox="1"/>
          <p:nvPr/>
        </p:nvSpPr>
        <p:spPr>
          <a:xfrm>
            <a:off x="3491880" y="3174070"/>
            <a:ext cx="3024336" cy="830997"/>
          </a:xfrm>
          <a:prstGeom prst="rect">
            <a:avLst/>
          </a:prstGeom>
          <a:noFill/>
        </p:spPr>
        <p:txBody>
          <a:bodyPr wrap="square" rtlCol="0">
            <a:spAutoFit/>
          </a:bodyPr>
          <a:lstStyle/>
          <a:p>
            <a:pPr algn="ctr"/>
            <a:r>
              <a:rPr lang="en-US" altLang="zh-CN" sz="2400" dirty="0" err="1">
                <a:solidFill>
                  <a:srgbClr val="00B050"/>
                </a:solidFill>
                <a:latin typeface="微软雅黑" pitchFamily="34" charset="-122"/>
                <a:ea typeface="微软雅黑" pitchFamily="34" charset="-122"/>
              </a:rPr>
              <a:t>Testbench</a:t>
            </a:r>
            <a:endParaRPr lang="en-US" altLang="zh-CN" sz="2400" dirty="0">
              <a:solidFill>
                <a:srgbClr val="00B050"/>
              </a:solidFill>
              <a:latin typeface="微软雅黑" pitchFamily="34" charset="-122"/>
              <a:ea typeface="微软雅黑" pitchFamily="34" charset="-122"/>
            </a:endParaRPr>
          </a:p>
          <a:p>
            <a:pPr algn="ctr"/>
            <a:r>
              <a:rPr lang="zh-CN" altLang="en-US" sz="2400" dirty="0">
                <a:solidFill>
                  <a:srgbClr val="0000FF"/>
                </a:solidFill>
                <a:latin typeface="微软雅黑" pitchFamily="34" charset="-122"/>
                <a:ea typeface="微软雅黑" pitchFamily="34" charset="-122"/>
              </a:rPr>
              <a:t>（测试平台）</a:t>
            </a:r>
          </a:p>
        </p:txBody>
      </p:sp>
      <p:sp>
        <p:nvSpPr>
          <p:cNvPr id="10" name="矩形 9"/>
          <p:cNvSpPr/>
          <p:nvPr/>
        </p:nvSpPr>
        <p:spPr bwMode="auto">
          <a:xfrm>
            <a:off x="1603024" y="1196755"/>
            <a:ext cx="1656184" cy="259228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rPr>
              <a:t>激励信号和</a:t>
            </a:r>
            <a:endParaRPr kumimoji="0" lang="en-US" altLang="zh-CN"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rPr>
              <a:t>控制信号</a:t>
            </a:r>
          </a:p>
        </p:txBody>
      </p:sp>
      <p:sp>
        <p:nvSpPr>
          <p:cNvPr id="12" name="矩形 11"/>
          <p:cNvSpPr/>
          <p:nvPr/>
        </p:nvSpPr>
        <p:spPr bwMode="auto">
          <a:xfrm>
            <a:off x="6588224" y="1196755"/>
            <a:ext cx="1440160" cy="2592288"/>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rPr>
              <a:t>输出响应和</a:t>
            </a:r>
            <a:endParaRPr kumimoji="0" lang="en-US" altLang="zh-CN"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rPr>
              <a:t>验证</a:t>
            </a:r>
          </a:p>
        </p:txBody>
      </p:sp>
      <p:sp>
        <p:nvSpPr>
          <p:cNvPr id="13" name="TextBox 12"/>
          <p:cNvSpPr txBox="1"/>
          <p:nvPr/>
        </p:nvSpPr>
        <p:spPr>
          <a:xfrm>
            <a:off x="5508104" y="1628803"/>
            <a:ext cx="1008112" cy="307777"/>
          </a:xfrm>
          <a:prstGeom prst="rect">
            <a:avLst/>
          </a:prstGeom>
          <a:noFill/>
        </p:spPr>
        <p:txBody>
          <a:bodyPr wrap="square" rtlCol="0">
            <a:spAutoFit/>
          </a:bodyPr>
          <a:lstStyle/>
          <a:p>
            <a:r>
              <a:rPr lang="en-US" altLang="zh-CN" sz="1400" b="1" dirty="0">
                <a:solidFill>
                  <a:srgbClr val="7030A0"/>
                </a:solidFill>
                <a:latin typeface="微软雅黑" pitchFamily="34" charset="-122"/>
                <a:ea typeface="微软雅黑" pitchFamily="34" charset="-122"/>
              </a:rPr>
              <a:t>MUX2_1</a:t>
            </a:r>
            <a:endParaRPr lang="zh-CN" altLang="en-US" sz="1400" b="1" dirty="0">
              <a:solidFill>
                <a:srgbClr val="7030A0"/>
              </a:solidFill>
              <a:latin typeface="微软雅黑" pitchFamily="34" charset="-122"/>
              <a:ea typeface="微软雅黑" pitchFamily="34" charset="-122"/>
            </a:endParaRPr>
          </a:p>
        </p:txBody>
      </p:sp>
      <p:sp>
        <p:nvSpPr>
          <p:cNvPr id="15" name="TextBox 14"/>
          <p:cNvSpPr txBox="1"/>
          <p:nvPr/>
        </p:nvSpPr>
        <p:spPr>
          <a:xfrm rot="5400000">
            <a:off x="-669776" y="2149407"/>
            <a:ext cx="3024338" cy="830997"/>
          </a:xfrm>
          <a:prstGeom prst="rect">
            <a:avLst/>
          </a:prstGeom>
          <a:noFill/>
        </p:spPr>
        <p:txBody>
          <a:bodyPr wrap="square" rtlCol="0">
            <a:spAutoFit/>
          </a:bodyPr>
          <a:lstStyle/>
          <a:p>
            <a:pPr algn="ctr"/>
            <a:r>
              <a:rPr lang="zh-CN" altLang="en-US" sz="2400" b="1" dirty="0">
                <a:solidFill>
                  <a:srgbClr val="FF3300"/>
                </a:solidFill>
                <a:latin typeface="微软雅黑" pitchFamily="34" charset="-122"/>
                <a:ea typeface="微软雅黑" pitchFamily="34" charset="-122"/>
              </a:rPr>
              <a:t>基于</a:t>
            </a:r>
            <a:r>
              <a:rPr lang="en-US" altLang="zh-CN" sz="2400" b="1" dirty="0" err="1">
                <a:solidFill>
                  <a:srgbClr val="FF3300"/>
                </a:solidFill>
                <a:latin typeface="微软雅黑" pitchFamily="34" charset="-122"/>
                <a:ea typeface="微软雅黑" pitchFamily="34" charset="-122"/>
              </a:rPr>
              <a:t>testbench</a:t>
            </a:r>
            <a:endParaRPr lang="en-US" altLang="zh-CN" sz="2400" b="1" dirty="0">
              <a:solidFill>
                <a:srgbClr val="FF3300"/>
              </a:solidFill>
              <a:latin typeface="微软雅黑" pitchFamily="34" charset="-122"/>
              <a:ea typeface="微软雅黑" pitchFamily="34" charset="-122"/>
            </a:endParaRPr>
          </a:p>
          <a:p>
            <a:pPr algn="ctr"/>
            <a:r>
              <a:rPr lang="zh-CN" altLang="en-US" sz="2400" b="1" dirty="0">
                <a:solidFill>
                  <a:srgbClr val="FF3300"/>
                </a:solidFill>
                <a:latin typeface="微软雅黑" pitchFamily="34" charset="-122"/>
                <a:ea typeface="微软雅黑" pitchFamily="34" charset="-122"/>
              </a:rPr>
              <a:t>的仿真</a:t>
            </a:r>
          </a:p>
        </p:txBody>
      </p:sp>
      <p:sp>
        <p:nvSpPr>
          <p:cNvPr id="14" name="TextBox 13"/>
          <p:cNvSpPr txBox="1"/>
          <p:nvPr/>
        </p:nvSpPr>
        <p:spPr>
          <a:xfrm>
            <a:off x="971600" y="4509120"/>
            <a:ext cx="7344816" cy="1200329"/>
          </a:xfrm>
          <a:prstGeom prst="rect">
            <a:avLst/>
          </a:prstGeom>
          <a:noFill/>
        </p:spPr>
        <p:txBody>
          <a:bodyPr wrap="square" rtlCol="0">
            <a:spAutoFit/>
          </a:bodyPr>
          <a:lstStyle/>
          <a:p>
            <a:r>
              <a:rPr lang="zh-CN" altLang="en-US" sz="2400" b="1" dirty="0">
                <a:solidFill>
                  <a:srgbClr val="FF0000"/>
                </a:solidFill>
                <a:latin typeface="微软雅黑" pitchFamily="34" charset="-122"/>
                <a:ea typeface="微软雅黑" pitchFamily="34" charset="-122"/>
              </a:rPr>
              <a:t>作用：</a:t>
            </a:r>
            <a:r>
              <a:rPr lang="zh-CN" altLang="en-US" sz="2400" dirty="0">
                <a:latin typeface="微软雅黑" pitchFamily="34" charset="-122"/>
                <a:ea typeface="微软雅黑" pitchFamily="34" charset="-122"/>
              </a:rPr>
              <a:t>通过向被测试电路施加激励信号，完成</a:t>
            </a:r>
            <a:r>
              <a:rPr lang="zh-CN" altLang="en-US" sz="2400" dirty="0">
                <a:solidFill>
                  <a:srgbClr val="0000FF"/>
                </a:solidFill>
                <a:latin typeface="微软雅黑" pitchFamily="34" charset="-122"/>
                <a:ea typeface="微软雅黑" pitchFamily="34" charset="-122"/>
              </a:rPr>
              <a:t>对电路的仿真</a:t>
            </a:r>
            <a:r>
              <a:rPr lang="zh-CN" altLang="en-US" sz="2400" dirty="0">
                <a:latin typeface="微软雅黑" pitchFamily="34" charset="-122"/>
                <a:ea typeface="微软雅黑" pitchFamily="34" charset="-122"/>
              </a:rPr>
              <a:t>，并验证相应的输出响应（</a:t>
            </a:r>
            <a:r>
              <a:rPr lang="zh-CN" altLang="en-US" sz="2400" dirty="0">
                <a:solidFill>
                  <a:srgbClr val="0000FF"/>
                </a:solidFill>
                <a:latin typeface="微软雅黑" pitchFamily="34" charset="-122"/>
                <a:ea typeface="微软雅黑" pitchFamily="34" charset="-122"/>
              </a:rPr>
              <a:t>在控制台打印结果</a:t>
            </a:r>
            <a:r>
              <a:rPr lang="zh-CN" altLang="en-US" sz="2400" dirty="0">
                <a:latin typeface="微软雅黑" pitchFamily="34" charset="-122"/>
                <a:ea typeface="微软雅黑" pitchFamily="34" charset="-122"/>
              </a:rPr>
              <a:t>或</a:t>
            </a:r>
            <a:r>
              <a:rPr lang="zh-CN" altLang="en-US" sz="2400" dirty="0">
                <a:solidFill>
                  <a:srgbClr val="0000FF"/>
                </a:solidFill>
                <a:latin typeface="微软雅黑" pitchFamily="34" charset="-122"/>
                <a:ea typeface="微软雅黑" pitchFamily="34" charset="-122"/>
              </a:rPr>
              <a:t>产生时序图</a:t>
            </a:r>
            <a:r>
              <a:rPr lang="zh-CN" altLang="en-US" sz="2400" dirty="0">
                <a:latin typeface="微软雅黑" pitchFamily="34" charset="-122"/>
                <a:ea typeface="微软雅黑" pitchFamily="34" charset="-122"/>
              </a:rPr>
              <a:t>），以判断电路功能、时序的正确性。</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101</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Testbench</a:t>
            </a:r>
            <a:r>
              <a:rPr lang="zh-CN" altLang="en-US" sz="3600" b="1" dirty="0">
                <a:latin typeface="微软雅黑" pitchFamily="34" charset="-122"/>
                <a:ea typeface="微软雅黑" pitchFamily="34" charset="-122"/>
              </a:rPr>
              <a:t>的模板</a:t>
            </a:r>
          </a:p>
        </p:txBody>
      </p:sp>
      <p:sp>
        <p:nvSpPr>
          <p:cNvPr id="13" name="TextBox 12"/>
          <p:cNvSpPr txBox="1"/>
          <p:nvPr/>
        </p:nvSpPr>
        <p:spPr>
          <a:xfrm>
            <a:off x="467544" y="1634831"/>
            <a:ext cx="4176464" cy="3785652"/>
          </a:xfrm>
          <a:prstGeom prst="rect">
            <a:avLst/>
          </a:prstGeom>
          <a:noFill/>
          <a:ln w="28575">
            <a:solidFill>
              <a:schemeClr val="tx1"/>
            </a:solidFill>
          </a:ln>
        </p:spPr>
        <p:txBody>
          <a:bodyPr wrap="square" rtlCol="0">
            <a:spAutoFit/>
          </a:bodyPr>
          <a:lstStyle/>
          <a:p>
            <a:r>
              <a:rPr lang="en-US" altLang="zh-CN" sz="2400" dirty="0">
                <a:latin typeface="微软雅黑" pitchFamily="34" charset="-122"/>
                <a:ea typeface="微软雅黑" pitchFamily="34" charset="-122"/>
              </a:rPr>
              <a:t>module </a:t>
            </a:r>
            <a:r>
              <a:rPr lang="en-US" altLang="zh-CN" sz="2400" dirty="0" err="1">
                <a:latin typeface="微软雅黑" pitchFamily="34" charset="-122"/>
                <a:ea typeface="微软雅黑" pitchFamily="34" charset="-122"/>
              </a:rPr>
              <a:t>testbench</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信号类型的定义</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模块实例化</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添加激励信号</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显示输出结果</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endmodule</a:t>
            </a:r>
          </a:p>
        </p:txBody>
      </p:sp>
      <p:sp>
        <p:nvSpPr>
          <p:cNvPr id="15" name="Text Box 9"/>
          <p:cNvSpPr txBox="1">
            <a:spLocks noChangeArrowheads="1"/>
          </p:cNvSpPr>
          <p:nvPr/>
        </p:nvSpPr>
        <p:spPr bwMode="auto">
          <a:xfrm>
            <a:off x="4860032" y="1628800"/>
            <a:ext cx="3962400" cy="1200150"/>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6200000" scaled="1"/>
            <a:tileRect/>
          </a:gradFill>
          <a:ln w="9525">
            <a:noFill/>
            <a:miter lim="800000"/>
            <a:headEnd/>
            <a:tailEnd/>
          </a:ln>
        </p:spPr>
        <p:txBody>
          <a:bodyPr>
            <a:spAutoFit/>
          </a:bodyPr>
          <a:lstStyle/>
          <a:p>
            <a:pPr algn="ctr">
              <a:spcBef>
                <a:spcPct val="50000"/>
              </a:spcBef>
            </a:pPr>
            <a:r>
              <a:rPr lang="en-US" altLang="zh-CN" sz="2400" b="1" dirty="0" err="1">
                <a:solidFill>
                  <a:srgbClr val="CC3300"/>
                </a:solidFill>
                <a:latin typeface="微软雅黑" pitchFamily="34" charset="-122"/>
                <a:ea typeface="微软雅黑" pitchFamily="34" charset="-122"/>
              </a:rPr>
              <a:t>testbench</a:t>
            </a:r>
            <a:r>
              <a:rPr lang="zh-CN" altLang="en-US" sz="2400" b="1" dirty="0">
                <a:solidFill>
                  <a:srgbClr val="CC3300"/>
                </a:solidFill>
                <a:latin typeface="微软雅黑" pitchFamily="34" charset="-122"/>
                <a:ea typeface="微软雅黑" pitchFamily="34" charset="-122"/>
              </a:rPr>
              <a:t>是顶层模块，不会被其它模块实例化，因此不需要有端口。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102</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Testbench</a:t>
            </a:r>
            <a:r>
              <a:rPr lang="zh-CN" altLang="en-US" sz="3600" b="1" dirty="0">
                <a:latin typeface="微软雅黑" pitchFamily="34" charset="-122"/>
                <a:ea typeface="微软雅黑" pitchFamily="34" charset="-122"/>
              </a:rPr>
              <a:t>的使用 </a:t>
            </a:r>
            <a:r>
              <a:rPr lang="en-US" altLang="zh-CN" sz="3600" b="1" dirty="0">
                <a:latin typeface="微软雅黑" pitchFamily="34" charset="-122"/>
                <a:ea typeface="微软雅黑" pitchFamily="34" charset="-122"/>
              </a:rPr>
              <a:t>— — </a:t>
            </a:r>
            <a:r>
              <a:rPr lang="zh-CN" altLang="en-US" sz="3600" b="1" dirty="0">
                <a:latin typeface="微软雅黑" pitchFamily="34" charset="-122"/>
                <a:ea typeface="微软雅黑" pitchFamily="34" charset="-122"/>
              </a:rPr>
              <a:t>信号类型规定</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连接到待测电路模块输出端口的必须是</a:t>
            </a:r>
            <a:r>
              <a:rPr lang="en-US" altLang="zh-CN" sz="2600" kern="0" dirty="0">
                <a:latin typeface="微软雅黑" pitchFamily="34" charset="-122"/>
                <a:ea typeface="微软雅黑" pitchFamily="34" charset="-122"/>
              </a:rPr>
              <a:t>wire</a:t>
            </a:r>
            <a:r>
              <a:rPr lang="zh-CN" altLang="en-US" sz="2600" kern="0" dirty="0">
                <a:latin typeface="微软雅黑" pitchFamily="34" charset="-122"/>
                <a:ea typeface="微软雅黑" pitchFamily="34" charset="-122"/>
              </a:rPr>
              <a:t>类型信号。</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连接到待测电路模块输入端口的多采用</a:t>
            </a:r>
            <a:r>
              <a:rPr lang="en-US" altLang="zh-CN" sz="2600" kern="0" dirty="0" err="1">
                <a:latin typeface="微软雅黑" pitchFamily="34" charset="-122"/>
                <a:ea typeface="微软雅黑" pitchFamily="34" charset="-122"/>
              </a:rPr>
              <a:t>reg</a:t>
            </a:r>
            <a:r>
              <a:rPr lang="zh-CN" altLang="en-US" sz="2600" kern="0" dirty="0">
                <a:latin typeface="微软雅黑" pitchFamily="34" charset="-122"/>
                <a:ea typeface="微软雅黑" pitchFamily="34" charset="-122"/>
              </a:rPr>
              <a:t>类型信号</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defRPr/>
            </a:pPr>
            <a:endParaRPr lang="en-US" altLang="zh-CN" sz="2000" kern="0" dirty="0">
              <a:latin typeface="微软雅黑" pitchFamily="34" charset="-122"/>
              <a:ea typeface="微软雅黑" pitchFamily="34" charset="-122"/>
            </a:endParaRPr>
          </a:p>
        </p:txBody>
      </p:sp>
      <p:sp>
        <p:nvSpPr>
          <p:cNvPr id="10" name="Text Box 4"/>
          <p:cNvSpPr txBox="1">
            <a:spLocks noChangeArrowheads="1"/>
          </p:cNvSpPr>
          <p:nvPr/>
        </p:nvSpPr>
        <p:spPr bwMode="auto">
          <a:xfrm>
            <a:off x="688032" y="3401705"/>
            <a:ext cx="3890809" cy="255454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en-US" altLang="zh-TW" sz="2000" dirty="0">
                <a:latin typeface="微软雅黑" pitchFamily="34" charset="-122"/>
                <a:ea typeface="微软雅黑" pitchFamily="34" charset="-122"/>
              </a:rPr>
              <a:t>module </a:t>
            </a:r>
            <a:r>
              <a:rPr kumimoji="1" lang="en-US" altLang="zh-TW" sz="2000" dirty="0" err="1">
                <a:latin typeface="微软雅黑" pitchFamily="34" charset="-122"/>
                <a:ea typeface="微软雅黑" pitchFamily="34" charset="-122"/>
              </a:rPr>
              <a:t>testbench</a:t>
            </a:r>
            <a:r>
              <a:rPr kumimoji="1" lang="en-US" altLang="zh-TW" sz="2000" dirty="0">
                <a:latin typeface="微软雅黑" pitchFamily="34" charset="-122"/>
                <a:ea typeface="微软雅黑" pitchFamily="34" charset="-122"/>
              </a:rPr>
              <a:t>;</a:t>
            </a:r>
          </a:p>
          <a:p>
            <a:r>
              <a:rPr kumimoji="1" lang="en-US" altLang="zh-TW" sz="2000" dirty="0">
                <a:latin typeface="微软雅黑" pitchFamily="34" charset="-122"/>
                <a:ea typeface="微软雅黑" pitchFamily="34" charset="-122"/>
              </a:rPr>
              <a:t>  //</a:t>
            </a:r>
            <a:r>
              <a:rPr kumimoji="1" lang="zh-CN" altLang="en-US" sz="2000" dirty="0">
                <a:latin typeface="微软雅黑" pitchFamily="34" charset="-122"/>
                <a:ea typeface="微软雅黑" pitchFamily="34" charset="-122"/>
              </a:rPr>
              <a:t>数据、信号类型的定义</a:t>
            </a:r>
          </a:p>
          <a:p>
            <a:r>
              <a:rPr kumimoji="1" lang="zh-CN" altLang="en-US" sz="2000" dirty="0">
                <a:latin typeface="微软雅黑" pitchFamily="34" charset="-122"/>
                <a:ea typeface="微软雅黑" pitchFamily="34" charset="-122"/>
              </a:rPr>
              <a:t>    </a:t>
            </a:r>
            <a:r>
              <a:rPr kumimoji="1" lang="en-US" altLang="zh-TW" sz="2000" b="1" dirty="0" err="1">
                <a:solidFill>
                  <a:srgbClr val="0000FF"/>
                </a:solidFill>
                <a:latin typeface="微软雅黑" pitchFamily="34" charset="-122"/>
                <a:ea typeface="微软雅黑" pitchFamily="34" charset="-122"/>
              </a:rPr>
              <a:t>reg</a:t>
            </a:r>
            <a:r>
              <a:rPr kumimoji="1" lang="en-US" altLang="zh-TW" sz="2000" b="1" dirty="0">
                <a:solidFill>
                  <a:srgbClr val="0000FF"/>
                </a:solidFill>
                <a:latin typeface="微软雅黑" pitchFamily="34" charset="-122"/>
                <a:ea typeface="微软雅黑" pitchFamily="34" charset="-122"/>
              </a:rPr>
              <a:t> a, b, </a:t>
            </a:r>
            <a:r>
              <a:rPr kumimoji="1" lang="en-US" altLang="zh-TW" sz="2000" b="1" dirty="0" err="1">
                <a:solidFill>
                  <a:srgbClr val="0000FF"/>
                </a:solidFill>
                <a:latin typeface="微软雅黑" pitchFamily="34" charset="-122"/>
                <a:ea typeface="微软雅黑" pitchFamily="34" charset="-122"/>
              </a:rPr>
              <a:t>sel</a:t>
            </a:r>
            <a:r>
              <a:rPr kumimoji="1" lang="en-US" altLang="zh-TW" sz="2000" b="1" dirty="0">
                <a:solidFill>
                  <a:srgbClr val="0000FF"/>
                </a:solidFill>
                <a:latin typeface="微软雅黑" pitchFamily="34" charset="-122"/>
                <a:ea typeface="微软雅黑" pitchFamily="34" charset="-122"/>
              </a:rPr>
              <a:t>;</a:t>
            </a:r>
          </a:p>
          <a:p>
            <a:r>
              <a:rPr kumimoji="1" lang="en-US" altLang="zh-TW" sz="2000" b="1" dirty="0">
                <a:solidFill>
                  <a:srgbClr val="0000FF"/>
                </a:solidFill>
                <a:latin typeface="微软雅黑" pitchFamily="34" charset="-122"/>
                <a:ea typeface="微软雅黑" pitchFamily="34" charset="-122"/>
              </a:rPr>
              <a:t>    wire out;</a:t>
            </a:r>
          </a:p>
          <a:p>
            <a:r>
              <a:rPr kumimoji="1" lang="en-US" altLang="zh-TW" sz="2000" dirty="0">
                <a:latin typeface="微软雅黑" pitchFamily="34" charset="-122"/>
                <a:ea typeface="微软雅黑" pitchFamily="34" charset="-122"/>
              </a:rPr>
              <a:t>  // </a:t>
            </a:r>
            <a:r>
              <a:rPr kumimoji="1" lang="zh-CN" altLang="en-US" sz="2000" dirty="0">
                <a:latin typeface="微软雅黑" pitchFamily="34" charset="-122"/>
                <a:ea typeface="微软雅黑" pitchFamily="34" charset="-122"/>
              </a:rPr>
              <a:t>模块实例化</a:t>
            </a:r>
          </a:p>
          <a:p>
            <a:r>
              <a:rPr kumimoji="1" lang="zh-CN" altLang="en-US" sz="2000" dirty="0">
                <a:latin typeface="微软雅黑" pitchFamily="34" charset="-122"/>
                <a:ea typeface="微软雅黑" pitchFamily="34" charset="-122"/>
              </a:rPr>
              <a:t>    </a:t>
            </a:r>
            <a:r>
              <a:rPr kumimoji="1" lang="en-US" altLang="zh-TW" sz="2000" dirty="0">
                <a:latin typeface="微软雅黑" pitchFamily="34" charset="-122"/>
                <a:ea typeface="微软雅黑" pitchFamily="34" charset="-122"/>
              </a:rPr>
              <a:t>MUX2_1 </a:t>
            </a:r>
            <a:r>
              <a:rPr kumimoji="1" lang="en-US" altLang="zh-TW" sz="2000" dirty="0" err="1">
                <a:latin typeface="微软雅黑" pitchFamily="34" charset="-122"/>
                <a:ea typeface="微软雅黑" pitchFamily="34" charset="-122"/>
              </a:rPr>
              <a:t>mux</a:t>
            </a:r>
            <a:r>
              <a:rPr kumimoji="1" lang="en-US" altLang="zh-TW" sz="2000" dirty="0">
                <a:latin typeface="微软雅黑" pitchFamily="34" charset="-122"/>
                <a:ea typeface="微软雅黑" pitchFamily="34" charset="-122"/>
              </a:rPr>
              <a:t> (out, a, b, </a:t>
            </a:r>
            <a:r>
              <a:rPr kumimoji="1" lang="en-US" altLang="zh-TW" sz="2000" dirty="0" err="1">
                <a:latin typeface="微软雅黑" pitchFamily="34" charset="-122"/>
                <a:ea typeface="微软雅黑" pitchFamily="34" charset="-122"/>
              </a:rPr>
              <a:t>sel</a:t>
            </a:r>
            <a:r>
              <a:rPr kumimoji="1" lang="en-US" altLang="zh-TW" sz="2000" dirty="0">
                <a:latin typeface="微软雅黑" pitchFamily="34" charset="-122"/>
                <a:ea typeface="微软雅黑" pitchFamily="34" charset="-122"/>
              </a:rPr>
              <a:t>);</a:t>
            </a:r>
          </a:p>
          <a:p>
            <a:r>
              <a:rPr kumimoji="1" lang="en-US" altLang="zh-TW" sz="2000" dirty="0">
                <a:latin typeface="微软雅黑" pitchFamily="34" charset="-122"/>
                <a:ea typeface="微软雅黑" pitchFamily="34" charset="-122"/>
              </a:rPr>
              <a:t>    . . .</a:t>
            </a:r>
          </a:p>
          <a:p>
            <a:r>
              <a:rPr kumimoji="1" lang="en-US" altLang="zh-TW" sz="2000" dirty="0" err="1">
                <a:latin typeface="微软雅黑" pitchFamily="34" charset="-122"/>
                <a:ea typeface="微软雅黑" pitchFamily="34" charset="-122"/>
              </a:rPr>
              <a:t>endmodule</a:t>
            </a:r>
            <a:endParaRPr kumimoji="1" lang="en-US" altLang="zh-TW"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103</a:t>
            </a:fld>
            <a:endParaRPr lang="en-US" altLang="zh-CN"/>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55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在</a:t>
            </a:r>
            <a:r>
              <a:rPr lang="en-US" altLang="zh-CN" sz="2800" kern="0" dirty="0" err="1">
                <a:latin typeface="微软雅黑" pitchFamily="34" charset="-122"/>
                <a:ea typeface="微软雅黑" pitchFamily="34" charset="-122"/>
              </a:rPr>
              <a:t>Verilog</a:t>
            </a:r>
            <a:r>
              <a:rPr lang="en-US" altLang="zh-CN" sz="2800" kern="0" dirty="0">
                <a:latin typeface="微软雅黑" pitchFamily="34" charset="-122"/>
                <a:ea typeface="微软雅黑" pitchFamily="34" charset="-122"/>
              </a:rPr>
              <a:t> </a:t>
            </a:r>
            <a:r>
              <a:rPr lang="en-US" altLang="zh-CN" sz="2800" kern="0" dirty="0" err="1">
                <a:latin typeface="微软雅黑" pitchFamily="34" charset="-122"/>
                <a:ea typeface="微软雅黑" pitchFamily="34" charset="-122"/>
              </a:rPr>
              <a:t>testbench</a:t>
            </a:r>
            <a:r>
              <a:rPr lang="zh-CN" altLang="en-US" sz="2800" kern="0" dirty="0">
                <a:latin typeface="微软雅黑" pitchFamily="34" charset="-122"/>
                <a:ea typeface="微软雅黑" pitchFamily="34" charset="-122"/>
              </a:rPr>
              <a:t>中施加激励主要有三种方法：</a:t>
            </a:r>
            <a:endParaRPr lang="en-US" altLang="zh-CN" sz="2800" kern="0" dirty="0">
              <a:latin typeface="微软雅黑" pitchFamily="34" charset="-122"/>
              <a:ea typeface="微软雅黑" pitchFamily="34" charset="-122"/>
            </a:endParaRPr>
          </a:p>
          <a:p>
            <a:pPr marL="800100" lvl="1" indent="-342900" algn="just">
              <a:lnSpc>
                <a:spcPts val="55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从一个</a:t>
            </a:r>
            <a:r>
              <a:rPr lang="en-US" altLang="zh-CN" sz="2600" kern="0" dirty="0">
                <a:solidFill>
                  <a:srgbClr val="0000FF"/>
                </a:solidFill>
                <a:latin typeface="微软雅黑" pitchFamily="34" charset="-122"/>
                <a:ea typeface="微软雅黑" pitchFamily="34" charset="-122"/>
              </a:rPr>
              <a:t>initial</a:t>
            </a:r>
            <a:r>
              <a:rPr lang="zh-CN" altLang="en-US" sz="2600" kern="0" dirty="0">
                <a:solidFill>
                  <a:srgbClr val="0000FF"/>
                </a:solidFill>
                <a:latin typeface="微软雅黑" pitchFamily="34" charset="-122"/>
                <a:ea typeface="微软雅黑" pitchFamily="34" charset="-122"/>
              </a:rPr>
              <a:t>块</a:t>
            </a:r>
            <a:r>
              <a:rPr lang="zh-CN" altLang="en-US" sz="2600" kern="0" dirty="0">
                <a:latin typeface="微软雅黑" pitchFamily="34" charset="-122"/>
                <a:ea typeface="微软雅黑" pitchFamily="34" charset="-122"/>
              </a:rPr>
              <a:t>中施加一次性激励</a:t>
            </a:r>
          </a:p>
          <a:p>
            <a:pPr marL="800100" lvl="1" indent="-342900" algn="just">
              <a:lnSpc>
                <a:spcPts val="55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从一个</a:t>
            </a:r>
            <a:r>
              <a:rPr lang="en-US" altLang="zh-CN" sz="2600" kern="0" dirty="0">
                <a:solidFill>
                  <a:srgbClr val="0000FF"/>
                </a:solidFill>
                <a:latin typeface="微软雅黑" pitchFamily="34" charset="-122"/>
                <a:ea typeface="微软雅黑" pitchFamily="34" charset="-122"/>
              </a:rPr>
              <a:t>always</a:t>
            </a:r>
            <a:r>
              <a:rPr lang="zh-CN" altLang="en-US" sz="2600" kern="0" dirty="0">
                <a:solidFill>
                  <a:srgbClr val="0000FF"/>
                </a:solidFill>
                <a:latin typeface="微软雅黑" pitchFamily="34" charset="-122"/>
                <a:ea typeface="微软雅黑" pitchFamily="34" charset="-122"/>
              </a:rPr>
              <a:t>块</a:t>
            </a:r>
            <a:r>
              <a:rPr lang="zh-CN" altLang="en-US" sz="2600" kern="0" dirty="0">
                <a:latin typeface="微软雅黑" pitchFamily="34" charset="-122"/>
                <a:ea typeface="微软雅黑" pitchFamily="34" charset="-122"/>
              </a:rPr>
              <a:t>施加循环激励</a:t>
            </a:r>
          </a:p>
          <a:p>
            <a:pPr marL="800100" lvl="1" indent="-342900" algn="just">
              <a:lnSpc>
                <a:spcPts val="55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从一个</a:t>
            </a:r>
            <a:r>
              <a:rPr lang="zh-CN" altLang="en-US" sz="2600" kern="0" dirty="0">
                <a:solidFill>
                  <a:srgbClr val="0000FF"/>
                </a:solidFill>
                <a:latin typeface="微软雅黑" pitchFamily="34" charset="-122"/>
                <a:ea typeface="微软雅黑" pitchFamily="34" charset="-122"/>
              </a:rPr>
              <a:t>数组中批量</a:t>
            </a:r>
            <a:r>
              <a:rPr lang="zh-CN" altLang="en-US" sz="2600" kern="0" dirty="0">
                <a:latin typeface="微软雅黑" pitchFamily="34" charset="-122"/>
                <a:ea typeface="微软雅黑" pitchFamily="34" charset="-122"/>
              </a:rPr>
              <a:t>施加激励</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defRPr/>
            </a:pPr>
            <a:endParaRPr lang="en-US" altLang="zh-CN" sz="2600" kern="0" dirty="0">
              <a:latin typeface="微软雅黑" pitchFamily="34" charset="-122"/>
              <a:ea typeface="微软雅黑" pitchFamily="34" charset="-122"/>
            </a:endParaRPr>
          </a:p>
        </p:txBody>
      </p:sp>
      <p:sp>
        <p:nvSpPr>
          <p:cNvPr id="11"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Testbench</a:t>
            </a:r>
            <a:r>
              <a:rPr lang="zh-CN" altLang="en-US" sz="3600" b="1" dirty="0">
                <a:latin typeface="微软雅黑" pitchFamily="34" charset="-122"/>
                <a:ea typeface="微软雅黑" pitchFamily="34" charset="-122"/>
              </a:rPr>
              <a:t>的使用 </a:t>
            </a:r>
            <a:r>
              <a:rPr lang="en-US" altLang="zh-CN" sz="3600" b="1" dirty="0">
                <a:latin typeface="微软雅黑" pitchFamily="34" charset="-122"/>
                <a:ea typeface="微软雅黑" pitchFamily="34" charset="-122"/>
              </a:rPr>
              <a:t>— — </a:t>
            </a:r>
            <a:r>
              <a:rPr lang="zh-CN" altLang="en-US" sz="3600" b="1" dirty="0">
                <a:latin typeface="微软雅黑" pitchFamily="34" charset="-122"/>
                <a:ea typeface="微软雅黑" pitchFamily="34" charset="-122"/>
              </a:rPr>
              <a:t>施加激励</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104</a:t>
            </a:fld>
            <a:endParaRPr lang="en-US" altLang="zh-CN"/>
          </a:p>
        </p:txBody>
      </p:sp>
      <p:sp>
        <p:nvSpPr>
          <p:cNvPr id="9" name="Rectangle 6"/>
          <p:cNvSpPr txBox="1">
            <a:spLocks noChangeArrowheads="1"/>
          </p:cNvSpPr>
          <p:nvPr/>
        </p:nvSpPr>
        <p:spPr>
          <a:xfrm>
            <a:off x="352424" y="98072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在</a:t>
            </a:r>
            <a:r>
              <a:rPr lang="en-US" altLang="zh-CN" sz="2400" kern="0" dirty="0">
                <a:latin typeface="微软雅黑" pitchFamily="34" charset="-122"/>
                <a:ea typeface="微软雅黑" pitchFamily="34" charset="-122"/>
              </a:rPr>
              <a:t>initial</a:t>
            </a:r>
            <a:r>
              <a:rPr lang="zh-CN" altLang="en-US" sz="2400" kern="0" dirty="0">
                <a:latin typeface="微软雅黑" pitchFamily="34" charset="-122"/>
                <a:ea typeface="微软雅黑" pitchFamily="34" charset="-122"/>
              </a:rPr>
              <a:t>块中施加激励，只有信号的值改变时才列出，主要用于定义复杂的时序关系。</a:t>
            </a:r>
          </a:p>
          <a:p>
            <a:pPr marL="342900" indent="-342900" algn="just">
              <a:lnSpc>
                <a:spcPts val="55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p:txBody>
      </p:sp>
      <p:sp>
        <p:nvSpPr>
          <p:cNvPr id="11"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从</a:t>
            </a:r>
            <a:r>
              <a:rPr lang="en-US" altLang="zh-CN" sz="3600" b="1" dirty="0">
                <a:latin typeface="微软雅黑" pitchFamily="34" charset="-122"/>
                <a:ea typeface="微软雅黑" pitchFamily="34" charset="-122"/>
              </a:rPr>
              <a:t>initial</a:t>
            </a:r>
            <a:r>
              <a:rPr lang="zh-CN" altLang="en-US" sz="3600" b="1" dirty="0">
                <a:latin typeface="微软雅黑" pitchFamily="34" charset="-122"/>
                <a:ea typeface="微软雅黑" pitchFamily="34" charset="-122"/>
              </a:rPr>
              <a:t>过程块施加一次性激励</a:t>
            </a:r>
          </a:p>
        </p:txBody>
      </p:sp>
      <p:sp>
        <p:nvSpPr>
          <p:cNvPr id="7" name="Text Box 5"/>
          <p:cNvSpPr txBox="1">
            <a:spLocks noChangeArrowheads="1"/>
          </p:cNvSpPr>
          <p:nvPr/>
        </p:nvSpPr>
        <p:spPr bwMode="auto">
          <a:xfrm>
            <a:off x="539552" y="2278604"/>
            <a:ext cx="4824536" cy="372101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inline_ </a:t>
            </a:r>
            <a:r>
              <a:rPr lang="en-US" altLang="zh-CN" sz="1800" dirty="0" err="1">
                <a:latin typeface="微软雅黑" pitchFamily="34" charset="-122"/>
                <a:ea typeface="微软雅黑" pitchFamily="34" charset="-122"/>
              </a:rPr>
              <a:t>tb</a:t>
            </a:r>
            <a:r>
              <a:rPr lang="en-US" altLang="zh-CN" sz="1800" dirty="0">
                <a:latin typeface="微软雅黑" pitchFamily="34" charset="-122"/>
                <a:ea typeface="微软雅黑" pitchFamily="34" charset="-122"/>
              </a:rPr>
              <a:t>;</a:t>
            </a:r>
          </a:p>
          <a:p>
            <a:pPr>
              <a:spcBef>
                <a:spcPct val="10000"/>
              </a:spcBef>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reg</a:t>
            </a:r>
            <a:r>
              <a:rPr lang="en-US" altLang="zh-CN" sz="1800" dirty="0">
                <a:latin typeface="微软雅黑" pitchFamily="34" charset="-122"/>
                <a:ea typeface="微软雅黑" pitchFamily="34" charset="-122"/>
              </a:rPr>
              <a:t> [7: 0] data_ bus, </a:t>
            </a:r>
            <a:r>
              <a:rPr lang="en-US" altLang="zh-CN" sz="1800" dirty="0" err="1">
                <a:latin typeface="微软雅黑" pitchFamily="34" charset="-122"/>
                <a:ea typeface="微软雅黑" pitchFamily="34" charset="-122"/>
              </a:rPr>
              <a:t>addr</a:t>
            </a:r>
            <a:r>
              <a:rPr lang="en-US" altLang="zh-CN" sz="1800" dirty="0">
                <a:latin typeface="微软雅黑" pitchFamily="34" charset="-122"/>
                <a:ea typeface="微软雅黑" pitchFamily="34" charset="-122"/>
              </a:rPr>
              <a:t>;</a:t>
            </a:r>
          </a:p>
          <a:p>
            <a:pPr>
              <a:spcBef>
                <a:spcPct val="10000"/>
              </a:spcBef>
            </a:pPr>
            <a:r>
              <a:rPr lang="en-US" altLang="zh-CN" sz="1800" dirty="0">
                <a:latin typeface="微软雅黑" pitchFamily="34" charset="-122"/>
                <a:ea typeface="微软雅黑" pitchFamily="34" charset="-122"/>
              </a:rPr>
              <a:t>    wire [7: 0] results;</a:t>
            </a:r>
          </a:p>
          <a:p>
            <a:pPr>
              <a:spcBef>
                <a:spcPct val="10000"/>
              </a:spcBef>
            </a:pPr>
            <a:r>
              <a:rPr lang="en-US" altLang="zh-CN" sz="1800" dirty="0">
                <a:latin typeface="微软雅黑" pitchFamily="34" charset="-122"/>
                <a:ea typeface="微软雅黑" pitchFamily="34" charset="-122"/>
              </a:rPr>
              <a:t>    DUT u1 (results, data_ bus, </a:t>
            </a:r>
            <a:r>
              <a:rPr lang="en-US" altLang="zh-CN" sz="1800" dirty="0" err="1">
                <a:latin typeface="微软雅黑" pitchFamily="34" charset="-122"/>
                <a:ea typeface="微软雅黑" pitchFamily="34" charset="-122"/>
              </a:rPr>
              <a:t>addr</a:t>
            </a:r>
            <a:r>
              <a:rPr lang="en-US" altLang="zh-CN" sz="1800" dirty="0">
                <a:latin typeface="微软雅黑" pitchFamily="34" charset="-122"/>
                <a:ea typeface="微软雅黑" pitchFamily="34" charset="-122"/>
              </a:rPr>
              <a:t>);</a:t>
            </a:r>
          </a:p>
          <a:p>
            <a:pPr>
              <a:spcBef>
                <a:spcPct val="10000"/>
              </a:spcBef>
            </a:pPr>
            <a:r>
              <a:rPr lang="en-US" altLang="zh-CN" sz="1800" dirty="0">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initial begin</a:t>
            </a:r>
          </a:p>
          <a:p>
            <a:pPr>
              <a:spcBef>
                <a:spcPct val="10000"/>
              </a:spcBef>
            </a:pPr>
            <a:r>
              <a:rPr lang="en-US" altLang="zh-CN" sz="1800" b="1" dirty="0">
                <a:solidFill>
                  <a:srgbClr val="0000FF"/>
                </a:solidFill>
                <a:latin typeface="微软雅黑" pitchFamily="34" charset="-122"/>
                <a:ea typeface="微软雅黑" pitchFamily="34" charset="-122"/>
              </a:rPr>
              <a:t>                 </a:t>
            </a:r>
            <a:r>
              <a:rPr lang="en-US" altLang="zh-CN" sz="1800" b="1" dirty="0" err="1">
                <a:solidFill>
                  <a:srgbClr val="0000FF"/>
                </a:solidFill>
                <a:latin typeface="微软雅黑" pitchFamily="34" charset="-122"/>
                <a:ea typeface="微软雅黑" pitchFamily="34" charset="-122"/>
              </a:rPr>
              <a:t>data_bus</a:t>
            </a:r>
            <a:r>
              <a:rPr lang="en-US" altLang="zh-CN" sz="1800" b="1" dirty="0">
                <a:solidFill>
                  <a:srgbClr val="0000FF"/>
                </a:solidFill>
                <a:latin typeface="微软雅黑" pitchFamily="34" charset="-122"/>
                <a:ea typeface="微软雅黑" pitchFamily="34" charset="-122"/>
              </a:rPr>
              <a:t> = 8'h00;</a:t>
            </a:r>
          </a:p>
          <a:p>
            <a:pPr>
              <a:spcBef>
                <a:spcPct val="10000"/>
              </a:spcBef>
            </a:pPr>
            <a:r>
              <a:rPr lang="en-US" altLang="zh-CN" sz="1800" b="1" dirty="0">
                <a:solidFill>
                  <a:srgbClr val="0000FF"/>
                </a:solidFill>
                <a:latin typeface="微软雅黑" pitchFamily="34" charset="-122"/>
                <a:ea typeface="微软雅黑" pitchFamily="34" charset="-122"/>
              </a:rPr>
              <a:t>                 </a:t>
            </a:r>
            <a:r>
              <a:rPr lang="en-US" altLang="zh-CN" sz="1800" b="1" dirty="0" err="1">
                <a:solidFill>
                  <a:srgbClr val="0000FF"/>
                </a:solidFill>
                <a:latin typeface="微软雅黑" pitchFamily="34" charset="-122"/>
                <a:ea typeface="微软雅黑" pitchFamily="34" charset="-122"/>
              </a:rPr>
              <a:t>addr</a:t>
            </a:r>
            <a:r>
              <a:rPr lang="en-US" altLang="zh-CN" sz="1800" b="1" dirty="0">
                <a:solidFill>
                  <a:srgbClr val="0000FF"/>
                </a:solidFill>
                <a:latin typeface="微软雅黑" pitchFamily="34" charset="-122"/>
                <a:ea typeface="微软雅黑" pitchFamily="34" charset="-122"/>
              </a:rPr>
              <a:t> = 8'h3f;</a:t>
            </a:r>
          </a:p>
          <a:p>
            <a:pPr>
              <a:spcBef>
                <a:spcPct val="10000"/>
              </a:spcBef>
            </a:pPr>
            <a:r>
              <a:rPr lang="en-US" altLang="zh-CN" sz="1800" b="1" dirty="0">
                <a:solidFill>
                  <a:srgbClr val="0000FF"/>
                </a:solidFill>
                <a:latin typeface="微软雅黑" pitchFamily="34" charset="-122"/>
                <a:ea typeface="微软雅黑" pitchFamily="34" charset="-122"/>
              </a:rPr>
              <a:t>          #10 data_ bus = 8'h45;</a:t>
            </a:r>
          </a:p>
          <a:p>
            <a:pPr>
              <a:spcBef>
                <a:spcPct val="10000"/>
              </a:spcBef>
            </a:pPr>
            <a:r>
              <a:rPr lang="en-US" altLang="zh-CN" sz="1800" b="1" dirty="0">
                <a:solidFill>
                  <a:srgbClr val="0000FF"/>
                </a:solidFill>
                <a:latin typeface="微软雅黑" pitchFamily="34" charset="-122"/>
                <a:ea typeface="微软雅黑" pitchFamily="34" charset="-122"/>
              </a:rPr>
              <a:t>          #15 </a:t>
            </a:r>
            <a:r>
              <a:rPr lang="en-US" altLang="zh-CN" sz="1800" b="1" dirty="0" err="1">
                <a:solidFill>
                  <a:srgbClr val="0000FF"/>
                </a:solidFill>
                <a:latin typeface="微软雅黑" pitchFamily="34" charset="-122"/>
                <a:ea typeface="微软雅黑" pitchFamily="34" charset="-122"/>
              </a:rPr>
              <a:t>addr</a:t>
            </a:r>
            <a:r>
              <a:rPr lang="en-US" altLang="zh-CN" sz="1800" b="1" dirty="0">
                <a:solidFill>
                  <a:srgbClr val="0000FF"/>
                </a:solidFill>
                <a:latin typeface="微软雅黑" pitchFamily="34" charset="-122"/>
                <a:ea typeface="微软雅黑" pitchFamily="34" charset="-122"/>
              </a:rPr>
              <a:t> = 8'hf0;</a:t>
            </a:r>
          </a:p>
          <a:p>
            <a:pPr>
              <a:spcBef>
                <a:spcPct val="10000"/>
              </a:spcBef>
            </a:pPr>
            <a:r>
              <a:rPr lang="en-US" altLang="zh-CN" sz="1800" b="1" dirty="0">
                <a:solidFill>
                  <a:srgbClr val="0000FF"/>
                </a:solidFill>
                <a:latin typeface="微软雅黑" pitchFamily="34" charset="-122"/>
                <a:ea typeface="微软雅黑" pitchFamily="34" charset="-122"/>
              </a:rPr>
              <a:t>          #60 $finish;</a:t>
            </a:r>
          </a:p>
          <a:p>
            <a:pPr>
              <a:spcBef>
                <a:spcPct val="10000"/>
              </a:spcBef>
            </a:pPr>
            <a:r>
              <a:rPr lang="en-US" altLang="zh-CN" sz="1800" b="1" dirty="0">
                <a:solidFill>
                  <a:srgbClr val="0000FF"/>
                </a:solidFill>
                <a:latin typeface="微软雅黑" pitchFamily="34" charset="-122"/>
                <a:ea typeface="微软雅黑" pitchFamily="34" charset="-122"/>
              </a:rPr>
              <a:t>    end</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
        <p:nvSpPr>
          <p:cNvPr id="10" name="TextBox 9"/>
          <p:cNvSpPr txBox="1"/>
          <p:nvPr/>
        </p:nvSpPr>
        <p:spPr>
          <a:xfrm>
            <a:off x="5652120" y="2204864"/>
            <a:ext cx="3240360" cy="1569660"/>
          </a:xfrm>
          <a:prstGeom prst="rect">
            <a:avLst/>
          </a:prstGeom>
          <a:noFill/>
        </p:spPr>
        <p:txBody>
          <a:bodyPr wrap="square" rtlCol="0">
            <a:spAutoFit/>
          </a:bodyPr>
          <a:lstStyle/>
          <a:p>
            <a:r>
              <a:rPr lang="zh-CN" altLang="en-US" sz="2400" b="1" dirty="0">
                <a:solidFill>
                  <a:srgbClr val="FF0000"/>
                </a:solidFill>
                <a:latin typeface="微软雅黑" pitchFamily="34" charset="-122"/>
                <a:ea typeface="微软雅黑" pitchFamily="34" charset="-122"/>
              </a:rPr>
              <a:t>注：</a:t>
            </a:r>
            <a:r>
              <a:rPr lang="zh-CN" altLang="en-US" sz="2400" dirty="0">
                <a:latin typeface="微软雅黑" pitchFamily="34" charset="-122"/>
                <a:ea typeface="微软雅黑" pitchFamily="34" charset="-122"/>
              </a:rPr>
              <a:t>一个</a:t>
            </a:r>
            <a:r>
              <a:rPr lang="en-US" altLang="zh-CN" sz="2400" dirty="0">
                <a:latin typeface="微软雅黑" pitchFamily="34" charset="-122"/>
                <a:ea typeface="微软雅黑" pitchFamily="34" charset="-122"/>
              </a:rPr>
              <a:t>module</a:t>
            </a:r>
            <a:r>
              <a:rPr lang="zh-CN" altLang="en-US" sz="2400" dirty="0">
                <a:latin typeface="微软雅黑" pitchFamily="34" charset="-122"/>
                <a:ea typeface="微软雅黑" pitchFamily="34" charset="-122"/>
              </a:rPr>
              <a:t>内可包含多个</a:t>
            </a:r>
            <a:r>
              <a:rPr lang="en-US" altLang="zh-CN" sz="2400" dirty="0">
                <a:latin typeface="微软雅黑" pitchFamily="34" charset="-122"/>
                <a:ea typeface="微软雅黑" pitchFamily="34" charset="-122"/>
              </a:rPr>
              <a:t>initial</a:t>
            </a:r>
            <a:r>
              <a:rPr lang="zh-CN" altLang="en-US" sz="2400" dirty="0">
                <a:latin typeface="微软雅黑" pitchFamily="34" charset="-122"/>
                <a:ea typeface="微软雅黑" pitchFamily="34" charset="-122"/>
              </a:rPr>
              <a:t>过程块，</a:t>
            </a:r>
            <a:r>
              <a:rPr lang="zh-CN" altLang="en-US" sz="2400" dirty="0">
                <a:solidFill>
                  <a:srgbClr val="0000FF"/>
                </a:solidFill>
                <a:latin typeface="微软雅黑" pitchFamily="34" charset="-122"/>
                <a:ea typeface="微软雅黑" pitchFamily="34" charset="-122"/>
              </a:rPr>
              <a:t>所有</a:t>
            </a:r>
            <a:r>
              <a:rPr lang="en-US" altLang="zh-CN" sz="2400" dirty="0">
                <a:solidFill>
                  <a:srgbClr val="0000FF"/>
                </a:solidFill>
                <a:latin typeface="微软雅黑" pitchFamily="34" charset="-122"/>
                <a:ea typeface="微软雅黑" pitchFamily="34" charset="-122"/>
              </a:rPr>
              <a:t>initial</a:t>
            </a:r>
            <a:r>
              <a:rPr lang="zh-CN" altLang="en-US" sz="2400" dirty="0">
                <a:solidFill>
                  <a:srgbClr val="0000FF"/>
                </a:solidFill>
                <a:latin typeface="微软雅黑" pitchFamily="34" charset="-122"/>
                <a:ea typeface="微软雅黑" pitchFamily="34" charset="-122"/>
              </a:rPr>
              <a:t>块同时执行，并且只执行一次</a:t>
            </a:r>
            <a:r>
              <a:rPr lang="zh-CN" altLang="en-US" sz="240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105</a:t>
            </a:fld>
            <a:endParaRPr lang="en-US" altLang="zh-CN"/>
          </a:p>
        </p:txBody>
      </p:sp>
      <p:sp>
        <p:nvSpPr>
          <p:cNvPr id="9" name="Rectangle 6"/>
          <p:cNvSpPr txBox="1">
            <a:spLocks noChangeArrowheads="1"/>
          </p:cNvSpPr>
          <p:nvPr/>
        </p:nvSpPr>
        <p:spPr>
          <a:xfrm>
            <a:off x="352424" y="1124744"/>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每执行一次</a:t>
            </a:r>
            <a:r>
              <a:rPr lang="en-US" altLang="zh-CN" sz="2800" kern="0" dirty="0">
                <a:latin typeface="微软雅黑" pitchFamily="34" charset="-122"/>
                <a:ea typeface="微软雅黑" pitchFamily="34" charset="-122"/>
              </a:rPr>
              <a:t>always</a:t>
            </a:r>
            <a:r>
              <a:rPr lang="zh-CN" altLang="en-US" sz="2800" kern="0" dirty="0">
                <a:latin typeface="微软雅黑" pitchFamily="34" charset="-122"/>
                <a:ea typeface="微软雅黑" pitchFamily="34" charset="-122"/>
              </a:rPr>
              <a:t>块，</a:t>
            </a:r>
            <a:r>
              <a:rPr lang="zh-CN" altLang="en-US" sz="2800" kern="0" dirty="0">
                <a:solidFill>
                  <a:srgbClr val="0000FF"/>
                </a:solidFill>
                <a:latin typeface="微软雅黑" pitchFamily="34" charset="-122"/>
                <a:ea typeface="微软雅黑" pitchFamily="34" charset="-122"/>
              </a:rPr>
              <a:t>修改同一组激励信号</a:t>
            </a:r>
            <a:r>
              <a:rPr lang="zh-CN" altLang="en-US" sz="2800" kern="0" dirty="0">
                <a:latin typeface="微软雅黑" pitchFamily="34" charset="-122"/>
                <a:ea typeface="微软雅黑" pitchFamily="34" charset="-122"/>
              </a:rPr>
              <a:t>。</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易于描述</a:t>
            </a:r>
            <a:r>
              <a:rPr lang="zh-CN" altLang="en-US" sz="2800" kern="0" dirty="0">
                <a:solidFill>
                  <a:srgbClr val="0000FF"/>
                </a:solidFill>
                <a:latin typeface="微软雅黑" pitchFamily="34" charset="-122"/>
                <a:ea typeface="微软雅黑" pitchFamily="34" charset="-122"/>
              </a:rPr>
              <a:t>时钟</a:t>
            </a:r>
            <a:r>
              <a:rPr lang="zh-CN" altLang="en-US" sz="28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p:txBody>
      </p:sp>
      <p:sp>
        <p:nvSpPr>
          <p:cNvPr id="11"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从</a:t>
            </a:r>
            <a:r>
              <a:rPr lang="en-US" altLang="zh-CN" sz="3600" b="1" dirty="0">
                <a:latin typeface="微软雅黑" pitchFamily="34" charset="-122"/>
                <a:ea typeface="微软雅黑" pitchFamily="34" charset="-122"/>
              </a:rPr>
              <a:t>always</a:t>
            </a:r>
            <a:r>
              <a:rPr lang="zh-CN" altLang="en-US" sz="3600" b="1" dirty="0">
                <a:latin typeface="微软雅黑" pitchFamily="34" charset="-122"/>
                <a:ea typeface="微软雅黑" pitchFamily="34" charset="-122"/>
              </a:rPr>
              <a:t>过程块施加循环激励</a:t>
            </a:r>
          </a:p>
        </p:txBody>
      </p:sp>
      <p:sp>
        <p:nvSpPr>
          <p:cNvPr id="7" name="Text Box 5"/>
          <p:cNvSpPr txBox="1">
            <a:spLocks noChangeArrowheads="1"/>
          </p:cNvSpPr>
          <p:nvPr/>
        </p:nvSpPr>
        <p:spPr bwMode="auto">
          <a:xfrm>
            <a:off x="539552" y="2638302"/>
            <a:ext cx="5184576" cy="280692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a:t>
            </a:r>
            <a:r>
              <a:rPr lang="en-US" altLang="zh-CN" sz="1800" dirty="0" err="1">
                <a:latin typeface="微软雅黑" pitchFamily="34" charset="-122"/>
                <a:ea typeface="微软雅黑" pitchFamily="34" charset="-122"/>
              </a:rPr>
              <a:t>loop_tb</a:t>
            </a:r>
            <a:r>
              <a:rPr lang="en-US" altLang="zh-CN" sz="1800" dirty="0">
                <a:latin typeface="微软雅黑" pitchFamily="34" charset="-122"/>
                <a:ea typeface="微软雅黑" pitchFamily="34" charset="-122"/>
              </a:rPr>
              <a:t>;</a:t>
            </a:r>
          </a:p>
          <a:p>
            <a:pPr>
              <a:spcBef>
                <a:spcPct val="10000"/>
              </a:spcBef>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reg</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clk</a:t>
            </a:r>
            <a:r>
              <a:rPr lang="en-US" altLang="zh-CN" sz="1800" dirty="0">
                <a:latin typeface="微软雅黑" pitchFamily="34" charset="-122"/>
                <a:ea typeface="微软雅黑" pitchFamily="34" charset="-122"/>
              </a:rPr>
              <a:t>;</a:t>
            </a:r>
          </a:p>
          <a:p>
            <a:pPr>
              <a:spcBef>
                <a:spcPct val="10000"/>
              </a:spcBef>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reg</a:t>
            </a:r>
            <a:r>
              <a:rPr lang="en-US" altLang="zh-CN" sz="1800" dirty="0">
                <a:latin typeface="微软雅黑" pitchFamily="34" charset="-122"/>
                <a:ea typeface="微软雅黑" pitchFamily="34" charset="-122"/>
              </a:rPr>
              <a:t> [7:0] stimulus;</a:t>
            </a:r>
          </a:p>
          <a:p>
            <a:pPr>
              <a:spcBef>
                <a:spcPct val="10000"/>
              </a:spcBef>
            </a:pPr>
            <a:r>
              <a:rPr lang="en-US" altLang="zh-CN" sz="1800" dirty="0">
                <a:latin typeface="微软雅黑" pitchFamily="34" charset="-122"/>
                <a:ea typeface="微软雅黑" pitchFamily="34" charset="-122"/>
              </a:rPr>
              <a:t>    wire [7:0] results;</a:t>
            </a:r>
          </a:p>
          <a:p>
            <a:pPr>
              <a:spcBef>
                <a:spcPct val="10000"/>
              </a:spcBef>
            </a:pPr>
            <a:r>
              <a:rPr lang="en-US" altLang="zh-CN" sz="1800" dirty="0">
                <a:latin typeface="微软雅黑" pitchFamily="34" charset="-122"/>
                <a:ea typeface="微软雅黑" pitchFamily="34" charset="-122"/>
              </a:rPr>
              <a:t>    DUT u1 (results, stimulus);</a:t>
            </a:r>
          </a:p>
          <a:p>
            <a:pPr>
              <a:spcBef>
                <a:spcPct val="10000"/>
              </a:spcBef>
            </a:pPr>
            <a:r>
              <a:rPr lang="en-US" altLang="zh-CN" sz="1800" dirty="0">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always begin    </a:t>
            </a:r>
            <a:r>
              <a:rPr lang="en-US" altLang="zh-CN" sz="1800" dirty="0">
                <a:latin typeface="微软雅黑" pitchFamily="34" charset="-122"/>
                <a:ea typeface="微软雅黑" pitchFamily="34" charset="-122"/>
              </a:rPr>
              <a:t>// clock generation</a:t>
            </a:r>
          </a:p>
          <a:p>
            <a:pPr>
              <a:spcBef>
                <a:spcPct val="10000"/>
              </a:spcBef>
            </a:pPr>
            <a:r>
              <a:rPr lang="en-US" altLang="zh-CN" sz="1800" b="1" dirty="0">
                <a:solidFill>
                  <a:srgbClr val="0000FF"/>
                </a:solidFill>
                <a:latin typeface="微软雅黑" pitchFamily="34" charset="-122"/>
                <a:ea typeface="微软雅黑" pitchFamily="34" charset="-122"/>
              </a:rPr>
              <a:t>        #5 </a:t>
            </a:r>
            <a:r>
              <a:rPr lang="en-US" altLang="zh-CN" sz="1800" b="1" dirty="0" err="1">
                <a:solidFill>
                  <a:srgbClr val="0000FF"/>
                </a:solidFill>
                <a:latin typeface="微软雅黑" pitchFamily="34" charset="-122"/>
                <a:ea typeface="微软雅黑" pitchFamily="34" charset="-122"/>
              </a:rPr>
              <a:t>clk</a:t>
            </a:r>
            <a:r>
              <a:rPr lang="en-US" altLang="zh-CN" sz="1800" b="1" dirty="0">
                <a:solidFill>
                  <a:srgbClr val="0000FF"/>
                </a:solidFill>
                <a:latin typeface="微软雅黑" pitchFamily="34" charset="-122"/>
                <a:ea typeface="微软雅黑" pitchFamily="34" charset="-122"/>
              </a:rPr>
              <a:t> = </a:t>
            </a:r>
            <a:r>
              <a:rPr lang="zh-CN" altLang="en-US"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clk</a:t>
            </a:r>
            <a:endParaRPr lang="en-US" altLang="zh-CN" sz="1800" b="1" dirty="0">
              <a:solidFill>
                <a:srgbClr val="0000FF"/>
              </a:solidFill>
              <a:latin typeface="微软雅黑" pitchFamily="34" charset="-122"/>
              <a:ea typeface="微软雅黑" pitchFamily="34" charset="-122"/>
            </a:endParaRPr>
          </a:p>
          <a:p>
            <a:pPr>
              <a:spcBef>
                <a:spcPct val="10000"/>
              </a:spcBef>
            </a:pPr>
            <a:r>
              <a:rPr lang="en-US" altLang="zh-CN" sz="1800" b="1" dirty="0">
                <a:solidFill>
                  <a:srgbClr val="0000FF"/>
                </a:solidFill>
                <a:latin typeface="微软雅黑" pitchFamily="34" charset="-122"/>
                <a:ea typeface="微软雅黑" pitchFamily="34" charset="-122"/>
              </a:rPr>
              <a:t>    end</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106</a:t>
            </a:fld>
            <a:endParaRPr lang="en-US" altLang="zh-CN"/>
          </a:p>
        </p:txBody>
      </p:sp>
      <p:sp>
        <p:nvSpPr>
          <p:cNvPr id="11"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从数组中施加激励</a:t>
            </a:r>
          </a:p>
        </p:txBody>
      </p:sp>
      <p:sp>
        <p:nvSpPr>
          <p:cNvPr id="7" name="Text Box 5"/>
          <p:cNvSpPr txBox="1">
            <a:spLocks noChangeArrowheads="1"/>
          </p:cNvSpPr>
          <p:nvPr/>
        </p:nvSpPr>
        <p:spPr bwMode="auto">
          <a:xfrm>
            <a:off x="1475656" y="1474848"/>
            <a:ext cx="5904656" cy="433041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array_ </a:t>
            </a:r>
            <a:r>
              <a:rPr lang="en-US" altLang="zh-CN" sz="1800" dirty="0" err="1">
                <a:latin typeface="微软雅黑" pitchFamily="34" charset="-122"/>
                <a:ea typeface="微软雅黑" pitchFamily="34" charset="-122"/>
              </a:rPr>
              <a:t>tb</a:t>
            </a:r>
            <a:r>
              <a:rPr lang="en-US" altLang="zh-CN" sz="1800" dirty="0">
                <a:latin typeface="微软雅黑" pitchFamily="34" charset="-122"/>
                <a:ea typeface="微软雅黑" pitchFamily="34" charset="-122"/>
              </a:rPr>
              <a:t>;</a:t>
            </a:r>
          </a:p>
          <a:p>
            <a:pPr>
              <a:spcBef>
                <a:spcPct val="10000"/>
              </a:spcBef>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reg</a:t>
            </a:r>
            <a:r>
              <a:rPr lang="en-US" altLang="zh-CN" sz="1800" dirty="0">
                <a:latin typeface="微软雅黑" pitchFamily="34" charset="-122"/>
                <a:ea typeface="微软雅黑" pitchFamily="34" charset="-122"/>
              </a:rPr>
              <a:t> [7: 0] data_ bus, </a:t>
            </a:r>
            <a:r>
              <a:rPr lang="en-US" altLang="zh-CN" sz="1800" dirty="0" err="1">
                <a:latin typeface="微软雅黑" pitchFamily="34" charset="-122"/>
                <a:ea typeface="微软雅黑" pitchFamily="34" charset="-122"/>
              </a:rPr>
              <a:t>stim</a:t>
            </a:r>
            <a:r>
              <a:rPr lang="en-US" altLang="zh-CN" sz="1800" dirty="0">
                <a:latin typeface="微软雅黑" pitchFamily="34" charset="-122"/>
                <a:ea typeface="微软雅黑" pitchFamily="34" charset="-122"/>
              </a:rPr>
              <a:t>_ array[ 0: 15]; // </a:t>
            </a:r>
            <a:r>
              <a:rPr lang="zh-CN" altLang="en-US" sz="1800" dirty="0">
                <a:latin typeface="微软雅黑" pitchFamily="34" charset="-122"/>
                <a:ea typeface="微软雅黑" pitchFamily="34" charset="-122"/>
              </a:rPr>
              <a:t>数组</a:t>
            </a:r>
          </a:p>
          <a:p>
            <a:pPr>
              <a:spcBef>
                <a:spcPct val="10000"/>
              </a:spcBef>
            </a:pPr>
            <a:r>
              <a:rPr lang="zh-CN" altLang="en-US"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integer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a:t>
            </a:r>
          </a:p>
          <a:p>
            <a:pPr>
              <a:spcBef>
                <a:spcPct val="10000"/>
              </a:spcBef>
            </a:pPr>
            <a:r>
              <a:rPr lang="en-US" altLang="zh-CN" sz="1800" dirty="0">
                <a:latin typeface="微软雅黑" pitchFamily="34" charset="-122"/>
                <a:ea typeface="微软雅黑" pitchFamily="34" charset="-122"/>
              </a:rPr>
              <a:t>    DUT u1 (results, stimulus);</a:t>
            </a:r>
          </a:p>
          <a:p>
            <a:pPr>
              <a:spcBef>
                <a:spcPct val="10000"/>
              </a:spcBef>
            </a:pPr>
            <a:r>
              <a:rPr lang="en-US" altLang="zh-CN" sz="1800" dirty="0">
                <a:latin typeface="微软雅黑" pitchFamily="34" charset="-122"/>
                <a:ea typeface="微软雅黑" pitchFamily="34" charset="-122"/>
              </a:rPr>
              <a:t>    initial begin</a:t>
            </a:r>
          </a:p>
          <a:p>
            <a:pPr>
              <a:spcBef>
                <a:spcPct val="10000"/>
              </a:spcBef>
            </a:pPr>
            <a:r>
              <a:rPr lang="en-US" altLang="zh-CN" sz="1800" dirty="0">
                <a:latin typeface="微软雅黑" pitchFamily="34" charset="-122"/>
                <a:ea typeface="微软雅黑" pitchFamily="34" charset="-122"/>
              </a:rPr>
              <a:t>        // </a:t>
            </a:r>
            <a:r>
              <a:rPr lang="zh-CN" altLang="en-US" sz="1800" dirty="0">
                <a:latin typeface="微软雅黑" pitchFamily="34" charset="-122"/>
                <a:ea typeface="微软雅黑" pitchFamily="34" charset="-122"/>
              </a:rPr>
              <a:t>从数组读入数据</a:t>
            </a:r>
          </a:p>
          <a:p>
            <a:pPr>
              <a:spcBef>
                <a:spcPct val="10000"/>
              </a:spcBef>
            </a:pPr>
            <a:r>
              <a:rPr lang="zh-CN" altLang="en-US" sz="1800" dirty="0">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#20 stimulus = </a:t>
            </a:r>
            <a:r>
              <a:rPr lang="en-US" altLang="zh-CN" sz="1800" b="1" dirty="0" err="1">
                <a:solidFill>
                  <a:srgbClr val="0000FF"/>
                </a:solidFill>
                <a:latin typeface="微软雅黑" pitchFamily="34" charset="-122"/>
                <a:ea typeface="微软雅黑" pitchFamily="34" charset="-122"/>
              </a:rPr>
              <a:t>stim_array</a:t>
            </a:r>
            <a:r>
              <a:rPr lang="en-US" altLang="zh-CN" sz="1800" b="1" dirty="0">
                <a:solidFill>
                  <a:srgbClr val="0000FF"/>
                </a:solidFill>
                <a:latin typeface="微软雅黑" pitchFamily="34" charset="-122"/>
                <a:ea typeface="微软雅黑" pitchFamily="34" charset="-122"/>
              </a:rPr>
              <a:t>[0];</a:t>
            </a:r>
          </a:p>
          <a:p>
            <a:pPr>
              <a:spcBef>
                <a:spcPct val="10000"/>
              </a:spcBef>
            </a:pPr>
            <a:r>
              <a:rPr lang="en-US" altLang="zh-CN" sz="1800" b="1" dirty="0">
                <a:solidFill>
                  <a:srgbClr val="0000FF"/>
                </a:solidFill>
                <a:latin typeface="微软雅黑" pitchFamily="34" charset="-122"/>
                <a:ea typeface="微软雅黑" pitchFamily="34" charset="-122"/>
              </a:rPr>
              <a:t>        #30 stimulus = </a:t>
            </a:r>
            <a:r>
              <a:rPr lang="en-US" altLang="zh-CN" sz="1800" b="1" dirty="0" err="1">
                <a:solidFill>
                  <a:srgbClr val="0000FF"/>
                </a:solidFill>
                <a:latin typeface="微软雅黑" pitchFamily="34" charset="-122"/>
                <a:ea typeface="微软雅黑" pitchFamily="34" charset="-122"/>
              </a:rPr>
              <a:t>stim_array</a:t>
            </a:r>
            <a:r>
              <a:rPr lang="en-US" altLang="zh-CN" sz="1800" b="1" dirty="0">
                <a:solidFill>
                  <a:srgbClr val="0000FF"/>
                </a:solidFill>
                <a:latin typeface="微软雅黑" pitchFamily="34" charset="-122"/>
                <a:ea typeface="微软雅黑" pitchFamily="34" charset="-122"/>
              </a:rPr>
              <a:t>[15];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线性激励</a:t>
            </a:r>
          </a:p>
          <a:p>
            <a:pPr>
              <a:spcBef>
                <a:spcPct val="10000"/>
              </a:spcBef>
            </a:pPr>
            <a:r>
              <a:rPr lang="zh-CN" altLang="en-US" sz="1800" b="1" dirty="0">
                <a:solidFill>
                  <a:srgbClr val="0000FF"/>
                </a:solidFill>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#20 stimulus = </a:t>
            </a:r>
            <a:r>
              <a:rPr lang="en-US" altLang="zh-CN" sz="1800" b="1" dirty="0" err="1">
                <a:solidFill>
                  <a:srgbClr val="0000FF"/>
                </a:solidFill>
                <a:latin typeface="微软雅黑" pitchFamily="34" charset="-122"/>
                <a:ea typeface="微软雅黑" pitchFamily="34" charset="-122"/>
              </a:rPr>
              <a:t>stim_array</a:t>
            </a:r>
            <a:r>
              <a:rPr lang="en-US" altLang="zh-CN" sz="1800" b="1" dirty="0">
                <a:solidFill>
                  <a:srgbClr val="0000FF"/>
                </a:solidFill>
                <a:latin typeface="微软雅黑" pitchFamily="34" charset="-122"/>
                <a:ea typeface="微软雅黑" pitchFamily="34" charset="-122"/>
              </a:rPr>
              <a:t>[1];</a:t>
            </a:r>
          </a:p>
          <a:p>
            <a:pPr>
              <a:spcBef>
                <a:spcPct val="10000"/>
              </a:spcBef>
            </a:pPr>
            <a:r>
              <a:rPr lang="en-US" altLang="zh-CN" sz="1800" dirty="0">
                <a:latin typeface="微软雅黑" pitchFamily="34" charset="-122"/>
                <a:ea typeface="微软雅黑" pitchFamily="34" charset="-122"/>
              </a:rPr>
              <a:t>        for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 14;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&gt; 1;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i</a:t>
            </a:r>
            <a:r>
              <a:rPr lang="en-US" altLang="zh-CN" sz="1800" dirty="0">
                <a:latin typeface="微软雅黑" pitchFamily="34" charset="-122"/>
                <a:ea typeface="微软雅黑" pitchFamily="34" charset="-122"/>
              </a:rPr>
              <a:t> - 1) // </a:t>
            </a:r>
            <a:r>
              <a:rPr lang="zh-CN" altLang="en-US" sz="1800" dirty="0">
                <a:latin typeface="微软雅黑" pitchFamily="34" charset="-122"/>
                <a:ea typeface="微软雅黑" pitchFamily="34" charset="-122"/>
              </a:rPr>
              <a:t>循环</a:t>
            </a:r>
          </a:p>
          <a:p>
            <a:pPr>
              <a:spcBef>
                <a:spcPct val="10000"/>
              </a:spcBef>
            </a:pPr>
            <a:r>
              <a:rPr lang="zh-CN" altLang="en-US" sz="1800" dirty="0">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#50 stimulus = </a:t>
            </a:r>
            <a:r>
              <a:rPr lang="en-US" altLang="zh-CN" sz="1800" b="1" dirty="0" err="1">
                <a:solidFill>
                  <a:srgbClr val="0000FF"/>
                </a:solidFill>
                <a:latin typeface="微软雅黑" pitchFamily="34" charset="-122"/>
                <a:ea typeface="微软雅黑" pitchFamily="34" charset="-122"/>
              </a:rPr>
              <a:t>stim_array</a:t>
            </a:r>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i</a:t>
            </a:r>
            <a:r>
              <a:rPr lang="en-US" altLang="zh-CN" sz="1800" b="1" dirty="0">
                <a:solidFill>
                  <a:srgbClr val="0000FF"/>
                </a:solidFill>
                <a:latin typeface="微软雅黑" pitchFamily="34" charset="-122"/>
                <a:ea typeface="微软雅黑" pitchFamily="34" charset="-122"/>
              </a:rPr>
              <a:t>] ;</a:t>
            </a:r>
          </a:p>
          <a:p>
            <a:pPr>
              <a:spcBef>
                <a:spcPct val="10000"/>
              </a:spcBef>
            </a:pPr>
            <a:r>
              <a:rPr lang="en-US" altLang="zh-CN" sz="1800" dirty="0">
                <a:latin typeface="微软雅黑" pitchFamily="34" charset="-122"/>
                <a:ea typeface="微软雅黑" pitchFamily="34" charset="-122"/>
              </a:rPr>
              <a:t>        #30 $finish;</a:t>
            </a:r>
          </a:p>
          <a:p>
            <a:pPr>
              <a:spcBef>
                <a:spcPct val="10000"/>
              </a:spcBef>
            </a:pPr>
            <a:r>
              <a:rPr lang="en-US" altLang="zh-CN" sz="1800" dirty="0">
                <a:latin typeface="微软雅黑" pitchFamily="34" charset="-122"/>
                <a:ea typeface="微软雅黑" pitchFamily="34" charset="-122"/>
              </a:rPr>
              <a:t>    end</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107</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Testbench</a:t>
            </a:r>
            <a:r>
              <a:rPr lang="zh-CN" altLang="en-US" sz="3600" b="1" dirty="0">
                <a:latin typeface="微软雅黑" pitchFamily="34" charset="-122"/>
                <a:ea typeface="微软雅黑" pitchFamily="34" charset="-122"/>
              </a:rPr>
              <a:t>的使用 </a:t>
            </a:r>
            <a:r>
              <a:rPr lang="en-US" altLang="zh-CN" sz="3600" b="1" dirty="0">
                <a:latin typeface="微软雅黑" pitchFamily="34" charset="-122"/>
                <a:ea typeface="微软雅黑" pitchFamily="34" charset="-122"/>
              </a:rPr>
              <a:t>— — </a:t>
            </a:r>
            <a:r>
              <a:rPr lang="zh-CN" altLang="en-US" sz="3600" b="1" dirty="0">
                <a:latin typeface="微软雅黑" pitchFamily="34" charset="-122"/>
                <a:ea typeface="微软雅黑" pitchFamily="34" charset="-122"/>
              </a:rPr>
              <a:t>显示输出结果</a:t>
            </a:r>
          </a:p>
        </p:txBody>
      </p:sp>
      <p:sp>
        <p:nvSpPr>
          <p:cNvPr id="9" name="Rectangle 6"/>
          <p:cNvSpPr txBox="1">
            <a:spLocks noChangeArrowheads="1"/>
          </p:cNvSpPr>
          <p:nvPr/>
        </p:nvSpPr>
        <p:spPr>
          <a:xfrm>
            <a:off x="352424" y="1196752"/>
            <a:ext cx="8540055" cy="1224136"/>
          </a:xfrm>
          <a:prstGeom prst="rect">
            <a:avLst/>
          </a:prstGeom>
          <a:noFill/>
        </p:spPr>
        <p:txBody>
          <a:bodyPr/>
          <a:lstStyle/>
          <a:p>
            <a:pPr marL="342900" indent="-342900" algn="just">
              <a:lnSpc>
                <a:spcPts val="5500"/>
              </a:lnSpc>
              <a:spcBef>
                <a:spcPct val="20000"/>
              </a:spcBef>
              <a:buClr>
                <a:schemeClr val="accent1"/>
              </a:buClr>
              <a:buSzPct val="100000"/>
              <a:buBlip>
                <a:blip r:embed="rId2"/>
              </a:buBlip>
              <a:defRPr/>
            </a:pPr>
            <a:r>
              <a:rPr lang="en-US" altLang="zh-CN" sz="2600" kern="0" dirty="0" err="1">
                <a:latin typeface="微软雅黑" pitchFamily="34" charset="-122"/>
                <a:ea typeface="微软雅黑" pitchFamily="34" charset="-122"/>
              </a:rPr>
              <a:t>testbench</a:t>
            </a:r>
            <a:r>
              <a:rPr lang="zh-CN" altLang="en-US" sz="2600" kern="0" dirty="0">
                <a:latin typeface="微软雅黑" pitchFamily="34" charset="-122"/>
                <a:ea typeface="微软雅黑" pitchFamily="34" charset="-122"/>
              </a:rPr>
              <a:t>借助一系列系统任务（函数）显示输出结果：</a:t>
            </a:r>
            <a:endParaRPr lang="en-US" altLang="zh-CN" sz="2600" kern="0" dirty="0">
              <a:latin typeface="微软雅黑" pitchFamily="34" charset="-122"/>
              <a:ea typeface="微软雅黑" pitchFamily="34" charset="-122"/>
            </a:endParaRPr>
          </a:p>
          <a:p>
            <a:pPr marL="800100" lvl="1" indent="-342900" algn="just">
              <a:lnSpc>
                <a:spcPts val="55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获取仿真时间</a:t>
            </a:r>
            <a:endParaRPr lang="en-US" altLang="zh-CN" sz="2400" kern="0" dirty="0">
              <a:latin typeface="微软雅黑" pitchFamily="34" charset="-122"/>
              <a:ea typeface="微软雅黑" pitchFamily="34" charset="-122"/>
            </a:endParaRPr>
          </a:p>
          <a:p>
            <a:pPr marL="800100" lvl="1" indent="-342900" algn="just">
              <a:lnSpc>
                <a:spcPts val="55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显示信号值</a:t>
            </a:r>
            <a:endParaRPr lang="en-US" altLang="zh-CN" sz="2400" kern="0" dirty="0">
              <a:latin typeface="微软雅黑" pitchFamily="34" charset="-122"/>
              <a:ea typeface="微软雅黑" pitchFamily="34" charset="-122"/>
            </a:endParaRPr>
          </a:p>
          <a:p>
            <a:pPr marL="800100" lvl="1" indent="-342900" algn="just">
              <a:lnSpc>
                <a:spcPts val="55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监视信号值</a:t>
            </a:r>
            <a:endParaRPr lang="en-US" altLang="zh-CN" sz="2400" kern="0" dirty="0">
              <a:latin typeface="微软雅黑" pitchFamily="34" charset="-122"/>
              <a:ea typeface="微软雅黑" pitchFamily="34" charset="-122"/>
            </a:endParaRPr>
          </a:p>
          <a:p>
            <a:pPr marL="800100" lvl="1" indent="-342900" algn="just">
              <a:lnSpc>
                <a:spcPts val="55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结束</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中断仿真</a:t>
            </a:r>
            <a:endParaRPr lang="en-US" altLang="zh-CN" sz="2400" kern="0" dirty="0">
              <a:latin typeface="微软雅黑" pitchFamily="34" charset="-122"/>
              <a:ea typeface="微软雅黑" pitchFamily="34" charset="-122"/>
            </a:endParaRPr>
          </a:p>
          <a:p>
            <a:pPr marL="800100" lvl="1" indent="-342900" algn="just">
              <a:lnSpc>
                <a:spcPts val="55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文件输入</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输出</a:t>
            </a:r>
            <a:endParaRPr lang="en-US" altLang="zh-CN" sz="2400" kern="0" dirty="0">
              <a:latin typeface="微软雅黑" pitchFamily="34" charset="-122"/>
              <a:ea typeface="微软雅黑"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108</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获取仿真时间</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400" kern="0" dirty="0">
                <a:solidFill>
                  <a:srgbClr val="0000FF"/>
                </a:solidFill>
                <a:latin typeface="微软雅黑" pitchFamily="34" charset="-122"/>
                <a:ea typeface="微软雅黑" pitchFamily="34" charset="-122"/>
              </a:rPr>
              <a:t>$time, $</a:t>
            </a:r>
            <a:r>
              <a:rPr lang="en-US" altLang="zh-CN" sz="2400" kern="0" dirty="0" err="1">
                <a:solidFill>
                  <a:srgbClr val="0000FF"/>
                </a:solidFill>
                <a:latin typeface="微软雅黑" pitchFamily="34" charset="-122"/>
                <a:ea typeface="微软雅黑" pitchFamily="34" charset="-122"/>
              </a:rPr>
              <a:t>realtime</a:t>
            </a:r>
            <a:r>
              <a:rPr lang="zh-CN" altLang="en-US" sz="2400" kern="0" dirty="0">
                <a:latin typeface="微软雅黑" pitchFamily="34" charset="-122"/>
                <a:ea typeface="微软雅黑" pitchFamily="34" charset="-122"/>
              </a:rPr>
              <a:t>和</a:t>
            </a:r>
            <a:r>
              <a:rPr lang="en-US" altLang="zh-CN" sz="2400" kern="0" dirty="0">
                <a:solidFill>
                  <a:srgbClr val="0000FF"/>
                </a:solidFill>
                <a:latin typeface="微软雅黑" pitchFamily="34" charset="-122"/>
                <a:ea typeface="微软雅黑" pitchFamily="34" charset="-122"/>
              </a:rPr>
              <a:t>$</a:t>
            </a:r>
            <a:r>
              <a:rPr lang="en-US" altLang="zh-CN" sz="2400" kern="0" dirty="0" err="1">
                <a:solidFill>
                  <a:srgbClr val="0000FF"/>
                </a:solidFill>
                <a:latin typeface="微软雅黑" pitchFamily="34" charset="-122"/>
                <a:ea typeface="微软雅黑" pitchFamily="34" charset="-122"/>
              </a:rPr>
              <a:t>stime</a:t>
            </a:r>
            <a:r>
              <a:rPr lang="zh-CN" altLang="en-US" sz="2400" kern="0" dirty="0">
                <a:latin typeface="微软雅黑" pitchFamily="34" charset="-122"/>
                <a:ea typeface="微软雅黑" pitchFamily="34" charset="-122"/>
              </a:rPr>
              <a:t>函数返回当前仿真时间。</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这些函数返回值使用调用模块中</a:t>
            </a:r>
            <a:r>
              <a:rPr lang="en-US" altLang="zh-CN" sz="2400" kern="0" dirty="0">
                <a:solidFill>
                  <a:srgbClr val="0000FF"/>
                </a:solidFill>
                <a:latin typeface="微软雅黑" pitchFamily="34" charset="-122"/>
                <a:ea typeface="微软雅黑" pitchFamily="34" charset="-122"/>
              </a:rPr>
              <a:t>`timescale</a:t>
            </a:r>
            <a:r>
              <a:rPr lang="zh-CN" altLang="en-US" sz="2400" kern="0" dirty="0">
                <a:solidFill>
                  <a:srgbClr val="0000FF"/>
                </a:solidFill>
                <a:latin typeface="微软雅黑" pitchFamily="34" charset="-122"/>
                <a:ea typeface="微软雅黑" pitchFamily="34" charset="-122"/>
              </a:rPr>
              <a:t>定义的时间单位</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en-US" altLang="zh-CN" sz="2400" kern="0" dirty="0">
                <a:latin typeface="微软雅黑" pitchFamily="34" charset="-122"/>
                <a:ea typeface="微软雅黑" pitchFamily="34" charset="-122"/>
              </a:rPr>
              <a:t>$time</a:t>
            </a:r>
            <a:r>
              <a:rPr lang="zh-CN" altLang="en-US" sz="2400" kern="0" dirty="0">
                <a:latin typeface="微软雅黑" pitchFamily="34" charset="-122"/>
                <a:ea typeface="微软雅黑" pitchFamily="34" charset="-122"/>
              </a:rPr>
              <a:t>返回一个</a:t>
            </a:r>
            <a:r>
              <a:rPr lang="en-US" altLang="zh-CN" sz="2400" kern="0" dirty="0">
                <a:latin typeface="微软雅黑" pitchFamily="34" charset="-122"/>
                <a:ea typeface="微软雅黑" pitchFamily="34" charset="-122"/>
              </a:rPr>
              <a:t>64</a:t>
            </a:r>
            <a:r>
              <a:rPr lang="zh-CN" altLang="en-US" sz="2400" kern="0" dirty="0">
                <a:latin typeface="微软雅黑" pitchFamily="34" charset="-122"/>
                <a:ea typeface="微软雅黑" pitchFamily="34" charset="-122"/>
              </a:rPr>
              <a:t>位整数时间值。</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en-US" altLang="zh-CN" sz="2400" kern="0" dirty="0">
                <a:latin typeface="微软雅黑" pitchFamily="34" charset="-122"/>
                <a:ea typeface="微软雅黑" pitchFamily="34" charset="-122"/>
              </a:rPr>
              <a:t>$</a:t>
            </a:r>
            <a:r>
              <a:rPr lang="en-US" altLang="zh-CN" sz="2400" kern="0" dirty="0" err="1">
                <a:latin typeface="微软雅黑" pitchFamily="34" charset="-122"/>
                <a:ea typeface="微软雅黑" pitchFamily="34" charset="-122"/>
              </a:rPr>
              <a:t>stime</a:t>
            </a:r>
            <a:r>
              <a:rPr lang="zh-CN" altLang="en-US" sz="2400" kern="0" dirty="0">
                <a:latin typeface="微软雅黑" pitchFamily="34" charset="-122"/>
                <a:ea typeface="微软雅黑" pitchFamily="34" charset="-122"/>
              </a:rPr>
              <a:t>返回一个</a:t>
            </a:r>
            <a:r>
              <a:rPr lang="en-US" altLang="zh-CN" sz="2400" kern="0" dirty="0">
                <a:latin typeface="微软雅黑" pitchFamily="34" charset="-122"/>
                <a:ea typeface="微软雅黑" pitchFamily="34" charset="-122"/>
              </a:rPr>
              <a:t>32</a:t>
            </a:r>
            <a:r>
              <a:rPr lang="zh-CN" altLang="en-US" sz="2400" kern="0" dirty="0">
                <a:latin typeface="微软雅黑" pitchFamily="34" charset="-122"/>
                <a:ea typeface="微软雅黑" pitchFamily="34" charset="-122"/>
              </a:rPr>
              <a:t>位整数时间值。</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en-US" altLang="zh-CN" sz="2400" kern="0" dirty="0">
                <a:latin typeface="微软雅黑" pitchFamily="34" charset="-122"/>
                <a:ea typeface="微软雅黑" pitchFamily="34" charset="-122"/>
              </a:rPr>
              <a:t>$</a:t>
            </a:r>
            <a:r>
              <a:rPr lang="en-US" altLang="zh-CN" sz="2400" kern="0" dirty="0" err="1">
                <a:latin typeface="微软雅黑" pitchFamily="34" charset="-122"/>
                <a:ea typeface="微软雅黑" pitchFamily="34" charset="-122"/>
              </a:rPr>
              <a:t>realtime</a:t>
            </a:r>
            <a:r>
              <a:rPr lang="zh-CN" altLang="en-US" sz="2400" kern="0" dirty="0">
                <a:latin typeface="微软雅黑" pitchFamily="34" charset="-122"/>
                <a:ea typeface="微软雅黑" pitchFamily="34" charset="-122"/>
              </a:rPr>
              <a:t>返回一个实数时间值。</a:t>
            </a:r>
          </a:p>
        </p:txBody>
      </p:sp>
      <p:sp>
        <p:nvSpPr>
          <p:cNvPr id="11" name="Text Box 4"/>
          <p:cNvSpPr txBox="1">
            <a:spLocks noChangeArrowheads="1"/>
          </p:cNvSpPr>
          <p:nvPr/>
        </p:nvSpPr>
        <p:spPr bwMode="auto">
          <a:xfrm>
            <a:off x="701709" y="5013176"/>
            <a:ext cx="7912231"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en-US" altLang="zh-TW" sz="2000" dirty="0">
                <a:latin typeface="微软雅黑" pitchFamily="34" charset="-122"/>
                <a:ea typeface="微软雅黑" pitchFamily="34" charset="-122"/>
              </a:rPr>
              <a:t>$monitor</a:t>
            </a:r>
            <a:r>
              <a:rPr kumimoji="1" lang="en-US" altLang="zh-TW" sz="2000" dirty="0">
                <a:solidFill>
                  <a:srgbClr val="FF0000"/>
                </a:solidFill>
                <a:latin typeface="微软雅黑" pitchFamily="34" charset="-122"/>
                <a:ea typeface="微软雅黑" pitchFamily="34" charset="-122"/>
              </a:rPr>
              <a:t>($time</a:t>
            </a:r>
            <a:r>
              <a:rPr kumimoji="1" lang="en-US" altLang="zh-TW" sz="2000" dirty="0">
                <a:latin typeface="微软雅黑" pitchFamily="34" charset="-122"/>
                <a:ea typeface="微软雅黑" pitchFamily="34" charset="-122"/>
              </a:rPr>
              <a:t>, " out=%b a=%b </a:t>
            </a:r>
            <a:r>
              <a:rPr kumimoji="1" lang="en-US" altLang="zh-TW" sz="2000" dirty="0" err="1">
                <a:latin typeface="微软雅黑" pitchFamily="34" charset="-122"/>
                <a:ea typeface="微软雅黑" pitchFamily="34" charset="-122"/>
              </a:rPr>
              <a:t>b</a:t>
            </a:r>
            <a:r>
              <a:rPr kumimoji="1" lang="en-US" altLang="zh-TW" sz="2000" dirty="0">
                <a:latin typeface="微软雅黑" pitchFamily="34" charset="-122"/>
                <a:ea typeface="微软雅黑" pitchFamily="34" charset="-122"/>
              </a:rPr>
              <a:t>=%b </a:t>
            </a:r>
            <a:r>
              <a:rPr kumimoji="1" lang="en-US" altLang="zh-TW" sz="2000" dirty="0" err="1">
                <a:latin typeface="微软雅黑" pitchFamily="34" charset="-122"/>
                <a:ea typeface="微软雅黑" pitchFamily="34" charset="-122"/>
              </a:rPr>
              <a:t>sel</a:t>
            </a:r>
            <a:r>
              <a:rPr kumimoji="1" lang="en-US" altLang="zh-TW" sz="2000" dirty="0">
                <a:latin typeface="微软雅黑" pitchFamily="34" charset="-122"/>
                <a:ea typeface="微软雅黑" pitchFamily="34" charset="-122"/>
              </a:rPr>
              <a:t>=%b", out, a, b, </a:t>
            </a:r>
            <a:r>
              <a:rPr kumimoji="1" lang="en-US" altLang="zh-TW" sz="2000" dirty="0" err="1">
                <a:latin typeface="微软雅黑" pitchFamily="34" charset="-122"/>
                <a:ea typeface="微软雅黑" pitchFamily="34" charset="-122"/>
              </a:rPr>
              <a:t>sel</a:t>
            </a:r>
            <a:r>
              <a:rPr kumimoji="1" lang="en-US" altLang="zh-TW" sz="200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109</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显示信号值 </a:t>
            </a:r>
            <a:r>
              <a:rPr lang="en-US" altLang="zh-CN" sz="3600" b="1" dirty="0">
                <a:latin typeface="微软雅黑" pitchFamily="34" charset="-122"/>
                <a:ea typeface="微软雅黑" pitchFamily="34" charset="-122"/>
              </a:rPr>
              <a:t>— — $write</a:t>
            </a:r>
            <a:endParaRPr lang="zh-CN" altLang="en-US" sz="3600" b="1" dirty="0">
              <a:latin typeface="微软雅黑" pitchFamily="34" charset="-122"/>
              <a:ea typeface="微软雅黑" pitchFamily="34" charset="-122"/>
            </a:endParaRP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400" kern="0" dirty="0">
                <a:latin typeface="微软雅黑" pitchFamily="34" charset="-122"/>
                <a:ea typeface="微软雅黑" pitchFamily="34" charset="-122"/>
              </a:rPr>
              <a:t>$write</a:t>
            </a:r>
            <a:r>
              <a:rPr lang="zh-CN" altLang="en-US" sz="2400" kern="0" dirty="0">
                <a:latin typeface="微软雅黑" pitchFamily="34" charset="-122"/>
                <a:ea typeface="微软雅黑" pitchFamily="34" charset="-122"/>
              </a:rPr>
              <a:t>输出参数列表中信号的当前值，其语法格式如下：</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algn="just">
              <a:lnSpc>
                <a:spcPts val="4200"/>
              </a:lnSpc>
              <a:spcBef>
                <a:spcPct val="20000"/>
              </a:spcBef>
              <a:buClr>
                <a:schemeClr val="accent1"/>
              </a:buClr>
              <a:buSzPct val="100000"/>
              <a:defRPr/>
            </a:pPr>
            <a:endParaRPr lang="zh-CN" altLang="en-US"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p:txBody>
      </p:sp>
      <p:sp>
        <p:nvSpPr>
          <p:cNvPr id="11" name="Text Box 4"/>
          <p:cNvSpPr txBox="1">
            <a:spLocks noChangeArrowheads="1"/>
          </p:cNvSpPr>
          <p:nvPr/>
        </p:nvSpPr>
        <p:spPr bwMode="auto">
          <a:xfrm>
            <a:off x="611560" y="2164794"/>
            <a:ext cx="4699813"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en-US" altLang="zh-TW" sz="2000" dirty="0">
                <a:solidFill>
                  <a:srgbClr val="0000FF"/>
                </a:solidFill>
                <a:latin typeface="微软雅黑" pitchFamily="34" charset="-122"/>
                <a:ea typeface="微软雅黑" pitchFamily="34" charset="-122"/>
              </a:rPr>
              <a:t>$</a:t>
            </a:r>
            <a:r>
              <a:rPr kumimoji="1" lang="en-US" altLang="zh-CN" sz="2000" dirty="0">
                <a:solidFill>
                  <a:srgbClr val="0000FF"/>
                </a:solidFill>
                <a:latin typeface="微软雅黑" pitchFamily="34" charset="-122"/>
                <a:ea typeface="微软雅黑" pitchFamily="34" charset="-122"/>
              </a:rPr>
              <a:t>write</a:t>
            </a:r>
            <a:r>
              <a:rPr kumimoji="1" lang="en-US" altLang="zh-TW" sz="2000" dirty="0">
                <a:latin typeface="微软雅黑" pitchFamily="34" charset="-122"/>
                <a:ea typeface="微软雅黑" pitchFamily="34" charset="-122"/>
              </a:rPr>
              <a:t>([“ </a:t>
            </a:r>
            <a:r>
              <a:rPr kumimoji="1" lang="zh-CN" altLang="en-US" sz="2000" dirty="0">
                <a:latin typeface="微软雅黑" pitchFamily="34" charset="-122"/>
                <a:ea typeface="微软雅黑" pitchFamily="34" charset="-122"/>
              </a:rPr>
              <a:t>格式控制符</a:t>
            </a:r>
            <a:r>
              <a:rPr kumimoji="1" lang="en-US" altLang="zh-CN" sz="2000" dirty="0">
                <a:latin typeface="微软雅黑" pitchFamily="34" charset="-122"/>
                <a:ea typeface="微软雅黑" pitchFamily="34" charset="-122"/>
              </a:rPr>
              <a:t>”</a:t>
            </a:r>
            <a:r>
              <a:rPr kumimoji="1" lang="en-US" altLang="zh-TW" sz="2000" dirty="0">
                <a:latin typeface="微软雅黑" pitchFamily="34" charset="-122"/>
                <a:ea typeface="微软雅黑" pitchFamily="34" charset="-122"/>
              </a:rPr>
              <a:t>], &lt;</a:t>
            </a:r>
            <a:r>
              <a:rPr kumimoji="1" lang="zh-CN" altLang="en-US" sz="2000" dirty="0">
                <a:latin typeface="微软雅黑" pitchFamily="34" charset="-122"/>
                <a:ea typeface="微软雅黑" pitchFamily="34" charset="-122"/>
              </a:rPr>
              <a:t>参数列表</a:t>
            </a:r>
            <a:r>
              <a:rPr kumimoji="1" lang="en-US" altLang="zh-TW" sz="2000" dirty="0">
                <a:latin typeface="微软雅黑" pitchFamily="34" charset="-122"/>
                <a:ea typeface="微软雅黑" pitchFamily="34" charset="-122"/>
              </a:rPr>
              <a:t>&gt;)</a:t>
            </a:r>
          </a:p>
        </p:txBody>
      </p:sp>
      <p:sp>
        <p:nvSpPr>
          <p:cNvPr id="19" name="Text Box 4"/>
          <p:cNvSpPr txBox="1">
            <a:spLocks noChangeArrowheads="1"/>
          </p:cNvSpPr>
          <p:nvPr/>
        </p:nvSpPr>
        <p:spPr bwMode="auto">
          <a:xfrm>
            <a:off x="607524" y="2780928"/>
            <a:ext cx="7685245" cy="101566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da-DK" altLang="zh-TW" sz="2000" dirty="0">
                <a:latin typeface="微软雅黑" pitchFamily="34" charset="-122"/>
                <a:ea typeface="微软雅黑" pitchFamily="34" charset="-122"/>
              </a:rPr>
              <a:t>$</a:t>
            </a:r>
            <a:r>
              <a:rPr kumimoji="1" lang="en-US" altLang="zh-CN" sz="2000" dirty="0">
                <a:latin typeface="微软雅黑" pitchFamily="34" charset="-122"/>
                <a:ea typeface="微软雅黑" pitchFamily="34" charset="-122"/>
              </a:rPr>
              <a:t>write</a:t>
            </a:r>
            <a:r>
              <a:rPr kumimoji="1" lang="da-DK" altLang="zh-TW" sz="2000" dirty="0">
                <a:latin typeface="微软雅黑" pitchFamily="34" charset="-122"/>
                <a:ea typeface="微软雅黑" pitchFamily="34" charset="-122"/>
              </a:rPr>
              <a:t> ($ time, "%b \t %h \t %d \t %o”, sig1, sig2, sig3, sig4);</a:t>
            </a:r>
          </a:p>
          <a:p>
            <a:r>
              <a:rPr kumimoji="1" lang="da-DK" altLang="zh-TW" sz="2000" dirty="0">
                <a:latin typeface="微软雅黑" pitchFamily="34" charset="-122"/>
                <a:ea typeface="微软雅黑" pitchFamily="34" charset="-122"/>
              </a:rPr>
              <a:t>$</a:t>
            </a:r>
            <a:r>
              <a:rPr kumimoji="1" lang="en-US" altLang="zh-CN" sz="2000" b="1" dirty="0">
                <a:solidFill>
                  <a:srgbClr val="0000FF"/>
                </a:solidFill>
                <a:latin typeface="微软雅黑" pitchFamily="34" charset="-122"/>
                <a:ea typeface="微软雅黑" pitchFamily="34" charset="-122"/>
              </a:rPr>
              <a:t>write</a:t>
            </a:r>
            <a:r>
              <a:rPr kumimoji="1" lang="da-DK" altLang="zh-TW" sz="2000" b="1" dirty="0">
                <a:solidFill>
                  <a:srgbClr val="0000FF"/>
                </a:solidFill>
                <a:latin typeface="微软雅黑" pitchFamily="34" charset="-122"/>
                <a:ea typeface="微软雅黑" pitchFamily="34" charset="-122"/>
              </a:rPr>
              <a:t>b</a:t>
            </a:r>
            <a:r>
              <a:rPr kumimoji="1" lang="da-DK" altLang="zh-TW" sz="2000" dirty="0">
                <a:latin typeface="微软雅黑" pitchFamily="34" charset="-122"/>
                <a:ea typeface="微软雅黑" pitchFamily="34" charset="-122"/>
              </a:rPr>
              <a:t> (sig1, sig2, sig3, sig4);   </a:t>
            </a:r>
            <a:r>
              <a:rPr kumimoji="1" lang="en-US" altLang="zh-CN" sz="2000" dirty="0">
                <a:latin typeface="微软雅黑" pitchFamily="34" charset="-122"/>
                <a:ea typeface="微软雅黑" pitchFamily="34" charset="-122"/>
              </a:rPr>
              <a:t>//</a:t>
            </a:r>
            <a:r>
              <a:rPr kumimoji="1" lang="zh-CN" altLang="en-US" sz="2000" dirty="0">
                <a:latin typeface="微软雅黑" pitchFamily="34" charset="-122"/>
                <a:ea typeface="微软雅黑" pitchFamily="34" charset="-122"/>
              </a:rPr>
              <a:t>以二进制形式输出</a:t>
            </a:r>
            <a:endParaRPr kumimoji="1" lang="da-DK" altLang="zh-TW" sz="2000" dirty="0">
              <a:latin typeface="微软雅黑" pitchFamily="34" charset="-122"/>
              <a:ea typeface="微软雅黑" pitchFamily="34" charset="-122"/>
            </a:endParaRPr>
          </a:p>
          <a:p>
            <a:r>
              <a:rPr kumimoji="1" lang="da-DK" altLang="zh-TW" sz="2000" dirty="0">
                <a:latin typeface="微软雅黑" pitchFamily="34" charset="-122"/>
                <a:ea typeface="微软雅黑" pitchFamily="34" charset="-122"/>
              </a:rPr>
              <a:t>$</a:t>
            </a:r>
            <a:r>
              <a:rPr kumimoji="1" lang="en-US" altLang="zh-CN" sz="2000" b="1" dirty="0">
                <a:solidFill>
                  <a:srgbClr val="0000FF"/>
                </a:solidFill>
                <a:latin typeface="微软雅黑" pitchFamily="34" charset="-122"/>
                <a:ea typeface="微软雅黑" pitchFamily="34" charset="-122"/>
              </a:rPr>
              <a:t>write</a:t>
            </a:r>
            <a:r>
              <a:rPr kumimoji="1" lang="da-DK" altLang="zh-TW" sz="2000" b="1" dirty="0">
                <a:solidFill>
                  <a:srgbClr val="0000FF"/>
                </a:solidFill>
                <a:latin typeface="微软雅黑" pitchFamily="34" charset="-122"/>
                <a:ea typeface="微软雅黑" pitchFamily="34" charset="-122"/>
              </a:rPr>
              <a:t>h</a:t>
            </a:r>
            <a:r>
              <a:rPr kumimoji="1" lang="da-DK" altLang="zh-TW" sz="2000" dirty="0">
                <a:latin typeface="微软雅黑" pitchFamily="34" charset="-122"/>
                <a:ea typeface="微软雅黑" pitchFamily="34" charset="-122"/>
              </a:rPr>
              <a:t> (sig1, sig2, sig3, sig4);   </a:t>
            </a:r>
            <a:r>
              <a:rPr kumimoji="1" lang="en-US" altLang="zh-CN" sz="2000" dirty="0">
                <a:latin typeface="微软雅黑" pitchFamily="34" charset="-122"/>
                <a:ea typeface="微软雅黑" pitchFamily="34" charset="-122"/>
              </a:rPr>
              <a:t>//</a:t>
            </a:r>
            <a:r>
              <a:rPr kumimoji="1" lang="zh-CN" altLang="en-US" sz="2000" dirty="0">
                <a:latin typeface="微软雅黑" pitchFamily="34" charset="-122"/>
                <a:ea typeface="微软雅黑" pitchFamily="34" charset="-122"/>
              </a:rPr>
              <a:t>以</a:t>
            </a:r>
            <a:r>
              <a:rPr kumimoji="1" lang="en-US" altLang="zh-CN" sz="2000" dirty="0">
                <a:latin typeface="微软雅黑" pitchFamily="34" charset="-122"/>
                <a:ea typeface="微软雅黑" pitchFamily="34" charset="-122"/>
              </a:rPr>
              <a:t>16</a:t>
            </a:r>
            <a:r>
              <a:rPr kumimoji="1" lang="zh-CN" altLang="en-US" sz="2000" dirty="0">
                <a:latin typeface="微软雅黑" pitchFamily="34" charset="-122"/>
                <a:ea typeface="微软雅黑" pitchFamily="34" charset="-122"/>
              </a:rPr>
              <a:t>进制形式输出</a:t>
            </a:r>
            <a:endParaRPr kumimoji="1" lang="da-DK" altLang="zh-TW" sz="2000"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a:t>
            </a:fld>
            <a:endParaRPr lang="en-US" altLang="zh-CN"/>
          </a:p>
        </p:txBody>
      </p:sp>
      <p:sp>
        <p:nvSpPr>
          <p:cNvPr id="8"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逻辑综合的基本概念</a:t>
            </a:r>
          </a:p>
        </p:txBody>
      </p:sp>
      <p:sp>
        <p:nvSpPr>
          <p:cNvPr id="29" name="Rectangle 6"/>
          <p:cNvSpPr txBox="1">
            <a:spLocks noChangeArrowheads="1"/>
          </p:cNvSpPr>
          <p:nvPr/>
        </p:nvSpPr>
        <p:spPr bwMode="auto">
          <a:xfrm>
            <a:off x="374848" y="1052737"/>
            <a:ext cx="8229600"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a:lnSpc>
                <a:spcPts val="3000"/>
              </a:lnSpc>
              <a:spcBef>
                <a:spcPts val="1500"/>
              </a:spcBef>
              <a:buClr>
                <a:schemeClr val="accent1"/>
              </a:buClr>
              <a:buSzPct val="100000"/>
              <a:buBlip>
                <a:blip r:embed="rId2"/>
              </a:buBlip>
            </a:pPr>
            <a:r>
              <a:rPr lang="zh-CN" altLang="en-US" sz="2200" kern="0" dirty="0">
                <a:solidFill>
                  <a:srgbClr val="0000FF"/>
                </a:solidFill>
                <a:latin typeface="微软雅黑" pitchFamily="34" charset="-122"/>
                <a:ea typeface="微软雅黑" pitchFamily="34" charset="-122"/>
              </a:rPr>
              <a:t>逻辑综合</a:t>
            </a:r>
            <a:r>
              <a:rPr lang="zh-CN" altLang="en-US" sz="2200" kern="0" dirty="0">
                <a:latin typeface="微软雅黑" pitchFamily="34" charset="-122"/>
                <a:ea typeface="微软雅黑" pitchFamily="34" charset="-122"/>
              </a:rPr>
              <a:t>是在</a:t>
            </a:r>
            <a:r>
              <a:rPr lang="zh-CN" altLang="en-US" sz="2200" kern="0" dirty="0">
                <a:solidFill>
                  <a:srgbClr val="0000FF"/>
                </a:solidFill>
                <a:latin typeface="微软雅黑" pitchFamily="34" charset="-122"/>
                <a:ea typeface="微软雅黑" pitchFamily="34" charset="-122"/>
              </a:rPr>
              <a:t>标准单元库</a:t>
            </a:r>
            <a:r>
              <a:rPr lang="zh-CN" altLang="en-US" sz="2200" kern="0" dirty="0">
                <a:latin typeface="微软雅黑" pitchFamily="34" charset="-122"/>
                <a:ea typeface="微软雅黑" pitchFamily="34" charset="-122"/>
              </a:rPr>
              <a:t>和特定的</a:t>
            </a:r>
            <a:r>
              <a:rPr lang="zh-CN" altLang="en-US" sz="2200" kern="0" dirty="0">
                <a:solidFill>
                  <a:srgbClr val="0000FF"/>
                </a:solidFill>
                <a:latin typeface="微软雅黑" pitchFamily="34" charset="-122"/>
                <a:ea typeface="微软雅黑" pitchFamily="34" charset="-122"/>
              </a:rPr>
              <a:t>设计约束</a:t>
            </a:r>
            <a:r>
              <a:rPr lang="zh-CN" altLang="en-US" sz="2200" kern="0" dirty="0">
                <a:latin typeface="微软雅黑" pitchFamily="34" charset="-122"/>
                <a:ea typeface="微软雅黑" pitchFamily="34" charset="-122"/>
              </a:rPr>
              <a:t>的基础上，把设计的高层次描述转换成优化的门级网表的过程。</a:t>
            </a:r>
          </a:p>
          <a:p>
            <a:pPr marL="800100" lvl="1" indent="-342900" algn="just">
              <a:lnSpc>
                <a:spcPts val="3000"/>
              </a:lnSpc>
              <a:spcBef>
                <a:spcPts val="1500"/>
              </a:spcBef>
              <a:buClr>
                <a:schemeClr val="accent1"/>
              </a:buClr>
              <a:buSzPct val="100000"/>
              <a:buBlip>
                <a:blip r:embed="rId3"/>
              </a:buBlip>
            </a:pPr>
            <a:r>
              <a:rPr lang="zh-CN" altLang="en-US" sz="2000" kern="0" dirty="0">
                <a:solidFill>
                  <a:srgbClr val="FF0000"/>
                </a:solidFill>
                <a:latin typeface="微软雅黑" pitchFamily="34" charset="-122"/>
                <a:ea typeface="微软雅黑" pitchFamily="34" charset="-122"/>
              </a:rPr>
              <a:t>标准单元库（工艺库）</a:t>
            </a:r>
            <a:r>
              <a:rPr lang="zh-CN" altLang="en-US" sz="2000" kern="0" dirty="0">
                <a:latin typeface="微软雅黑" pitchFamily="34" charset="-122"/>
                <a:ea typeface="微软雅黑" pitchFamily="34" charset="-122"/>
              </a:rPr>
              <a:t>包含基本门电路单元，如与门、或门等，也包含宏单元，如加法器、触发器等，由</a:t>
            </a:r>
            <a:r>
              <a:rPr lang="en-US" altLang="zh-CN" sz="2000" kern="0" dirty="0">
                <a:latin typeface="微软雅黑" pitchFamily="34" charset="-122"/>
                <a:ea typeface="微软雅黑" pitchFamily="34" charset="-122"/>
              </a:rPr>
              <a:t>Foundry</a:t>
            </a:r>
            <a:r>
              <a:rPr lang="zh-CN" altLang="en-US" sz="2000" kern="0" dirty="0">
                <a:latin typeface="微软雅黑" pitchFamily="34" charset="-122"/>
                <a:ea typeface="微软雅黑" pitchFamily="34" charset="-122"/>
              </a:rPr>
              <a:t>工厂提供。</a:t>
            </a:r>
          </a:p>
          <a:p>
            <a:pPr marL="800100" lvl="1" indent="-342900" algn="just">
              <a:lnSpc>
                <a:spcPts val="3000"/>
              </a:lnSpc>
              <a:spcBef>
                <a:spcPts val="1500"/>
              </a:spcBef>
              <a:buClr>
                <a:schemeClr val="accent1"/>
              </a:buClr>
              <a:buSzPct val="100000"/>
              <a:buBlip>
                <a:blip r:embed="rId3"/>
              </a:buBlip>
            </a:pPr>
            <a:r>
              <a:rPr lang="zh-CN" altLang="en-US" sz="2000" kern="0" dirty="0">
                <a:solidFill>
                  <a:srgbClr val="FF0000"/>
                </a:solidFill>
                <a:latin typeface="微软雅黑" pitchFamily="34" charset="-122"/>
                <a:ea typeface="微软雅黑" pitchFamily="34" charset="-122"/>
              </a:rPr>
              <a:t>设计约束</a:t>
            </a:r>
            <a:r>
              <a:rPr lang="zh-CN" altLang="en-US" sz="2000" kern="0" dirty="0">
                <a:latin typeface="微软雅黑" pitchFamily="34" charset="-122"/>
                <a:ea typeface="微软雅黑" pitchFamily="34" charset="-122"/>
              </a:rPr>
              <a:t>主要包括时序、面积、功耗、可测性等</a:t>
            </a:r>
            <a:r>
              <a:rPr lang="zh-CN" altLang="en-US" sz="2200" kern="0" dirty="0">
                <a:latin typeface="微软雅黑" pitchFamily="34" charset="-122"/>
                <a:ea typeface="微软雅黑" pitchFamily="34" charset="-122"/>
              </a:rPr>
              <a:t>。</a:t>
            </a:r>
            <a:endParaRPr lang="en-US" altLang="zh-CN" sz="2200" kern="0" dirty="0">
              <a:latin typeface="微软雅黑" pitchFamily="34" charset="-122"/>
              <a:ea typeface="微软雅黑" pitchFamily="34" charset="-122"/>
            </a:endParaRPr>
          </a:p>
          <a:p>
            <a:pPr lvl="1" algn="just">
              <a:lnSpc>
                <a:spcPts val="3000"/>
              </a:lnSpc>
              <a:spcBef>
                <a:spcPts val="1500"/>
              </a:spcBef>
              <a:buClr>
                <a:schemeClr val="accent1"/>
              </a:buClr>
              <a:buSzPct val="100000"/>
            </a:pPr>
            <a:endParaRPr lang="zh-CN" altLang="en-US" sz="2200" kern="0" dirty="0">
              <a:latin typeface="微软雅黑" pitchFamily="34" charset="-122"/>
              <a:ea typeface="微软雅黑" pitchFamily="34" charset="-122"/>
            </a:endParaRPr>
          </a:p>
          <a:p>
            <a:pPr marL="342900" lvl="0" indent="-342900" algn="just">
              <a:lnSpc>
                <a:spcPts val="3000"/>
              </a:lnSpc>
              <a:spcBef>
                <a:spcPts val="1500"/>
              </a:spcBef>
              <a:buClr>
                <a:schemeClr val="accent1"/>
              </a:buClr>
              <a:buSzPct val="100000"/>
              <a:buBlip>
                <a:blip r:embed="rId2"/>
              </a:buBlip>
            </a:pPr>
            <a:r>
              <a:rPr lang="zh-CN" altLang="en-US" sz="2200" kern="0" dirty="0">
                <a:latin typeface="微软雅黑" pitchFamily="34" charset="-122"/>
                <a:ea typeface="微软雅黑" pitchFamily="34" charset="-122"/>
              </a:rPr>
              <a:t>通俗地讲，逻辑综合就是将采用</a:t>
            </a:r>
            <a:r>
              <a:rPr lang="en-US" altLang="zh-CN" sz="2200" kern="0" dirty="0" err="1">
                <a:latin typeface="微软雅黑" pitchFamily="34" charset="-122"/>
                <a:ea typeface="微软雅黑" pitchFamily="34" charset="-122"/>
              </a:rPr>
              <a:t>Verilog</a:t>
            </a:r>
            <a:r>
              <a:rPr lang="en-US" altLang="zh-CN" sz="2200" kern="0" dirty="0">
                <a:latin typeface="微软雅黑" pitchFamily="34" charset="-122"/>
                <a:ea typeface="微软雅黑" pitchFamily="34" charset="-122"/>
              </a:rPr>
              <a:t> HDL</a:t>
            </a:r>
            <a:r>
              <a:rPr lang="zh-CN" altLang="en-US" sz="2200" kern="0" dirty="0">
                <a:latin typeface="微软雅黑" pitchFamily="34" charset="-122"/>
                <a:ea typeface="微软雅黑" pitchFamily="34" charset="-122"/>
              </a:rPr>
              <a:t>描述的硬件模型转变为能用硬件电路实现的基本逻辑单元的连接的过程。</a:t>
            </a:r>
          </a:p>
          <a:p>
            <a:pPr marL="800100" lvl="1" indent="-342900" algn="just">
              <a:lnSpc>
                <a:spcPts val="3000"/>
              </a:lnSpc>
              <a:spcBef>
                <a:spcPts val="1500"/>
              </a:spcBef>
              <a:buClr>
                <a:schemeClr val="accent1"/>
              </a:buClr>
              <a:buSzPct val="100000"/>
              <a:buBlip>
                <a:blip r:embed="rId3"/>
              </a:buBlip>
            </a:pPr>
            <a:r>
              <a:rPr lang="zh-CN" altLang="en-US" sz="2000" kern="0" dirty="0">
                <a:solidFill>
                  <a:srgbClr val="0000FF"/>
                </a:solidFill>
                <a:latin typeface="微软雅黑" pitchFamily="34" charset="-122"/>
                <a:ea typeface="微软雅黑" pitchFamily="34" charset="-122"/>
              </a:rPr>
              <a:t>可综合</a:t>
            </a:r>
            <a:r>
              <a:rPr lang="en-US" altLang="zh-CN" sz="2000" kern="0" dirty="0" err="1">
                <a:solidFill>
                  <a:srgbClr val="0000FF"/>
                </a:solidFill>
                <a:latin typeface="微软雅黑" pitchFamily="34" charset="-122"/>
                <a:ea typeface="微软雅黑" pitchFamily="34" charset="-122"/>
              </a:rPr>
              <a:t>Verilog</a:t>
            </a:r>
            <a:r>
              <a:rPr lang="zh-CN" altLang="en-US" sz="2000" kern="0" dirty="0">
                <a:solidFill>
                  <a:srgbClr val="0000FF"/>
                </a:solidFill>
                <a:latin typeface="微软雅黑" pitchFamily="34" charset="-122"/>
                <a:ea typeface="微软雅黑" pitchFamily="34" charset="-122"/>
              </a:rPr>
              <a:t>是</a:t>
            </a:r>
            <a:r>
              <a:rPr lang="en-US" altLang="zh-CN" sz="2000" kern="0" dirty="0" err="1">
                <a:solidFill>
                  <a:srgbClr val="0000FF"/>
                </a:solidFill>
                <a:latin typeface="微软雅黑" pitchFamily="34" charset="-122"/>
                <a:ea typeface="微软雅黑" pitchFamily="34" charset="-122"/>
              </a:rPr>
              <a:t>Verilog</a:t>
            </a:r>
            <a:r>
              <a:rPr lang="en-US" altLang="zh-CN" sz="2000" kern="0" dirty="0">
                <a:solidFill>
                  <a:srgbClr val="0000FF"/>
                </a:solidFill>
                <a:latin typeface="微软雅黑" pitchFamily="34" charset="-122"/>
                <a:ea typeface="微软雅黑" pitchFamily="34" charset="-122"/>
              </a:rPr>
              <a:t> HDL</a:t>
            </a:r>
            <a:r>
              <a:rPr lang="zh-CN" altLang="en-US" sz="2000" kern="0" dirty="0">
                <a:solidFill>
                  <a:srgbClr val="0000FF"/>
                </a:solidFill>
                <a:latin typeface="微软雅黑" pitchFamily="34" charset="-122"/>
                <a:ea typeface="微软雅黑" pitchFamily="34" charset="-122"/>
              </a:rPr>
              <a:t>的子集</a:t>
            </a:r>
            <a:r>
              <a:rPr lang="zh-CN" altLang="en-US" sz="2000" kern="0" dirty="0">
                <a:latin typeface="微软雅黑" pitchFamily="34" charset="-122"/>
                <a:ea typeface="微软雅黑" pitchFamily="34" charset="-122"/>
              </a:rPr>
              <a:t>，对于不同的综合工具可综合子集也不同。</a:t>
            </a:r>
            <a:endParaRPr lang="en-US" altLang="zh-CN" sz="2000"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Effect transition="in" filter="blinds(horizontal)">
                                      <p:cBhvr>
                                        <p:cTn id="7" dur="500"/>
                                        <p:tgtEl>
                                          <p:spTgt spid="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blinds(horizontal)">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blinds(horizontal)">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
                                            <p:txEl>
                                              <p:pRg st="5" end="5"/>
                                            </p:txEl>
                                          </p:spTgt>
                                        </p:tgtEl>
                                        <p:attrNameLst>
                                          <p:attrName>style.visibility</p:attrName>
                                        </p:attrNameLst>
                                      </p:cBhvr>
                                      <p:to>
                                        <p:strVal val="visible"/>
                                      </p:to>
                                    </p:set>
                                    <p:animEffect transition="in" filter="blinds(horizontal)">
                                      <p:cBhvr>
                                        <p:cTn id="22" dur="500"/>
                                        <p:tgtEl>
                                          <p:spTgt spid="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110</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监视信号值 </a:t>
            </a:r>
            <a:r>
              <a:rPr lang="en-US" altLang="zh-CN" sz="3600" b="1" dirty="0">
                <a:latin typeface="微软雅黑" pitchFamily="34" charset="-122"/>
                <a:ea typeface="微软雅黑" pitchFamily="34" charset="-122"/>
              </a:rPr>
              <a:t>— — $monitor</a:t>
            </a:r>
            <a:endParaRPr lang="zh-CN" altLang="en-US" sz="3600" b="1" dirty="0">
              <a:latin typeface="微软雅黑" pitchFamily="34" charset="-122"/>
              <a:ea typeface="微软雅黑" pitchFamily="34" charset="-122"/>
            </a:endParaRP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400" kern="0" dirty="0">
                <a:solidFill>
                  <a:srgbClr val="0000FF"/>
                </a:solidFill>
                <a:latin typeface="微软雅黑" pitchFamily="34" charset="-122"/>
                <a:ea typeface="微软雅黑" pitchFamily="34" charset="-122"/>
              </a:rPr>
              <a:t>$monitor</a:t>
            </a:r>
            <a:r>
              <a:rPr lang="zh-CN" altLang="en-US" sz="2400" kern="0" dirty="0">
                <a:latin typeface="微软雅黑" pitchFamily="34" charset="-122"/>
                <a:ea typeface="微软雅黑" pitchFamily="34" charset="-122"/>
              </a:rPr>
              <a:t>的功能与</a:t>
            </a:r>
            <a:r>
              <a:rPr lang="en-US" altLang="zh-CN" sz="2400" kern="0" dirty="0">
                <a:latin typeface="微软雅黑" pitchFamily="34" charset="-122"/>
                <a:ea typeface="微软雅黑" pitchFamily="34" charset="-122"/>
              </a:rPr>
              <a:t>$display</a:t>
            </a:r>
            <a:r>
              <a:rPr lang="zh-CN" altLang="en-US" sz="2400" kern="0" dirty="0">
                <a:latin typeface="微软雅黑" pitchFamily="34" charset="-122"/>
                <a:ea typeface="微软雅黑" pitchFamily="34" charset="-122"/>
              </a:rPr>
              <a:t>相同，区别是</a:t>
            </a:r>
            <a:r>
              <a:rPr lang="en-US" altLang="zh-CN" sz="2400" kern="0" dirty="0">
                <a:solidFill>
                  <a:srgbClr val="FF0000"/>
                </a:solidFill>
                <a:latin typeface="微软雅黑" pitchFamily="34" charset="-122"/>
                <a:ea typeface="微软雅黑" pitchFamily="34" charset="-122"/>
              </a:rPr>
              <a:t>$monitor</a:t>
            </a:r>
            <a:r>
              <a:rPr lang="zh-CN" altLang="en-US" sz="2400" kern="0" dirty="0">
                <a:solidFill>
                  <a:srgbClr val="FF0000"/>
                </a:solidFill>
                <a:latin typeface="微软雅黑" pitchFamily="34" charset="-122"/>
                <a:ea typeface="微软雅黑" pitchFamily="34" charset="-122"/>
              </a:rPr>
              <a:t>持续监视参数列表中的信号，参数表中任何信号发生变化，</a:t>
            </a:r>
            <a:r>
              <a:rPr lang="en-US" altLang="zh-CN" sz="2400" kern="0" dirty="0">
                <a:solidFill>
                  <a:srgbClr val="FF0000"/>
                </a:solidFill>
                <a:latin typeface="微软雅黑" pitchFamily="34" charset="-122"/>
                <a:ea typeface="微软雅黑" pitchFamily="34" charset="-122"/>
              </a:rPr>
              <a:t>$monitor</a:t>
            </a:r>
            <a:r>
              <a:rPr lang="zh-CN" altLang="en-US" sz="2400" kern="0" dirty="0">
                <a:solidFill>
                  <a:srgbClr val="FF0000"/>
                </a:solidFill>
                <a:latin typeface="微软雅黑" pitchFamily="34" charset="-122"/>
                <a:ea typeface="微软雅黑" pitchFamily="34" charset="-122"/>
              </a:rPr>
              <a:t>都将显示参数表的信号值</a:t>
            </a:r>
            <a:r>
              <a:rPr lang="zh-CN" altLang="en-US" sz="2400" kern="0" dirty="0">
                <a:latin typeface="微软雅黑" pitchFamily="34" charset="-122"/>
                <a:ea typeface="微软雅黑" pitchFamily="34" charset="-122"/>
              </a:rPr>
              <a:t>。</a:t>
            </a:r>
          </a:p>
          <a:p>
            <a:pPr marL="342900" indent="-342900" algn="just">
              <a:lnSpc>
                <a:spcPts val="4200"/>
              </a:lnSpc>
              <a:spcBef>
                <a:spcPct val="20000"/>
              </a:spcBef>
              <a:buClr>
                <a:schemeClr val="accent1"/>
              </a:buClr>
              <a:buSzPct val="100000"/>
              <a:buBlip>
                <a:blip r:embed="rId2"/>
              </a:buBlip>
              <a:defRPr/>
            </a:pPr>
            <a:r>
              <a:rPr lang="en-US" altLang="zh-CN" sz="2400" kern="0" dirty="0">
                <a:latin typeface="微软雅黑" pitchFamily="34" charset="-122"/>
                <a:ea typeface="微软雅黑" pitchFamily="34" charset="-122"/>
              </a:rPr>
              <a:t>$monitor</a:t>
            </a:r>
            <a:r>
              <a:rPr lang="zh-CN" altLang="en-US" sz="2400" kern="0" dirty="0">
                <a:latin typeface="微软雅黑" pitchFamily="34" charset="-122"/>
                <a:ea typeface="微软雅黑" pitchFamily="34" charset="-122"/>
              </a:rPr>
              <a:t>的语法格式与</a:t>
            </a:r>
            <a:r>
              <a:rPr lang="en-US" altLang="zh-CN" sz="2400" kern="0" dirty="0">
                <a:latin typeface="微软雅黑" pitchFamily="34" charset="-122"/>
                <a:ea typeface="微软雅黑" pitchFamily="34" charset="-122"/>
              </a:rPr>
              <a:t>$display</a:t>
            </a:r>
            <a:r>
              <a:rPr lang="zh-CN" altLang="en-US" sz="2400" kern="0" dirty="0">
                <a:latin typeface="微软雅黑" pitchFamily="34" charset="-122"/>
                <a:ea typeface="微软雅黑" pitchFamily="34" charset="-122"/>
              </a:rPr>
              <a:t>和</a:t>
            </a:r>
            <a:r>
              <a:rPr lang="en-US" altLang="zh-CN" sz="2400" kern="0" dirty="0">
                <a:latin typeface="微软雅黑" pitchFamily="34" charset="-122"/>
                <a:ea typeface="微软雅黑" pitchFamily="34" charset="-122"/>
              </a:rPr>
              <a:t>$write</a:t>
            </a:r>
            <a:r>
              <a:rPr lang="zh-CN" altLang="en-US" sz="2400" kern="0" dirty="0">
                <a:latin typeface="微软雅黑" pitchFamily="34" charset="-122"/>
                <a:ea typeface="微软雅黑" pitchFamily="34" charset="-122"/>
              </a:rPr>
              <a:t>相同。</a:t>
            </a: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p:txBody>
      </p:sp>
      <p:sp>
        <p:nvSpPr>
          <p:cNvPr id="11" name="Text Box 4"/>
          <p:cNvSpPr txBox="1">
            <a:spLocks noChangeArrowheads="1"/>
          </p:cNvSpPr>
          <p:nvPr/>
        </p:nvSpPr>
        <p:spPr bwMode="auto">
          <a:xfrm>
            <a:off x="611560" y="3933056"/>
            <a:ext cx="5078121"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en-US" altLang="zh-TW" sz="2000" dirty="0">
                <a:solidFill>
                  <a:srgbClr val="0000FF"/>
                </a:solidFill>
                <a:latin typeface="微软雅黑" pitchFamily="34" charset="-122"/>
                <a:ea typeface="微软雅黑" pitchFamily="34" charset="-122"/>
              </a:rPr>
              <a:t>$</a:t>
            </a:r>
            <a:r>
              <a:rPr kumimoji="1" lang="en-US" altLang="zh-CN" sz="2000" dirty="0">
                <a:solidFill>
                  <a:srgbClr val="0000FF"/>
                </a:solidFill>
                <a:latin typeface="微软雅黑" pitchFamily="34" charset="-122"/>
                <a:ea typeface="微软雅黑" pitchFamily="34" charset="-122"/>
              </a:rPr>
              <a:t>monitor</a:t>
            </a:r>
            <a:r>
              <a:rPr kumimoji="1" lang="en-US" altLang="zh-TW" sz="2000" dirty="0">
                <a:latin typeface="微软雅黑" pitchFamily="34" charset="-122"/>
                <a:ea typeface="微软雅黑" pitchFamily="34" charset="-122"/>
              </a:rPr>
              <a:t>([“ </a:t>
            </a:r>
            <a:r>
              <a:rPr kumimoji="1" lang="zh-CN" altLang="en-US" sz="2000" dirty="0">
                <a:latin typeface="微软雅黑" pitchFamily="34" charset="-122"/>
                <a:ea typeface="微软雅黑" pitchFamily="34" charset="-122"/>
              </a:rPr>
              <a:t>格式控制符</a:t>
            </a:r>
            <a:r>
              <a:rPr kumimoji="1" lang="en-US" altLang="zh-CN" sz="2000" dirty="0">
                <a:latin typeface="微软雅黑" pitchFamily="34" charset="-122"/>
                <a:ea typeface="微软雅黑" pitchFamily="34" charset="-122"/>
              </a:rPr>
              <a:t>”</a:t>
            </a:r>
            <a:r>
              <a:rPr kumimoji="1" lang="en-US" altLang="zh-TW" sz="2000" dirty="0">
                <a:latin typeface="微软雅黑" pitchFamily="34" charset="-122"/>
                <a:ea typeface="微软雅黑" pitchFamily="34" charset="-122"/>
              </a:rPr>
              <a:t>], &lt;</a:t>
            </a:r>
            <a:r>
              <a:rPr kumimoji="1" lang="zh-CN" altLang="en-US" sz="2000" dirty="0">
                <a:latin typeface="微软雅黑" pitchFamily="34" charset="-122"/>
                <a:ea typeface="微软雅黑" pitchFamily="34" charset="-122"/>
              </a:rPr>
              <a:t>参数列表</a:t>
            </a:r>
            <a:r>
              <a:rPr kumimoji="1" lang="en-US" altLang="zh-TW" sz="2000" dirty="0">
                <a:latin typeface="微软雅黑" pitchFamily="34" charset="-122"/>
                <a:ea typeface="微软雅黑" pitchFamily="34" charset="-122"/>
              </a:rPr>
              <a:t>&gt;)</a:t>
            </a:r>
          </a:p>
        </p:txBody>
      </p:sp>
      <p:sp>
        <p:nvSpPr>
          <p:cNvPr id="19" name="Text Box 4"/>
          <p:cNvSpPr txBox="1">
            <a:spLocks noChangeArrowheads="1"/>
          </p:cNvSpPr>
          <p:nvPr/>
        </p:nvSpPr>
        <p:spPr bwMode="auto">
          <a:xfrm>
            <a:off x="607524" y="4869160"/>
            <a:ext cx="8063554"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da-DK" altLang="zh-TW" sz="2000" dirty="0">
                <a:latin typeface="微软雅黑" pitchFamily="34" charset="-122"/>
                <a:ea typeface="微软雅黑" pitchFamily="34" charset="-122"/>
              </a:rPr>
              <a:t>$</a:t>
            </a:r>
            <a:r>
              <a:rPr kumimoji="1" lang="en-US" altLang="zh-CN" sz="2000" dirty="0">
                <a:latin typeface="微软雅黑" pitchFamily="34" charset="-122"/>
                <a:ea typeface="微软雅黑" pitchFamily="34" charset="-122"/>
              </a:rPr>
              <a:t>monitor</a:t>
            </a:r>
            <a:r>
              <a:rPr kumimoji="1" lang="da-DK" altLang="zh-TW" sz="2000" dirty="0">
                <a:latin typeface="微软雅黑" pitchFamily="34" charset="-122"/>
                <a:ea typeface="微软雅黑" pitchFamily="34" charset="-122"/>
              </a:rPr>
              <a:t> ($ time, "%b \t %h \t %d \t %o”, sig1, sig2, sig3, sig4);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en-US" altLang="zh-CN"/>
              <a:t>逻辑设计基础</a:t>
            </a:r>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111</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显示信号值 </a:t>
            </a:r>
            <a:r>
              <a:rPr lang="en-US" altLang="zh-CN" sz="3600" b="1" dirty="0">
                <a:latin typeface="微软雅黑" pitchFamily="34" charset="-122"/>
                <a:ea typeface="微软雅黑" pitchFamily="34" charset="-122"/>
              </a:rPr>
              <a:t>— — $monitor</a:t>
            </a:r>
            <a:r>
              <a:rPr lang="zh-CN" altLang="en-US" sz="3600" b="1" dirty="0">
                <a:latin typeface="微软雅黑" pitchFamily="34" charset="-122"/>
                <a:ea typeface="微软雅黑" pitchFamily="34" charset="-122"/>
              </a:rPr>
              <a:t>（</a:t>
            </a:r>
            <a:r>
              <a:rPr lang="en-US" altLang="zh-CN" sz="3600" b="1" dirty="0">
                <a:latin typeface="微软雅黑" pitchFamily="34" charset="-122"/>
                <a:ea typeface="微软雅黑" pitchFamily="34" charset="-122"/>
              </a:rPr>
              <a:t>cont.</a:t>
            </a:r>
            <a:r>
              <a:rPr lang="zh-CN" altLang="en-US" sz="3600" b="1" dirty="0">
                <a:latin typeface="微软雅黑" pitchFamily="34" charset="-122"/>
                <a:ea typeface="微软雅黑" pitchFamily="34" charset="-122"/>
              </a:rPr>
              <a:t>）</a:t>
            </a:r>
          </a:p>
        </p:txBody>
      </p:sp>
      <p:sp>
        <p:nvSpPr>
          <p:cNvPr id="19" name="Text Box 4"/>
          <p:cNvSpPr txBox="1">
            <a:spLocks noChangeArrowheads="1"/>
          </p:cNvSpPr>
          <p:nvPr/>
        </p:nvSpPr>
        <p:spPr bwMode="auto">
          <a:xfrm>
            <a:off x="467544" y="980728"/>
            <a:ext cx="7992888" cy="563231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r>
              <a:rPr kumimoji="1" lang="da-DK" altLang="zh-TW" sz="2000" dirty="0">
                <a:latin typeface="微软雅黑" pitchFamily="34" charset="-122"/>
                <a:ea typeface="微软雅黑" pitchFamily="34" charset="-122"/>
              </a:rPr>
              <a:t>module non_block1;</a:t>
            </a:r>
          </a:p>
          <a:p>
            <a:r>
              <a:rPr kumimoji="1" lang="da-DK" altLang="zh-TW" sz="2000" dirty="0">
                <a:latin typeface="微软雅黑" pitchFamily="34" charset="-122"/>
                <a:ea typeface="微软雅黑" pitchFamily="34" charset="-122"/>
              </a:rPr>
              <a:t>      reg a, b, c, d, e, f;</a:t>
            </a:r>
          </a:p>
          <a:p>
            <a:r>
              <a:rPr kumimoji="1" lang="da-DK" altLang="zh-TW" sz="2000" dirty="0">
                <a:latin typeface="微软雅黑" pitchFamily="34" charset="-122"/>
                <a:ea typeface="微软雅黑" pitchFamily="34" charset="-122"/>
              </a:rPr>
              <a:t>   initial begin // </a:t>
            </a:r>
            <a:r>
              <a:rPr kumimoji="1" lang="zh-CN" altLang="en-US" sz="2000" dirty="0">
                <a:latin typeface="微软雅黑" pitchFamily="34" charset="-122"/>
                <a:ea typeface="微软雅黑" pitchFamily="34" charset="-122"/>
              </a:rPr>
              <a:t>阻塞赋值</a:t>
            </a:r>
            <a:endParaRPr kumimoji="1" lang="da-DK" altLang="zh-TW" sz="2000" dirty="0">
              <a:latin typeface="微软雅黑" pitchFamily="34" charset="-122"/>
              <a:ea typeface="微软雅黑" pitchFamily="34" charset="-122"/>
            </a:endParaRPr>
          </a:p>
          <a:p>
            <a:r>
              <a:rPr kumimoji="1" lang="da-DK" altLang="zh-TW" sz="2000" dirty="0">
                <a:solidFill>
                  <a:srgbClr val="FF0000"/>
                </a:solidFill>
                <a:latin typeface="微软雅黑" pitchFamily="34" charset="-122"/>
                <a:ea typeface="微软雅黑" pitchFamily="34" charset="-122"/>
              </a:rPr>
              <a:t>      a = #10 </a:t>
            </a:r>
            <a:r>
              <a:rPr kumimoji="1" lang="da-DK" altLang="zh-TW" sz="2000" dirty="0">
                <a:latin typeface="微软雅黑" pitchFamily="34" charset="-122"/>
                <a:ea typeface="微软雅黑" pitchFamily="34" charset="-122"/>
              </a:rPr>
              <a:t>1; // time 10</a:t>
            </a:r>
          </a:p>
          <a:p>
            <a:r>
              <a:rPr kumimoji="1" lang="da-DK" altLang="zh-TW" sz="2000" dirty="0">
                <a:latin typeface="微软雅黑" pitchFamily="34" charset="-122"/>
                <a:ea typeface="微软雅黑" pitchFamily="34" charset="-122"/>
              </a:rPr>
              <a:t>      </a:t>
            </a:r>
            <a:r>
              <a:rPr kumimoji="1" lang="da-DK" altLang="zh-TW" sz="2000" dirty="0">
                <a:solidFill>
                  <a:srgbClr val="FF0000"/>
                </a:solidFill>
                <a:latin typeface="微软雅黑" pitchFamily="34" charset="-122"/>
                <a:ea typeface="微软雅黑" pitchFamily="34" charset="-122"/>
              </a:rPr>
              <a:t>b = #2</a:t>
            </a:r>
            <a:r>
              <a:rPr kumimoji="1" lang="da-DK" altLang="zh-TW" sz="2000" dirty="0">
                <a:latin typeface="微软雅黑" pitchFamily="34" charset="-122"/>
                <a:ea typeface="微软雅黑" pitchFamily="34" charset="-122"/>
              </a:rPr>
              <a:t>   0; // time 12</a:t>
            </a:r>
          </a:p>
          <a:p>
            <a:r>
              <a:rPr kumimoji="1" lang="da-DK" altLang="zh-TW" sz="2000" dirty="0">
                <a:latin typeface="微软雅黑" pitchFamily="34" charset="-122"/>
                <a:ea typeface="微软雅黑" pitchFamily="34" charset="-122"/>
              </a:rPr>
              <a:t>      </a:t>
            </a:r>
            <a:r>
              <a:rPr kumimoji="1" lang="da-DK" altLang="zh-TW" sz="2000" dirty="0">
                <a:solidFill>
                  <a:srgbClr val="FF0000"/>
                </a:solidFill>
                <a:latin typeface="微软雅黑" pitchFamily="34" charset="-122"/>
                <a:ea typeface="微软雅黑" pitchFamily="34" charset="-122"/>
              </a:rPr>
              <a:t>c = #4</a:t>
            </a:r>
            <a:r>
              <a:rPr kumimoji="1" lang="da-DK" altLang="zh-TW" sz="2000" dirty="0">
                <a:latin typeface="微软雅黑" pitchFamily="34" charset="-122"/>
                <a:ea typeface="微软雅黑" pitchFamily="34" charset="-122"/>
              </a:rPr>
              <a:t>   1; // time 16</a:t>
            </a:r>
          </a:p>
          <a:p>
            <a:r>
              <a:rPr kumimoji="1" lang="da-DK" altLang="zh-TW" sz="2000" dirty="0">
                <a:latin typeface="微软雅黑" pitchFamily="34" charset="-122"/>
                <a:ea typeface="微软雅黑" pitchFamily="34" charset="-122"/>
              </a:rPr>
              <a:t>   end</a:t>
            </a:r>
          </a:p>
          <a:p>
            <a:r>
              <a:rPr kumimoji="1" lang="da-DK" altLang="zh-TW" sz="2000" dirty="0">
                <a:latin typeface="微软雅黑" pitchFamily="34" charset="-122"/>
                <a:ea typeface="微软雅黑" pitchFamily="34" charset="-122"/>
              </a:rPr>
              <a:t>   initial begin // </a:t>
            </a:r>
            <a:r>
              <a:rPr kumimoji="1" lang="zh-CN" altLang="en-US" sz="2000" dirty="0">
                <a:latin typeface="微软雅黑" pitchFamily="34" charset="-122"/>
                <a:ea typeface="微软雅黑" pitchFamily="34" charset="-122"/>
              </a:rPr>
              <a:t>非阻塞赋值</a:t>
            </a:r>
            <a:endParaRPr kumimoji="1" lang="da-DK" altLang="zh-TW" sz="2000" dirty="0">
              <a:latin typeface="微软雅黑" pitchFamily="34" charset="-122"/>
              <a:ea typeface="微软雅黑" pitchFamily="34" charset="-122"/>
            </a:endParaRPr>
          </a:p>
          <a:p>
            <a:r>
              <a:rPr kumimoji="1" lang="da-DK" altLang="zh-TW" sz="2000" dirty="0">
                <a:latin typeface="微软雅黑" pitchFamily="34" charset="-122"/>
                <a:ea typeface="微软雅黑" pitchFamily="34" charset="-122"/>
              </a:rPr>
              <a:t>      </a:t>
            </a:r>
            <a:r>
              <a:rPr kumimoji="1" lang="da-DK" altLang="zh-TW" sz="2000" dirty="0">
                <a:solidFill>
                  <a:srgbClr val="FF0000"/>
                </a:solidFill>
                <a:latin typeface="微软雅黑" pitchFamily="34" charset="-122"/>
                <a:ea typeface="微软雅黑" pitchFamily="34" charset="-122"/>
              </a:rPr>
              <a:t>d &lt;= #10</a:t>
            </a:r>
            <a:r>
              <a:rPr kumimoji="1" lang="da-DK" altLang="zh-TW" sz="2000" dirty="0">
                <a:latin typeface="微软雅黑" pitchFamily="34" charset="-122"/>
                <a:ea typeface="微软雅黑" pitchFamily="34" charset="-122"/>
              </a:rPr>
              <a:t> 1; // time 10</a:t>
            </a:r>
          </a:p>
          <a:p>
            <a:r>
              <a:rPr kumimoji="1" lang="da-DK" altLang="zh-TW" sz="2000" dirty="0">
                <a:latin typeface="微软雅黑" pitchFamily="34" charset="-122"/>
                <a:ea typeface="微软雅黑" pitchFamily="34" charset="-122"/>
              </a:rPr>
              <a:t>      </a:t>
            </a:r>
            <a:r>
              <a:rPr kumimoji="1" lang="da-DK" altLang="zh-TW" sz="2000" dirty="0">
                <a:solidFill>
                  <a:srgbClr val="FF0000"/>
                </a:solidFill>
                <a:latin typeface="微软雅黑" pitchFamily="34" charset="-122"/>
                <a:ea typeface="微软雅黑" pitchFamily="34" charset="-122"/>
              </a:rPr>
              <a:t>e &lt;= #2</a:t>
            </a:r>
            <a:r>
              <a:rPr kumimoji="1" lang="da-DK" altLang="zh-TW" sz="2000" dirty="0">
                <a:latin typeface="微软雅黑" pitchFamily="34" charset="-122"/>
                <a:ea typeface="微软雅黑" pitchFamily="34" charset="-122"/>
              </a:rPr>
              <a:t>   0; // time 2</a:t>
            </a:r>
          </a:p>
          <a:p>
            <a:r>
              <a:rPr kumimoji="1" lang="da-DK" altLang="zh-TW" sz="2000" dirty="0">
                <a:latin typeface="微软雅黑" pitchFamily="34" charset="-122"/>
                <a:ea typeface="微软雅黑" pitchFamily="34" charset="-122"/>
              </a:rPr>
              <a:t>      </a:t>
            </a:r>
            <a:r>
              <a:rPr kumimoji="1" lang="da-DK" altLang="zh-TW" sz="2000" dirty="0">
                <a:solidFill>
                  <a:srgbClr val="FF0000"/>
                </a:solidFill>
                <a:latin typeface="微软雅黑" pitchFamily="34" charset="-122"/>
                <a:ea typeface="微软雅黑" pitchFamily="34" charset="-122"/>
              </a:rPr>
              <a:t>f &lt;= #4</a:t>
            </a:r>
            <a:r>
              <a:rPr kumimoji="1" lang="da-DK" altLang="zh-TW" sz="2000" dirty="0">
                <a:latin typeface="微软雅黑" pitchFamily="34" charset="-122"/>
                <a:ea typeface="微软雅黑" pitchFamily="34" charset="-122"/>
              </a:rPr>
              <a:t>   1; // time 4</a:t>
            </a:r>
          </a:p>
          <a:p>
            <a:r>
              <a:rPr kumimoji="1" lang="da-DK" altLang="zh-TW" sz="2000" dirty="0">
                <a:latin typeface="微软雅黑" pitchFamily="34" charset="-122"/>
                <a:ea typeface="微软雅黑" pitchFamily="34" charset="-122"/>
              </a:rPr>
              <a:t>   end</a:t>
            </a:r>
          </a:p>
          <a:p>
            <a:r>
              <a:rPr kumimoji="1" lang="da-DK" altLang="zh-TW" sz="2000" dirty="0">
                <a:latin typeface="微软雅黑" pitchFamily="34" charset="-122"/>
                <a:ea typeface="微软雅黑" pitchFamily="34" charset="-122"/>
              </a:rPr>
              <a:t>   initial begin</a:t>
            </a:r>
          </a:p>
          <a:p>
            <a:r>
              <a:rPr kumimoji="1" lang="da-DK" altLang="zh-TW" sz="2000" dirty="0">
                <a:latin typeface="微软雅黑" pitchFamily="34" charset="-122"/>
                <a:ea typeface="微软雅黑" pitchFamily="34" charset="-122"/>
              </a:rPr>
              <a:t>      $monitor($ time “ a= %b b= %b c= %b d= %b e= %b  </a:t>
            </a:r>
            <a:r>
              <a:rPr kumimoji="1" lang="en-US" altLang="zh-TW" sz="2000" dirty="0">
                <a:latin typeface="微软雅黑" pitchFamily="34" charset="-122"/>
                <a:ea typeface="微软雅黑" pitchFamily="34" charset="-122"/>
              </a:rPr>
              <a:t>\\</a:t>
            </a:r>
            <a:r>
              <a:rPr kumimoji="1" lang="da-DK" altLang="zh-TW" sz="2000" dirty="0">
                <a:latin typeface="微软雅黑" pitchFamily="34" charset="-122"/>
                <a:ea typeface="微软雅黑" pitchFamily="34" charset="-122"/>
              </a:rPr>
              <a:t> </a:t>
            </a:r>
          </a:p>
          <a:p>
            <a:r>
              <a:rPr kumimoji="1" lang="da-DK" altLang="zh-TW" sz="2000" dirty="0">
                <a:latin typeface="微软雅黑" pitchFamily="34" charset="-122"/>
                <a:ea typeface="微软雅黑" pitchFamily="34" charset="-122"/>
              </a:rPr>
              <a:t>f= %b", a, b, c, d, e, f);</a:t>
            </a:r>
          </a:p>
          <a:p>
            <a:r>
              <a:rPr kumimoji="1" lang="da-DK" altLang="zh-TW" sz="2000" dirty="0">
                <a:latin typeface="微软雅黑" pitchFamily="34" charset="-122"/>
                <a:ea typeface="微软雅黑" pitchFamily="34" charset="-122"/>
              </a:rPr>
              <a:t>     #100 $finish;</a:t>
            </a:r>
          </a:p>
          <a:p>
            <a:r>
              <a:rPr kumimoji="1" lang="da-DK" altLang="zh-TW" sz="2000" dirty="0">
                <a:latin typeface="微软雅黑" pitchFamily="34" charset="-122"/>
                <a:ea typeface="微软雅黑" pitchFamily="34" charset="-122"/>
              </a:rPr>
              <a:t>   end</a:t>
            </a:r>
          </a:p>
          <a:p>
            <a:r>
              <a:rPr kumimoji="1" lang="da-DK" altLang="zh-TW" sz="2000" dirty="0">
                <a:latin typeface="微软雅黑" pitchFamily="34" charset="-122"/>
                <a:ea typeface="微软雅黑" pitchFamily="34" charset="-122"/>
              </a:rPr>
              <a:t>endmodule</a:t>
            </a:r>
          </a:p>
        </p:txBody>
      </p:sp>
      <p:sp>
        <p:nvSpPr>
          <p:cNvPr id="10" name="Text Box 5"/>
          <p:cNvSpPr txBox="1">
            <a:spLocks noChangeArrowheads="1"/>
          </p:cNvSpPr>
          <p:nvPr/>
        </p:nvSpPr>
        <p:spPr bwMode="auto">
          <a:xfrm>
            <a:off x="4355976" y="980728"/>
            <a:ext cx="4104456" cy="286232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8575">
            <a:solidFill>
              <a:srgbClr val="FF0000"/>
            </a:solidFill>
            <a:miter lim="800000"/>
            <a:headEnd/>
            <a:tailEnd/>
          </a:ln>
        </p:spPr>
        <p:txBody>
          <a:bodyPr wrap="square">
            <a:spAutoFit/>
          </a:bodyPr>
          <a:lstStyle/>
          <a:p>
            <a:pPr>
              <a:spcBef>
                <a:spcPct val="50000"/>
              </a:spcBef>
            </a:pPr>
            <a:r>
              <a:rPr lang="zh-CN" altLang="en-US" sz="1800" b="1" dirty="0">
                <a:latin typeface="微软雅黑" pitchFamily="34" charset="-122"/>
                <a:ea typeface="微软雅黑" pitchFamily="34" charset="-122"/>
              </a:rPr>
              <a:t>输出结果：</a:t>
            </a:r>
          </a:p>
          <a:p>
            <a:pPr>
              <a:spcBef>
                <a:spcPct val="50000"/>
              </a:spcBef>
            </a:pPr>
            <a:r>
              <a:rPr lang="zh-CN" altLang="en-US"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0    a= x b= x c= x d= x e= x f = x</a:t>
            </a:r>
          </a:p>
          <a:p>
            <a:pPr>
              <a:spcBef>
                <a:spcPct val="50000"/>
              </a:spcBef>
            </a:pPr>
            <a:r>
              <a:rPr lang="en-US" altLang="zh-CN" sz="1800" dirty="0">
                <a:latin typeface="微软雅黑" pitchFamily="34" charset="-122"/>
                <a:ea typeface="微软雅黑" pitchFamily="34" charset="-122"/>
              </a:rPr>
              <a:t> 2    a= x b= x c= x d= x </a:t>
            </a:r>
            <a:r>
              <a:rPr lang="en-US" altLang="zh-CN" sz="1800" dirty="0">
                <a:solidFill>
                  <a:srgbClr val="FF0000"/>
                </a:solidFill>
                <a:latin typeface="微软雅黑" pitchFamily="34" charset="-122"/>
                <a:ea typeface="微软雅黑" pitchFamily="34" charset="-122"/>
              </a:rPr>
              <a:t>e= 0</a:t>
            </a:r>
            <a:r>
              <a:rPr lang="en-US" altLang="zh-CN" sz="1800" dirty="0">
                <a:latin typeface="微软雅黑" pitchFamily="34" charset="-122"/>
                <a:ea typeface="微软雅黑" pitchFamily="34" charset="-122"/>
              </a:rPr>
              <a:t> f = x</a:t>
            </a:r>
          </a:p>
          <a:p>
            <a:pPr>
              <a:spcBef>
                <a:spcPct val="50000"/>
              </a:spcBef>
            </a:pPr>
            <a:r>
              <a:rPr lang="en-US" altLang="zh-CN" sz="1800" dirty="0">
                <a:latin typeface="微软雅黑" pitchFamily="34" charset="-122"/>
                <a:ea typeface="微软雅黑" pitchFamily="34" charset="-122"/>
              </a:rPr>
              <a:t> 4    a= x b= x c= x d= x e= 0 </a:t>
            </a:r>
            <a:r>
              <a:rPr lang="en-US" altLang="zh-CN" sz="1800" dirty="0">
                <a:solidFill>
                  <a:srgbClr val="FF0000"/>
                </a:solidFill>
                <a:latin typeface="微软雅黑" pitchFamily="34" charset="-122"/>
                <a:ea typeface="微软雅黑" pitchFamily="34" charset="-122"/>
              </a:rPr>
              <a:t>f = 1</a:t>
            </a:r>
          </a:p>
          <a:p>
            <a:pPr>
              <a:spcBef>
                <a:spcPct val="50000"/>
              </a:spcBef>
            </a:pPr>
            <a:r>
              <a:rPr lang="en-US" altLang="zh-CN" sz="1800" dirty="0">
                <a:latin typeface="微软雅黑" pitchFamily="34" charset="-122"/>
                <a:ea typeface="微软雅黑" pitchFamily="34" charset="-122"/>
              </a:rPr>
              <a:t>10   </a:t>
            </a:r>
            <a:r>
              <a:rPr lang="en-US" altLang="zh-CN" sz="1800" dirty="0">
                <a:solidFill>
                  <a:srgbClr val="FF0000"/>
                </a:solidFill>
                <a:latin typeface="微软雅黑" pitchFamily="34" charset="-122"/>
                <a:ea typeface="微软雅黑" pitchFamily="34" charset="-122"/>
              </a:rPr>
              <a:t>a= 1</a:t>
            </a:r>
            <a:r>
              <a:rPr lang="en-US" altLang="zh-CN" sz="1800" dirty="0">
                <a:latin typeface="微软雅黑" pitchFamily="34" charset="-122"/>
                <a:ea typeface="微软雅黑" pitchFamily="34" charset="-122"/>
              </a:rPr>
              <a:t> b= x c= x </a:t>
            </a:r>
            <a:r>
              <a:rPr lang="en-US" altLang="zh-CN" sz="1800" dirty="0">
                <a:solidFill>
                  <a:srgbClr val="FF0000"/>
                </a:solidFill>
                <a:latin typeface="微软雅黑" pitchFamily="34" charset="-122"/>
                <a:ea typeface="微软雅黑" pitchFamily="34" charset="-122"/>
              </a:rPr>
              <a:t>d= 1 </a:t>
            </a:r>
            <a:r>
              <a:rPr lang="en-US" altLang="zh-CN" sz="1800" dirty="0">
                <a:latin typeface="微软雅黑" pitchFamily="34" charset="-122"/>
                <a:ea typeface="微软雅黑" pitchFamily="34" charset="-122"/>
              </a:rPr>
              <a:t>e= 0 f = 1</a:t>
            </a:r>
          </a:p>
          <a:p>
            <a:pPr>
              <a:spcBef>
                <a:spcPct val="50000"/>
              </a:spcBef>
            </a:pPr>
            <a:r>
              <a:rPr lang="en-US" altLang="zh-CN" sz="1800" dirty="0">
                <a:latin typeface="微软雅黑" pitchFamily="34" charset="-122"/>
                <a:ea typeface="微软雅黑" pitchFamily="34" charset="-122"/>
              </a:rPr>
              <a:t>12   a= 1 </a:t>
            </a:r>
            <a:r>
              <a:rPr lang="en-US" altLang="zh-CN" sz="1800" dirty="0">
                <a:solidFill>
                  <a:srgbClr val="FF0000"/>
                </a:solidFill>
                <a:latin typeface="微软雅黑" pitchFamily="34" charset="-122"/>
                <a:ea typeface="微软雅黑" pitchFamily="34" charset="-122"/>
              </a:rPr>
              <a:t>b= 0</a:t>
            </a:r>
            <a:r>
              <a:rPr lang="en-US" altLang="zh-CN" sz="1800" dirty="0">
                <a:latin typeface="微软雅黑" pitchFamily="34" charset="-122"/>
                <a:ea typeface="微软雅黑" pitchFamily="34" charset="-122"/>
              </a:rPr>
              <a:t> c= x d= 1 e= 0 f = 1</a:t>
            </a:r>
          </a:p>
          <a:p>
            <a:pPr>
              <a:spcBef>
                <a:spcPct val="50000"/>
              </a:spcBef>
            </a:pPr>
            <a:r>
              <a:rPr lang="en-US" altLang="zh-CN" sz="1800" dirty="0">
                <a:latin typeface="微软雅黑" pitchFamily="34" charset="-122"/>
                <a:ea typeface="微软雅黑" pitchFamily="34" charset="-122"/>
              </a:rPr>
              <a:t>16   a= 1 b= 0 </a:t>
            </a:r>
            <a:r>
              <a:rPr lang="en-US" altLang="zh-CN" sz="1800" dirty="0">
                <a:solidFill>
                  <a:srgbClr val="FF0000"/>
                </a:solidFill>
                <a:latin typeface="微软雅黑" pitchFamily="34" charset="-122"/>
                <a:ea typeface="微软雅黑" pitchFamily="34" charset="-122"/>
              </a:rPr>
              <a:t>c= 1 </a:t>
            </a:r>
            <a:r>
              <a:rPr lang="en-US" altLang="zh-CN" sz="1800" dirty="0">
                <a:latin typeface="微软雅黑" pitchFamily="34" charset="-122"/>
                <a:ea typeface="微软雅黑" pitchFamily="34" charset="-122"/>
              </a:rPr>
              <a:t>d= 1 e= 0 f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112</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结束</a:t>
            </a:r>
            <a:r>
              <a:rPr lang="en-US" altLang="zh-CN" sz="3600" b="1" dirty="0">
                <a:latin typeface="微软雅黑" pitchFamily="34" charset="-122"/>
                <a:ea typeface="微软雅黑" pitchFamily="34" charset="-122"/>
              </a:rPr>
              <a:t>/</a:t>
            </a:r>
            <a:r>
              <a:rPr lang="zh-CN" altLang="en-US" sz="3600" b="1" dirty="0">
                <a:latin typeface="微软雅黑" pitchFamily="34" charset="-122"/>
                <a:ea typeface="微软雅黑" pitchFamily="34" charset="-122"/>
              </a:rPr>
              <a:t>中断仿真</a:t>
            </a:r>
            <a:r>
              <a:rPr lang="en-US" altLang="zh-CN" sz="3600" b="1" dirty="0">
                <a:latin typeface="微软雅黑" pitchFamily="34" charset="-122"/>
                <a:ea typeface="微软雅黑" pitchFamily="34" charset="-122"/>
              </a:rPr>
              <a:t>— — $finish/$stop</a:t>
            </a:r>
            <a:endParaRPr lang="zh-CN" altLang="en-US" sz="3600" b="1" dirty="0">
              <a:latin typeface="微软雅黑" pitchFamily="34" charset="-122"/>
              <a:ea typeface="微软雅黑" pitchFamily="34" charset="-122"/>
            </a:endParaRP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系统任务</a:t>
            </a:r>
            <a:r>
              <a:rPr lang="en-US" altLang="zh-CN" sz="2400" kern="0" dirty="0">
                <a:solidFill>
                  <a:srgbClr val="0000FF"/>
                </a:solidFill>
                <a:latin typeface="微软雅黑" pitchFamily="34" charset="-122"/>
                <a:ea typeface="微软雅黑" pitchFamily="34" charset="-122"/>
              </a:rPr>
              <a:t>$finish</a:t>
            </a:r>
            <a:r>
              <a:rPr lang="zh-CN" altLang="en-US" sz="2400" kern="0" dirty="0">
                <a:latin typeface="微软雅黑" pitchFamily="34" charset="-122"/>
                <a:ea typeface="微软雅黑" pitchFamily="34" charset="-122"/>
              </a:rPr>
              <a:t>与</a:t>
            </a:r>
            <a:r>
              <a:rPr lang="en-US" altLang="zh-CN" sz="2400" kern="0" dirty="0">
                <a:solidFill>
                  <a:srgbClr val="0000FF"/>
                </a:solidFill>
                <a:latin typeface="微软雅黑" pitchFamily="34" charset="-122"/>
                <a:ea typeface="微软雅黑" pitchFamily="34" charset="-122"/>
              </a:rPr>
              <a:t>$stop</a:t>
            </a:r>
            <a:r>
              <a:rPr lang="zh-CN" altLang="en-US" sz="2400" kern="0" dirty="0">
                <a:latin typeface="微软雅黑" pitchFamily="34" charset="-122"/>
                <a:ea typeface="微软雅黑" pitchFamily="34" charset="-122"/>
              </a:rPr>
              <a:t>用于对仿真过程进行控制，分别表示</a:t>
            </a:r>
            <a:r>
              <a:rPr lang="zh-CN" altLang="en-US" sz="2400" kern="0" dirty="0">
                <a:solidFill>
                  <a:srgbClr val="0000FF"/>
                </a:solidFill>
                <a:latin typeface="微软雅黑" pitchFamily="34" charset="-122"/>
                <a:ea typeface="微软雅黑" pitchFamily="34" charset="-122"/>
              </a:rPr>
              <a:t>结束仿真</a:t>
            </a:r>
            <a:r>
              <a:rPr lang="zh-CN" altLang="en-US" sz="2400" kern="0" dirty="0">
                <a:latin typeface="微软雅黑" pitchFamily="34" charset="-122"/>
                <a:ea typeface="微软雅黑" pitchFamily="34" charset="-122"/>
              </a:rPr>
              <a:t>和</a:t>
            </a:r>
            <a:r>
              <a:rPr lang="zh-CN" altLang="en-US" sz="2400" kern="0" dirty="0">
                <a:solidFill>
                  <a:srgbClr val="0000FF"/>
                </a:solidFill>
                <a:latin typeface="微软雅黑" pitchFamily="34" charset="-122"/>
                <a:ea typeface="微软雅黑" pitchFamily="34" charset="-122"/>
              </a:rPr>
              <a:t>中断仿真</a:t>
            </a:r>
            <a:r>
              <a:rPr lang="zh-CN" altLang="en-US" sz="2400" kern="0" dirty="0">
                <a:latin typeface="微软雅黑" pitchFamily="34" charset="-122"/>
                <a:ea typeface="微软雅黑" pitchFamily="34" charset="-122"/>
              </a:rPr>
              <a:t>，其语法格式如下：</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参数</a:t>
            </a:r>
            <a:r>
              <a:rPr lang="en-US" altLang="zh-CN" sz="2400" kern="0" dirty="0">
                <a:latin typeface="微软雅黑" pitchFamily="34" charset="-122"/>
                <a:ea typeface="微软雅黑" pitchFamily="34" charset="-122"/>
              </a:rPr>
              <a:t>n</a:t>
            </a:r>
            <a:r>
              <a:rPr lang="zh-CN" altLang="en-US" sz="2400" kern="0" dirty="0">
                <a:latin typeface="微软雅黑" pitchFamily="34" charset="-122"/>
                <a:ea typeface="微软雅黑" pitchFamily="34" charset="-122"/>
              </a:rPr>
              <a:t>可以取</a:t>
            </a:r>
            <a:r>
              <a:rPr lang="en-US" altLang="zh-CN" sz="2400" kern="0" dirty="0">
                <a:latin typeface="微软雅黑" pitchFamily="34" charset="-122"/>
                <a:ea typeface="微软雅黑" pitchFamily="34" charset="-122"/>
              </a:rPr>
              <a:t>0</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1</a:t>
            </a:r>
            <a:r>
              <a:rPr lang="zh-CN" altLang="en-US" sz="2400" kern="0" dirty="0">
                <a:latin typeface="微软雅黑" pitchFamily="34" charset="-122"/>
                <a:ea typeface="微软雅黑" pitchFamily="34" charset="-122"/>
              </a:rPr>
              <a:t>等值，分别表示：</a:t>
            </a:r>
            <a:endParaRPr lang="en-US" altLang="zh-CN" sz="24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3"/>
              </a:buBlip>
              <a:defRPr/>
            </a:pPr>
            <a:r>
              <a:rPr lang="en-US" altLang="zh-CN" sz="2200" kern="0" dirty="0">
                <a:solidFill>
                  <a:srgbClr val="0000FF"/>
                </a:solidFill>
                <a:latin typeface="微软雅黑" pitchFamily="34" charset="-122"/>
                <a:ea typeface="微软雅黑" pitchFamily="34" charset="-122"/>
              </a:rPr>
              <a:t>0</a:t>
            </a:r>
            <a:r>
              <a:rPr lang="zh-CN" altLang="en-US"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不输出任何信息；</a:t>
            </a:r>
          </a:p>
          <a:p>
            <a:pPr marL="800100" lvl="1" indent="-342900" algn="just">
              <a:lnSpc>
                <a:spcPts val="4200"/>
              </a:lnSpc>
              <a:spcBef>
                <a:spcPct val="20000"/>
              </a:spcBef>
              <a:buClr>
                <a:schemeClr val="accent1"/>
              </a:buClr>
              <a:buSzPct val="100000"/>
              <a:buBlip>
                <a:blip r:embed="rId3"/>
              </a:buBlip>
              <a:defRPr/>
            </a:pPr>
            <a:r>
              <a:rPr lang="en-US" altLang="zh-CN" sz="2200" kern="0" dirty="0">
                <a:solidFill>
                  <a:srgbClr val="0000FF"/>
                </a:solidFill>
                <a:latin typeface="微软雅黑" pitchFamily="34" charset="-122"/>
                <a:ea typeface="微软雅黑" pitchFamily="34" charset="-122"/>
              </a:rPr>
              <a:t>1</a:t>
            </a:r>
            <a:r>
              <a:rPr lang="zh-CN" altLang="en-US"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给出仿真时间和位置；</a:t>
            </a: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p:txBody>
      </p:sp>
      <p:sp>
        <p:nvSpPr>
          <p:cNvPr id="11" name="Text Box 4"/>
          <p:cNvSpPr txBox="1">
            <a:spLocks noChangeArrowheads="1"/>
          </p:cNvSpPr>
          <p:nvPr/>
        </p:nvSpPr>
        <p:spPr bwMode="auto">
          <a:xfrm>
            <a:off x="611560" y="2596842"/>
            <a:ext cx="3528392" cy="132343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r>
              <a:rPr kumimoji="1" lang="en-US" altLang="zh-TW" sz="2000" dirty="0">
                <a:solidFill>
                  <a:srgbClr val="0000FF"/>
                </a:solidFill>
                <a:latin typeface="微软雅黑" pitchFamily="34" charset="-122"/>
                <a:ea typeface="微软雅黑" pitchFamily="34" charset="-122"/>
              </a:rPr>
              <a:t>$stop;</a:t>
            </a:r>
          </a:p>
          <a:p>
            <a:r>
              <a:rPr kumimoji="1" lang="en-US" altLang="zh-TW" sz="2000" dirty="0">
                <a:solidFill>
                  <a:srgbClr val="0000FF"/>
                </a:solidFill>
                <a:latin typeface="微软雅黑" pitchFamily="34" charset="-122"/>
                <a:ea typeface="微软雅黑" pitchFamily="34" charset="-122"/>
              </a:rPr>
              <a:t>$stop(n);</a:t>
            </a:r>
          </a:p>
          <a:p>
            <a:r>
              <a:rPr kumimoji="1" lang="en-US" altLang="zh-TW" sz="2000" dirty="0">
                <a:solidFill>
                  <a:srgbClr val="0000FF"/>
                </a:solidFill>
                <a:latin typeface="微软雅黑" pitchFamily="34" charset="-122"/>
                <a:ea typeface="微软雅黑" pitchFamily="34" charset="-122"/>
              </a:rPr>
              <a:t>$finish;</a:t>
            </a:r>
          </a:p>
          <a:p>
            <a:r>
              <a:rPr kumimoji="1" lang="en-US" altLang="zh-TW" sz="2000" dirty="0">
                <a:solidFill>
                  <a:srgbClr val="0000FF"/>
                </a:solidFill>
                <a:latin typeface="微软雅黑" pitchFamily="34" charset="-122"/>
                <a:ea typeface="微软雅黑" pitchFamily="34" charset="-122"/>
              </a:rPr>
              <a:t>$finish(n);</a:t>
            </a:r>
            <a:endParaRPr kumimoji="1" lang="en-US" altLang="zh-TW"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blinds(horizontal)">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blinds(horizontal)">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blinds(horizontal)">
                                      <p:cBhvr>
                                        <p:cTn id="2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113</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文件输入 </a:t>
            </a:r>
            <a:r>
              <a:rPr lang="en-US" altLang="zh-CN" sz="3600" b="1" dirty="0">
                <a:latin typeface="微软雅黑" pitchFamily="34" charset="-122"/>
                <a:ea typeface="微软雅黑" pitchFamily="34" charset="-122"/>
              </a:rPr>
              <a:t>— — $</a:t>
            </a:r>
            <a:r>
              <a:rPr lang="en-US" altLang="zh-CN" sz="3600" b="1" dirty="0" err="1">
                <a:latin typeface="微软雅黑" pitchFamily="34" charset="-122"/>
                <a:ea typeface="微软雅黑" pitchFamily="34" charset="-122"/>
              </a:rPr>
              <a:t>readmemb</a:t>
            </a:r>
            <a:r>
              <a:rPr lang="en-US" altLang="zh-CN" sz="3600" b="1" dirty="0">
                <a:latin typeface="微软雅黑" pitchFamily="34" charset="-122"/>
                <a:ea typeface="微软雅黑" pitchFamily="34" charset="-122"/>
              </a:rPr>
              <a:t>(h)</a:t>
            </a:r>
            <a:endParaRPr lang="zh-CN" altLang="en-US" sz="3600" b="1" dirty="0">
              <a:latin typeface="微软雅黑" pitchFamily="34" charset="-122"/>
              <a:ea typeface="微软雅黑" pitchFamily="34" charset="-122"/>
            </a:endParaRP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400" kern="0" dirty="0">
                <a:solidFill>
                  <a:srgbClr val="0000FF"/>
                </a:solidFill>
                <a:latin typeface="微软雅黑" pitchFamily="34" charset="-122"/>
                <a:ea typeface="微软雅黑" pitchFamily="34" charset="-122"/>
              </a:rPr>
              <a:t>$</a:t>
            </a:r>
            <a:r>
              <a:rPr lang="en-US" altLang="zh-CN" sz="2400" kern="0" dirty="0" err="1">
                <a:solidFill>
                  <a:srgbClr val="0000FF"/>
                </a:solidFill>
                <a:latin typeface="微软雅黑" pitchFamily="34" charset="-122"/>
                <a:ea typeface="微软雅黑" pitchFamily="34" charset="-122"/>
              </a:rPr>
              <a:t>readmemb</a:t>
            </a:r>
            <a:r>
              <a:rPr lang="zh-CN" altLang="en-US" sz="2400" kern="0" dirty="0">
                <a:latin typeface="微软雅黑" pitchFamily="34" charset="-122"/>
                <a:ea typeface="微软雅黑" pitchFamily="34" charset="-122"/>
              </a:rPr>
              <a:t>与</a:t>
            </a:r>
            <a:r>
              <a:rPr lang="en-US" altLang="zh-CN" sz="2400" kern="0" dirty="0">
                <a:solidFill>
                  <a:srgbClr val="0000FF"/>
                </a:solidFill>
                <a:latin typeface="微软雅黑" pitchFamily="34" charset="-122"/>
                <a:ea typeface="微软雅黑" pitchFamily="34" charset="-122"/>
              </a:rPr>
              <a:t>$</a:t>
            </a:r>
            <a:r>
              <a:rPr lang="en-US" altLang="zh-CN" sz="2400" kern="0" dirty="0" err="1">
                <a:solidFill>
                  <a:srgbClr val="0000FF"/>
                </a:solidFill>
                <a:latin typeface="微软雅黑" pitchFamily="34" charset="-122"/>
                <a:ea typeface="微软雅黑" pitchFamily="34" charset="-122"/>
              </a:rPr>
              <a:t>readmemh</a:t>
            </a:r>
            <a:r>
              <a:rPr lang="zh-CN" altLang="en-US" sz="2400" kern="0" dirty="0">
                <a:latin typeface="微软雅黑" pitchFamily="34" charset="-122"/>
                <a:ea typeface="微软雅黑" pitchFamily="34" charset="-122"/>
              </a:rPr>
              <a:t>是属于文件读写控制的系统任务，其作用都是从</a:t>
            </a:r>
            <a:r>
              <a:rPr lang="zh-CN" altLang="en-US" sz="2400" kern="0" dirty="0">
                <a:solidFill>
                  <a:srgbClr val="0000FF"/>
                </a:solidFill>
                <a:latin typeface="微软雅黑" pitchFamily="34" charset="-122"/>
                <a:ea typeface="微软雅黑" pitchFamily="34" charset="-122"/>
              </a:rPr>
              <a:t>外部文件</a:t>
            </a:r>
            <a:r>
              <a:rPr lang="zh-CN" altLang="en-US" sz="2400" kern="0" dirty="0">
                <a:latin typeface="微软雅黑" pitchFamily="34" charset="-122"/>
                <a:ea typeface="微软雅黑" pitchFamily="34" charset="-122"/>
              </a:rPr>
              <a:t>中读取数据并放入</a:t>
            </a:r>
            <a:r>
              <a:rPr lang="zh-CN" altLang="en-US" sz="2400" kern="0" dirty="0">
                <a:solidFill>
                  <a:srgbClr val="0000FF"/>
                </a:solidFill>
                <a:latin typeface="微软雅黑" pitchFamily="34" charset="-122"/>
                <a:ea typeface="微软雅黑" pitchFamily="34" charset="-122"/>
              </a:rPr>
              <a:t>存储器</a:t>
            </a:r>
            <a:r>
              <a:rPr lang="zh-CN" altLang="en-US" sz="2400" kern="0" dirty="0">
                <a:latin typeface="微软雅黑" pitchFamily="34" charset="-122"/>
                <a:ea typeface="微软雅黑" pitchFamily="34" charset="-122"/>
              </a:rPr>
              <a:t>中。</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两者的区别在于读取数据的格式不同，</a:t>
            </a:r>
            <a:r>
              <a:rPr lang="en-US" altLang="zh-CN" sz="2400" kern="0" dirty="0">
                <a:solidFill>
                  <a:srgbClr val="0000FF"/>
                </a:solidFill>
                <a:latin typeface="微软雅黑" pitchFamily="34" charset="-122"/>
                <a:ea typeface="微软雅黑" pitchFamily="34" charset="-122"/>
              </a:rPr>
              <a:t>$</a:t>
            </a:r>
            <a:r>
              <a:rPr lang="en-US" altLang="zh-CN" sz="2400" kern="0" dirty="0" err="1">
                <a:solidFill>
                  <a:srgbClr val="0000FF"/>
                </a:solidFill>
                <a:latin typeface="微软雅黑" pitchFamily="34" charset="-122"/>
                <a:ea typeface="微软雅黑" pitchFamily="34" charset="-122"/>
              </a:rPr>
              <a:t>readmemh</a:t>
            </a:r>
            <a:r>
              <a:rPr lang="zh-CN" altLang="en-US" sz="2400" kern="0" dirty="0">
                <a:solidFill>
                  <a:srgbClr val="0000FF"/>
                </a:solidFill>
                <a:latin typeface="微软雅黑" pitchFamily="34" charset="-122"/>
                <a:ea typeface="微软雅黑" pitchFamily="34" charset="-122"/>
              </a:rPr>
              <a:t>为读取十六进制数据</a:t>
            </a:r>
            <a:r>
              <a:rPr lang="zh-CN" altLang="en-US" sz="2400" kern="0" dirty="0">
                <a:latin typeface="微软雅黑" pitchFamily="34" charset="-122"/>
                <a:ea typeface="微软雅黑" pitchFamily="34" charset="-122"/>
              </a:rPr>
              <a:t>，而</a:t>
            </a:r>
            <a:r>
              <a:rPr lang="en-US" altLang="zh-CN" sz="2400" kern="0" dirty="0">
                <a:solidFill>
                  <a:srgbClr val="0000FF"/>
                </a:solidFill>
                <a:latin typeface="微软雅黑" pitchFamily="34" charset="-122"/>
                <a:ea typeface="微软雅黑" pitchFamily="34" charset="-122"/>
              </a:rPr>
              <a:t>$</a:t>
            </a:r>
            <a:r>
              <a:rPr lang="en-US" altLang="zh-CN" sz="2400" kern="0" dirty="0" err="1">
                <a:solidFill>
                  <a:srgbClr val="0000FF"/>
                </a:solidFill>
                <a:latin typeface="微软雅黑" pitchFamily="34" charset="-122"/>
                <a:ea typeface="微软雅黑" pitchFamily="34" charset="-122"/>
              </a:rPr>
              <a:t>readmemb</a:t>
            </a:r>
            <a:r>
              <a:rPr lang="zh-CN" altLang="en-US" sz="2400" kern="0" dirty="0">
                <a:solidFill>
                  <a:srgbClr val="0000FF"/>
                </a:solidFill>
                <a:latin typeface="微软雅黑" pitchFamily="34" charset="-122"/>
                <a:ea typeface="微软雅黑" pitchFamily="34" charset="-122"/>
              </a:rPr>
              <a:t>为读取二进制数据</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solidFill>
                  <a:srgbClr val="0000FF"/>
                </a:solidFill>
                <a:latin typeface="微软雅黑" pitchFamily="34" charset="-122"/>
                <a:ea typeface="微软雅黑" pitchFamily="34" charset="-122"/>
              </a:rPr>
              <a:t>起始地址</a:t>
            </a:r>
            <a:r>
              <a:rPr lang="zh-CN" altLang="en-US" sz="2400" kern="0" dirty="0">
                <a:latin typeface="微软雅黑" pitchFamily="34" charset="-122"/>
                <a:ea typeface="微软雅黑" pitchFamily="34" charset="-122"/>
              </a:rPr>
              <a:t>和</a:t>
            </a:r>
            <a:r>
              <a:rPr lang="zh-CN" altLang="en-US" sz="2400" kern="0" dirty="0">
                <a:solidFill>
                  <a:srgbClr val="0000FF"/>
                </a:solidFill>
                <a:latin typeface="微软雅黑" pitchFamily="34" charset="-122"/>
                <a:ea typeface="微软雅黑" pitchFamily="34" charset="-122"/>
              </a:rPr>
              <a:t>结束地址</a:t>
            </a:r>
            <a:r>
              <a:rPr lang="zh-CN" altLang="en-US" sz="2400" kern="0" dirty="0">
                <a:latin typeface="微软雅黑" pitchFamily="34" charset="-122"/>
                <a:ea typeface="微软雅黑" pitchFamily="34" charset="-122"/>
              </a:rPr>
              <a:t>均可以缺省。</a:t>
            </a:r>
            <a:endParaRPr lang="en-US" altLang="zh-CN" sz="2400" kern="0" dirty="0">
              <a:latin typeface="微软雅黑" pitchFamily="34" charset="-122"/>
              <a:ea typeface="微软雅黑" pitchFamily="34" charset="-122"/>
            </a:endParaRPr>
          </a:p>
        </p:txBody>
      </p:sp>
      <p:sp>
        <p:nvSpPr>
          <p:cNvPr id="10" name="Text Box 4"/>
          <p:cNvSpPr txBox="1">
            <a:spLocks noChangeArrowheads="1"/>
          </p:cNvSpPr>
          <p:nvPr/>
        </p:nvSpPr>
        <p:spPr bwMode="auto">
          <a:xfrm>
            <a:off x="467544" y="3873242"/>
            <a:ext cx="8424936" cy="70788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r>
              <a:rPr kumimoji="1" lang="en-US" altLang="zh-TW" sz="2000" dirty="0">
                <a:solidFill>
                  <a:srgbClr val="0000FF"/>
                </a:solidFill>
                <a:latin typeface="微软雅黑" pitchFamily="34" charset="-122"/>
                <a:ea typeface="微软雅黑" pitchFamily="34" charset="-122"/>
              </a:rPr>
              <a:t>$</a:t>
            </a:r>
            <a:r>
              <a:rPr kumimoji="1" lang="en-US" altLang="zh-TW" sz="2000" dirty="0" err="1">
                <a:solidFill>
                  <a:srgbClr val="0000FF"/>
                </a:solidFill>
                <a:latin typeface="微软雅黑" pitchFamily="34" charset="-122"/>
                <a:ea typeface="微软雅黑" pitchFamily="34" charset="-122"/>
              </a:rPr>
              <a:t>readmemb</a:t>
            </a:r>
            <a:r>
              <a:rPr kumimoji="1" lang="en-US" altLang="zh-TW" sz="2000" dirty="0">
                <a:solidFill>
                  <a:srgbClr val="0000FF"/>
                </a:solidFill>
                <a:latin typeface="微软雅黑" pitchFamily="34" charset="-122"/>
                <a:ea typeface="微软雅黑" pitchFamily="34" charset="-122"/>
              </a:rPr>
              <a:t> </a:t>
            </a:r>
            <a:r>
              <a:rPr kumimoji="1" lang="en-US" altLang="zh-TW" sz="2000" dirty="0">
                <a:latin typeface="微软雅黑" pitchFamily="34" charset="-122"/>
                <a:ea typeface="微软雅黑" pitchFamily="34" charset="-122"/>
              </a:rPr>
              <a:t>("</a:t>
            </a:r>
            <a:r>
              <a:rPr kumimoji="1" lang="zh-CN" altLang="en-US" sz="2000" dirty="0">
                <a:latin typeface="微软雅黑" pitchFamily="34" charset="-122"/>
                <a:ea typeface="微软雅黑" pitchFamily="34" charset="-122"/>
              </a:rPr>
              <a:t>数据文件名</a:t>
            </a:r>
            <a:r>
              <a:rPr kumimoji="1" lang="en-US" altLang="zh-CN" sz="2000" dirty="0">
                <a:latin typeface="微软雅黑" pitchFamily="34" charset="-122"/>
                <a:ea typeface="微软雅黑" pitchFamily="34" charset="-122"/>
              </a:rPr>
              <a:t>", </a:t>
            </a:r>
            <a:r>
              <a:rPr kumimoji="1" lang="zh-CN" altLang="en-US" sz="2000" dirty="0">
                <a:latin typeface="微软雅黑" pitchFamily="34" charset="-122"/>
                <a:ea typeface="微软雅黑" pitchFamily="34" charset="-122"/>
              </a:rPr>
              <a:t>存储器名</a:t>
            </a:r>
            <a:r>
              <a:rPr kumimoji="1" lang="en-US" altLang="zh-CN" sz="2000" dirty="0">
                <a:latin typeface="微软雅黑" pitchFamily="34" charset="-122"/>
                <a:ea typeface="微软雅黑" pitchFamily="34" charset="-122"/>
              </a:rPr>
              <a:t>, &lt;</a:t>
            </a:r>
            <a:r>
              <a:rPr kumimoji="1" lang="zh-CN" altLang="en-US" sz="2000" dirty="0">
                <a:latin typeface="微软雅黑" pitchFamily="34" charset="-122"/>
                <a:ea typeface="微软雅黑" pitchFamily="34" charset="-122"/>
              </a:rPr>
              <a:t>起始地址</a:t>
            </a:r>
            <a:r>
              <a:rPr kumimoji="1" lang="en-US" altLang="zh-CN" sz="2000" dirty="0">
                <a:latin typeface="微软雅黑" pitchFamily="34" charset="-122"/>
                <a:ea typeface="微软雅黑" pitchFamily="34" charset="-122"/>
              </a:rPr>
              <a:t>&gt;, &lt;</a:t>
            </a:r>
            <a:r>
              <a:rPr kumimoji="1" lang="zh-CN" altLang="en-US" sz="2000" dirty="0">
                <a:latin typeface="微软雅黑" pitchFamily="34" charset="-122"/>
                <a:ea typeface="微软雅黑" pitchFamily="34" charset="-122"/>
              </a:rPr>
              <a:t>结束地址</a:t>
            </a:r>
            <a:r>
              <a:rPr kumimoji="1" lang="en-US" altLang="zh-CN" sz="2000" dirty="0">
                <a:latin typeface="微软雅黑" pitchFamily="34" charset="-122"/>
                <a:ea typeface="微软雅黑" pitchFamily="34" charset="-122"/>
              </a:rPr>
              <a:t>&gt;);</a:t>
            </a:r>
          </a:p>
          <a:p>
            <a:r>
              <a:rPr kumimoji="1" lang="en-US" altLang="zh-TW" sz="2000" dirty="0">
                <a:solidFill>
                  <a:srgbClr val="0000FF"/>
                </a:solidFill>
                <a:latin typeface="微软雅黑" pitchFamily="34" charset="-122"/>
                <a:ea typeface="微软雅黑" pitchFamily="34" charset="-122"/>
              </a:rPr>
              <a:t>$</a:t>
            </a:r>
            <a:r>
              <a:rPr kumimoji="1" lang="en-US" altLang="zh-TW" sz="2000" dirty="0" err="1">
                <a:solidFill>
                  <a:srgbClr val="0000FF"/>
                </a:solidFill>
                <a:latin typeface="微软雅黑" pitchFamily="34" charset="-122"/>
                <a:ea typeface="微软雅黑" pitchFamily="34" charset="-122"/>
              </a:rPr>
              <a:t>readmemh</a:t>
            </a:r>
            <a:r>
              <a:rPr kumimoji="1" lang="en-US" altLang="zh-TW" sz="2000" dirty="0">
                <a:solidFill>
                  <a:srgbClr val="0000FF"/>
                </a:solidFill>
                <a:latin typeface="微软雅黑" pitchFamily="34" charset="-122"/>
                <a:ea typeface="微软雅黑" pitchFamily="34" charset="-122"/>
              </a:rPr>
              <a:t> </a:t>
            </a:r>
            <a:r>
              <a:rPr kumimoji="1" lang="en-US" altLang="zh-TW" sz="2000" dirty="0">
                <a:latin typeface="微软雅黑" pitchFamily="34" charset="-122"/>
                <a:ea typeface="微软雅黑" pitchFamily="34" charset="-122"/>
              </a:rPr>
              <a:t>("</a:t>
            </a:r>
            <a:r>
              <a:rPr kumimoji="1" lang="zh-CN" altLang="en-US" sz="2000" dirty="0">
                <a:latin typeface="微软雅黑" pitchFamily="34" charset="-122"/>
                <a:ea typeface="微软雅黑" pitchFamily="34" charset="-122"/>
              </a:rPr>
              <a:t>数据文件名</a:t>
            </a:r>
            <a:r>
              <a:rPr kumimoji="1" lang="en-US" altLang="zh-CN" sz="2000" dirty="0">
                <a:latin typeface="微软雅黑" pitchFamily="34" charset="-122"/>
                <a:ea typeface="微软雅黑" pitchFamily="34" charset="-122"/>
              </a:rPr>
              <a:t>", </a:t>
            </a:r>
            <a:r>
              <a:rPr kumimoji="1" lang="zh-CN" altLang="en-US" sz="2000" dirty="0">
                <a:latin typeface="微软雅黑" pitchFamily="34" charset="-122"/>
                <a:ea typeface="微软雅黑" pitchFamily="34" charset="-122"/>
              </a:rPr>
              <a:t>存储器名</a:t>
            </a:r>
            <a:r>
              <a:rPr kumimoji="1" lang="en-US" altLang="zh-CN" sz="2000" dirty="0">
                <a:latin typeface="微软雅黑" pitchFamily="34" charset="-122"/>
                <a:ea typeface="微软雅黑" pitchFamily="34" charset="-122"/>
              </a:rPr>
              <a:t>, &lt;</a:t>
            </a:r>
            <a:r>
              <a:rPr kumimoji="1" lang="zh-CN" altLang="en-US" sz="2000" dirty="0">
                <a:latin typeface="微软雅黑" pitchFamily="34" charset="-122"/>
                <a:ea typeface="微软雅黑" pitchFamily="34" charset="-122"/>
              </a:rPr>
              <a:t>起始地址</a:t>
            </a:r>
            <a:r>
              <a:rPr kumimoji="1" lang="en-US" altLang="zh-CN" sz="2000" dirty="0">
                <a:latin typeface="微软雅黑" pitchFamily="34" charset="-122"/>
                <a:ea typeface="微软雅黑" pitchFamily="34" charset="-122"/>
              </a:rPr>
              <a:t>&gt;, &lt;</a:t>
            </a:r>
            <a:r>
              <a:rPr kumimoji="1" lang="zh-CN" altLang="en-US" sz="2000" dirty="0">
                <a:latin typeface="微软雅黑" pitchFamily="34" charset="-122"/>
                <a:ea typeface="微软雅黑" pitchFamily="34" charset="-122"/>
              </a:rPr>
              <a:t>结束地址</a:t>
            </a:r>
            <a:r>
              <a:rPr kumimoji="1" lang="en-US" altLang="zh-CN" sz="2000" dirty="0">
                <a:latin typeface="微软雅黑" pitchFamily="34" charset="-122"/>
                <a:ea typeface="微软雅黑" pitchFamily="34" charset="-122"/>
              </a:rPr>
              <a:t>&gt;);</a:t>
            </a:r>
            <a:endParaRPr kumimoji="1"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blinds(horizontal)">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961256" y="6171630"/>
            <a:ext cx="2133600" cy="457200"/>
          </a:xfrm>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en-US" altLang="zh-CN"/>
              <a:t>逻辑设计基础</a:t>
            </a:r>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114</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文件输入 </a:t>
            </a:r>
            <a:r>
              <a:rPr lang="en-US" altLang="zh-CN" sz="3600" b="1" dirty="0">
                <a:latin typeface="微软雅黑" pitchFamily="34" charset="-122"/>
                <a:ea typeface="微软雅黑" pitchFamily="34" charset="-122"/>
              </a:rPr>
              <a:t>— — </a:t>
            </a:r>
            <a:r>
              <a:rPr lang="zh-CN" altLang="en-US" sz="3600" b="1" dirty="0">
                <a:latin typeface="微软雅黑" pitchFamily="34" charset="-122"/>
                <a:ea typeface="微软雅黑" pitchFamily="34" charset="-122"/>
              </a:rPr>
              <a:t>实例（对存储器赋初值）</a:t>
            </a:r>
          </a:p>
        </p:txBody>
      </p:sp>
      <p:sp>
        <p:nvSpPr>
          <p:cNvPr id="11" name="Text Box 5"/>
          <p:cNvSpPr txBox="1">
            <a:spLocks noChangeArrowheads="1"/>
          </p:cNvSpPr>
          <p:nvPr/>
        </p:nvSpPr>
        <p:spPr bwMode="auto">
          <a:xfrm>
            <a:off x="539552" y="1413016"/>
            <a:ext cx="4464496" cy="327782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p:spPr>
        <p:txBody>
          <a:bodyPr wrap="square">
            <a:spAutoFit/>
          </a:bodyPr>
          <a:lstStyle/>
          <a:p>
            <a:pPr>
              <a:spcBef>
                <a:spcPct val="50000"/>
              </a:spcBef>
            </a:pPr>
            <a:r>
              <a:rPr lang="en-US" altLang="zh-CN" sz="1800" dirty="0">
                <a:latin typeface="微软雅黑" pitchFamily="34" charset="-122"/>
                <a:ea typeface="微软雅黑" pitchFamily="34" charset="-122"/>
              </a:rPr>
              <a:t>0000_0000</a:t>
            </a:r>
          </a:p>
          <a:p>
            <a:pPr>
              <a:spcBef>
                <a:spcPct val="50000"/>
              </a:spcBef>
            </a:pPr>
            <a:r>
              <a:rPr lang="en-US" altLang="zh-CN" sz="1800" dirty="0">
                <a:latin typeface="微软雅黑" pitchFamily="34" charset="-122"/>
                <a:ea typeface="微软雅黑" pitchFamily="34" charset="-122"/>
              </a:rPr>
              <a:t>0110_0001 0011_0010</a:t>
            </a:r>
          </a:p>
          <a:p>
            <a:pPr>
              <a:spcBef>
                <a:spcPct val="50000"/>
              </a:spcBef>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地址</a:t>
            </a:r>
            <a:r>
              <a:rPr lang="en-US" altLang="zh-CN" sz="1800" dirty="0">
                <a:latin typeface="微软雅黑" pitchFamily="34" charset="-122"/>
                <a:ea typeface="微软雅黑" pitchFamily="34" charset="-122"/>
              </a:rPr>
              <a:t>3~255</a:t>
            </a:r>
            <a:r>
              <a:rPr lang="zh-CN" altLang="en-US" sz="1800" dirty="0">
                <a:latin typeface="微软雅黑" pitchFamily="34" charset="-122"/>
                <a:ea typeface="微软雅黑" pitchFamily="34" charset="-122"/>
              </a:rPr>
              <a:t>没有定义</a:t>
            </a:r>
          </a:p>
          <a:p>
            <a:pPr>
              <a:spcBef>
                <a:spcPct val="50000"/>
              </a:spcBef>
            </a:pPr>
            <a:r>
              <a:rPr lang="en-US" altLang="zh-CN" sz="1800" dirty="0">
                <a:latin typeface="微软雅黑" pitchFamily="34" charset="-122"/>
                <a:ea typeface="微软雅黑" pitchFamily="34" charset="-122"/>
              </a:rPr>
              <a:t>@100 // hex</a:t>
            </a:r>
          </a:p>
          <a:p>
            <a:pPr>
              <a:spcBef>
                <a:spcPct val="50000"/>
              </a:spcBef>
            </a:pPr>
            <a:r>
              <a:rPr lang="en-US" altLang="zh-CN" sz="1800" dirty="0">
                <a:latin typeface="微软雅黑" pitchFamily="34" charset="-122"/>
                <a:ea typeface="微软雅黑" pitchFamily="34" charset="-122"/>
              </a:rPr>
              <a:t>1111_1100</a:t>
            </a:r>
          </a:p>
          <a:p>
            <a:pPr>
              <a:spcBef>
                <a:spcPct val="50000"/>
              </a:spcBef>
            </a:pP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地址</a:t>
            </a:r>
            <a:r>
              <a:rPr lang="en-US" altLang="zh-CN" sz="1800" dirty="0">
                <a:latin typeface="微软雅黑" pitchFamily="34" charset="-122"/>
                <a:ea typeface="微软雅黑" pitchFamily="34" charset="-122"/>
              </a:rPr>
              <a:t>257~1022</a:t>
            </a:r>
            <a:r>
              <a:rPr lang="zh-CN" altLang="en-US" sz="1800" dirty="0">
                <a:latin typeface="微软雅黑" pitchFamily="34" charset="-122"/>
                <a:ea typeface="微软雅黑" pitchFamily="34" charset="-122"/>
              </a:rPr>
              <a:t>没有定义</a:t>
            </a:r>
          </a:p>
          <a:p>
            <a:pPr>
              <a:spcBef>
                <a:spcPct val="50000"/>
              </a:spcBef>
            </a:pPr>
            <a:r>
              <a:rPr lang="en-US" altLang="zh-CN" sz="1800" dirty="0">
                <a:latin typeface="微软雅黑" pitchFamily="34" charset="-122"/>
                <a:ea typeface="微软雅黑" pitchFamily="34" charset="-122"/>
              </a:rPr>
              <a:t>@3FF</a:t>
            </a:r>
          </a:p>
          <a:p>
            <a:pPr>
              <a:spcBef>
                <a:spcPct val="50000"/>
              </a:spcBef>
            </a:pPr>
            <a:r>
              <a:rPr lang="en-US" altLang="zh-CN" sz="1800" dirty="0">
                <a:latin typeface="微软雅黑" pitchFamily="34" charset="-122"/>
                <a:ea typeface="微软雅黑" pitchFamily="34" charset="-122"/>
              </a:rPr>
              <a:t>1110_0010</a:t>
            </a:r>
          </a:p>
        </p:txBody>
      </p:sp>
      <p:sp>
        <p:nvSpPr>
          <p:cNvPr id="12" name="Text Box 6"/>
          <p:cNvSpPr txBox="1">
            <a:spLocks noChangeArrowheads="1"/>
          </p:cNvSpPr>
          <p:nvPr/>
        </p:nvSpPr>
        <p:spPr bwMode="auto">
          <a:xfrm>
            <a:off x="899592" y="980728"/>
            <a:ext cx="3124200" cy="400110"/>
          </a:xfrm>
          <a:prstGeom prst="rect">
            <a:avLst/>
          </a:prstGeom>
          <a:noFill/>
          <a:ln w="9525">
            <a:noFill/>
            <a:miter lim="800000"/>
            <a:headEnd/>
            <a:tailEnd/>
          </a:ln>
        </p:spPr>
        <p:txBody>
          <a:bodyPr>
            <a:spAutoFit/>
          </a:bodyPr>
          <a:lstStyle/>
          <a:p>
            <a:pPr algn="ctr">
              <a:spcBef>
                <a:spcPct val="50000"/>
              </a:spcBef>
            </a:pPr>
            <a:r>
              <a:rPr lang="zh-CN" altLang="en-US" sz="2000" dirty="0">
                <a:latin typeface="微软雅黑" pitchFamily="34" charset="-122"/>
                <a:ea typeface="微软雅黑" pitchFamily="34" charset="-122"/>
              </a:rPr>
              <a:t>文本文件：</a:t>
            </a:r>
            <a:r>
              <a:rPr lang="en-US" altLang="zh-CN" sz="2000" dirty="0">
                <a:latin typeface="微软雅黑" pitchFamily="34" charset="-122"/>
                <a:ea typeface="微软雅黑" pitchFamily="34" charset="-122"/>
              </a:rPr>
              <a:t>mem_file.txt</a:t>
            </a:r>
          </a:p>
        </p:txBody>
      </p:sp>
      <p:sp>
        <p:nvSpPr>
          <p:cNvPr id="14" name="Text Box 123"/>
          <p:cNvSpPr txBox="1">
            <a:spLocks noChangeArrowheads="1"/>
          </p:cNvSpPr>
          <p:nvPr/>
        </p:nvSpPr>
        <p:spPr bwMode="auto">
          <a:xfrm>
            <a:off x="539552" y="4754667"/>
            <a:ext cx="4464496" cy="203132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8575">
            <a:solidFill>
              <a:srgbClr val="7030A0"/>
            </a:solidFill>
            <a:prstDash val="sysDash"/>
            <a:miter lim="800000"/>
            <a:headEnd/>
            <a:tailEnd/>
          </a:ln>
        </p:spPr>
        <p:txBody>
          <a:bodyPr wrap="square">
            <a:spAutoFit/>
          </a:bodyPr>
          <a:lstStyle/>
          <a:p>
            <a:pPr>
              <a:spcBef>
                <a:spcPct val="50000"/>
              </a:spcBef>
            </a:pPr>
            <a:r>
              <a:rPr lang="en-US" altLang="zh-CN" sz="1800" dirty="0">
                <a:latin typeface="微软雅黑" pitchFamily="34" charset="-122"/>
                <a:ea typeface="微软雅黑" pitchFamily="34" charset="-122"/>
              </a:rPr>
              <a:t>module </a:t>
            </a:r>
            <a:r>
              <a:rPr lang="en-US" altLang="zh-CN" sz="1800" dirty="0" err="1">
                <a:latin typeface="微软雅黑" pitchFamily="34" charset="-122"/>
                <a:ea typeface="微软雅黑" pitchFamily="34" charset="-122"/>
              </a:rPr>
              <a:t>readmem</a:t>
            </a:r>
            <a:r>
              <a:rPr lang="en-US" altLang="zh-CN" sz="1800" dirty="0">
                <a:latin typeface="微软雅黑" pitchFamily="34" charset="-122"/>
                <a:ea typeface="微软雅黑" pitchFamily="34" charset="-122"/>
              </a:rPr>
              <a:t>;</a:t>
            </a:r>
          </a:p>
          <a:p>
            <a:pPr>
              <a:spcBef>
                <a:spcPct val="50000"/>
              </a:spcBef>
            </a:pPr>
            <a:r>
              <a:rPr lang="en-US" altLang="zh-CN" sz="1800" dirty="0" err="1">
                <a:latin typeface="微软雅黑" pitchFamily="34" charset="-122"/>
                <a:ea typeface="微软雅黑" pitchFamily="34" charset="-122"/>
              </a:rPr>
              <a:t>reg</a:t>
            </a:r>
            <a:r>
              <a:rPr lang="en-US" altLang="zh-CN" sz="1800" dirty="0">
                <a:latin typeface="微软雅黑" pitchFamily="34" charset="-122"/>
                <a:ea typeface="微软雅黑" pitchFamily="34" charset="-122"/>
              </a:rPr>
              <a:t> [7:0] </a:t>
            </a:r>
            <a:r>
              <a:rPr lang="en-US" altLang="zh-CN" sz="1800" dirty="0" err="1">
                <a:latin typeface="微软雅黑" pitchFamily="34" charset="-122"/>
                <a:ea typeface="微软雅黑" pitchFamily="34" charset="-122"/>
              </a:rPr>
              <a:t>mema</a:t>
            </a:r>
            <a:r>
              <a:rPr lang="en-US" altLang="zh-CN" sz="1800" dirty="0">
                <a:latin typeface="微软雅黑" pitchFamily="34" charset="-122"/>
                <a:ea typeface="微软雅黑" pitchFamily="34" charset="-122"/>
              </a:rPr>
              <a:t> [1023:0]</a:t>
            </a:r>
          </a:p>
          <a:p>
            <a:pPr>
              <a:spcBef>
                <a:spcPct val="50000"/>
              </a:spcBef>
            </a:pPr>
            <a:r>
              <a:rPr lang="en-US" altLang="zh-CN" sz="1800" dirty="0">
                <a:latin typeface="微软雅黑" pitchFamily="34" charset="-122"/>
                <a:ea typeface="微软雅黑" pitchFamily="34" charset="-122"/>
              </a:rPr>
              <a:t>initial</a:t>
            </a:r>
          </a:p>
          <a:p>
            <a:pPr>
              <a:spcBef>
                <a:spcPct val="50000"/>
              </a:spcBef>
            </a:pP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readmemb</a:t>
            </a:r>
            <a:r>
              <a:rPr lang="en-US" altLang="zh-CN" sz="1800" dirty="0">
                <a:latin typeface="微软雅黑" pitchFamily="34" charset="-122"/>
                <a:ea typeface="微软雅黑" pitchFamily="34" charset="-122"/>
              </a:rPr>
              <a:t>("mem_file.txt", </a:t>
            </a:r>
            <a:r>
              <a:rPr lang="en-US" altLang="zh-CN" sz="1800" dirty="0" err="1">
                <a:latin typeface="微软雅黑" pitchFamily="34" charset="-122"/>
                <a:ea typeface="微软雅黑" pitchFamily="34" charset="-122"/>
              </a:rPr>
              <a:t>mema</a:t>
            </a:r>
            <a:r>
              <a:rPr lang="en-US" altLang="zh-CN" sz="1800" dirty="0">
                <a:latin typeface="微软雅黑" pitchFamily="34" charset="-122"/>
                <a:ea typeface="微软雅黑" pitchFamily="34" charset="-122"/>
              </a:rPr>
              <a:t>);</a:t>
            </a:r>
          </a:p>
          <a:p>
            <a:pPr>
              <a:spcBef>
                <a:spcPct val="5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graphicFrame>
        <p:nvGraphicFramePr>
          <p:cNvPr id="23" name="Group 122"/>
          <p:cNvGraphicFramePr>
            <a:graphicFrameLocks noGrp="1"/>
          </p:cNvGraphicFramePr>
          <p:nvPr/>
        </p:nvGraphicFramePr>
        <p:xfrm>
          <a:off x="5364088" y="2060848"/>
          <a:ext cx="4032448" cy="3418840"/>
        </p:xfrm>
        <a:graphic>
          <a:graphicData uri="http://schemas.openxmlformats.org/drawingml/2006/table">
            <a:tbl>
              <a:tblPr/>
              <a:tblGrid>
                <a:gridCol w="1688188">
                  <a:extLst>
                    <a:ext uri="{9D8B030D-6E8A-4147-A177-3AD203B41FA5}">
                      <a16:colId xmlns:a16="http://schemas.microsoft.com/office/drawing/2014/main" val="20000"/>
                    </a:ext>
                  </a:extLst>
                </a:gridCol>
                <a:gridCol w="2344260">
                  <a:extLst>
                    <a:ext uri="{9D8B030D-6E8A-4147-A177-3AD203B41FA5}">
                      <a16:colId xmlns:a16="http://schemas.microsoft.com/office/drawing/2014/main" val="20001"/>
                    </a:ext>
                  </a:extLst>
                </a:gridCol>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00000000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0</a:t>
                      </a:r>
                    </a:p>
                  </a:txBody>
                  <a:tcPr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01100001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00110010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3</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 . . . . .</a:t>
                      </a:r>
                      <a:endParaRPr kumimoji="1" lang="zh-CN" altLang="zh-CN" sz="2000" b="0"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11111100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256</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 . . . . .</a:t>
                      </a:r>
                      <a:endParaRPr kumimoji="1" lang="zh-CN" altLang="zh-CN" sz="2000" b="0"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11100010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1023</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微软雅黑" pitchFamily="34" charset="-122"/>
                          <a:ea typeface="微软雅黑" pitchFamily="34" charset="-122"/>
                        </a:rPr>
                        <a:t>7               0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115</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文件输入 </a:t>
            </a:r>
            <a:r>
              <a:rPr lang="en-US" altLang="zh-CN" sz="3600" b="1" dirty="0">
                <a:latin typeface="微软雅黑" pitchFamily="34" charset="-122"/>
                <a:ea typeface="微软雅黑" pitchFamily="34" charset="-122"/>
              </a:rPr>
              <a:t>— — </a:t>
            </a:r>
            <a:r>
              <a:rPr lang="zh-CN" altLang="en-US" sz="3600" b="1" dirty="0">
                <a:latin typeface="微软雅黑" pitchFamily="34" charset="-122"/>
                <a:ea typeface="微软雅黑" pitchFamily="34" charset="-122"/>
              </a:rPr>
              <a:t>文件的格式</a:t>
            </a:r>
          </a:p>
        </p:txBody>
      </p:sp>
      <p:sp>
        <p:nvSpPr>
          <p:cNvPr id="10"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可以指定二进制（</a:t>
            </a:r>
            <a:r>
              <a:rPr lang="en-US" altLang="zh-CN" sz="2400" kern="0" dirty="0">
                <a:latin typeface="微软雅黑" pitchFamily="34" charset="-122"/>
                <a:ea typeface="微软雅黑" pitchFamily="34" charset="-122"/>
              </a:rPr>
              <a:t>b</a:t>
            </a:r>
            <a:r>
              <a:rPr lang="zh-CN" altLang="en-US" sz="2400" kern="0" dirty="0">
                <a:latin typeface="微软雅黑" pitchFamily="34" charset="-122"/>
                <a:ea typeface="微软雅黑" pitchFamily="34" charset="-122"/>
              </a:rPr>
              <a:t>）或十六进制（</a:t>
            </a:r>
            <a:r>
              <a:rPr lang="en-US" altLang="zh-CN" sz="2400" kern="0" dirty="0">
                <a:latin typeface="微软雅黑" pitchFamily="34" charset="-122"/>
                <a:ea typeface="微软雅黑" pitchFamily="34" charset="-122"/>
              </a:rPr>
              <a:t>h</a:t>
            </a:r>
            <a:r>
              <a:rPr lang="zh-CN" altLang="en-US" sz="2400" kern="0" dirty="0">
                <a:latin typeface="微软雅黑" pitchFamily="34" charset="-122"/>
                <a:ea typeface="微软雅黑" pitchFamily="34" charset="-122"/>
              </a:rPr>
              <a:t>）数</a:t>
            </a: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用下划线（</a:t>
            </a:r>
            <a:r>
              <a:rPr lang="en-US" altLang="zh-CN" sz="2400" kern="0" dirty="0">
                <a:latin typeface="微软雅黑" pitchFamily="34" charset="-122"/>
                <a:ea typeface="微软雅黑" pitchFamily="34" charset="-122"/>
              </a:rPr>
              <a:t>_</a:t>
            </a:r>
            <a:r>
              <a:rPr lang="zh-CN" altLang="en-US" sz="2400" kern="0" dirty="0">
                <a:latin typeface="微软雅黑" pitchFamily="34" charset="-122"/>
                <a:ea typeface="微软雅黑" pitchFamily="34" charset="-122"/>
              </a:rPr>
              <a:t>）提高可读性。</a:t>
            </a: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可以包含单行或多行注释。</a:t>
            </a: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可以用</a:t>
            </a:r>
            <a:r>
              <a:rPr lang="zh-CN" altLang="en-US" sz="2400" kern="0" dirty="0">
                <a:solidFill>
                  <a:srgbClr val="0000FF"/>
                </a:solidFill>
                <a:latin typeface="微软雅黑" pitchFamily="34" charset="-122"/>
                <a:ea typeface="微软雅黑" pitchFamily="34" charset="-122"/>
              </a:rPr>
              <a:t>空格和换行</a:t>
            </a:r>
            <a:r>
              <a:rPr lang="zh-CN" altLang="en-US" sz="2400" kern="0" dirty="0">
                <a:latin typeface="微软雅黑" pitchFamily="34" charset="-122"/>
                <a:ea typeface="微软雅黑" pitchFamily="34" charset="-122"/>
              </a:rPr>
              <a:t>区分存储器字。</a:t>
            </a: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可以给后面的值设定一个特定的地址，格式为：</a:t>
            </a:r>
          </a:p>
          <a:p>
            <a:pPr marL="342900" indent="-342900" algn="just">
              <a:lnSpc>
                <a:spcPts val="4200"/>
              </a:lnSpc>
              <a:spcBef>
                <a:spcPct val="20000"/>
              </a:spcBef>
              <a:buClr>
                <a:schemeClr val="accent1"/>
              </a:buClr>
              <a:buSzPct val="100000"/>
              <a:defRPr/>
            </a:pPr>
            <a:r>
              <a:rPr lang="zh-CN" altLang="en-US" sz="2400" kern="0" dirty="0">
                <a:latin typeface="微软雅黑" pitchFamily="34" charset="-122"/>
                <a:ea typeface="微软雅黑" pitchFamily="34" charset="-122"/>
              </a:rPr>
              <a:t>    </a:t>
            </a:r>
            <a:r>
              <a:rPr lang="en-US" altLang="zh-CN" sz="2400" kern="0" dirty="0">
                <a:solidFill>
                  <a:srgbClr val="FF0000"/>
                </a:solidFill>
                <a:latin typeface="微软雅黑" pitchFamily="34" charset="-122"/>
                <a:ea typeface="微软雅黑" pitchFamily="34" charset="-122"/>
              </a:rPr>
              <a:t>@(</a:t>
            </a:r>
            <a:r>
              <a:rPr lang="en-US" altLang="zh-CN" sz="2400" kern="0" dirty="0" err="1">
                <a:solidFill>
                  <a:srgbClr val="FF0000"/>
                </a:solidFill>
                <a:latin typeface="微软雅黑" pitchFamily="34" charset="-122"/>
                <a:ea typeface="微软雅黑" pitchFamily="34" charset="-122"/>
              </a:rPr>
              <a:t>hex_address</a:t>
            </a:r>
            <a:r>
              <a:rPr lang="en-US" altLang="zh-CN" sz="2400" kern="0" dirty="0">
                <a:solidFill>
                  <a:srgbClr val="FF0000"/>
                </a:solidFill>
                <a:latin typeface="微软雅黑" pitchFamily="34" charset="-122"/>
                <a:ea typeface="微软雅黑" pitchFamily="34" charset="-122"/>
              </a:rPr>
              <a:t>)</a:t>
            </a:r>
          </a:p>
          <a:p>
            <a:pPr marL="800100" lvl="1" indent="-342900" algn="just">
              <a:lnSpc>
                <a:spcPts val="4200"/>
              </a:lnSpc>
              <a:spcBef>
                <a:spcPct val="20000"/>
              </a:spcBef>
              <a:buClr>
                <a:schemeClr val="accent1"/>
              </a:buClr>
              <a:buSzPct val="100000"/>
              <a:buBlip>
                <a:blip r:embed="rId3"/>
              </a:buBlip>
              <a:defRPr/>
            </a:pPr>
            <a:r>
              <a:rPr lang="zh-CN" altLang="en-US" sz="2000" kern="0" dirty="0">
                <a:latin typeface="微软雅黑" pitchFamily="34" charset="-122"/>
                <a:ea typeface="微软雅黑" pitchFamily="34" charset="-122"/>
              </a:rPr>
              <a:t>十六进制地址的大小写不敏感。</a:t>
            </a:r>
            <a:endParaRPr lang="en-US" altLang="zh-CN" sz="20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3"/>
              </a:buBlip>
              <a:defRPr/>
            </a:pPr>
            <a:r>
              <a:rPr lang="zh-CN" altLang="en-US" sz="2000" kern="0" dirty="0">
                <a:latin typeface="微软雅黑" pitchFamily="34" charset="-122"/>
                <a:ea typeface="微软雅黑" pitchFamily="34" charset="-122"/>
              </a:rPr>
              <a:t>在</a:t>
            </a:r>
            <a:r>
              <a:rPr lang="en-US" altLang="zh-CN" sz="2000" kern="0" dirty="0">
                <a:latin typeface="微软雅黑" pitchFamily="34" charset="-122"/>
                <a:ea typeface="微软雅黑" pitchFamily="34" charset="-122"/>
              </a:rPr>
              <a:t>@</a:t>
            </a:r>
            <a:r>
              <a:rPr lang="zh-CN" altLang="en-US" sz="2000" kern="0" dirty="0">
                <a:latin typeface="微软雅黑" pitchFamily="34" charset="-122"/>
                <a:ea typeface="微软雅黑" pitchFamily="34" charset="-122"/>
              </a:rPr>
              <a:t>和数字之间不允许有空格。</a:t>
            </a:r>
            <a:endParaRPr lang="en-US" altLang="zh-CN" sz="2000" kern="0" dirty="0">
              <a:latin typeface="微软雅黑" pitchFamily="34" charset="-122"/>
              <a:ea typeface="微软雅黑" pitchFamily="34"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116</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文件输出 </a:t>
            </a:r>
            <a:r>
              <a:rPr lang="en-US" altLang="zh-CN" sz="3600" b="1" dirty="0">
                <a:latin typeface="微软雅黑" pitchFamily="34" charset="-122"/>
                <a:ea typeface="微软雅黑" pitchFamily="34" charset="-122"/>
              </a:rPr>
              <a:t>— — $</a:t>
            </a:r>
            <a:r>
              <a:rPr lang="en-US" altLang="zh-CN" sz="3600" b="1" dirty="0" err="1">
                <a:latin typeface="微软雅黑" pitchFamily="34" charset="-122"/>
                <a:ea typeface="微软雅黑" pitchFamily="34" charset="-122"/>
              </a:rPr>
              <a:t>fopen</a:t>
            </a:r>
            <a:endParaRPr lang="zh-CN" altLang="en-US" sz="3600" b="1" dirty="0">
              <a:latin typeface="微软雅黑" pitchFamily="34" charset="-122"/>
              <a:ea typeface="微软雅黑" pitchFamily="34" charset="-122"/>
            </a:endParaRPr>
          </a:p>
        </p:txBody>
      </p:sp>
      <p:sp>
        <p:nvSpPr>
          <p:cNvPr id="11" name="Text Box 5"/>
          <p:cNvSpPr txBox="1">
            <a:spLocks noChangeArrowheads="1"/>
          </p:cNvSpPr>
          <p:nvPr/>
        </p:nvSpPr>
        <p:spPr bwMode="auto">
          <a:xfrm>
            <a:off x="539552" y="1052736"/>
            <a:ext cx="6624736" cy="261610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p:spPr>
        <p:txBody>
          <a:bodyPr wrap="square">
            <a:spAutoFit/>
          </a:bodyPr>
          <a:lstStyle/>
          <a:p>
            <a:pPr>
              <a:spcBef>
                <a:spcPct val="20000"/>
              </a:spcBef>
            </a:pPr>
            <a:r>
              <a:rPr lang="en-US" altLang="zh-CN" sz="2000" dirty="0">
                <a:solidFill>
                  <a:schemeClr val="accent2"/>
                </a:solidFill>
                <a:latin typeface="微软雅黑" pitchFamily="34" charset="-122"/>
                <a:ea typeface="微软雅黑" pitchFamily="34" charset="-122"/>
              </a:rPr>
              <a:t>integer</a:t>
            </a:r>
            <a:r>
              <a:rPr lang="en-US" altLang="zh-CN" sz="2000" dirty="0">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MCD</a:t>
            </a:r>
            <a:r>
              <a:rPr lang="en-US" altLang="zh-CN" sz="2000" dirty="0">
                <a:latin typeface="微软雅黑" pitchFamily="34" charset="-122"/>
                <a:ea typeface="微软雅黑" pitchFamily="34" charset="-122"/>
              </a:rPr>
              <a:t>;</a:t>
            </a:r>
          </a:p>
          <a:p>
            <a:pPr>
              <a:spcBef>
                <a:spcPct val="20000"/>
              </a:spcBef>
            </a:pPr>
            <a:r>
              <a:rPr lang="en-US" altLang="zh-CN" sz="2000" dirty="0">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MCD</a:t>
            </a:r>
            <a:r>
              <a:rPr lang="en-US" altLang="zh-CN" sz="2000" dirty="0">
                <a:latin typeface="微软雅黑" pitchFamily="34" charset="-122"/>
                <a:ea typeface="微软雅黑" pitchFamily="34" charset="-122"/>
              </a:rPr>
              <a:t> = </a:t>
            </a:r>
            <a:r>
              <a:rPr lang="en-US" altLang="zh-CN" sz="2000" dirty="0">
                <a:solidFill>
                  <a:srgbClr val="0000FF"/>
                </a:solidFill>
                <a:latin typeface="微软雅黑" pitchFamily="34" charset="-122"/>
                <a:ea typeface="微软雅黑" pitchFamily="34" charset="-122"/>
              </a:rPr>
              <a:t>$</a:t>
            </a:r>
            <a:r>
              <a:rPr lang="en-US" altLang="zh-CN" sz="2000" dirty="0" err="1">
                <a:solidFill>
                  <a:srgbClr val="0000FF"/>
                </a:solidFill>
                <a:latin typeface="微软雅黑" pitchFamily="34" charset="-122"/>
                <a:ea typeface="微软雅黑" pitchFamily="34" charset="-122"/>
              </a:rPr>
              <a:t>fopen</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文件名</a:t>
            </a:r>
            <a:r>
              <a:rPr lang="en-US" altLang="zh-CN" sz="2000" dirty="0">
                <a:latin typeface="微软雅黑" pitchFamily="34" charset="-122"/>
                <a:ea typeface="微软雅黑" pitchFamily="34" charset="-122"/>
              </a:rPr>
              <a:t>");</a:t>
            </a:r>
          </a:p>
          <a:p>
            <a:pPr>
              <a:spcBef>
                <a:spcPct val="20000"/>
              </a:spcBef>
            </a:pPr>
            <a:r>
              <a:rPr lang="en-US" altLang="zh-CN" sz="2000" dirty="0">
                <a:latin typeface="微软雅黑" pitchFamily="34" charset="-122"/>
                <a:ea typeface="微软雅黑" pitchFamily="34" charset="-122"/>
              </a:rPr>
              <a:t>    </a:t>
            </a:r>
            <a:r>
              <a:rPr lang="en-US" altLang="zh-CN" sz="2000" dirty="0">
                <a:solidFill>
                  <a:srgbClr val="0000FF"/>
                </a:solidFill>
                <a:latin typeface="微软雅黑" pitchFamily="34" charset="-122"/>
                <a:ea typeface="微软雅黑" pitchFamily="34" charset="-122"/>
              </a:rPr>
              <a:t>$</a:t>
            </a:r>
            <a:r>
              <a:rPr lang="en-US" altLang="zh-CN" sz="2000" dirty="0" err="1">
                <a:solidFill>
                  <a:srgbClr val="0000FF"/>
                </a:solidFill>
                <a:latin typeface="微软雅黑" pitchFamily="34" charset="-122"/>
                <a:ea typeface="微软雅黑" pitchFamily="34" charset="-122"/>
              </a:rPr>
              <a:t>fdisplay</a:t>
            </a:r>
            <a:r>
              <a:rPr lang="en-US" altLang="zh-CN" sz="2000" dirty="0">
                <a:latin typeface="微软雅黑" pitchFamily="34" charset="-122"/>
                <a:ea typeface="微软雅黑" pitchFamily="34" charset="-122"/>
              </a:rPr>
              <a:t>( </a:t>
            </a:r>
            <a:r>
              <a:rPr lang="en-US" altLang="zh-CN" sz="2000" dirty="0">
                <a:solidFill>
                  <a:schemeClr val="accent2"/>
                </a:solidFill>
                <a:latin typeface="微软雅黑" pitchFamily="34" charset="-122"/>
                <a:ea typeface="微软雅黑" pitchFamily="34" charset="-122"/>
              </a:rPr>
              <a:t>MCD1</a:t>
            </a:r>
            <a:r>
              <a:rPr lang="en-US" altLang="zh-CN" sz="2000" dirty="0">
                <a:latin typeface="微软雅黑" pitchFamily="34" charset="-122"/>
                <a:ea typeface="微软雅黑" pitchFamily="34" charset="-122"/>
              </a:rPr>
              <a:t>, P1, P2, .., </a:t>
            </a:r>
            <a:r>
              <a:rPr lang="en-US" altLang="zh-CN" sz="2000" dirty="0" err="1">
                <a:latin typeface="微软雅黑" pitchFamily="34" charset="-122"/>
                <a:ea typeface="微软雅黑" pitchFamily="34" charset="-122"/>
              </a:rPr>
              <a:t>Pn</a:t>
            </a:r>
            <a:r>
              <a:rPr lang="en-US" altLang="zh-CN" sz="2000" dirty="0">
                <a:latin typeface="微软雅黑" pitchFamily="34" charset="-122"/>
                <a:ea typeface="微软雅黑" pitchFamily="34" charset="-122"/>
              </a:rPr>
              <a:t>);</a:t>
            </a:r>
          </a:p>
          <a:p>
            <a:pPr>
              <a:spcBef>
                <a:spcPct val="20000"/>
              </a:spcBef>
            </a:pPr>
            <a:r>
              <a:rPr lang="en-US" altLang="zh-CN" sz="2000" dirty="0">
                <a:latin typeface="微软雅黑" pitchFamily="34" charset="-122"/>
                <a:ea typeface="微软雅黑" pitchFamily="34" charset="-122"/>
              </a:rPr>
              <a:t>    </a:t>
            </a:r>
            <a:r>
              <a:rPr lang="en-US" altLang="zh-CN" sz="2000" dirty="0">
                <a:solidFill>
                  <a:srgbClr val="0000FF"/>
                </a:solidFill>
                <a:latin typeface="微软雅黑" pitchFamily="34" charset="-122"/>
                <a:ea typeface="微软雅黑" pitchFamily="34" charset="-122"/>
              </a:rPr>
              <a:t>$</a:t>
            </a:r>
            <a:r>
              <a:rPr lang="en-US" altLang="zh-CN" sz="2000" dirty="0" err="1">
                <a:solidFill>
                  <a:srgbClr val="0000FF"/>
                </a:solidFill>
                <a:latin typeface="微软雅黑" pitchFamily="34" charset="-122"/>
                <a:ea typeface="微软雅黑" pitchFamily="34" charset="-122"/>
              </a:rPr>
              <a:t>fwrite</a:t>
            </a:r>
            <a:r>
              <a:rPr lang="en-US" altLang="zh-CN" sz="2000" dirty="0">
                <a:latin typeface="微软雅黑" pitchFamily="34" charset="-122"/>
                <a:ea typeface="微软雅黑" pitchFamily="34" charset="-122"/>
              </a:rPr>
              <a:t>( </a:t>
            </a:r>
            <a:r>
              <a:rPr lang="en-US" altLang="zh-CN" sz="2000" dirty="0">
                <a:solidFill>
                  <a:schemeClr val="accent2"/>
                </a:solidFill>
                <a:latin typeface="微软雅黑" pitchFamily="34" charset="-122"/>
                <a:ea typeface="微软雅黑" pitchFamily="34" charset="-122"/>
              </a:rPr>
              <a:t>MCD1</a:t>
            </a:r>
            <a:r>
              <a:rPr lang="en-US" altLang="zh-CN" sz="2000" dirty="0">
                <a:latin typeface="微软雅黑" pitchFamily="34" charset="-122"/>
                <a:ea typeface="微软雅黑" pitchFamily="34" charset="-122"/>
              </a:rPr>
              <a:t>, P1, P2, .., </a:t>
            </a:r>
            <a:r>
              <a:rPr lang="en-US" altLang="zh-CN" sz="2000" dirty="0" err="1">
                <a:latin typeface="微软雅黑" pitchFamily="34" charset="-122"/>
                <a:ea typeface="微软雅黑" pitchFamily="34" charset="-122"/>
              </a:rPr>
              <a:t>Pn</a:t>
            </a:r>
            <a:r>
              <a:rPr lang="en-US" altLang="zh-CN" sz="2000" dirty="0">
                <a:latin typeface="微软雅黑" pitchFamily="34" charset="-122"/>
                <a:ea typeface="微软雅黑" pitchFamily="34" charset="-122"/>
              </a:rPr>
              <a:t>);</a:t>
            </a:r>
          </a:p>
          <a:p>
            <a:pPr>
              <a:spcBef>
                <a:spcPct val="20000"/>
              </a:spcBef>
            </a:pPr>
            <a:r>
              <a:rPr lang="en-US" altLang="zh-CN" sz="2000" dirty="0">
                <a:latin typeface="微软雅黑" pitchFamily="34" charset="-122"/>
                <a:ea typeface="微软雅黑" pitchFamily="34" charset="-122"/>
              </a:rPr>
              <a:t>    </a:t>
            </a:r>
            <a:r>
              <a:rPr lang="en-US" altLang="zh-CN" sz="2000" dirty="0">
                <a:solidFill>
                  <a:srgbClr val="0000FF"/>
                </a:solidFill>
                <a:latin typeface="微软雅黑" pitchFamily="34" charset="-122"/>
                <a:ea typeface="微软雅黑" pitchFamily="34" charset="-122"/>
              </a:rPr>
              <a:t>$</a:t>
            </a:r>
            <a:r>
              <a:rPr lang="en-US" altLang="zh-CN" sz="2000" dirty="0" err="1">
                <a:solidFill>
                  <a:srgbClr val="0000FF"/>
                </a:solidFill>
                <a:latin typeface="微软雅黑" pitchFamily="34" charset="-122"/>
                <a:ea typeface="微软雅黑" pitchFamily="34" charset="-122"/>
              </a:rPr>
              <a:t>fmonitor</a:t>
            </a:r>
            <a:r>
              <a:rPr lang="en-US" altLang="zh-CN" sz="2000" dirty="0">
                <a:latin typeface="微软雅黑" pitchFamily="34" charset="-122"/>
                <a:ea typeface="微软雅黑" pitchFamily="34" charset="-122"/>
              </a:rPr>
              <a:t>( </a:t>
            </a:r>
            <a:r>
              <a:rPr lang="en-US" altLang="zh-CN" sz="2000" dirty="0">
                <a:solidFill>
                  <a:schemeClr val="accent2"/>
                </a:solidFill>
                <a:latin typeface="微软雅黑" pitchFamily="34" charset="-122"/>
                <a:ea typeface="微软雅黑" pitchFamily="34" charset="-122"/>
              </a:rPr>
              <a:t>MCD1</a:t>
            </a:r>
            <a:r>
              <a:rPr lang="en-US" altLang="zh-CN" sz="2000" dirty="0">
                <a:latin typeface="微软雅黑" pitchFamily="34" charset="-122"/>
                <a:ea typeface="微软雅黑" pitchFamily="34" charset="-122"/>
              </a:rPr>
              <a:t>, P1, P2, .., </a:t>
            </a:r>
            <a:r>
              <a:rPr lang="en-US" altLang="zh-CN" sz="2000" dirty="0" err="1">
                <a:latin typeface="微软雅黑" pitchFamily="34" charset="-122"/>
                <a:ea typeface="微软雅黑" pitchFamily="34" charset="-122"/>
              </a:rPr>
              <a:t>Pn</a:t>
            </a:r>
            <a:r>
              <a:rPr lang="en-US" altLang="zh-CN" sz="2000" dirty="0">
                <a:latin typeface="微软雅黑" pitchFamily="34" charset="-122"/>
                <a:ea typeface="微软雅黑" pitchFamily="34" charset="-122"/>
              </a:rPr>
              <a:t>);</a:t>
            </a:r>
          </a:p>
          <a:p>
            <a:pPr>
              <a:spcBef>
                <a:spcPct val="20000"/>
              </a:spcBef>
            </a:pPr>
            <a:r>
              <a:rPr lang="en-US" altLang="zh-CN" sz="2000" dirty="0">
                <a:latin typeface="微软雅黑" pitchFamily="34" charset="-122"/>
                <a:ea typeface="微软雅黑" pitchFamily="34" charset="-122"/>
              </a:rPr>
              <a:t>    </a:t>
            </a:r>
            <a:r>
              <a:rPr lang="en-US" altLang="zh-CN" sz="2000" dirty="0">
                <a:solidFill>
                  <a:srgbClr val="0000FF"/>
                </a:solidFill>
                <a:latin typeface="微软雅黑" pitchFamily="34" charset="-122"/>
                <a:ea typeface="微软雅黑" pitchFamily="34" charset="-122"/>
              </a:rPr>
              <a:t>$</a:t>
            </a:r>
            <a:r>
              <a:rPr lang="en-US" altLang="zh-CN" sz="2000" dirty="0" err="1">
                <a:solidFill>
                  <a:srgbClr val="0000FF"/>
                </a:solidFill>
                <a:latin typeface="微软雅黑" pitchFamily="34" charset="-122"/>
                <a:ea typeface="微软雅黑" pitchFamily="34" charset="-122"/>
              </a:rPr>
              <a:t>fclose</a:t>
            </a:r>
            <a:r>
              <a:rPr lang="en-US" altLang="zh-CN" sz="2000" dirty="0">
                <a:latin typeface="微软雅黑" pitchFamily="34" charset="-122"/>
                <a:ea typeface="微软雅黑" pitchFamily="34" charset="-122"/>
              </a:rPr>
              <a:t>( </a:t>
            </a:r>
            <a:r>
              <a:rPr lang="en-US" altLang="zh-CN" sz="2000" dirty="0">
                <a:solidFill>
                  <a:schemeClr val="accent2"/>
                </a:solidFill>
                <a:latin typeface="微软雅黑" pitchFamily="34" charset="-122"/>
                <a:ea typeface="微软雅黑" pitchFamily="34" charset="-122"/>
              </a:rPr>
              <a:t>MCD1</a:t>
            </a:r>
            <a:r>
              <a:rPr lang="en-US" altLang="zh-CN" sz="2000" dirty="0">
                <a:latin typeface="微软雅黑" pitchFamily="34" charset="-122"/>
                <a:ea typeface="微软雅黑" pitchFamily="34" charset="-122"/>
              </a:rPr>
              <a:t>);</a:t>
            </a:r>
          </a:p>
          <a:p>
            <a:pPr>
              <a:spcBef>
                <a:spcPct val="20000"/>
              </a:spcBef>
            </a:pPr>
            <a:r>
              <a:rPr lang="en-US" altLang="zh-CN" sz="2000" dirty="0">
                <a:latin typeface="微软雅黑" pitchFamily="34" charset="-122"/>
                <a:ea typeface="微软雅黑" pitchFamily="34" charset="-122"/>
              </a:rPr>
              <a:t>. . .</a:t>
            </a:r>
          </a:p>
        </p:txBody>
      </p:sp>
      <p:sp>
        <p:nvSpPr>
          <p:cNvPr id="12" name="Rectangle 6"/>
          <p:cNvSpPr txBox="1">
            <a:spLocks noChangeArrowheads="1"/>
          </p:cNvSpPr>
          <p:nvPr/>
        </p:nvSpPr>
        <p:spPr>
          <a:xfrm>
            <a:off x="352424" y="386104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000" kern="0" dirty="0">
                <a:solidFill>
                  <a:srgbClr val="0000FF"/>
                </a:solidFill>
                <a:latin typeface="微软雅黑" pitchFamily="34" charset="-122"/>
                <a:ea typeface="微软雅黑" pitchFamily="34" charset="-122"/>
              </a:rPr>
              <a:t>$</a:t>
            </a:r>
            <a:r>
              <a:rPr lang="en-US" altLang="zh-CN" sz="2000" kern="0" dirty="0" err="1">
                <a:solidFill>
                  <a:srgbClr val="0000FF"/>
                </a:solidFill>
                <a:latin typeface="微软雅黑" pitchFamily="34" charset="-122"/>
                <a:ea typeface="微软雅黑" pitchFamily="34" charset="-122"/>
              </a:rPr>
              <a:t>fopen</a:t>
            </a:r>
            <a:r>
              <a:rPr lang="zh-CN" altLang="en-US" sz="2000" kern="0" dirty="0">
                <a:latin typeface="微软雅黑" pitchFamily="34" charset="-122"/>
                <a:ea typeface="微软雅黑" pitchFamily="34" charset="-122"/>
              </a:rPr>
              <a:t>打开参数中指定的文件并返回一个</a:t>
            </a:r>
            <a:r>
              <a:rPr lang="en-US" altLang="zh-CN" sz="2000" kern="0" dirty="0">
                <a:latin typeface="微软雅黑" pitchFamily="34" charset="-122"/>
                <a:ea typeface="微软雅黑" pitchFamily="34" charset="-122"/>
              </a:rPr>
              <a:t>32</a:t>
            </a:r>
            <a:r>
              <a:rPr lang="zh-CN" altLang="en-US" sz="2000" kern="0" dirty="0">
                <a:latin typeface="微软雅黑" pitchFamily="34" charset="-122"/>
                <a:ea typeface="微软雅黑" pitchFamily="34" charset="-122"/>
              </a:rPr>
              <a:t>位无符号整数，如果文件不能打开并进行写操作，它返回</a:t>
            </a:r>
            <a:r>
              <a:rPr lang="en-US" altLang="zh-CN" sz="2000" kern="0" dirty="0">
                <a:latin typeface="微软雅黑" pitchFamily="34" charset="-122"/>
                <a:ea typeface="微软雅黑" pitchFamily="34" charset="-122"/>
              </a:rPr>
              <a:t>0</a:t>
            </a:r>
            <a:r>
              <a:rPr lang="zh-CN" altLang="en-US" sz="2000" kern="0" dirty="0">
                <a:latin typeface="微软雅黑" pitchFamily="34" charset="-122"/>
                <a:ea typeface="微软雅黑" pitchFamily="34" charset="-122"/>
              </a:rPr>
              <a:t>。</a:t>
            </a:r>
          </a:p>
          <a:p>
            <a:pPr marL="342900" indent="-342900" algn="just">
              <a:lnSpc>
                <a:spcPts val="4200"/>
              </a:lnSpc>
              <a:spcBef>
                <a:spcPct val="20000"/>
              </a:spcBef>
              <a:buClr>
                <a:schemeClr val="accent1"/>
              </a:buClr>
              <a:buSzPct val="100000"/>
              <a:buBlip>
                <a:blip r:embed="rId2"/>
              </a:buBlip>
              <a:defRPr/>
            </a:pPr>
            <a:r>
              <a:rPr lang="en-US" altLang="zh-CN" sz="2000" kern="0" dirty="0">
                <a:solidFill>
                  <a:srgbClr val="0000FF"/>
                </a:solidFill>
                <a:latin typeface="微软雅黑" pitchFamily="34" charset="-122"/>
                <a:ea typeface="微软雅黑" pitchFamily="34" charset="-122"/>
              </a:rPr>
              <a:t>$</a:t>
            </a:r>
            <a:r>
              <a:rPr lang="en-US" altLang="zh-CN" sz="2000" kern="0" dirty="0" err="1">
                <a:solidFill>
                  <a:srgbClr val="0000FF"/>
                </a:solidFill>
                <a:latin typeface="微软雅黑" pitchFamily="34" charset="-122"/>
                <a:ea typeface="微软雅黑" pitchFamily="34" charset="-122"/>
              </a:rPr>
              <a:t>fclose</a:t>
            </a:r>
            <a:r>
              <a:rPr lang="zh-CN" altLang="en-US" sz="2000" kern="0" dirty="0">
                <a:latin typeface="微软雅黑" pitchFamily="34" charset="-122"/>
                <a:ea typeface="微软雅黑" pitchFamily="34" charset="-122"/>
              </a:rPr>
              <a:t>关闭打开的文件。</a:t>
            </a:r>
            <a:endParaRPr lang="en-US" altLang="zh-CN" sz="20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en-US" altLang="zh-CN" sz="2000" kern="0" dirty="0">
                <a:solidFill>
                  <a:srgbClr val="0000FF"/>
                </a:solidFill>
                <a:latin typeface="微软雅黑" pitchFamily="34" charset="-122"/>
                <a:ea typeface="微软雅黑" pitchFamily="34" charset="-122"/>
              </a:rPr>
              <a:t>$</a:t>
            </a:r>
            <a:r>
              <a:rPr lang="en-US" altLang="zh-CN" sz="2000" kern="0" dirty="0" err="1">
                <a:solidFill>
                  <a:srgbClr val="0000FF"/>
                </a:solidFill>
                <a:latin typeface="微软雅黑" pitchFamily="34" charset="-122"/>
                <a:ea typeface="微软雅黑" pitchFamily="34" charset="-122"/>
              </a:rPr>
              <a:t>fwrite</a:t>
            </a:r>
            <a:r>
              <a:rPr lang="zh-CN" altLang="en-US" sz="2000" kern="0" dirty="0">
                <a:latin typeface="微软雅黑" pitchFamily="34" charset="-122"/>
                <a:ea typeface="微软雅黑" pitchFamily="34" charset="-122"/>
              </a:rPr>
              <a:t>和</a:t>
            </a:r>
            <a:r>
              <a:rPr lang="en-US" altLang="zh-CN" sz="2000" kern="0" dirty="0">
                <a:solidFill>
                  <a:srgbClr val="0000FF"/>
                </a:solidFill>
                <a:latin typeface="微软雅黑" pitchFamily="34" charset="-122"/>
                <a:ea typeface="微软雅黑" pitchFamily="34" charset="-122"/>
              </a:rPr>
              <a:t>$</a:t>
            </a:r>
            <a:r>
              <a:rPr lang="en-US" altLang="zh-CN" sz="2000" kern="0" dirty="0" err="1">
                <a:solidFill>
                  <a:srgbClr val="0000FF"/>
                </a:solidFill>
                <a:latin typeface="微软雅黑" pitchFamily="34" charset="-122"/>
                <a:ea typeface="微软雅黑" pitchFamily="34" charset="-122"/>
              </a:rPr>
              <a:t>fmonitor</a:t>
            </a:r>
            <a:r>
              <a:rPr lang="zh-CN" altLang="en-US" sz="2000" kern="0" dirty="0">
                <a:latin typeface="微软雅黑" pitchFamily="34" charset="-122"/>
                <a:ea typeface="微软雅黑" pitchFamily="34" charset="-122"/>
              </a:rPr>
              <a:t>用于向指定文件输出。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117</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硬件描述语言介绍</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模块的结构</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zh-CN" altLang="en-US" sz="2800" b="1" kern="0" dirty="0">
                <a:latin typeface="微软雅黑" pitchFamily="34" charset="-122"/>
                <a:ea typeface="微软雅黑" pitchFamily="34" charset="-122"/>
              </a:rPr>
              <a:t>语言的构成要素</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的描述风格</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编译预处理语句</a:t>
            </a: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Testbench</a:t>
            </a:r>
            <a:r>
              <a:rPr lang="zh-CN" altLang="en-US" sz="2800" b="1" kern="0" dirty="0">
                <a:latin typeface="微软雅黑" pitchFamily="34" charset="-122"/>
                <a:ea typeface="微软雅黑" pitchFamily="34" charset="-122"/>
              </a:rPr>
              <a:t>（测试程序）</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可综合的</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子集</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118</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可综合语法结构</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为了逻辑综合，目前都在</a:t>
            </a:r>
            <a:r>
              <a:rPr lang="zh-CN" altLang="en-US" sz="2400" kern="0" dirty="0">
                <a:solidFill>
                  <a:srgbClr val="0000FF"/>
                </a:solidFill>
                <a:latin typeface="微软雅黑" pitchFamily="34" charset="-122"/>
                <a:ea typeface="微软雅黑" pitchFamily="34" charset="-122"/>
              </a:rPr>
              <a:t>寄存器传输级（</a:t>
            </a:r>
            <a:r>
              <a:rPr lang="en-US" altLang="zh-CN" sz="2400" kern="0" dirty="0">
                <a:solidFill>
                  <a:srgbClr val="0000FF"/>
                </a:solidFill>
                <a:latin typeface="微软雅黑" pitchFamily="34" charset="-122"/>
                <a:ea typeface="微软雅黑" pitchFamily="34" charset="-122"/>
              </a:rPr>
              <a:t>RTL</a:t>
            </a:r>
            <a:r>
              <a:rPr lang="zh-CN" altLang="en-US" sz="2400" kern="0" dirty="0">
                <a:solidFill>
                  <a:srgbClr val="0000FF"/>
                </a:solidFill>
                <a:latin typeface="微软雅黑" pitchFamily="34" charset="-122"/>
                <a:ea typeface="微软雅黑" pitchFamily="34" charset="-122"/>
              </a:rPr>
              <a:t>）层次</a:t>
            </a:r>
            <a:r>
              <a:rPr lang="zh-CN" altLang="en-US" sz="2400" kern="0" dirty="0">
                <a:latin typeface="微软雅黑" pitchFamily="34" charset="-122"/>
                <a:ea typeface="微软雅黑" pitchFamily="34" charset="-122"/>
              </a:rPr>
              <a:t>用</a:t>
            </a:r>
            <a:r>
              <a:rPr lang="en-US" altLang="zh-CN" sz="2400" kern="0" dirty="0" err="1">
                <a:latin typeface="微软雅黑" pitchFamily="34" charset="-122"/>
                <a:ea typeface="微软雅黑" pitchFamily="34" charset="-122"/>
              </a:rPr>
              <a:t>Verilog</a:t>
            </a:r>
            <a:r>
              <a:rPr lang="en-US" altLang="zh-CN" sz="2400" kern="0" dirty="0">
                <a:latin typeface="微软雅黑" pitchFamily="34" charset="-122"/>
                <a:ea typeface="微软雅黑" pitchFamily="34" charset="-122"/>
              </a:rPr>
              <a:t> HDL</a:t>
            </a:r>
            <a:r>
              <a:rPr lang="zh-CN" altLang="en-US" sz="2400" kern="0" dirty="0">
                <a:latin typeface="微软雅黑" pitchFamily="34" charset="-122"/>
                <a:ea typeface="微软雅黑" pitchFamily="34" charset="-122"/>
              </a:rPr>
              <a:t>编写设计。</a:t>
            </a:r>
          </a:p>
          <a:p>
            <a:pPr marL="342900" indent="-342900" algn="just">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en-US" altLang="zh-CN" sz="2400" kern="0" dirty="0">
                <a:latin typeface="微软雅黑" pitchFamily="34" charset="-122"/>
                <a:ea typeface="微软雅黑" pitchFamily="34" charset="-122"/>
              </a:rPr>
              <a:t>RTL</a:t>
            </a:r>
            <a:r>
              <a:rPr lang="zh-CN" altLang="en-US" sz="2400" kern="0" dirty="0">
                <a:latin typeface="微软雅黑" pitchFamily="34" charset="-122"/>
                <a:ea typeface="微软雅黑" pitchFamily="34" charset="-122"/>
              </a:rPr>
              <a:t>风格的</a:t>
            </a:r>
            <a:r>
              <a:rPr lang="en-US" altLang="zh-CN" sz="2400" kern="0" dirty="0">
                <a:latin typeface="微软雅黑" pitchFamily="34" charset="-122"/>
                <a:ea typeface="微软雅黑" pitchFamily="34" charset="-122"/>
              </a:rPr>
              <a:t>HDL</a:t>
            </a:r>
            <a:r>
              <a:rPr lang="zh-CN" altLang="en-US" sz="2400" kern="0" dirty="0">
                <a:latin typeface="微软雅黑" pitchFamily="34" charset="-122"/>
                <a:ea typeface="微软雅黑" pitchFamily="34" charset="-122"/>
              </a:rPr>
              <a:t>描述采用了</a:t>
            </a:r>
            <a:r>
              <a:rPr lang="zh-CN" altLang="en-US" sz="2400" kern="0" dirty="0">
                <a:solidFill>
                  <a:srgbClr val="0000FF"/>
                </a:solidFill>
                <a:latin typeface="微软雅黑" pitchFamily="34" charset="-122"/>
                <a:ea typeface="微软雅黑" pitchFamily="34" charset="-122"/>
              </a:rPr>
              <a:t>数据流和行为结构相结合的方式</a:t>
            </a:r>
            <a:r>
              <a:rPr lang="zh-CN" altLang="en-US" sz="2400" kern="0" dirty="0">
                <a:latin typeface="微软雅黑" pitchFamily="34" charset="-122"/>
                <a:ea typeface="微软雅黑" pitchFamily="34" charset="-122"/>
              </a:rPr>
              <a:t>。</a:t>
            </a:r>
          </a:p>
          <a:p>
            <a:pPr marL="342900" indent="-342900" algn="just">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逻辑综合工具接受寄存器传输级</a:t>
            </a:r>
            <a:r>
              <a:rPr lang="en-US" altLang="zh-CN" sz="2400" kern="0" dirty="0" err="1">
                <a:latin typeface="微软雅黑" pitchFamily="34" charset="-122"/>
                <a:ea typeface="微软雅黑" pitchFamily="34" charset="-122"/>
              </a:rPr>
              <a:t>Verilog</a:t>
            </a:r>
            <a:r>
              <a:rPr lang="en-US" altLang="zh-CN" sz="2400" kern="0" dirty="0">
                <a:latin typeface="微软雅黑" pitchFamily="34" charset="-122"/>
                <a:ea typeface="微软雅黑" pitchFamily="34" charset="-122"/>
              </a:rPr>
              <a:t> HDL</a:t>
            </a:r>
            <a:r>
              <a:rPr lang="zh-CN" altLang="en-US" sz="2400" kern="0" dirty="0">
                <a:latin typeface="微软雅黑" pitchFamily="34" charset="-122"/>
                <a:ea typeface="微软雅黑" pitchFamily="34" charset="-122"/>
              </a:rPr>
              <a:t>描述并把它转化为优化的门级网表。</a:t>
            </a: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119</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可综合的</a:t>
            </a:r>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子集</a:t>
            </a:r>
          </a:p>
        </p:txBody>
      </p:sp>
      <p:graphicFrame>
        <p:nvGraphicFramePr>
          <p:cNvPr id="7" name="表格 6"/>
          <p:cNvGraphicFramePr>
            <a:graphicFrameLocks noGrp="1"/>
          </p:cNvGraphicFramePr>
          <p:nvPr/>
        </p:nvGraphicFramePr>
        <p:xfrm>
          <a:off x="914400" y="1523421"/>
          <a:ext cx="7239000" cy="3849795"/>
        </p:xfrm>
        <a:graphic>
          <a:graphicData uri="http://schemas.openxmlformats.org/drawingml/2006/table">
            <a:tbl>
              <a:tblPr firstRow="1" bandRow="1">
                <a:tableStyleId>{00A15C55-8517-42AA-B614-E9B94910E393}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05367">
                <a:tc>
                  <a:txBody>
                    <a:bodyPr/>
                    <a:lstStyle/>
                    <a:p>
                      <a:pPr algn="ctr"/>
                      <a:r>
                        <a:rPr lang="zh-CN" altLang="en-US" sz="2400" dirty="0">
                          <a:latin typeface="微软雅黑" pitchFamily="34" charset="-122"/>
                          <a:ea typeface="微软雅黑" pitchFamily="34" charset="-122"/>
                        </a:rPr>
                        <a:t>语法结构</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是否支持综合</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备注</a:t>
                      </a: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0"/>
                  </a:ext>
                </a:extLst>
              </a:tr>
              <a:tr h="605367">
                <a:tc>
                  <a:txBody>
                    <a:bodyPr/>
                    <a:lstStyle/>
                    <a:p>
                      <a:pPr algn="ctr"/>
                      <a:r>
                        <a:rPr lang="zh-CN" altLang="en-US" sz="2400" dirty="0">
                          <a:latin typeface="微软雅黑" pitchFamily="34" charset="-122"/>
                          <a:ea typeface="微软雅黑" pitchFamily="34" charset="-122"/>
                        </a:rPr>
                        <a:t>操作符</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solidFill>
                            <a:srgbClr val="FF0000"/>
                          </a:solidFill>
                          <a:latin typeface="微软雅黑" pitchFamily="34" charset="-122"/>
                          <a:ea typeface="微软雅黑" pitchFamily="34" charset="-122"/>
                        </a:rPr>
                        <a:t>不支持全等和非全等操作符</a:t>
                      </a:r>
                      <a:endParaRPr lang="zh-CN" altLang="en-US" sz="2400" b="1" dirty="0">
                        <a:solidFill>
                          <a:srgbClr val="FF0000"/>
                        </a:solidFill>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605367">
                <a:tc>
                  <a:txBody>
                    <a:bodyPr/>
                    <a:lstStyle/>
                    <a:p>
                      <a:pPr algn="ctr"/>
                      <a:r>
                        <a:rPr lang="zh-CN" altLang="en-US" sz="2400" dirty="0">
                          <a:latin typeface="微软雅黑" pitchFamily="34" charset="-122"/>
                          <a:ea typeface="微软雅黑" pitchFamily="34" charset="-122"/>
                        </a:rPr>
                        <a:t>注释</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2"/>
                  </a:ext>
                </a:extLst>
              </a:tr>
              <a:tr h="605367">
                <a:tc>
                  <a:txBody>
                    <a:bodyPr/>
                    <a:lstStyle/>
                    <a:p>
                      <a:pPr algn="ctr"/>
                      <a:r>
                        <a:rPr lang="zh-CN" altLang="en-US" sz="2400" dirty="0">
                          <a:latin typeface="微软雅黑" pitchFamily="34" charset="-122"/>
                          <a:ea typeface="微软雅黑" pitchFamily="34" charset="-122"/>
                        </a:rPr>
                        <a:t>常数</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3"/>
                  </a:ext>
                </a:extLst>
              </a:tr>
              <a:tr h="605367">
                <a:tc>
                  <a:txBody>
                    <a:bodyPr/>
                    <a:lstStyle/>
                    <a:p>
                      <a:pPr algn="ctr"/>
                      <a:r>
                        <a:rPr lang="zh-CN" altLang="en-US" sz="2400" dirty="0">
                          <a:latin typeface="微软雅黑" pitchFamily="34" charset="-122"/>
                          <a:ea typeface="微软雅黑" pitchFamily="34" charset="-122"/>
                        </a:rPr>
                        <a:t>字符串</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不支持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4"/>
                  </a:ext>
                </a:extLst>
              </a:tr>
              <a:tr h="605367">
                <a:tc>
                  <a:txBody>
                    <a:bodyPr/>
                    <a:lstStyle/>
                    <a:p>
                      <a:pPr algn="ctr"/>
                      <a:r>
                        <a:rPr lang="zh-CN" altLang="en-US" sz="2400" dirty="0">
                          <a:latin typeface="微软雅黑" pitchFamily="34" charset="-122"/>
                          <a:ea typeface="微软雅黑" pitchFamily="34" charset="-122"/>
                        </a:rPr>
                        <a:t>标识符、关键字</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en-US" altLang="zh-CN"/>
              <a:t>逻辑设计基础</a:t>
            </a:r>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a:t>
            </a:fld>
            <a:endParaRPr lang="en-US" altLang="zh-CN"/>
          </a:p>
        </p:txBody>
      </p:sp>
      <p:sp>
        <p:nvSpPr>
          <p:cNvPr id="8"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逻辑综合的流程</a:t>
            </a:r>
          </a:p>
        </p:txBody>
      </p:sp>
      <p:pic>
        <p:nvPicPr>
          <p:cNvPr id="7" name="Picture 5"/>
          <p:cNvPicPr>
            <a:picLocks noChangeAspect="1" noChangeArrowheads="1"/>
          </p:cNvPicPr>
          <p:nvPr/>
        </p:nvPicPr>
        <p:blipFill>
          <a:blip r:embed="rId2" cstate="print"/>
          <a:srcRect/>
          <a:stretch>
            <a:fillRect/>
          </a:stretch>
        </p:blipFill>
        <p:spPr bwMode="auto">
          <a:xfrm>
            <a:off x="488504" y="1022176"/>
            <a:ext cx="6659563" cy="5791200"/>
          </a:xfrm>
          <a:prstGeom prst="rect">
            <a:avLst/>
          </a:prstGeom>
          <a:noFill/>
          <a:ln w="9525">
            <a:noFill/>
            <a:miter lim="800000"/>
            <a:headEnd/>
            <a:tailEnd/>
          </a:ln>
        </p:spPr>
      </p:pic>
      <p:sp>
        <p:nvSpPr>
          <p:cNvPr id="9" name="TextBox 6"/>
          <p:cNvSpPr txBox="1">
            <a:spLocks noChangeArrowheads="1"/>
          </p:cNvSpPr>
          <p:nvPr/>
        </p:nvSpPr>
        <p:spPr bwMode="auto">
          <a:xfrm>
            <a:off x="6382072" y="1589891"/>
            <a:ext cx="2438400" cy="830997"/>
          </a:xfrm>
          <a:prstGeom prst="rect">
            <a:avLst/>
          </a:prstGeom>
          <a:noFill/>
          <a:ln w="9525">
            <a:noFill/>
            <a:miter lim="800000"/>
            <a:headEnd/>
            <a:tailEnd/>
          </a:ln>
        </p:spPr>
        <p:txBody>
          <a:bodyPr>
            <a:spAutoFit/>
          </a:bodyPr>
          <a:lstStyle/>
          <a:p>
            <a:pPr algn="ctr">
              <a:defRPr/>
            </a:pPr>
            <a:r>
              <a:rPr lang="zh-CN" altLang="en-US" sz="2400" b="1" dirty="0">
                <a:solidFill>
                  <a:srgbClr val="FF0000"/>
                </a:solidFill>
                <a:latin typeface="微软雅黑" pitchFamily="34" charset="-122"/>
                <a:ea typeface="微软雅黑" pitchFamily="34" charset="-122"/>
              </a:rPr>
              <a:t>逻辑综合</a:t>
            </a:r>
            <a:endParaRPr lang="en-US" altLang="zh-CN" sz="2400" b="1" dirty="0">
              <a:solidFill>
                <a:srgbClr val="FF0000"/>
              </a:solidFill>
              <a:latin typeface="微软雅黑" pitchFamily="34" charset="-122"/>
              <a:ea typeface="微软雅黑" pitchFamily="34" charset="-122"/>
            </a:endParaRPr>
          </a:p>
          <a:p>
            <a:pPr algn="ctr">
              <a:defRPr/>
            </a:pPr>
            <a:r>
              <a:rPr lang="en-US" altLang="zh-CN" sz="2400" b="1" dirty="0">
                <a:latin typeface="微软雅黑" pitchFamily="34" charset="-122"/>
                <a:ea typeface="微软雅黑" pitchFamily="34" charset="-122"/>
              </a:rPr>
              <a:t>EDA</a:t>
            </a:r>
            <a:r>
              <a:rPr lang="zh-CN" altLang="en-US" sz="2400" b="1" dirty="0">
                <a:latin typeface="微软雅黑" pitchFamily="34" charset="-122"/>
                <a:ea typeface="微软雅黑" pitchFamily="34" charset="-122"/>
              </a:rPr>
              <a:t>工具支持</a:t>
            </a:r>
          </a:p>
        </p:txBody>
      </p:sp>
      <p:cxnSp>
        <p:nvCxnSpPr>
          <p:cNvPr id="10" name="直接箭头连接符 11"/>
          <p:cNvCxnSpPr>
            <a:cxnSpLocks noChangeShapeType="1"/>
            <a:endCxn id="9" idx="2"/>
          </p:cNvCxnSpPr>
          <p:nvPr/>
        </p:nvCxnSpPr>
        <p:spPr bwMode="auto">
          <a:xfrm flipV="1">
            <a:off x="5315272" y="2420888"/>
            <a:ext cx="2286000" cy="1150203"/>
          </a:xfrm>
          <a:prstGeom prst="straightConnector1">
            <a:avLst/>
          </a:prstGeom>
          <a:noFill/>
          <a:ln w="38100" algn="ctr">
            <a:solidFill>
              <a:schemeClr val="tx1"/>
            </a:solidFill>
            <a:round/>
            <a:headEnd/>
            <a:tailEnd type="arrow" w="med" len="med"/>
          </a:ln>
        </p:spPr>
      </p:cxnSp>
      <p:cxnSp>
        <p:nvCxnSpPr>
          <p:cNvPr id="11" name="直接连接符 10"/>
          <p:cNvCxnSpPr>
            <a:cxnSpLocks noChangeShapeType="1"/>
          </p:cNvCxnSpPr>
          <p:nvPr/>
        </p:nvCxnSpPr>
        <p:spPr bwMode="auto">
          <a:xfrm>
            <a:off x="107504" y="4908376"/>
            <a:ext cx="8305800" cy="0"/>
          </a:xfrm>
          <a:prstGeom prst="line">
            <a:avLst/>
          </a:prstGeom>
          <a:noFill/>
          <a:ln w="38100" algn="ctr">
            <a:solidFill>
              <a:srgbClr val="CC00FF"/>
            </a:solidFill>
            <a:round/>
            <a:headEnd/>
            <a:tailEnd/>
          </a:ln>
        </p:spPr>
      </p:cxnSp>
      <p:sp>
        <p:nvSpPr>
          <p:cNvPr id="12" name="TextBox 11"/>
          <p:cNvSpPr txBox="1">
            <a:spLocks noChangeArrowheads="1"/>
          </p:cNvSpPr>
          <p:nvPr/>
        </p:nvSpPr>
        <p:spPr bwMode="auto">
          <a:xfrm>
            <a:off x="259904" y="4146376"/>
            <a:ext cx="1828800" cy="523875"/>
          </a:xfrm>
          <a:prstGeom prst="rect">
            <a:avLst/>
          </a:prstGeom>
          <a:noFill/>
          <a:ln w="9525">
            <a:noFill/>
            <a:miter lim="800000"/>
            <a:headEnd/>
            <a:tailEnd/>
          </a:ln>
        </p:spPr>
        <p:txBody>
          <a:bodyPr>
            <a:spAutoFit/>
          </a:bodyPr>
          <a:lstStyle/>
          <a:p>
            <a:pPr algn="ctr"/>
            <a:r>
              <a:rPr lang="zh-CN" altLang="en-US" b="1">
                <a:latin typeface="隶书" pitchFamily="49" charset="-122"/>
                <a:ea typeface="隶书" pitchFamily="49" charset="-122"/>
              </a:rPr>
              <a:t>工艺无关</a:t>
            </a:r>
          </a:p>
        </p:txBody>
      </p:sp>
      <p:sp>
        <p:nvSpPr>
          <p:cNvPr id="13" name="TextBox 12"/>
          <p:cNvSpPr txBox="1">
            <a:spLocks noChangeArrowheads="1"/>
          </p:cNvSpPr>
          <p:nvPr/>
        </p:nvSpPr>
        <p:spPr bwMode="auto">
          <a:xfrm>
            <a:off x="7041704" y="5213176"/>
            <a:ext cx="1828800" cy="523875"/>
          </a:xfrm>
          <a:prstGeom prst="rect">
            <a:avLst/>
          </a:prstGeom>
          <a:noFill/>
          <a:ln w="9525">
            <a:noFill/>
            <a:miter lim="800000"/>
            <a:headEnd/>
            <a:tailEnd/>
          </a:ln>
        </p:spPr>
        <p:txBody>
          <a:bodyPr>
            <a:spAutoFit/>
          </a:bodyPr>
          <a:lstStyle/>
          <a:p>
            <a:pPr algn="ctr"/>
            <a:r>
              <a:rPr lang="zh-CN" altLang="en-US" b="1">
                <a:latin typeface="隶书" pitchFamily="49" charset="-122"/>
                <a:ea typeface="隶书" pitchFamily="49" charset="-122"/>
              </a:rPr>
              <a:t>工艺相关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120</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可综合的</a:t>
            </a:r>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子集（</a:t>
            </a:r>
            <a:r>
              <a:rPr lang="en-US" altLang="zh-CN" sz="3600" b="1" dirty="0">
                <a:latin typeface="微软雅黑" pitchFamily="34" charset="-122"/>
                <a:ea typeface="微软雅黑" pitchFamily="34" charset="-122"/>
              </a:rPr>
              <a:t>cont.</a:t>
            </a:r>
            <a:r>
              <a:rPr lang="zh-CN" altLang="en-US" sz="3600" b="1" dirty="0">
                <a:latin typeface="微软雅黑" pitchFamily="34" charset="-122"/>
                <a:ea typeface="微软雅黑" pitchFamily="34" charset="-122"/>
              </a:rPr>
              <a:t>）</a:t>
            </a:r>
          </a:p>
        </p:txBody>
      </p:sp>
      <p:graphicFrame>
        <p:nvGraphicFramePr>
          <p:cNvPr id="9" name="表格 8"/>
          <p:cNvGraphicFramePr>
            <a:graphicFrameLocks noGrp="1"/>
          </p:cNvGraphicFramePr>
          <p:nvPr/>
        </p:nvGraphicFramePr>
        <p:xfrm>
          <a:off x="1143000" y="1305272"/>
          <a:ext cx="6781800" cy="4572000"/>
        </p:xfrm>
        <a:graphic>
          <a:graphicData uri="http://schemas.openxmlformats.org/drawingml/2006/table">
            <a:tbl>
              <a:tblPr firstRow="1" bandRow="1">
                <a:tableStyleId>{00A15C55-8517-42AA-B614-E9B94910E393}</a:tableStyleId>
              </a:tblPr>
              <a:tblGrid>
                <a:gridCol w="2260600">
                  <a:extLst>
                    <a:ext uri="{9D8B030D-6E8A-4147-A177-3AD203B41FA5}">
                      <a16:colId xmlns:a16="http://schemas.microsoft.com/office/drawing/2014/main" val="20000"/>
                    </a:ext>
                  </a:extLst>
                </a:gridCol>
                <a:gridCol w="2260600">
                  <a:extLst>
                    <a:ext uri="{9D8B030D-6E8A-4147-A177-3AD203B41FA5}">
                      <a16:colId xmlns:a16="http://schemas.microsoft.com/office/drawing/2014/main" val="20001"/>
                    </a:ext>
                  </a:extLst>
                </a:gridCol>
                <a:gridCol w="2260600">
                  <a:extLst>
                    <a:ext uri="{9D8B030D-6E8A-4147-A177-3AD203B41FA5}">
                      <a16:colId xmlns:a16="http://schemas.microsoft.com/office/drawing/2014/main" val="20002"/>
                    </a:ext>
                  </a:extLst>
                </a:gridCol>
              </a:tblGrid>
              <a:tr h="404283">
                <a:tc>
                  <a:txBody>
                    <a:bodyPr/>
                    <a:lstStyle/>
                    <a:p>
                      <a:pPr algn="ctr"/>
                      <a:r>
                        <a:rPr lang="zh-CN" altLang="en-US" sz="2400" dirty="0">
                          <a:latin typeface="微软雅黑" pitchFamily="34" charset="-122"/>
                          <a:ea typeface="微软雅黑" pitchFamily="34" charset="-122"/>
                        </a:rPr>
                        <a:t>语法结构</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是否支持综合</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备注</a:t>
                      </a: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0"/>
                  </a:ext>
                </a:extLst>
              </a:tr>
              <a:tr h="404283">
                <a:tc>
                  <a:txBody>
                    <a:bodyPr/>
                    <a:lstStyle/>
                    <a:p>
                      <a:pPr algn="ctr"/>
                      <a:r>
                        <a:rPr lang="zh-CN" altLang="en-US" sz="2400" dirty="0">
                          <a:latin typeface="微软雅黑" pitchFamily="34" charset="-122"/>
                          <a:ea typeface="微软雅黑" pitchFamily="34" charset="-122"/>
                        </a:rPr>
                        <a:t>寄存器和线网</a:t>
                      </a:r>
                    </a:p>
                  </a:txBody>
                  <a:tcPr anchor="ctr"/>
                </a:tc>
                <a:tc>
                  <a:txBody>
                    <a:bodyPr/>
                    <a:lstStyle/>
                    <a:p>
                      <a:pPr algn="ctr"/>
                      <a:r>
                        <a:rPr lang="zh-CN" altLang="en-US" sz="2400" dirty="0">
                          <a:latin typeface="微软雅黑" pitchFamily="34" charset="-122"/>
                          <a:ea typeface="微软雅黑" pitchFamily="34" charset="-122"/>
                        </a:rPr>
                        <a:t>支持</a:t>
                      </a:r>
                    </a:p>
                  </a:txBody>
                  <a:tcPr anchor="ctr"/>
                </a:tc>
                <a:tc>
                  <a:txBody>
                    <a:bodyPr/>
                    <a:lstStyle/>
                    <a:p>
                      <a:pPr algn="ct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404283">
                <a:tc>
                  <a:txBody>
                    <a:bodyPr/>
                    <a:lstStyle/>
                    <a:p>
                      <a:pPr algn="ctr"/>
                      <a:r>
                        <a:rPr lang="zh-CN" altLang="en-US" sz="2400" dirty="0">
                          <a:latin typeface="微软雅黑" pitchFamily="34" charset="-122"/>
                          <a:ea typeface="微软雅黑" pitchFamily="34" charset="-122"/>
                        </a:rPr>
                        <a:t>向量</a:t>
                      </a:r>
                    </a:p>
                  </a:txBody>
                  <a:tcPr anchor="ctr"/>
                </a:tc>
                <a:tc>
                  <a:txBody>
                    <a:bodyPr/>
                    <a:lstStyle/>
                    <a:p>
                      <a:pPr algn="ctr"/>
                      <a:r>
                        <a:rPr lang="zh-CN" altLang="en-US" sz="2400" dirty="0">
                          <a:latin typeface="微软雅黑" pitchFamily="34" charset="-122"/>
                          <a:ea typeface="微软雅黑" pitchFamily="34" charset="-122"/>
                        </a:rPr>
                        <a:t>支持</a:t>
                      </a:r>
                    </a:p>
                  </a:txBody>
                  <a:tcPr anchor="ctr"/>
                </a:tc>
                <a:tc>
                  <a:txBody>
                    <a:bodyPr/>
                    <a:lstStyle/>
                    <a:p>
                      <a:pPr algn="ct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2"/>
                  </a:ext>
                </a:extLst>
              </a:tr>
              <a:tr h="404283">
                <a:tc>
                  <a:txBody>
                    <a:bodyPr/>
                    <a:lstStyle/>
                    <a:p>
                      <a:pPr algn="ctr"/>
                      <a:r>
                        <a:rPr lang="zh-CN" altLang="en-US" sz="2400" dirty="0">
                          <a:latin typeface="微软雅黑" pitchFamily="34" charset="-122"/>
                          <a:ea typeface="微软雅黑" pitchFamily="34" charset="-122"/>
                        </a:rPr>
                        <a:t>线网初始化</a:t>
                      </a:r>
                    </a:p>
                  </a:txBody>
                  <a:tcPr anchor="ctr"/>
                </a:tc>
                <a:tc>
                  <a:txBody>
                    <a:bodyPr/>
                    <a:lstStyle/>
                    <a:p>
                      <a:pPr algn="ctr"/>
                      <a:r>
                        <a:rPr lang="zh-CN" altLang="en-US" sz="2400" dirty="0">
                          <a:latin typeface="微软雅黑" pitchFamily="34" charset="-122"/>
                          <a:ea typeface="微软雅黑" pitchFamily="34" charset="-122"/>
                        </a:rPr>
                        <a:t>不支持</a:t>
                      </a:r>
                    </a:p>
                  </a:txBody>
                  <a:tcPr anchor="ctr"/>
                </a:tc>
                <a:tc>
                  <a:txBody>
                    <a:bodyPr/>
                    <a:lstStyle/>
                    <a:p>
                      <a:pPr algn="ctr"/>
                      <a:r>
                        <a:rPr lang="en-US" altLang="zh-CN" sz="2400" b="0" dirty="0">
                          <a:solidFill>
                            <a:srgbClr val="FF0000"/>
                          </a:solidFill>
                          <a:latin typeface="微软雅黑" pitchFamily="34" charset="-122"/>
                          <a:ea typeface="微软雅黑" pitchFamily="34" charset="-122"/>
                        </a:rPr>
                        <a:t>FPGA</a:t>
                      </a:r>
                      <a:r>
                        <a:rPr lang="zh-CN" altLang="en-US" sz="2400" b="0" dirty="0">
                          <a:solidFill>
                            <a:srgbClr val="FF0000"/>
                          </a:solidFill>
                          <a:latin typeface="微软雅黑" pitchFamily="34" charset="-122"/>
                          <a:ea typeface="微软雅黑" pitchFamily="34" charset="-122"/>
                        </a:rPr>
                        <a:t>综合支持</a:t>
                      </a:r>
                    </a:p>
                  </a:txBody>
                  <a:tcPr anchor="ctr"/>
                </a:tc>
                <a:extLst>
                  <a:ext uri="{0D108BD9-81ED-4DB2-BD59-A6C34878D82A}">
                    <a16:rowId xmlns:a16="http://schemas.microsoft.com/office/drawing/2014/main" val="10003"/>
                  </a:ext>
                </a:extLst>
              </a:tr>
              <a:tr h="404283">
                <a:tc>
                  <a:txBody>
                    <a:bodyPr/>
                    <a:lstStyle/>
                    <a:p>
                      <a:pPr algn="ctr"/>
                      <a:r>
                        <a:rPr lang="zh-CN" altLang="en-US" sz="2400" dirty="0">
                          <a:latin typeface="微软雅黑" pitchFamily="34" charset="-122"/>
                          <a:ea typeface="微软雅黑" pitchFamily="34" charset="-122"/>
                        </a:rPr>
                        <a:t>存储器</a:t>
                      </a:r>
                    </a:p>
                  </a:txBody>
                  <a:tcPr anchor="ctr"/>
                </a:tc>
                <a:tc>
                  <a:txBody>
                    <a:bodyPr/>
                    <a:lstStyle/>
                    <a:p>
                      <a:pPr algn="ctr"/>
                      <a:r>
                        <a:rPr lang="zh-CN" altLang="en-US" sz="2400" dirty="0">
                          <a:latin typeface="微软雅黑" pitchFamily="34" charset="-122"/>
                          <a:ea typeface="微软雅黑" pitchFamily="34" charset="-122"/>
                        </a:rPr>
                        <a:t>支持</a:t>
                      </a:r>
                    </a:p>
                  </a:txBody>
                  <a:tcPr anchor="ctr"/>
                </a:tc>
                <a:tc>
                  <a:txBody>
                    <a:bodyPr/>
                    <a:lstStyle/>
                    <a:p>
                      <a:pPr algn="ct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4"/>
                  </a:ext>
                </a:extLst>
              </a:tr>
              <a:tr h="404283">
                <a:tc>
                  <a:txBody>
                    <a:bodyPr/>
                    <a:lstStyle/>
                    <a:p>
                      <a:pPr algn="ctr"/>
                      <a:r>
                        <a:rPr lang="zh-CN" altLang="en-US" sz="2400" dirty="0">
                          <a:latin typeface="微软雅黑" pitchFamily="34" charset="-122"/>
                          <a:ea typeface="微软雅黑" pitchFamily="34" charset="-122"/>
                        </a:rPr>
                        <a:t>整数</a:t>
                      </a:r>
                    </a:p>
                  </a:txBody>
                  <a:tcPr anchor="ctr"/>
                </a:tc>
                <a:tc>
                  <a:txBody>
                    <a:bodyPr/>
                    <a:lstStyle/>
                    <a:p>
                      <a:pPr algn="ctr"/>
                      <a:r>
                        <a:rPr lang="zh-CN" altLang="en-US" sz="2400" dirty="0">
                          <a:latin typeface="微软雅黑" pitchFamily="34" charset="-122"/>
                          <a:ea typeface="微软雅黑" pitchFamily="34" charset="-122"/>
                        </a:rPr>
                        <a:t>支持</a:t>
                      </a:r>
                    </a:p>
                  </a:txBody>
                  <a:tcPr anchor="ctr"/>
                </a:tc>
                <a:tc>
                  <a:txBody>
                    <a:bodyPr/>
                    <a:lstStyle/>
                    <a:p>
                      <a:pPr algn="ct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5"/>
                  </a:ext>
                </a:extLst>
              </a:tr>
              <a:tr h="404283">
                <a:tc>
                  <a:txBody>
                    <a:bodyPr/>
                    <a:lstStyle/>
                    <a:p>
                      <a:pPr algn="ctr"/>
                      <a:r>
                        <a:rPr lang="zh-CN" altLang="en-US" sz="2400" dirty="0">
                          <a:latin typeface="微软雅黑" pitchFamily="34" charset="-122"/>
                          <a:ea typeface="微软雅黑" pitchFamily="34" charset="-122"/>
                        </a:rPr>
                        <a:t>实数</a:t>
                      </a:r>
                    </a:p>
                  </a:txBody>
                  <a:tcPr anchor="ctr"/>
                </a:tc>
                <a:tc>
                  <a:txBody>
                    <a:bodyPr/>
                    <a:lstStyle/>
                    <a:p>
                      <a:pPr algn="ctr"/>
                      <a:r>
                        <a:rPr lang="zh-CN" altLang="en-US" sz="2400" dirty="0">
                          <a:latin typeface="微软雅黑" pitchFamily="34" charset="-122"/>
                          <a:ea typeface="微软雅黑" pitchFamily="34" charset="-122"/>
                        </a:rPr>
                        <a:t>不支持</a:t>
                      </a:r>
                    </a:p>
                  </a:txBody>
                  <a:tcPr anchor="ctr"/>
                </a:tc>
                <a:tc>
                  <a:txBody>
                    <a:bodyPr/>
                    <a:lstStyle/>
                    <a:p>
                      <a:pPr algn="ct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6"/>
                  </a:ext>
                </a:extLst>
              </a:tr>
              <a:tr h="404283">
                <a:tc>
                  <a:txBody>
                    <a:bodyPr/>
                    <a:lstStyle/>
                    <a:p>
                      <a:pPr algn="ctr"/>
                      <a:r>
                        <a:rPr lang="zh-CN" altLang="en-US" sz="2400" dirty="0">
                          <a:latin typeface="微软雅黑" pitchFamily="34" charset="-122"/>
                          <a:ea typeface="微软雅黑" pitchFamily="34" charset="-122"/>
                        </a:rPr>
                        <a:t>时间</a:t>
                      </a:r>
                    </a:p>
                  </a:txBody>
                  <a:tcPr anchor="ctr"/>
                </a:tc>
                <a:tc>
                  <a:txBody>
                    <a:bodyPr/>
                    <a:lstStyle/>
                    <a:p>
                      <a:pPr algn="ctr"/>
                      <a:r>
                        <a:rPr lang="zh-CN" altLang="en-US" sz="2400" dirty="0">
                          <a:latin typeface="微软雅黑" pitchFamily="34" charset="-122"/>
                          <a:ea typeface="微软雅黑" pitchFamily="34" charset="-122"/>
                        </a:rPr>
                        <a:t>不支持</a:t>
                      </a:r>
                    </a:p>
                  </a:txBody>
                  <a:tcPr anchor="ctr"/>
                </a:tc>
                <a:tc>
                  <a:txBody>
                    <a:bodyPr/>
                    <a:lstStyle/>
                    <a:p>
                      <a:pPr algn="ct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7"/>
                  </a:ext>
                </a:extLst>
              </a:tr>
              <a:tr h="404283">
                <a:tc>
                  <a:txBody>
                    <a:bodyPr/>
                    <a:lstStyle/>
                    <a:p>
                      <a:pPr algn="ctr"/>
                      <a:r>
                        <a:rPr lang="zh-CN" altLang="en-US" sz="2400" dirty="0">
                          <a:latin typeface="微软雅黑" pitchFamily="34" charset="-122"/>
                          <a:ea typeface="微软雅黑" pitchFamily="34" charset="-122"/>
                        </a:rPr>
                        <a:t>参数</a:t>
                      </a:r>
                    </a:p>
                  </a:txBody>
                  <a:tcPr anchor="ctr"/>
                </a:tc>
                <a:tc>
                  <a:txBody>
                    <a:bodyPr/>
                    <a:lstStyle/>
                    <a:p>
                      <a:pPr algn="ctr"/>
                      <a:r>
                        <a:rPr lang="zh-CN" altLang="en-US" sz="2400" dirty="0">
                          <a:latin typeface="微软雅黑" pitchFamily="34" charset="-122"/>
                          <a:ea typeface="微软雅黑" pitchFamily="34" charset="-122"/>
                        </a:rPr>
                        <a:t>支持</a:t>
                      </a:r>
                    </a:p>
                  </a:txBody>
                  <a:tcPr anchor="ctr"/>
                </a:tc>
                <a:tc>
                  <a:txBody>
                    <a:bodyPr/>
                    <a:lstStyle/>
                    <a:p>
                      <a:pPr algn="ct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8"/>
                  </a:ext>
                </a:extLst>
              </a:tr>
              <a:tr h="404283">
                <a:tc>
                  <a:txBody>
                    <a:bodyPr/>
                    <a:lstStyle/>
                    <a:p>
                      <a:pPr algn="ctr"/>
                      <a:r>
                        <a:rPr lang="zh-CN" altLang="en-US" sz="2400" dirty="0">
                          <a:latin typeface="微软雅黑" pitchFamily="34" charset="-122"/>
                          <a:ea typeface="微软雅黑" pitchFamily="34" charset="-122"/>
                        </a:rPr>
                        <a:t>隐式声明</a:t>
                      </a:r>
                    </a:p>
                  </a:txBody>
                  <a:tcPr anchor="ctr"/>
                </a:tc>
                <a:tc>
                  <a:txBody>
                    <a:bodyPr/>
                    <a:lstStyle/>
                    <a:p>
                      <a:pPr algn="ctr"/>
                      <a:r>
                        <a:rPr lang="zh-CN" altLang="en-US" sz="2400" dirty="0">
                          <a:latin typeface="微软雅黑" pitchFamily="34" charset="-122"/>
                          <a:ea typeface="微软雅黑" pitchFamily="34" charset="-122"/>
                        </a:rPr>
                        <a:t>支持</a:t>
                      </a:r>
                    </a:p>
                  </a:txBody>
                  <a:tcPr anchor="ctr"/>
                </a:tc>
                <a:tc>
                  <a:txBody>
                    <a:bodyPr/>
                    <a:lstStyle/>
                    <a:p>
                      <a:pPr algn="ct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121</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可综合的</a:t>
            </a:r>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子集（</a:t>
            </a:r>
            <a:r>
              <a:rPr lang="en-US" altLang="zh-CN" sz="3600" b="1" dirty="0">
                <a:latin typeface="微软雅黑" pitchFamily="34" charset="-122"/>
                <a:ea typeface="微软雅黑" pitchFamily="34" charset="-122"/>
              </a:rPr>
              <a:t>cont.</a:t>
            </a:r>
            <a:r>
              <a:rPr lang="zh-CN" altLang="en-US" sz="3600" b="1" dirty="0">
                <a:latin typeface="微软雅黑" pitchFamily="34" charset="-122"/>
                <a:ea typeface="微软雅黑" pitchFamily="34" charset="-122"/>
              </a:rPr>
              <a:t>）</a:t>
            </a:r>
          </a:p>
        </p:txBody>
      </p:sp>
      <p:graphicFrame>
        <p:nvGraphicFramePr>
          <p:cNvPr id="7" name="表格 6"/>
          <p:cNvGraphicFramePr>
            <a:graphicFrameLocks noGrp="1"/>
          </p:cNvGraphicFramePr>
          <p:nvPr>
            <p:extLst>
              <p:ext uri="{D42A27DB-BD31-4B8C-83A1-F6EECF244321}">
                <p14:modId xmlns:p14="http://schemas.microsoft.com/office/powerpoint/2010/main" val="2534880930"/>
              </p:ext>
            </p:extLst>
          </p:nvPr>
        </p:nvGraphicFramePr>
        <p:xfrm>
          <a:off x="899592" y="1204517"/>
          <a:ext cx="7239000" cy="4672755"/>
        </p:xfrm>
        <a:graphic>
          <a:graphicData uri="http://schemas.openxmlformats.org/drawingml/2006/table">
            <a:tbl>
              <a:tblPr firstRow="1" bandRow="1">
                <a:tableStyleId>{00A15C55-8517-42AA-B614-E9B94910E393}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05367">
                <a:tc>
                  <a:txBody>
                    <a:bodyPr/>
                    <a:lstStyle/>
                    <a:p>
                      <a:pPr algn="ctr"/>
                      <a:r>
                        <a:rPr lang="zh-CN" altLang="en-US" sz="2400" dirty="0">
                          <a:latin typeface="微软雅黑" pitchFamily="34" charset="-122"/>
                          <a:ea typeface="微软雅黑" pitchFamily="34" charset="-122"/>
                        </a:rPr>
                        <a:t>语法结构</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是否支持综合</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备注</a:t>
                      </a: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0"/>
                  </a:ext>
                </a:extLst>
              </a:tr>
              <a:tr h="605367">
                <a:tc>
                  <a:txBody>
                    <a:bodyPr/>
                    <a:lstStyle/>
                    <a:p>
                      <a:pPr algn="ctr"/>
                      <a:r>
                        <a:rPr lang="zh-CN" altLang="en-US" sz="2400" dirty="0">
                          <a:latin typeface="微软雅黑" pitchFamily="34" charset="-122"/>
                          <a:ea typeface="微软雅黑" pitchFamily="34" charset="-122"/>
                        </a:rPr>
                        <a:t>位寻址</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solidFill>
                          <a:srgbClr val="FF0000"/>
                        </a:solidFill>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605367">
                <a:tc>
                  <a:txBody>
                    <a:bodyPr/>
                    <a:lstStyle/>
                    <a:p>
                      <a:pPr algn="ctr"/>
                      <a:r>
                        <a:rPr lang="zh-CN" altLang="en-US" sz="2400" dirty="0">
                          <a:latin typeface="微软雅黑" pitchFamily="34" charset="-122"/>
                          <a:ea typeface="微软雅黑" pitchFamily="34" charset="-122"/>
                        </a:rPr>
                        <a:t>存储器寻址</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2"/>
                  </a:ext>
                </a:extLst>
              </a:tr>
              <a:tr h="605367">
                <a:tc>
                  <a:txBody>
                    <a:bodyPr/>
                    <a:lstStyle/>
                    <a:p>
                      <a:pPr algn="ctr"/>
                      <a:r>
                        <a:rPr lang="zh-CN" altLang="en-US" sz="2400" dirty="0">
                          <a:latin typeface="微软雅黑" pitchFamily="34" charset="-122"/>
                          <a:ea typeface="微软雅黑" pitchFamily="34" charset="-122"/>
                        </a:rPr>
                        <a:t>延迟表达式</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忽略</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3"/>
                  </a:ext>
                </a:extLst>
              </a:tr>
              <a:tr h="605367">
                <a:tc>
                  <a:txBody>
                    <a:bodyPr/>
                    <a:lstStyle/>
                    <a:p>
                      <a:pPr algn="ctr"/>
                      <a:r>
                        <a:rPr lang="zh-CN" altLang="en-US" sz="2400" dirty="0">
                          <a:latin typeface="微软雅黑" pitchFamily="34" charset="-122"/>
                          <a:ea typeface="微软雅黑" pitchFamily="34" charset="-122"/>
                        </a:rPr>
                        <a:t>位宽</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4"/>
                  </a:ext>
                </a:extLst>
              </a:tr>
              <a:tr h="605367">
                <a:tc>
                  <a:txBody>
                    <a:bodyPr/>
                    <a:lstStyle/>
                    <a:p>
                      <a:pPr marL="0" algn="ctr" defTabSz="914400" rtl="0" eaLnBrk="1" latinLnBrk="0" hangingPunct="1"/>
                      <a:r>
                        <a:rPr lang="zh-CN" altLang="en-US" sz="2400" kern="1200" dirty="0">
                          <a:latin typeface="微软雅黑" pitchFamily="34" charset="-122"/>
                          <a:ea typeface="微软雅黑" pitchFamily="34" charset="-122"/>
                        </a:rPr>
                        <a:t>持续赋值</a:t>
                      </a:r>
                      <a:r>
                        <a:rPr lang="en-US" altLang="zh-CN" sz="2400" kern="1200" dirty="0">
                          <a:latin typeface="微软雅黑" pitchFamily="34" charset="-122"/>
                          <a:ea typeface="微软雅黑" pitchFamily="34" charset="-122"/>
                        </a:rPr>
                        <a:t>(assign)</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2400" kern="1200" dirty="0">
                          <a:latin typeface="微软雅黑" pitchFamily="34" charset="-122"/>
                          <a:ea typeface="微软雅黑" pitchFamily="34" charset="-122"/>
                        </a:rPr>
                        <a:t>支持</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2400" kern="1200" dirty="0">
                          <a:solidFill>
                            <a:srgbClr val="FF0000"/>
                          </a:solidFill>
                          <a:latin typeface="微软雅黑" pitchFamily="34" charset="-122"/>
                          <a:ea typeface="微软雅黑" pitchFamily="34" charset="-122"/>
                        </a:rPr>
                        <a:t>忽略其中的延迟</a:t>
                      </a:r>
                      <a:endParaRPr lang="zh-CN" altLang="en-US" sz="2400" b="1" kern="1200" dirty="0">
                        <a:solidFill>
                          <a:srgbClr val="FF0000"/>
                        </a:solidFill>
                        <a:latin typeface="微软雅黑" pitchFamily="34" charset="-122"/>
                        <a:ea typeface="微软雅黑" pitchFamily="34" charset="-122"/>
                        <a:cs typeface="+mn-cs"/>
                      </a:endParaRPr>
                    </a:p>
                  </a:txBody>
                  <a:tcPr anchor="ctr"/>
                </a:tc>
                <a:extLst>
                  <a:ext uri="{0D108BD9-81ED-4DB2-BD59-A6C34878D82A}">
                    <a16:rowId xmlns:a16="http://schemas.microsoft.com/office/drawing/2014/main" val="10005"/>
                  </a:ext>
                </a:extLst>
              </a:tr>
              <a:tr h="605367">
                <a:tc>
                  <a:txBody>
                    <a:bodyPr/>
                    <a:lstStyle/>
                    <a:p>
                      <a:pPr marL="0" algn="ctr" defTabSz="914400" rtl="0" eaLnBrk="1" latinLnBrk="0" hangingPunct="1"/>
                      <a:r>
                        <a:rPr lang="zh-CN" altLang="en-US" sz="2400" kern="1200" dirty="0">
                          <a:latin typeface="微软雅黑" pitchFamily="34" charset="-122"/>
                          <a:ea typeface="微软雅黑" pitchFamily="34" charset="-122"/>
                        </a:rPr>
                        <a:t>过程赋值</a:t>
                      </a:r>
                      <a:endParaRPr lang="en-US" altLang="zh-CN" sz="2400" kern="1200" dirty="0">
                        <a:latin typeface="微软雅黑" pitchFamily="34" charset="-122"/>
                        <a:ea typeface="微软雅黑" pitchFamily="34" charset="-122"/>
                      </a:endParaRPr>
                    </a:p>
                    <a:p>
                      <a:pPr marL="0" algn="ctr" defTabSz="914400" rtl="0" eaLnBrk="1" latinLnBrk="0" hangingPunct="1"/>
                      <a:r>
                        <a:rPr lang="en-US" altLang="zh-CN" sz="2400" kern="1200" dirty="0">
                          <a:latin typeface="微软雅黑" pitchFamily="34" charset="-122"/>
                          <a:ea typeface="微软雅黑" pitchFamily="34" charset="-122"/>
                        </a:rPr>
                        <a:t>(</a:t>
                      </a:r>
                      <a:r>
                        <a:rPr lang="zh-CN" altLang="en-US" sz="2400" kern="1200" dirty="0">
                          <a:latin typeface="微软雅黑" pitchFamily="34" charset="-122"/>
                          <a:ea typeface="微软雅黑" pitchFamily="34" charset="-122"/>
                        </a:rPr>
                        <a:t>阻塞和非阻塞</a:t>
                      </a:r>
                      <a:r>
                        <a:rPr lang="en-US" altLang="zh-CN" sz="2400" kern="1200" dirty="0">
                          <a:latin typeface="微软雅黑" pitchFamily="34" charset="-122"/>
                          <a:ea typeface="微软雅黑" pitchFamily="34" charset="-122"/>
                        </a:rPr>
                        <a:t>)</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2400" kern="1200" dirty="0">
                          <a:latin typeface="微软雅黑" pitchFamily="34" charset="-122"/>
                          <a:ea typeface="微软雅黑" pitchFamily="34" charset="-122"/>
                        </a:rPr>
                        <a:t>支持</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FF0000"/>
                          </a:solidFill>
                          <a:latin typeface="微软雅黑" pitchFamily="34" charset="-122"/>
                          <a:ea typeface="微软雅黑" pitchFamily="34" charset="-122"/>
                        </a:rPr>
                        <a:t>忽略其中的延迟</a:t>
                      </a:r>
                      <a:endParaRPr lang="zh-CN" altLang="en-US" sz="2400" b="1" kern="1200" dirty="0">
                        <a:solidFill>
                          <a:srgbClr val="FF0000"/>
                        </a:solidFill>
                        <a:latin typeface="微软雅黑" pitchFamily="34" charset="-122"/>
                        <a:ea typeface="微软雅黑" pitchFamily="34" charset="-122"/>
                        <a:cs typeface="+mn-cs"/>
                      </a:endParaRP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122</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可综合的</a:t>
            </a:r>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子集（</a:t>
            </a:r>
            <a:r>
              <a:rPr lang="en-US" altLang="zh-CN" sz="3600" b="1" dirty="0">
                <a:latin typeface="微软雅黑" pitchFamily="34" charset="-122"/>
                <a:ea typeface="微软雅黑" pitchFamily="34" charset="-122"/>
              </a:rPr>
              <a:t>cont.</a:t>
            </a:r>
            <a:r>
              <a:rPr lang="zh-CN" altLang="en-US" sz="3600" b="1" dirty="0">
                <a:latin typeface="微软雅黑" pitchFamily="34" charset="-122"/>
                <a:ea typeface="微软雅黑" pitchFamily="34" charset="-122"/>
              </a:rPr>
              <a:t>）</a:t>
            </a:r>
          </a:p>
        </p:txBody>
      </p:sp>
      <p:graphicFrame>
        <p:nvGraphicFramePr>
          <p:cNvPr id="7" name="表格 6"/>
          <p:cNvGraphicFramePr>
            <a:graphicFrameLocks noGrp="1"/>
          </p:cNvGraphicFramePr>
          <p:nvPr/>
        </p:nvGraphicFramePr>
        <p:xfrm>
          <a:off x="914400" y="1155972"/>
          <a:ext cx="7239000" cy="4820922"/>
        </p:xfrm>
        <a:graphic>
          <a:graphicData uri="http://schemas.openxmlformats.org/drawingml/2006/table">
            <a:tbl>
              <a:tblPr firstRow="1" bandRow="1">
                <a:tableStyleId>{00A15C55-8517-42AA-B614-E9B94910E393}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05367">
                <a:tc>
                  <a:txBody>
                    <a:bodyPr/>
                    <a:lstStyle/>
                    <a:p>
                      <a:pPr algn="ctr"/>
                      <a:r>
                        <a:rPr lang="zh-CN" altLang="en-US" sz="2400" dirty="0">
                          <a:latin typeface="微软雅黑" pitchFamily="34" charset="-122"/>
                          <a:ea typeface="微软雅黑" pitchFamily="34" charset="-122"/>
                        </a:rPr>
                        <a:t>语法结构</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是否支持综合</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备注</a:t>
                      </a: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0"/>
                  </a:ext>
                </a:extLst>
              </a:tr>
              <a:tr h="605367">
                <a:tc>
                  <a:txBody>
                    <a:bodyPr/>
                    <a:lstStyle/>
                    <a:p>
                      <a:pPr algn="ctr"/>
                      <a:r>
                        <a:rPr lang="zh-CN" altLang="en-US" sz="2400" dirty="0">
                          <a:latin typeface="微软雅黑" pitchFamily="34" charset="-122"/>
                          <a:ea typeface="微软雅黑" pitchFamily="34" charset="-122"/>
                        </a:rPr>
                        <a:t>条件语句</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solidFill>
                          <a:srgbClr val="FF0000"/>
                        </a:solidFill>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605367">
                <a:tc>
                  <a:txBody>
                    <a:bodyPr/>
                    <a:lstStyle/>
                    <a:p>
                      <a:pPr algn="ctr"/>
                      <a:r>
                        <a:rPr lang="en-US" altLang="zh-CN" sz="2400" dirty="0">
                          <a:latin typeface="微软雅黑" pitchFamily="34" charset="-122"/>
                          <a:ea typeface="微软雅黑" pitchFamily="34" charset="-122"/>
                        </a:rPr>
                        <a:t>case</a:t>
                      </a:r>
                      <a:r>
                        <a:rPr lang="zh-CN" altLang="en-US" sz="2400" dirty="0">
                          <a:latin typeface="微软雅黑" pitchFamily="34" charset="-122"/>
                          <a:ea typeface="微软雅黑" pitchFamily="34" charset="-122"/>
                        </a:rPr>
                        <a:t>语句</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2"/>
                  </a:ext>
                </a:extLst>
              </a:tr>
              <a:tr h="605367">
                <a:tc>
                  <a:txBody>
                    <a:bodyPr/>
                    <a:lstStyle/>
                    <a:p>
                      <a:pPr algn="ctr"/>
                      <a:r>
                        <a:rPr lang="en-US" altLang="zh-CN" sz="2400" dirty="0">
                          <a:latin typeface="微软雅黑" pitchFamily="34" charset="-122"/>
                          <a:ea typeface="微软雅黑" pitchFamily="34" charset="-122"/>
                        </a:rPr>
                        <a:t>forever</a:t>
                      </a:r>
                      <a:r>
                        <a:rPr lang="zh-CN" altLang="en-US" sz="2400" dirty="0">
                          <a:latin typeface="微软雅黑" pitchFamily="34" charset="-122"/>
                          <a:ea typeface="微软雅黑" pitchFamily="34" charset="-122"/>
                        </a:rPr>
                        <a:t>循环</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不支持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3"/>
                  </a:ext>
                </a:extLst>
              </a:tr>
              <a:tr h="605367">
                <a:tc>
                  <a:txBody>
                    <a:bodyPr/>
                    <a:lstStyle/>
                    <a:p>
                      <a:pPr algn="ctr"/>
                      <a:r>
                        <a:rPr lang="en-US" altLang="zh-CN" sz="2400" dirty="0">
                          <a:latin typeface="微软雅黑" pitchFamily="34" charset="-122"/>
                          <a:ea typeface="微软雅黑" pitchFamily="34" charset="-122"/>
                        </a:rPr>
                        <a:t>repeat</a:t>
                      </a:r>
                      <a:r>
                        <a:rPr lang="zh-CN" altLang="en-US" sz="2400" dirty="0">
                          <a:latin typeface="微软雅黑" pitchFamily="34" charset="-122"/>
                          <a:ea typeface="微软雅黑" pitchFamily="34" charset="-122"/>
                        </a:rPr>
                        <a:t>循环</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solidFill>
                          <a:srgbClr val="FF0000"/>
                        </a:solidFill>
                        <a:latin typeface="微软雅黑" pitchFamily="34" charset="-122"/>
                        <a:ea typeface="微软雅黑" pitchFamily="34" charset="-122"/>
                      </a:endParaRPr>
                    </a:p>
                  </a:txBody>
                  <a:tcPr anchor="ctr"/>
                </a:tc>
                <a:extLst>
                  <a:ext uri="{0D108BD9-81ED-4DB2-BD59-A6C34878D82A}">
                    <a16:rowId xmlns:a16="http://schemas.microsoft.com/office/drawing/2014/main" val="10004"/>
                  </a:ext>
                </a:extLst>
              </a:tr>
              <a:tr h="605367">
                <a:tc>
                  <a:txBody>
                    <a:bodyPr/>
                    <a:lstStyle/>
                    <a:p>
                      <a:pPr marL="0" algn="ctr" defTabSz="914400" rtl="0" eaLnBrk="1" latinLnBrk="0" hangingPunct="1"/>
                      <a:r>
                        <a:rPr lang="en-US" altLang="zh-CN" sz="2400" kern="1200" dirty="0">
                          <a:latin typeface="微软雅黑" pitchFamily="34" charset="-122"/>
                          <a:ea typeface="微软雅黑" pitchFamily="34" charset="-122"/>
                        </a:rPr>
                        <a:t>while</a:t>
                      </a:r>
                      <a:r>
                        <a:rPr lang="zh-CN" altLang="en-US" sz="2400" kern="1200" dirty="0">
                          <a:latin typeface="微软雅黑" pitchFamily="34" charset="-122"/>
                          <a:ea typeface="微软雅黑" pitchFamily="34" charset="-122"/>
                        </a:rPr>
                        <a:t>循环</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2400" kern="1200" dirty="0">
                          <a:latin typeface="微软雅黑" pitchFamily="34" charset="-122"/>
                          <a:ea typeface="微软雅黑" pitchFamily="34" charset="-122"/>
                        </a:rPr>
                        <a:t>不支持</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endParaRPr lang="zh-CN" altLang="en-US" sz="2400" b="1" kern="1200" dirty="0">
                        <a:solidFill>
                          <a:srgbClr val="FF0000"/>
                        </a:solidFill>
                        <a:latin typeface="微软雅黑" pitchFamily="34" charset="-122"/>
                        <a:ea typeface="微软雅黑" pitchFamily="34" charset="-122"/>
                        <a:cs typeface="+mn-cs"/>
                      </a:endParaRPr>
                    </a:p>
                  </a:txBody>
                  <a:tcPr anchor="ctr"/>
                </a:tc>
                <a:extLst>
                  <a:ext uri="{0D108BD9-81ED-4DB2-BD59-A6C34878D82A}">
                    <a16:rowId xmlns:a16="http://schemas.microsoft.com/office/drawing/2014/main" val="10005"/>
                  </a:ext>
                </a:extLst>
              </a:tr>
              <a:tr h="605367">
                <a:tc>
                  <a:txBody>
                    <a:bodyPr/>
                    <a:lstStyle/>
                    <a:p>
                      <a:pPr marL="0" algn="ctr" defTabSz="914400" rtl="0" eaLnBrk="1" latinLnBrk="0" hangingPunct="1"/>
                      <a:r>
                        <a:rPr lang="en-US" altLang="zh-CN" sz="2400" kern="1200" dirty="0">
                          <a:latin typeface="微软雅黑" pitchFamily="34" charset="-122"/>
                          <a:ea typeface="微软雅黑" pitchFamily="34" charset="-122"/>
                        </a:rPr>
                        <a:t>for</a:t>
                      </a:r>
                      <a:r>
                        <a:rPr lang="zh-CN" altLang="en-US" sz="2400" kern="1200" dirty="0">
                          <a:latin typeface="微软雅黑" pitchFamily="34" charset="-122"/>
                          <a:ea typeface="微软雅黑" pitchFamily="34" charset="-122"/>
                        </a:rPr>
                        <a:t>循环</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2400" kern="1200" dirty="0">
                          <a:latin typeface="微软雅黑" pitchFamily="34" charset="-122"/>
                          <a:ea typeface="微软雅黑" pitchFamily="34" charset="-122"/>
                        </a:rPr>
                        <a:t>支持</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FF0000"/>
                          </a:solidFill>
                          <a:latin typeface="微软雅黑" pitchFamily="34" charset="-122"/>
                          <a:ea typeface="微软雅黑" pitchFamily="34" charset="-122"/>
                        </a:rPr>
                        <a:t>对</a:t>
                      </a:r>
                      <a:r>
                        <a:rPr lang="en-US" altLang="zh-CN" sz="2400" kern="1200" dirty="0">
                          <a:solidFill>
                            <a:srgbClr val="FF0000"/>
                          </a:solidFill>
                          <a:latin typeface="微软雅黑" pitchFamily="34" charset="-122"/>
                          <a:ea typeface="微软雅黑" pitchFamily="34" charset="-122"/>
                        </a:rPr>
                        <a:t>for</a:t>
                      </a:r>
                      <a:r>
                        <a:rPr lang="zh-CN" altLang="en-US" sz="2400" kern="1200" dirty="0">
                          <a:solidFill>
                            <a:srgbClr val="FF0000"/>
                          </a:solidFill>
                          <a:latin typeface="微软雅黑" pitchFamily="34" charset="-122"/>
                          <a:ea typeface="微软雅黑" pitchFamily="34" charset="-122"/>
                        </a:rPr>
                        <a:t>循环变量的赋值必须是常量赋值</a:t>
                      </a:r>
                      <a:endParaRPr lang="zh-CN" altLang="en-US" sz="2400" b="1" kern="1200" dirty="0">
                        <a:solidFill>
                          <a:srgbClr val="FF0000"/>
                        </a:solidFill>
                        <a:latin typeface="微软雅黑" pitchFamily="34" charset="-122"/>
                        <a:ea typeface="微软雅黑" pitchFamily="34" charset="-122"/>
                        <a:cs typeface="+mn-cs"/>
                      </a:endParaRP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123</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可综合的</a:t>
            </a:r>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子集（</a:t>
            </a:r>
            <a:r>
              <a:rPr lang="en-US" altLang="zh-CN" sz="3600" b="1" dirty="0">
                <a:latin typeface="微软雅黑" pitchFamily="34" charset="-122"/>
                <a:ea typeface="微软雅黑" pitchFamily="34" charset="-122"/>
              </a:rPr>
              <a:t>cont.</a:t>
            </a:r>
            <a:r>
              <a:rPr lang="zh-CN" altLang="en-US" sz="3600" b="1" dirty="0">
                <a:latin typeface="微软雅黑" pitchFamily="34" charset="-122"/>
                <a:ea typeface="微软雅黑" pitchFamily="34" charset="-122"/>
              </a:rPr>
              <a:t>）</a:t>
            </a:r>
          </a:p>
        </p:txBody>
      </p:sp>
      <p:graphicFrame>
        <p:nvGraphicFramePr>
          <p:cNvPr id="7" name="表格 6"/>
          <p:cNvGraphicFramePr>
            <a:graphicFrameLocks noGrp="1"/>
          </p:cNvGraphicFramePr>
          <p:nvPr/>
        </p:nvGraphicFramePr>
        <p:xfrm>
          <a:off x="914400" y="1549400"/>
          <a:ext cx="7239000" cy="3632202"/>
        </p:xfrm>
        <a:graphic>
          <a:graphicData uri="http://schemas.openxmlformats.org/drawingml/2006/table">
            <a:tbl>
              <a:tblPr firstRow="1" bandRow="1">
                <a:tableStyleId>{00A15C55-8517-42AA-B614-E9B94910E393}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05367">
                <a:tc>
                  <a:txBody>
                    <a:bodyPr/>
                    <a:lstStyle/>
                    <a:p>
                      <a:pPr algn="ctr"/>
                      <a:r>
                        <a:rPr lang="zh-CN" altLang="en-US" sz="2400" dirty="0">
                          <a:latin typeface="微软雅黑" pitchFamily="34" charset="-122"/>
                          <a:ea typeface="微软雅黑" pitchFamily="34" charset="-122"/>
                        </a:rPr>
                        <a:t>语法结构</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是否支持综合</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备注</a:t>
                      </a: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0"/>
                  </a:ext>
                </a:extLst>
              </a:tr>
              <a:tr h="605367">
                <a:tc>
                  <a:txBody>
                    <a:bodyPr/>
                    <a:lstStyle/>
                    <a:p>
                      <a:pPr algn="ctr"/>
                      <a:r>
                        <a:rPr lang="zh-CN" altLang="en-US" sz="2400" dirty="0">
                          <a:latin typeface="微软雅黑" pitchFamily="34" charset="-122"/>
                          <a:ea typeface="微软雅黑" pitchFamily="34" charset="-122"/>
                        </a:rPr>
                        <a:t>模块</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solidFill>
                          <a:srgbClr val="FF0000"/>
                        </a:solidFill>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605367">
                <a:tc>
                  <a:txBody>
                    <a:bodyPr/>
                    <a:lstStyle/>
                    <a:p>
                      <a:pPr algn="ctr"/>
                      <a:r>
                        <a:rPr lang="zh-CN" altLang="en-US" sz="2400" dirty="0">
                          <a:latin typeface="微软雅黑" pitchFamily="34" charset="-122"/>
                          <a:ea typeface="微软雅黑" pitchFamily="34" charset="-122"/>
                        </a:rPr>
                        <a:t>顶层模块</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2"/>
                  </a:ext>
                </a:extLst>
              </a:tr>
              <a:tr h="605367">
                <a:tc>
                  <a:txBody>
                    <a:bodyPr/>
                    <a:lstStyle/>
                    <a:p>
                      <a:pPr algn="ctr"/>
                      <a:r>
                        <a:rPr lang="zh-CN" altLang="en-US" sz="2400" dirty="0">
                          <a:latin typeface="微软雅黑" pitchFamily="34" charset="-122"/>
                          <a:ea typeface="微软雅黑" pitchFamily="34" charset="-122"/>
                        </a:rPr>
                        <a:t>模块实例化</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3"/>
                  </a:ext>
                </a:extLst>
              </a:tr>
              <a:tr h="605367">
                <a:tc>
                  <a:txBody>
                    <a:bodyPr/>
                    <a:lstStyle/>
                    <a:p>
                      <a:pPr algn="ctr"/>
                      <a:r>
                        <a:rPr lang="zh-CN" altLang="en-US" sz="2400" dirty="0">
                          <a:latin typeface="微软雅黑" pitchFamily="34" charset="-122"/>
                          <a:ea typeface="微软雅黑" pitchFamily="34" charset="-122"/>
                        </a:rPr>
                        <a:t>端口</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solidFill>
                          <a:srgbClr val="FF0000"/>
                        </a:solidFill>
                        <a:latin typeface="微软雅黑" pitchFamily="34" charset="-122"/>
                        <a:ea typeface="微软雅黑" pitchFamily="34" charset="-122"/>
                      </a:endParaRPr>
                    </a:p>
                  </a:txBody>
                  <a:tcPr anchor="ctr"/>
                </a:tc>
                <a:extLst>
                  <a:ext uri="{0D108BD9-81ED-4DB2-BD59-A6C34878D82A}">
                    <a16:rowId xmlns:a16="http://schemas.microsoft.com/office/drawing/2014/main" val="10004"/>
                  </a:ext>
                </a:extLst>
              </a:tr>
              <a:tr h="605367">
                <a:tc>
                  <a:txBody>
                    <a:bodyPr/>
                    <a:lstStyle/>
                    <a:p>
                      <a:pPr marL="0" algn="ctr" defTabSz="914400" rtl="0" eaLnBrk="1" latinLnBrk="0" hangingPunct="1"/>
                      <a:r>
                        <a:rPr lang="zh-CN" altLang="en-US" sz="2400" kern="1200" dirty="0">
                          <a:latin typeface="微软雅黑" pitchFamily="34" charset="-122"/>
                          <a:ea typeface="微软雅黑" pitchFamily="34" charset="-122"/>
                        </a:rPr>
                        <a:t>层次名</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2400" kern="1200" dirty="0">
                          <a:latin typeface="微软雅黑" pitchFamily="34" charset="-122"/>
                          <a:ea typeface="微软雅黑" pitchFamily="34" charset="-122"/>
                        </a:rPr>
                        <a:t>不支持</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endParaRPr lang="zh-CN" altLang="en-US" sz="2400" b="1" kern="1200" dirty="0">
                        <a:solidFill>
                          <a:srgbClr val="FF0000"/>
                        </a:solidFill>
                        <a:latin typeface="微软雅黑" pitchFamily="34" charset="-122"/>
                        <a:ea typeface="微软雅黑" pitchFamily="34" charset="-122"/>
                        <a:cs typeface="+mn-cs"/>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124</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可综合的</a:t>
            </a:r>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子集（</a:t>
            </a:r>
            <a:r>
              <a:rPr lang="en-US" altLang="zh-CN" sz="3600" b="1" dirty="0">
                <a:latin typeface="微软雅黑" pitchFamily="34" charset="-122"/>
                <a:ea typeface="微软雅黑" pitchFamily="34" charset="-122"/>
              </a:rPr>
              <a:t>cont.</a:t>
            </a:r>
            <a:r>
              <a:rPr lang="zh-CN" altLang="en-US" sz="3600" b="1" dirty="0">
                <a:latin typeface="微软雅黑" pitchFamily="34" charset="-122"/>
                <a:ea typeface="微软雅黑" pitchFamily="34" charset="-122"/>
              </a:rPr>
              <a:t>）</a:t>
            </a:r>
          </a:p>
        </p:txBody>
      </p:sp>
      <p:graphicFrame>
        <p:nvGraphicFramePr>
          <p:cNvPr id="7" name="表格 6"/>
          <p:cNvGraphicFramePr>
            <a:graphicFrameLocks noGrp="1"/>
          </p:cNvGraphicFramePr>
          <p:nvPr/>
        </p:nvGraphicFramePr>
        <p:xfrm>
          <a:off x="914400" y="1452982"/>
          <a:ext cx="7239000" cy="3632202"/>
        </p:xfrm>
        <a:graphic>
          <a:graphicData uri="http://schemas.openxmlformats.org/drawingml/2006/table">
            <a:tbl>
              <a:tblPr firstRow="1" bandRow="1">
                <a:tableStyleId>{00A15C55-8517-42AA-B614-E9B94910E393}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05367">
                <a:tc>
                  <a:txBody>
                    <a:bodyPr/>
                    <a:lstStyle/>
                    <a:p>
                      <a:pPr algn="ctr"/>
                      <a:r>
                        <a:rPr lang="zh-CN" altLang="en-US" sz="2400" dirty="0">
                          <a:latin typeface="微软雅黑" pitchFamily="34" charset="-122"/>
                          <a:ea typeface="微软雅黑" pitchFamily="34" charset="-122"/>
                        </a:rPr>
                        <a:t>语法结构</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是否支持综合</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备注</a:t>
                      </a: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0"/>
                  </a:ext>
                </a:extLst>
              </a:tr>
              <a:tr h="605367">
                <a:tc>
                  <a:txBody>
                    <a:bodyPr/>
                    <a:lstStyle/>
                    <a:p>
                      <a:pPr algn="ctr"/>
                      <a:r>
                        <a:rPr lang="zh-CN" altLang="en-US" sz="2400" dirty="0">
                          <a:latin typeface="微软雅黑" pitchFamily="34" charset="-122"/>
                          <a:ea typeface="微软雅黑" pitchFamily="34" charset="-122"/>
                        </a:rPr>
                        <a:t>块语句</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solidFill>
                          <a:srgbClr val="FF0000"/>
                        </a:solidFill>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605367">
                <a:tc>
                  <a:txBody>
                    <a:bodyPr/>
                    <a:lstStyle/>
                    <a:p>
                      <a:pPr algn="ctr"/>
                      <a:r>
                        <a:rPr lang="en-US" altLang="zh-CN" sz="2400" dirty="0">
                          <a:latin typeface="微软雅黑" pitchFamily="34" charset="-122"/>
                          <a:ea typeface="微软雅黑" pitchFamily="34" charset="-122"/>
                        </a:rPr>
                        <a:t>initial</a:t>
                      </a:r>
                      <a:r>
                        <a:rPr lang="zh-CN" altLang="en-US" sz="2400" dirty="0">
                          <a:latin typeface="微软雅黑" pitchFamily="34" charset="-122"/>
                          <a:ea typeface="微软雅黑" pitchFamily="34" charset="-122"/>
                        </a:rPr>
                        <a:t>语句</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不支持</a:t>
                      </a:r>
                      <a:endParaRPr lang="zh-CN" altLang="en-US" sz="2400" b="1" dirty="0">
                        <a:latin typeface="微软雅黑" pitchFamily="34" charset="-122"/>
                        <a:ea typeface="微软雅黑" pitchFamily="34" charset="-122"/>
                      </a:endParaRPr>
                    </a:p>
                  </a:txBody>
                  <a:tcPr anchor="ctr"/>
                </a:tc>
                <a:tc>
                  <a:txBody>
                    <a:bodyPr/>
                    <a:lstStyle/>
                    <a:p>
                      <a:pPr algn="ctr"/>
                      <a:r>
                        <a:rPr lang="en-US" altLang="zh-CN" sz="2400" b="0" dirty="0">
                          <a:solidFill>
                            <a:srgbClr val="FF0000"/>
                          </a:solidFill>
                          <a:latin typeface="微软雅黑" pitchFamily="34" charset="-122"/>
                          <a:ea typeface="微软雅黑" pitchFamily="34" charset="-122"/>
                        </a:rPr>
                        <a:t>FPGA</a:t>
                      </a:r>
                      <a:r>
                        <a:rPr lang="zh-CN" altLang="en-US" sz="2400" b="0" dirty="0">
                          <a:solidFill>
                            <a:srgbClr val="FF0000"/>
                          </a:solidFill>
                          <a:latin typeface="微软雅黑" pitchFamily="34" charset="-122"/>
                          <a:ea typeface="微软雅黑" pitchFamily="34" charset="-122"/>
                        </a:rPr>
                        <a:t>综合支持</a:t>
                      </a:r>
                    </a:p>
                  </a:txBody>
                  <a:tcPr anchor="ctr"/>
                </a:tc>
                <a:extLst>
                  <a:ext uri="{0D108BD9-81ED-4DB2-BD59-A6C34878D82A}">
                    <a16:rowId xmlns:a16="http://schemas.microsoft.com/office/drawing/2014/main" val="10002"/>
                  </a:ext>
                </a:extLst>
              </a:tr>
              <a:tr h="605367">
                <a:tc>
                  <a:txBody>
                    <a:bodyPr/>
                    <a:lstStyle/>
                    <a:p>
                      <a:pPr algn="ctr"/>
                      <a:r>
                        <a:rPr lang="en-US" altLang="zh-CN" sz="2400" dirty="0">
                          <a:latin typeface="微软雅黑" pitchFamily="34" charset="-122"/>
                          <a:ea typeface="微软雅黑" pitchFamily="34" charset="-122"/>
                        </a:rPr>
                        <a:t>always</a:t>
                      </a:r>
                      <a:r>
                        <a:rPr lang="zh-CN" altLang="en-US" sz="2400" dirty="0">
                          <a:latin typeface="微软雅黑" pitchFamily="34" charset="-122"/>
                          <a:ea typeface="微软雅黑" pitchFamily="34" charset="-122"/>
                        </a:rPr>
                        <a:t>语句</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latin typeface="微软雅黑" pitchFamily="34" charset="-122"/>
                        <a:ea typeface="微软雅黑" pitchFamily="34" charset="-122"/>
                      </a:endParaRPr>
                    </a:p>
                  </a:txBody>
                  <a:tcPr anchor="ctr"/>
                </a:tc>
                <a:extLst>
                  <a:ext uri="{0D108BD9-81ED-4DB2-BD59-A6C34878D82A}">
                    <a16:rowId xmlns:a16="http://schemas.microsoft.com/office/drawing/2014/main" val="10003"/>
                  </a:ext>
                </a:extLst>
              </a:tr>
              <a:tr h="605367">
                <a:tc>
                  <a:txBody>
                    <a:bodyPr/>
                    <a:lstStyle/>
                    <a:p>
                      <a:pPr algn="ctr"/>
                      <a:r>
                        <a:rPr lang="zh-CN" altLang="en-US" sz="2400" dirty="0">
                          <a:latin typeface="微软雅黑" pitchFamily="34" charset="-122"/>
                          <a:ea typeface="微软雅黑" pitchFamily="34" charset="-122"/>
                        </a:rPr>
                        <a:t>任务</a:t>
                      </a:r>
                      <a:endParaRPr lang="zh-CN" altLang="en-US" sz="2400" b="1" dirty="0">
                        <a:latin typeface="微软雅黑" pitchFamily="34" charset="-122"/>
                        <a:ea typeface="微软雅黑" pitchFamily="34" charset="-122"/>
                      </a:endParaRPr>
                    </a:p>
                  </a:txBody>
                  <a:tcPr anchor="ctr"/>
                </a:tc>
                <a:tc>
                  <a:txBody>
                    <a:bodyPr/>
                    <a:lstStyle/>
                    <a:p>
                      <a:pPr algn="ctr"/>
                      <a:r>
                        <a:rPr lang="zh-CN" altLang="en-US" sz="2400" dirty="0">
                          <a:latin typeface="微软雅黑" pitchFamily="34" charset="-122"/>
                          <a:ea typeface="微软雅黑" pitchFamily="34" charset="-122"/>
                        </a:rPr>
                        <a:t>支持</a:t>
                      </a:r>
                      <a:endParaRPr lang="zh-CN" altLang="en-US" sz="2400" b="1" dirty="0">
                        <a:latin typeface="微软雅黑" pitchFamily="34" charset="-122"/>
                        <a:ea typeface="微软雅黑" pitchFamily="34" charset="-122"/>
                      </a:endParaRPr>
                    </a:p>
                  </a:txBody>
                  <a:tcPr anchor="ctr"/>
                </a:tc>
                <a:tc>
                  <a:txBody>
                    <a:bodyPr/>
                    <a:lstStyle/>
                    <a:p>
                      <a:pPr algn="ctr"/>
                      <a:endParaRPr lang="zh-CN" altLang="en-US" sz="2400" b="1" dirty="0">
                        <a:solidFill>
                          <a:srgbClr val="FF0000"/>
                        </a:solidFill>
                        <a:latin typeface="微软雅黑" pitchFamily="34" charset="-122"/>
                        <a:ea typeface="微软雅黑" pitchFamily="34" charset="-122"/>
                      </a:endParaRPr>
                    </a:p>
                  </a:txBody>
                  <a:tcPr anchor="ctr"/>
                </a:tc>
                <a:extLst>
                  <a:ext uri="{0D108BD9-81ED-4DB2-BD59-A6C34878D82A}">
                    <a16:rowId xmlns:a16="http://schemas.microsoft.com/office/drawing/2014/main" val="10004"/>
                  </a:ext>
                </a:extLst>
              </a:tr>
              <a:tr h="605367">
                <a:tc>
                  <a:txBody>
                    <a:bodyPr/>
                    <a:lstStyle/>
                    <a:p>
                      <a:pPr marL="0" algn="ctr" defTabSz="914400" rtl="0" eaLnBrk="1" latinLnBrk="0" hangingPunct="1"/>
                      <a:r>
                        <a:rPr lang="zh-CN" altLang="en-US" sz="2400" kern="1200" dirty="0">
                          <a:latin typeface="微软雅黑" pitchFamily="34" charset="-122"/>
                          <a:ea typeface="微软雅黑" pitchFamily="34" charset="-122"/>
                        </a:rPr>
                        <a:t>函数</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r>
                        <a:rPr lang="zh-CN" altLang="en-US" sz="2400" kern="1200" dirty="0">
                          <a:latin typeface="微软雅黑" pitchFamily="34" charset="-122"/>
                          <a:ea typeface="微软雅黑" pitchFamily="34" charset="-122"/>
                        </a:rPr>
                        <a:t>支持</a:t>
                      </a:r>
                      <a:endParaRPr lang="zh-CN" altLang="en-US" sz="2400" b="1" kern="1200" dirty="0">
                        <a:solidFill>
                          <a:schemeClr val="dk1"/>
                        </a:solidFill>
                        <a:latin typeface="微软雅黑" pitchFamily="34" charset="-122"/>
                        <a:ea typeface="微软雅黑" pitchFamily="34" charset="-122"/>
                        <a:cs typeface="+mn-cs"/>
                      </a:endParaRPr>
                    </a:p>
                  </a:txBody>
                  <a:tcPr anchor="ctr"/>
                </a:tc>
                <a:tc>
                  <a:txBody>
                    <a:bodyPr/>
                    <a:lstStyle/>
                    <a:p>
                      <a:pPr marL="0" algn="ctr" defTabSz="914400" rtl="0" eaLnBrk="1" latinLnBrk="0" hangingPunct="1"/>
                      <a:endParaRPr lang="zh-CN" altLang="en-US" sz="2400" b="1" kern="1200" dirty="0">
                        <a:solidFill>
                          <a:srgbClr val="FF0000"/>
                        </a:solidFill>
                        <a:latin typeface="微软雅黑" pitchFamily="34" charset="-122"/>
                        <a:ea typeface="微软雅黑" pitchFamily="34" charset="-122"/>
                        <a:cs typeface="+mn-cs"/>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125</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保证可综合性的规则</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不使用</a:t>
            </a:r>
            <a:r>
              <a:rPr lang="en-US" altLang="zh-CN" sz="2400" kern="0" dirty="0">
                <a:latin typeface="微软雅黑" pitchFamily="34" charset="-122"/>
                <a:ea typeface="微软雅黑" pitchFamily="34" charset="-122"/>
              </a:rPr>
              <a:t>initial</a:t>
            </a:r>
            <a:r>
              <a:rPr lang="zh-CN" altLang="en-US" sz="2400" kern="0" dirty="0">
                <a:latin typeface="微软雅黑" pitchFamily="34" charset="-122"/>
                <a:ea typeface="微软雅黑" pitchFamily="34" charset="-122"/>
              </a:rPr>
              <a:t>（复位机制进行替代）。</a:t>
            </a: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不使用延迟。</a:t>
            </a: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不使用循环次数不确定的循环语句，如</a:t>
            </a:r>
            <a:r>
              <a:rPr lang="en-US" altLang="zh-CN" sz="2400" kern="0" dirty="0">
                <a:latin typeface="微软雅黑" pitchFamily="34" charset="-122"/>
                <a:ea typeface="微软雅黑" pitchFamily="34" charset="-122"/>
              </a:rPr>
              <a:t>forever</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while</a:t>
            </a:r>
            <a:r>
              <a:rPr lang="zh-CN" altLang="en-US" sz="2400" kern="0" dirty="0">
                <a:latin typeface="微软雅黑" pitchFamily="34" charset="-122"/>
                <a:ea typeface="微软雅黑" pitchFamily="34" charset="-122"/>
              </a:rPr>
              <a:t>等。</a:t>
            </a: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一般不采用调用门级元件来描述设计的方法，建议采用行为语句来完成设计。</a:t>
            </a: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用</a:t>
            </a:r>
            <a:r>
              <a:rPr lang="en-US" altLang="zh-CN" sz="2400" kern="0" dirty="0">
                <a:latin typeface="微软雅黑" pitchFamily="34" charset="-122"/>
                <a:ea typeface="微软雅黑" pitchFamily="34" charset="-122"/>
              </a:rPr>
              <a:t>always</a:t>
            </a:r>
            <a:r>
              <a:rPr lang="zh-CN" altLang="en-US" sz="2400" kern="0" dirty="0">
                <a:latin typeface="微软雅黑" pitchFamily="34" charset="-122"/>
                <a:ea typeface="微软雅黑" pitchFamily="34" charset="-122"/>
              </a:rPr>
              <a:t>过程块描述组合逻辑，</a:t>
            </a:r>
            <a:r>
              <a:rPr lang="zh-CN" altLang="en-US" sz="2400" kern="0" dirty="0">
                <a:solidFill>
                  <a:srgbClr val="0000FF"/>
                </a:solidFill>
                <a:latin typeface="微软雅黑" pitchFamily="34" charset="-122"/>
                <a:ea typeface="微软雅黑" pitchFamily="34" charset="-122"/>
              </a:rPr>
              <a:t>应在敏感信号列表中列出所有的输入信号</a:t>
            </a:r>
            <a:r>
              <a:rPr lang="zh-CN" altLang="en-US" sz="2400" kern="0" dirty="0">
                <a:latin typeface="微软雅黑" pitchFamily="34" charset="-122"/>
                <a:ea typeface="微软雅黑" pitchFamily="34" charset="-122"/>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126</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保证可综合性的规则（</a:t>
            </a:r>
            <a:r>
              <a:rPr lang="en-US" altLang="zh-CN" sz="3600" b="1" dirty="0">
                <a:latin typeface="微软雅黑" pitchFamily="34" charset="-122"/>
                <a:ea typeface="微软雅黑" pitchFamily="34" charset="-122"/>
              </a:rPr>
              <a:t>cont.</a:t>
            </a:r>
            <a:r>
              <a:rPr lang="zh-CN" altLang="en-US" sz="3600" b="1" dirty="0">
                <a:latin typeface="微软雅黑" pitchFamily="34" charset="-122"/>
                <a:ea typeface="微软雅黑" pitchFamily="34" charset="-122"/>
              </a:rPr>
              <a:t>）</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400" kern="0" dirty="0">
                <a:solidFill>
                  <a:srgbClr val="0000FF"/>
                </a:solidFill>
                <a:latin typeface="微软雅黑" pitchFamily="34" charset="-122"/>
                <a:ea typeface="微软雅黑" pitchFamily="34" charset="-122"/>
              </a:rPr>
              <a:t>对时序逻辑描述，应使用非阻塞赋值方式。对组合逻辑描述，应使用阻塞赋值</a:t>
            </a:r>
            <a:r>
              <a:rPr lang="zh-CN" altLang="en-US" sz="2400" kern="0" dirty="0">
                <a:latin typeface="微软雅黑" pitchFamily="34" charset="-122"/>
                <a:ea typeface="微软雅黑" pitchFamily="34" charset="-122"/>
              </a:rPr>
              <a:t>。</a:t>
            </a:r>
          </a:p>
          <a:p>
            <a:pPr marL="342900" indent="-342900" algn="just">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不能在一个以上的</a:t>
            </a:r>
            <a:r>
              <a:rPr lang="en-US" altLang="zh-CN" sz="2400" kern="0" dirty="0">
                <a:latin typeface="微软雅黑" pitchFamily="34" charset="-122"/>
                <a:ea typeface="微软雅黑" pitchFamily="34" charset="-122"/>
              </a:rPr>
              <a:t>always</a:t>
            </a:r>
            <a:r>
              <a:rPr lang="zh-CN" altLang="en-US" sz="2400" kern="0" dirty="0">
                <a:latin typeface="微软雅黑" pitchFamily="34" charset="-122"/>
                <a:ea typeface="微软雅黑" pitchFamily="34" charset="-122"/>
              </a:rPr>
              <a:t>块中对同一个信号赋值，而对同一个赋值对象不能既使用阻塞式赋值，又使用非阻塞式赋值。</a:t>
            </a:r>
          </a:p>
          <a:p>
            <a:pPr marL="342900" indent="-342900" algn="just">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如果不打算把变量推导成锁存器，那么必须在</a:t>
            </a:r>
            <a:r>
              <a:rPr lang="en-US" altLang="zh-CN" sz="2400" kern="0" dirty="0">
                <a:latin typeface="微软雅黑" pitchFamily="34" charset="-122"/>
                <a:ea typeface="微软雅黑" pitchFamily="34" charset="-122"/>
              </a:rPr>
              <a:t>if</a:t>
            </a:r>
            <a:r>
              <a:rPr lang="zh-CN" altLang="en-US" sz="2400" kern="0" dirty="0">
                <a:latin typeface="微软雅黑" pitchFamily="34" charset="-122"/>
                <a:ea typeface="微软雅黑" pitchFamily="34" charset="-122"/>
              </a:rPr>
              <a:t>语句或</a:t>
            </a:r>
            <a:r>
              <a:rPr lang="en-US" altLang="zh-CN" sz="2400" kern="0" dirty="0">
                <a:latin typeface="微软雅黑" pitchFamily="34" charset="-122"/>
                <a:ea typeface="微软雅黑" pitchFamily="34" charset="-122"/>
              </a:rPr>
              <a:t>case</a:t>
            </a:r>
            <a:r>
              <a:rPr lang="zh-CN" altLang="en-US" sz="2400" kern="0" dirty="0">
                <a:latin typeface="微软雅黑" pitchFamily="34" charset="-122"/>
                <a:ea typeface="微软雅黑" pitchFamily="34" charset="-122"/>
              </a:rPr>
              <a:t>语句的所有条件分支中都对信号明确地赋值。</a:t>
            </a: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127</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保证可综合性的规则（</a:t>
            </a:r>
            <a:r>
              <a:rPr lang="en-US" altLang="zh-CN" sz="3600" b="1" dirty="0">
                <a:latin typeface="微软雅黑" pitchFamily="34" charset="-122"/>
                <a:ea typeface="微软雅黑" pitchFamily="34" charset="-122"/>
              </a:rPr>
              <a:t>cont.</a:t>
            </a:r>
            <a:r>
              <a:rPr lang="zh-CN" altLang="en-US" sz="3600" b="1" dirty="0">
                <a:latin typeface="微软雅黑" pitchFamily="34" charset="-122"/>
                <a:ea typeface="微软雅黑" pitchFamily="34" charset="-122"/>
              </a:rPr>
              <a:t>）</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避免混合使用上升沿和下降沿触发的触发器。</a:t>
            </a:r>
          </a:p>
          <a:p>
            <a:pPr marL="342900" indent="-342900" algn="just">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同一个变量的赋值不能受多个时钟控制，也不能受两种不同的时钟条件（或者不同的时钟沿）控制。</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en-US" altLang="zh-CN" sz="2400" kern="0" dirty="0" err="1">
                <a:latin typeface="微软雅黑" pitchFamily="34" charset="-122"/>
                <a:ea typeface="微软雅黑" pitchFamily="34" charset="-122"/>
              </a:rPr>
              <a:t>testbench</a:t>
            </a:r>
            <a:r>
              <a:rPr lang="zh-CN" altLang="en-US" sz="2400" kern="0" dirty="0">
                <a:latin typeface="微软雅黑" pitchFamily="34" charset="-122"/>
                <a:ea typeface="微软雅黑" pitchFamily="34" charset="-122"/>
              </a:rPr>
              <a:t>支持绝大部分语法结构。</a:t>
            </a:r>
            <a:endParaRPr lang="en-US" altLang="zh-CN" sz="2400" kern="0" dirty="0">
              <a:latin typeface="微软雅黑" pitchFamily="34" charset="-122"/>
              <a:ea typeface="微软雅黑" pitchFamily="34"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128</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后续课程安排</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上课地点：</a:t>
            </a:r>
            <a:r>
              <a:rPr lang="en-US" altLang="zh-CN" sz="2400" kern="0" dirty="0">
                <a:latin typeface="微软雅黑" pitchFamily="34" charset="-122"/>
                <a:ea typeface="微软雅黑" pitchFamily="34" charset="-122"/>
              </a:rPr>
              <a:t>47</a:t>
            </a:r>
            <a:r>
              <a:rPr lang="zh-CN" altLang="en-US" sz="2400" kern="0" dirty="0">
                <a:latin typeface="微软雅黑" pitchFamily="34" charset="-122"/>
                <a:ea typeface="微软雅黑" pitchFamily="34" charset="-122"/>
              </a:rPr>
              <a:t>楼</a:t>
            </a:r>
            <a:r>
              <a:rPr lang="en-US" altLang="zh-CN" sz="2400" kern="0" dirty="0">
                <a:latin typeface="微软雅黑" pitchFamily="34" charset="-122"/>
                <a:ea typeface="微软雅黑" pitchFamily="34" charset="-122"/>
              </a:rPr>
              <a:t>409</a:t>
            </a:r>
            <a:r>
              <a:rPr lang="zh-CN" altLang="en-US" sz="2400" kern="0" dirty="0">
                <a:latin typeface="微软雅黑" pitchFamily="34" charset="-122"/>
                <a:ea typeface="微软雅黑" pitchFamily="34" charset="-122"/>
              </a:rPr>
              <a:t>室</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边讲边实践，上课需携带</a:t>
            </a:r>
            <a:r>
              <a:rPr lang="en-US" altLang="zh-CN" sz="2400" kern="0" dirty="0">
                <a:latin typeface="微软雅黑" pitchFamily="34" charset="-122"/>
                <a:ea typeface="微软雅黑" pitchFamily="34" charset="-122"/>
              </a:rPr>
              <a:t>FPGA</a:t>
            </a:r>
            <a:r>
              <a:rPr lang="zh-CN" altLang="en-US" sz="2400" kern="0" dirty="0">
                <a:latin typeface="微软雅黑" pitchFamily="34" charset="-122"/>
                <a:ea typeface="微软雅黑" pitchFamily="34" charset="-122"/>
              </a:rPr>
              <a:t>开发板，</a:t>
            </a:r>
            <a:r>
              <a:rPr lang="en-US" altLang="zh-CN" sz="2400" kern="0" dirty="0">
                <a:latin typeface="微软雅黑" pitchFamily="34" charset="-122"/>
                <a:ea typeface="微软雅黑" pitchFamily="34" charset="-122"/>
              </a:rPr>
              <a:t>3</a:t>
            </a:r>
            <a:r>
              <a:rPr lang="zh-CN" altLang="en-US" sz="2400" kern="0" dirty="0">
                <a:latin typeface="微软雅黑" pitchFamily="34" charset="-122"/>
                <a:ea typeface="微软雅黑" pitchFamily="34" charset="-122"/>
              </a:rPr>
              <a:t>人一组</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课程内容：常见组合逻辑设计、常见时序逻辑设计、基于</a:t>
            </a:r>
            <a:r>
              <a:rPr lang="en-US" altLang="zh-CN" sz="2400" kern="0" dirty="0">
                <a:latin typeface="微软雅黑" pitchFamily="34" charset="-122"/>
                <a:ea typeface="微软雅黑" pitchFamily="34" charset="-122"/>
              </a:rPr>
              <a:t>IP</a:t>
            </a:r>
            <a:r>
              <a:rPr lang="zh-CN" altLang="en-US" sz="2400" kern="0" dirty="0">
                <a:latin typeface="微软雅黑" pitchFamily="34" charset="-122"/>
                <a:ea typeface="微软雅黑" pitchFamily="34" charset="-122"/>
              </a:rPr>
              <a:t>的</a:t>
            </a:r>
            <a:r>
              <a:rPr lang="en-US" altLang="zh-CN" sz="2400" kern="0" dirty="0">
                <a:latin typeface="微软雅黑" pitchFamily="34" charset="-122"/>
                <a:ea typeface="微软雅黑" pitchFamily="34" charset="-122"/>
              </a:rPr>
              <a:t>FPGA</a:t>
            </a:r>
            <a:r>
              <a:rPr lang="zh-CN" altLang="en-US" sz="2400" kern="0" dirty="0">
                <a:latin typeface="微软雅黑" pitchFamily="34" charset="-122"/>
                <a:ea typeface="微软雅黑" pitchFamily="34" charset="-122"/>
              </a:rPr>
              <a:t>设计、常用</a:t>
            </a:r>
            <a:r>
              <a:rPr lang="en-US" altLang="zh-CN" sz="2400" kern="0" dirty="0">
                <a:latin typeface="微软雅黑" pitchFamily="34" charset="-122"/>
                <a:ea typeface="微软雅黑" pitchFamily="34" charset="-122"/>
              </a:rPr>
              <a:t>I/O</a:t>
            </a:r>
            <a:r>
              <a:rPr lang="zh-CN" altLang="en-US" sz="2400" kern="0" dirty="0">
                <a:latin typeface="微软雅黑" pitchFamily="34" charset="-122"/>
                <a:ea typeface="微软雅黑" pitchFamily="34" charset="-122"/>
              </a:rPr>
              <a:t>接口设计</a:t>
            </a:r>
            <a:endParaRPr lang="en-US" altLang="zh-CN" sz="2400" kern="0" dirty="0">
              <a:latin typeface="微软雅黑" pitchFamily="34" charset="-122"/>
              <a:ea typeface="微软雅黑" pitchFamily="34" charset="-122"/>
            </a:endParaRPr>
          </a:p>
        </p:txBody>
      </p:sp>
    </p:spTree>
    <p:extLst>
      <p:ext uri="{BB962C8B-B14F-4D97-AF65-F5344CB8AC3E}">
        <p14:creationId xmlns:p14="http://schemas.microsoft.com/office/powerpoint/2010/main" val="33411743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129</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Vivado</a:t>
            </a:r>
            <a:r>
              <a:rPr lang="zh-CN" altLang="en-US" sz="3600" b="1" dirty="0">
                <a:latin typeface="微软雅黑" pitchFamily="34" charset="-122"/>
                <a:ea typeface="微软雅黑" pitchFamily="34" charset="-122"/>
              </a:rPr>
              <a:t>工具和相关资料</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400" kern="0" dirty="0">
                <a:latin typeface="微软雅黑" pitchFamily="34" charset="-122"/>
                <a:ea typeface="微软雅黑" pitchFamily="34" charset="-122"/>
                <a:hlinkClick r:id="rId3"/>
              </a:rPr>
              <a:t>https://pan.baidu.com/s/1Zqzun8U-qkS3q0pI-MnkDw</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按照</a:t>
            </a:r>
            <a:r>
              <a:rPr lang="en-US" altLang="zh-CN" sz="2400" kern="0" dirty="0">
                <a:latin typeface="微软雅黑" pitchFamily="34" charset="-122"/>
                <a:ea typeface="微软雅黑" pitchFamily="34" charset="-122"/>
              </a:rPr>
              <a:t>word</a:t>
            </a:r>
            <a:r>
              <a:rPr lang="zh-CN" altLang="en-US" sz="2400" kern="0" dirty="0">
                <a:latin typeface="微软雅黑" pitchFamily="34" charset="-122"/>
                <a:ea typeface="微软雅黑" pitchFamily="34" charset="-122"/>
              </a:rPr>
              <a:t>中的安装说明完成</a:t>
            </a:r>
            <a:r>
              <a:rPr lang="en-US" altLang="zh-CN" sz="2400" kern="0" dirty="0" err="1">
                <a:latin typeface="微软雅黑" pitchFamily="34" charset="-122"/>
                <a:ea typeface="微软雅黑" pitchFamily="34" charset="-122"/>
              </a:rPr>
              <a:t>Vivado</a:t>
            </a:r>
            <a:r>
              <a:rPr lang="zh-CN" altLang="en-US" sz="2400" kern="0" dirty="0">
                <a:latin typeface="微软雅黑" pitchFamily="34" charset="-122"/>
                <a:ea typeface="微软雅黑" pitchFamily="34" charset="-122"/>
              </a:rPr>
              <a:t>的安装</a:t>
            </a:r>
            <a:endParaRPr lang="en-US" altLang="zh-CN" sz="2400" kern="0"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13</a:t>
            </a:fld>
            <a:endParaRPr lang="en-US" altLang="zh-CN"/>
          </a:p>
        </p:txBody>
      </p:sp>
      <p:sp>
        <p:nvSpPr>
          <p:cNvPr id="8"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逻辑综合的流程（</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
        <p:nvSpPr>
          <p:cNvPr id="14" name="Rectangle 6"/>
          <p:cNvSpPr txBox="1">
            <a:spLocks noChangeArrowheads="1"/>
          </p:cNvSpPr>
          <p:nvPr/>
        </p:nvSpPr>
        <p:spPr bwMode="auto">
          <a:xfrm>
            <a:off x="374848" y="1268760"/>
            <a:ext cx="8229600"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a:lnSpc>
                <a:spcPts val="3000"/>
              </a:lnSpc>
              <a:spcBef>
                <a:spcPts val="1500"/>
              </a:spcBef>
              <a:buClr>
                <a:schemeClr val="accent1"/>
              </a:buClr>
              <a:buSzPct val="100000"/>
              <a:buBlip>
                <a:blip r:embed="rId2"/>
              </a:buBlip>
            </a:pPr>
            <a:r>
              <a:rPr lang="zh-CN" altLang="en-US" sz="2200" b="1" kern="0" dirty="0">
                <a:solidFill>
                  <a:srgbClr val="0000FF"/>
                </a:solidFill>
                <a:latin typeface="微软雅黑" pitchFamily="34" charset="-122"/>
                <a:ea typeface="微软雅黑" pitchFamily="34" charset="-122"/>
              </a:rPr>
              <a:t>翻译：</a:t>
            </a:r>
            <a:r>
              <a:rPr lang="en-US" altLang="zh-CN" sz="2200" kern="0" dirty="0">
                <a:latin typeface="微软雅黑" pitchFamily="34" charset="-122"/>
                <a:ea typeface="微软雅黑" pitchFamily="34" charset="-122"/>
              </a:rPr>
              <a:t>RTL</a:t>
            </a:r>
            <a:r>
              <a:rPr lang="zh-CN" altLang="en-US" sz="2200" kern="0" dirty="0">
                <a:latin typeface="微软雅黑" pitchFamily="34" charset="-122"/>
                <a:ea typeface="微软雅黑" pitchFamily="34" charset="-122"/>
              </a:rPr>
              <a:t>描述被逻辑综合工具转换为一个未经优化的内部表示，不考虑面积、时序和功耗等约束。</a:t>
            </a:r>
          </a:p>
          <a:p>
            <a:pPr marL="342900" lvl="0" indent="-342900" algn="just">
              <a:lnSpc>
                <a:spcPts val="3000"/>
              </a:lnSpc>
              <a:spcBef>
                <a:spcPts val="1500"/>
              </a:spcBef>
              <a:buClr>
                <a:schemeClr val="accent1"/>
              </a:buClr>
              <a:buSzPct val="100000"/>
              <a:buBlip>
                <a:blip r:embed="rId2"/>
              </a:buBlip>
            </a:pPr>
            <a:endParaRPr lang="zh-CN" altLang="en-US" sz="2200" kern="0" dirty="0">
              <a:latin typeface="微软雅黑" pitchFamily="34" charset="-122"/>
              <a:ea typeface="微软雅黑" pitchFamily="34" charset="-122"/>
            </a:endParaRPr>
          </a:p>
          <a:p>
            <a:pPr marL="342900" lvl="0" indent="-342900" algn="just">
              <a:lnSpc>
                <a:spcPts val="3000"/>
              </a:lnSpc>
              <a:spcBef>
                <a:spcPts val="1500"/>
              </a:spcBef>
              <a:buClr>
                <a:schemeClr val="accent1"/>
              </a:buClr>
              <a:buSzPct val="100000"/>
              <a:buBlip>
                <a:blip r:embed="rId2"/>
              </a:buBlip>
            </a:pPr>
            <a:r>
              <a:rPr lang="zh-CN" altLang="en-US" sz="2200" b="1" kern="0" dirty="0">
                <a:solidFill>
                  <a:srgbClr val="0000FF"/>
                </a:solidFill>
                <a:latin typeface="微软雅黑" pitchFamily="34" charset="-122"/>
                <a:ea typeface="微软雅黑" pitchFamily="34" charset="-122"/>
              </a:rPr>
              <a:t>逻辑优化：</a:t>
            </a:r>
            <a:r>
              <a:rPr lang="zh-CN" altLang="en-US" sz="2200" kern="0" dirty="0">
                <a:latin typeface="微软雅黑" pitchFamily="34" charset="-122"/>
                <a:ea typeface="微软雅黑" pitchFamily="34" charset="-122"/>
              </a:rPr>
              <a:t>去除冗余逻辑，使用大量与工艺无关的布尔逻辑优化技术，产生优化后的内部表示。</a:t>
            </a:r>
          </a:p>
          <a:p>
            <a:pPr marL="342900" lvl="0" indent="-342900" algn="just">
              <a:lnSpc>
                <a:spcPts val="3000"/>
              </a:lnSpc>
              <a:spcBef>
                <a:spcPts val="1500"/>
              </a:spcBef>
              <a:buClr>
                <a:schemeClr val="accent1"/>
              </a:buClr>
              <a:buSzPct val="100000"/>
              <a:buBlip>
                <a:blip r:embed="rId2"/>
              </a:buBlip>
            </a:pPr>
            <a:endParaRPr lang="zh-CN" altLang="en-US" sz="2200" kern="0" dirty="0">
              <a:latin typeface="微软雅黑" pitchFamily="34" charset="-122"/>
              <a:ea typeface="微软雅黑" pitchFamily="34" charset="-122"/>
            </a:endParaRPr>
          </a:p>
          <a:p>
            <a:pPr marL="342900" lvl="0" indent="-342900" algn="just">
              <a:lnSpc>
                <a:spcPts val="3000"/>
              </a:lnSpc>
              <a:spcBef>
                <a:spcPts val="1500"/>
              </a:spcBef>
              <a:buClr>
                <a:schemeClr val="accent1"/>
              </a:buClr>
              <a:buSzPct val="100000"/>
              <a:buBlip>
                <a:blip r:embed="rId2"/>
              </a:buBlip>
            </a:pPr>
            <a:r>
              <a:rPr lang="zh-CN" altLang="en-US" sz="2200" b="1" kern="0" dirty="0">
                <a:solidFill>
                  <a:srgbClr val="0000FF"/>
                </a:solidFill>
                <a:latin typeface="微软雅黑" pitchFamily="34" charset="-122"/>
                <a:ea typeface="微软雅黑" pitchFamily="34" charset="-122"/>
              </a:rPr>
              <a:t>工艺映射和优化：</a:t>
            </a:r>
            <a:r>
              <a:rPr lang="zh-CN" altLang="en-US" sz="2200" kern="0" dirty="0">
                <a:latin typeface="微软雅黑" pitchFamily="34" charset="-122"/>
                <a:ea typeface="微软雅黑" pitchFamily="34" charset="-122"/>
              </a:rPr>
              <a:t>综合工具接受内部表示，使用工艺库中提供的单元，用逻辑门实现该内部表示，并根据设计约束进行相应的优化。</a:t>
            </a:r>
          </a:p>
          <a:p>
            <a:pPr marL="342900" marR="0" lvl="0" indent="-342900" algn="just" defTabSz="914400" rtl="0" eaLnBrk="1" fontAlgn="base" latinLnBrk="0" hangingPunct="1">
              <a:lnSpc>
                <a:spcPts val="2600"/>
              </a:lnSpc>
              <a:spcBef>
                <a:spcPct val="20000"/>
              </a:spcBef>
              <a:spcAft>
                <a:spcPct val="0"/>
              </a:spcAft>
              <a:buClr>
                <a:schemeClr val="accent1"/>
              </a:buClr>
              <a:buSzPct val="100000"/>
              <a:tabLst/>
              <a:defRPr/>
            </a:pP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en-US" altLang="zh-CN"/>
              <a:t>逻辑设计基础</a:t>
            </a:r>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14</a:t>
            </a:fld>
            <a:endParaRPr lang="en-US" altLang="zh-CN"/>
          </a:p>
        </p:txBody>
      </p:sp>
      <p:sp>
        <p:nvSpPr>
          <p:cNvPr id="8"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逻辑综合的流程（</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pic>
        <p:nvPicPr>
          <p:cNvPr id="7" name="Picture 5"/>
          <p:cNvPicPr>
            <a:picLocks noChangeAspect="1" noChangeArrowheads="1"/>
          </p:cNvPicPr>
          <p:nvPr/>
        </p:nvPicPr>
        <p:blipFill>
          <a:blip r:embed="rId2" cstate="print"/>
          <a:srcRect/>
          <a:stretch>
            <a:fillRect/>
          </a:stretch>
        </p:blipFill>
        <p:spPr bwMode="auto">
          <a:xfrm>
            <a:off x="488504" y="1022176"/>
            <a:ext cx="6659563" cy="5791200"/>
          </a:xfrm>
          <a:prstGeom prst="rect">
            <a:avLst/>
          </a:prstGeom>
          <a:noFill/>
          <a:ln w="9525">
            <a:noFill/>
            <a:miter lim="800000"/>
            <a:headEnd/>
            <a:tailEnd/>
          </a:ln>
        </p:spPr>
      </p:pic>
      <p:cxnSp>
        <p:nvCxnSpPr>
          <p:cNvPr id="9" name="直接连接符 6"/>
          <p:cNvCxnSpPr>
            <a:cxnSpLocks noChangeShapeType="1"/>
          </p:cNvCxnSpPr>
          <p:nvPr/>
        </p:nvCxnSpPr>
        <p:spPr bwMode="auto">
          <a:xfrm>
            <a:off x="107504" y="4908376"/>
            <a:ext cx="8305800" cy="0"/>
          </a:xfrm>
          <a:prstGeom prst="line">
            <a:avLst/>
          </a:prstGeom>
          <a:noFill/>
          <a:ln w="38100" algn="ctr">
            <a:solidFill>
              <a:srgbClr val="CC00FF"/>
            </a:solidFill>
            <a:round/>
            <a:headEnd/>
            <a:tailEnd/>
          </a:ln>
        </p:spPr>
      </p:cxnSp>
      <p:sp>
        <p:nvSpPr>
          <p:cNvPr id="10" name="TextBox 7"/>
          <p:cNvSpPr txBox="1">
            <a:spLocks noChangeArrowheads="1"/>
          </p:cNvSpPr>
          <p:nvPr/>
        </p:nvSpPr>
        <p:spPr bwMode="auto">
          <a:xfrm>
            <a:off x="259904" y="4146376"/>
            <a:ext cx="1828800" cy="523875"/>
          </a:xfrm>
          <a:prstGeom prst="rect">
            <a:avLst/>
          </a:prstGeom>
          <a:noFill/>
          <a:ln w="9525">
            <a:noFill/>
            <a:miter lim="800000"/>
            <a:headEnd/>
            <a:tailEnd/>
          </a:ln>
        </p:spPr>
        <p:txBody>
          <a:bodyPr>
            <a:spAutoFit/>
          </a:bodyPr>
          <a:lstStyle/>
          <a:p>
            <a:pPr algn="ctr"/>
            <a:r>
              <a:rPr lang="zh-CN" altLang="en-US" b="1">
                <a:latin typeface="隶书" pitchFamily="49" charset="-122"/>
                <a:ea typeface="隶书" pitchFamily="49" charset="-122"/>
              </a:rPr>
              <a:t>工艺无关</a:t>
            </a:r>
          </a:p>
        </p:txBody>
      </p:sp>
      <p:sp>
        <p:nvSpPr>
          <p:cNvPr id="11" name="TextBox 8"/>
          <p:cNvSpPr txBox="1">
            <a:spLocks noChangeArrowheads="1"/>
          </p:cNvSpPr>
          <p:nvPr/>
        </p:nvSpPr>
        <p:spPr bwMode="auto">
          <a:xfrm>
            <a:off x="7041704" y="5213176"/>
            <a:ext cx="1828800" cy="523875"/>
          </a:xfrm>
          <a:prstGeom prst="rect">
            <a:avLst/>
          </a:prstGeom>
          <a:noFill/>
          <a:ln w="9525">
            <a:noFill/>
            <a:miter lim="800000"/>
            <a:headEnd/>
            <a:tailEnd/>
          </a:ln>
        </p:spPr>
        <p:txBody>
          <a:bodyPr>
            <a:spAutoFit/>
          </a:bodyPr>
          <a:lstStyle/>
          <a:p>
            <a:pPr algn="ctr"/>
            <a:r>
              <a:rPr lang="zh-CN" altLang="en-US" b="1">
                <a:latin typeface="隶书" pitchFamily="49" charset="-122"/>
                <a:ea typeface="隶书" pitchFamily="49" charset="-122"/>
              </a:rPr>
              <a:t>工艺相关</a:t>
            </a:r>
          </a:p>
        </p:txBody>
      </p:sp>
      <p:sp>
        <p:nvSpPr>
          <p:cNvPr id="12" name="五角星 11"/>
          <p:cNvSpPr/>
          <p:nvPr/>
        </p:nvSpPr>
        <p:spPr bwMode="auto">
          <a:xfrm>
            <a:off x="4984304" y="1098376"/>
            <a:ext cx="381000" cy="304800"/>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13" name="五角星 12"/>
          <p:cNvSpPr/>
          <p:nvPr/>
        </p:nvSpPr>
        <p:spPr bwMode="auto">
          <a:xfrm>
            <a:off x="945704" y="5822776"/>
            <a:ext cx="381000" cy="304800"/>
          </a:xfrm>
          <a:prstGeom prst="star5">
            <a:avLst/>
          </a:prstGeom>
          <a:solidFill>
            <a:srgbClr val="00FF00"/>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15" name="五角星 14"/>
          <p:cNvSpPr/>
          <p:nvPr/>
        </p:nvSpPr>
        <p:spPr bwMode="auto">
          <a:xfrm>
            <a:off x="6203504" y="5822776"/>
            <a:ext cx="381000" cy="304800"/>
          </a:xfrm>
          <a:prstGeom prst="star5">
            <a:avLst/>
          </a:prstGeom>
          <a:solidFill>
            <a:srgbClr val="00FF00"/>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16" name="TextBox 15"/>
          <p:cNvSpPr txBox="1">
            <a:spLocks noChangeArrowheads="1"/>
          </p:cNvSpPr>
          <p:nvPr/>
        </p:nvSpPr>
        <p:spPr bwMode="auto">
          <a:xfrm>
            <a:off x="5441504" y="1079326"/>
            <a:ext cx="1828800" cy="400050"/>
          </a:xfrm>
          <a:prstGeom prst="rect">
            <a:avLst/>
          </a:prstGeom>
          <a:noFill/>
          <a:ln w="9525">
            <a:noFill/>
            <a:miter lim="800000"/>
            <a:headEnd/>
            <a:tailEnd/>
          </a:ln>
        </p:spPr>
        <p:txBody>
          <a:bodyPr>
            <a:spAutoFit/>
          </a:bodyPr>
          <a:lstStyle/>
          <a:p>
            <a:pPr algn="ctr"/>
            <a:r>
              <a:rPr lang="zh-CN" altLang="en-US" sz="2000" b="1"/>
              <a:t>设计人员可控</a:t>
            </a:r>
          </a:p>
        </p:txBody>
      </p:sp>
      <p:sp>
        <p:nvSpPr>
          <p:cNvPr id="17" name="TextBox 16"/>
          <p:cNvSpPr txBox="1">
            <a:spLocks noChangeArrowheads="1"/>
          </p:cNvSpPr>
          <p:nvPr/>
        </p:nvSpPr>
        <p:spPr bwMode="auto">
          <a:xfrm>
            <a:off x="259904" y="6203776"/>
            <a:ext cx="1828800" cy="400050"/>
          </a:xfrm>
          <a:prstGeom prst="rect">
            <a:avLst/>
          </a:prstGeom>
          <a:noFill/>
          <a:ln w="9525">
            <a:noFill/>
            <a:miter lim="800000"/>
            <a:headEnd/>
            <a:tailEnd/>
          </a:ln>
        </p:spPr>
        <p:txBody>
          <a:bodyPr>
            <a:spAutoFit/>
          </a:bodyPr>
          <a:lstStyle/>
          <a:p>
            <a:pPr algn="ctr"/>
            <a:r>
              <a:rPr lang="zh-CN" altLang="en-US" sz="2000" b="1"/>
              <a:t>设计人员可控</a:t>
            </a:r>
          </a:p>
        </p:txBody>
      </p:sp>
      <p:sp>
        <p:nvSpPr>
          <p:cNvPr id="18" name="TextBox 17"/>
          <p:cNvSpPr txBox="1">
            <a:spLocks noChangeArrowheads="1"/>
          </p:cNvSpPr>
          <p:nvPr/>
        </p:nvSpPr>
        <p:spPr bwMode="auto">
          <a:xfrm>
            <a:off x="5517704" y="6203776"/>
            <a:ext cx="1828800" cy="400050"/>
          </a:xfrm>
          <a:prstGeom prst="rect">
            <a:avLst/>
          </a:prstGeom>
          <a:noFill/>
          <a:ln w="9525">
            <a:noFill/>
            <a:miter lim="800000"/>
            <a:headEnd/>
            <a:tailEnd/>
          </a:ln>
        </p:spPr>
        <p:txBody>
          <a:bodyPr>
            <a:spAutoFit/>
          </a:bodyPr>
          <a:lstStyle/>
          <a:p>
            <a:pPr algn="ctr"/>
            <a:r>
              <a:rPr lang="zh-CN" altLang="en-US" sz="2000" b="1"/>
              <a:t>设计人员可控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15</a:t>
            </a:fld>
            <a:endParaRPr lang="en-US" altLang="zh-CN"/>
          </a:p>
        </p:txBody>
      </p:sp>
      <p:sp>
        <p:nvSpPr>
          <p:cNvPr id="8" name="Rectangle 4"/>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Verilog HDL</a:t>
            </a:r>
            <a:r>
              <a:rPr lang="zh-CN" altLang="en-US" sz="4000" b="1" dirty="0">
                <a:latin typeface="微软雅黑" pitchFamily="34" charset="-122"/>
                <a:ea typeface="微软雅黑" pitchFamily="34" charset="-122"/>
              </a:rPr>
              <a:t>书籍推荐</a:t>
            </a:r>
          </a:p>
        </p:txBody>
      </p:sp>
      <p:sp>
        <p:nvSpPr>
          <p:cNvPr id="14" name="Rectangle 6"/>
          <p:cNvSpPr txBox="1">
            <a:spLocks noChangeArrowheads="1"/>
          </p:cNvSpPr>
          <p:nvPr/>
        </p:nvSpPr>
        <p:spPr bwMode="auto">
          <a:xfrm>
            <a:off x="374848" y="1268760"/>
            <a:ext cx="8229600"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a:lnSpc>
                <a:spcPts val="3000"/>
              </a:lnSpc>
              <a:spcBef>
                <a:spcPts val="1500"/>
              </a:spcBef>
              <a:buClr>
                <a:schemeClr val="accent1"/>
              </a:buClr>
              <a:buSzPct val="100000"/>
              <a:buBlip>
                <a:blip r:embed="rId2"/>
              </a:buBlip>
            </a:pPr>
            <a:r>
              <a:rPr lang="en-US" altLang="zh-CN" sz="2400" kern="0" dirty="0" err="1">
                <a:solidFill>
                  <a:srgbClr val="0000FF"/>
                </a:solidFill>
                <a:latin typeface="微软雅黑" pitchFamily="34" charset="-122"/>
                <a:ea typeface="微软雅黑" pitchFamily="34" charset="-122"/>
              </a:rPr>
              <a:t>Verilong</a:t>
            </a:r>
            <a:r>
              <a:rPr lang="en-US" altLang="zh-CN" sz="2400" kern="0" dirty="0">
                <a:solidFill>
                  <a:srgbClr val="0000FF"/>
                </a:solidFill>
                <a:latin typeface="微软雅黑" pitchFamily="34" charset="-122"/>
                <a:ea typeface="微软雅黑" pitchFamily="34" charset="-122"/>
              </a:rPr>
              <a:t> HDL</a:t>
            </a:r>
            <a:r>
              <a:rPr lang="zh-CN" altLang="en-US" sz="2400" kern="0" dirty="0">
                <a:solidFill>
                  <a:srgbClr val="0000FF"/>
                </a:solidFill>
                <a:latin typeface="微软雅黑" pitchFamily="34" charset="-122"/>
                <a:ea typeface="微软雅黑" pitchFamily="34" charset="-122"/>
              </a:rPr>
              <a:t>入门</a:t>
            </a:r>
            <a:r>
              <a:rPr lang="en-US" altLang="zh-CN" sz="2400" kern="0" dirty="0">
                <a:solidFill>
                  <a:srgbClr val="0000FF"/>
                </a:solidFill>
                <a:latin typeface="微软雅黑" pitchFamily="34" charset="-122"/>
                <a:ea typeface="微软雅黑" pitchFamily="34" charset="-122"/>
              </a:rPr>
              <a:t>(</a:t>
            </a:r>
            <a:r>
              <a:rPr lang="zh-CN" altLang="en-US" sz="2400" kern="0" dirty="0">
                <a:solidFill>
                  <a:srgbClr val="0000FF"/>
                </a:solidFill>
                <a:latin typeface="微软雅黑" pitchFamily="34" charset="-122"/>
                <a:ea typeface="微软雅黑" pitchFamily="34" charset="-122"/>
              </a:rPr>
              <a:t>第</a:t>
            </a:r>
            <a:r>
              <a:rPr lang="en-US" altLang="zh-CN" sz="2400" kern="0" dirty="0">
                <a:solidFill>
                  <a:srgbClr val="0000FF"/>
                </a:solidFill>
                <a:latin typeface="微软雅黑" pitchFamily="34" charset="-122"/>
                <a:ea typeface="微软雅黑" pitchFamily="34" charset="-122"/>
              </a:rPr>
              <a:t>3</a:t>
            </a:r>
            <a:r>
              <a:rPr lang="zh-CN" altLang="en-US" sz="2400" kern="0" dirty="0">
                <a:solidFill>
                  <a:srgbClr val="0000FF"/>
                </a:solidFill>
                <a:latin typeface="微软雅黑" pitchFamily="34" charset="-122"/>
                <a:ea typeface="微软雅黑" pitchFamily="34" charset="-122"/>
              </a:rPr>
              <a:t>版</a:t>
            </a:r>
            <a:r>
              <a:rPr lang="en-US" altLang="zh-CN" sz="2400" kern="0" dirty="0">
                <a:solidFill>
                  <a:srgbClr val="0000FF"/>
                </a:solidFill>
                <a:latin typeface="微软雅黑" pitchFamily="34" charset="-122"/>
                <a:ea typeface="微软雅黑" pitchFamily="34" charset="-122"/>
              </a:rPr>
              <a:t>)</a:t>
            </a:r>
            <a:r>
              <a:rPr lang="zh-CN" altLang="en-US" sz="2400" kern="0" dirty="0">
                <a:latin typeface="微软雅黑" pitchFamily="34" charset="-122"/>
                <a:ea typeface="微软雅黑" pitchFamily="34" charset="-122"/>
              </a:rPr>
              <a:t>，巴斯克</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著</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、夏宇闻</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译</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，北京航天航空大学出版社</a:t>
            </a:r>
            <a:endParaRPr lang="en-US" altLang="zh-CN" sz="2400" kern="0" dirty="0">
              <a:latin typeface="微软雅黑" pitchFamily="34" charset="-122"/>
              <a:ea typeface="微软雅黑" pitchFamily="34" charset="-122"/>
            </a:endParaRPr>
          </a:p>
          <a:p>
            <a:pPr marL="342900" lvl="0" indent="-342900" algn="just">
              <a:lnSpc>
                <a:spcPts val="3000"/>
              </a:lnSpc>
              <a:spcBef>
                <a:spcPts val="1500"/>
              </a:spcBef>
              <a:buClr>
                <a:schemeClr val="accent1"/>
              </a:buClr>
              <a:buSzPct val="100000"/>
              <a:buBlip>
                <a:blip r:embed="rId2"/>
              </a:buBlip>
            </a:pPr>
            <a:endParaRPr lang="en-US" altLang="zh-CN" sz="2400" kern="0" dirty="0">
              <a:latin typeface="微软雅黑" pitchFamily="34" charset="-122"/>
              <a:ea typeface="微软雅黑" pitchFamily="34" charset="-122"/>
            </a:endParaRPr>
          </a:p>
          <a:p>
            <a:pPr marL="342900" lvl="0" indent="-342900" algn="just">
              <a:lnSpc>
                <a:spcPts val="3000"/>
              </a:lnSpc>
              <a:spcBef>
                <a:spcPts val="1500"/>
              </a:spcBef>
              <a:buClr>
                <a:schemeClr val="accent1"/>
              </a:buClr>
              <a:buSzPct val="100000"/>
              <a:buBlip>
                <a:blip r:embed="rId2"/>
              </a:buBlip>
            </a:pPr>
            <a:r>
              <a:rPr lang="zh-CN" altLang="en-US" sz="2400" kern="0" dirty="0">
                <a:solidFill>
                  <a:srgbClr val="0000FF"/>
                </a:solidFill>
                <a:latin typeface="微软雅黑" pitchFamily="34" charset="-122"/>
                <a:ea typeface="微软雅黑" pitchFamily="34" charset="-122"/>
              </a:rPr>
              <a:t>数字逻辑基础与</a:t>
            </a:r>
            <a:r>
              <a:rPr lang="en-US" altLang="zh-CN" sz="2400" kern="0" dirty="0">
                <a:solidFill>
                  <a:srgbClr val="0000FF"/>
                </a:solidFill>
                <a:latin typeface="微软雅黑" pitchFamily="34" charset="-122"/>
                <a:ea typeface="微软雅黑" pitchFamily="34" charset="-122"/>
              </a:rPr>
              <a:t>Verilog</a:t>
            </a:r>
            <a:r>
              <a:rPr lang="zh-CN" altLang="en-US" sz="2400" kern="0" dirty="0">
                <a:solidFill>
                  <a:srgbClr val="0000FF"/>
                </a:solidFill>
                <a:latin typeface="微软雅黑" pitchFamily="34" charset="-122"/>
                <a:ea typeface="微软雅黑" pitchFamily="34" charset="-122"/>
              </a:rPr>
              <a:t>设计</a:t>
            </a:r>
            <a:r>
              <a:rPr lang="en-US" altLang="zh-CN" sz="2400" kern="0" dirty="0">
                <a:solidFill>
                  <a:srgbClr val="0000FF"/>
                </a:solidFill>
                <a:latin typeface="微软雅黑" pitchFamily="34" charset="-122"/>
                <a:ea typeface="微软雅黑" pitchFamily="34" charset="-122"/>
              </a:rPr>
              <a:t>(</a:t>
            </a:r>
            <a:r>
              <a:rPr lang="zh-CN" altLang="en-US" sz="2400" kern="0" dirty="0">
                <a:solidFill>
                  <a:srgbClr val="0000FF"/>
                </a:solidFill>
                <a:latin typeface="微软雅黑" pitchFamily="34" charset="-122"/>
                <a:ea typeface="微软雅黑" pitchFamily="34" charset="-122"/>
              </a:rPr>
              <a:t>原书第</a:t>
            </a:r>
            <a:r>
              <a:rPr lang="en-US" altLang="zh-CN" sz="2400" kern="0" dirty="0">
                <a:solidFill>
                  <a:srgbClr val="0000FF"/>
                </a:solidFill>
                <a:latin typeface="微软雅黑" pitchFamily="34" charset="-122"/>
                <a:ea typeface="微软雅黑" pitchFamily="34" charset="-122"/>
              </a:rPr>
              <a:t>3</a:t>
            </a:r>
            <a:r>
              <a:rPr lang="zh-CN" altLang="en-US" sz="2400" kern="0" dirty="0">
                <a:solidFill>
                  <a:srgbClr val="0000FF"/>
                </a:solidFill>
                <a:latin typeface="微软雅黑" pitchFamily="34" charset="-122"/>
                <a:ea typeface="微软雅黑" pitchFamily="34" charset="-122"/>
              </a:rPr>
              <a:t>版</a:t>
            </a:r>
            <a:r>
              <a:rPr lang="en-US" altLang="zh-CN" sz="2400" kern="0" dirty="0">
                <a:solidFill>
                  <a:srgbClr val="0000FF"/>
                </a:solidFill>
                <a:latin typeface="微软雅黑" pitchFamily="34" charset="-122"/>
                <a:ea typeface="微软雅黑" pitchFamily="34" charset="-122"/>
              </a:rPr>
              <a:t>) </a:t>
            </a:r>
            <a:r>
              <a:rPr lang="zh-CN" altLang="en-US" sz="2400" kern="0" dirty="0">
                <a:latin typeface="微软雅黑" pitchFamily="34" charset="-122"/>
                <a:ea typeface="微软雅黑" pitchFamily="34" charset="-122"/>
              </a:rPr>
              <a:t>，斯蒂芬</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布朗，机械工业出版社</a:t>
            </a:r>
            <a:endParaRPr lang="en-US" altLang="zh-CN" sz="2400" kern="0" dirty="0">
              <a:latin typeface="微软雅黑" pitchFamily="34" charset="-122"/>
              <a:ea typeface="微软雅黑" pitchFamily="34" charset="-122"/>
            </a:endParaRPr>
          </a:p>
          <a:p>
            <a:pPr marL="342900" lvl="0" indent="-342900" algn="just">
              <a:lnSpc>
                <a:spcPts val="3000"/>
              </a:lnSpc>
              <a:spcBef>
                <a:spcPts val="1500"/>
              </a:spcBef>
              <a:buClr>
                <a:schemeClr val="accent1"/>
              </a:buClr>
              <a:buSzPct val="100000"/>
              <a:buBlip>
                <a:blip r:embed="rId2"/>
              </a:buBlip>
            </a:pPr>
            <a:endParaRPr lang="en-US" altLang="zh-CN" sz="2400" kern="0" dirty="0">
              <a:latin typeface="微软雅黑" pitchFamily="34" charset="-122"/>
              <a:ea typeface="微软雅黑" pitchFamily="34" charset="-122"/>
            </a:endParaRPr>
          </a:p>
          <a:p>
            <a:pPr marL="342900" lvl="0" indent="-342900" algn="just">
              <a:lnSpc>
                <a:spcPts val="3000"/>
              </a:lnSpc>
              <a:spcBef>
                <a:spcPts val="1500"/>
              </a:spcBef>
              <a:buClr>
                <a:schemeClr val="accent1"/>
              </a:buClr>
              <a:buSzPct val="100000"/>
              <a:buBlip>
                <a:blip r:embed="rId2"/>
              </a:buBlip>
            </a:pPr>
            <a:r>
              <a:rPr lang="en-US" altLang="zh-CN" sz="2400" kern="0" dirty="0">
                <a:solidFill>
                  <a:srgbClr val="0000FF"/>
                </a:solidFill>
                <a:latin typeface="微软雅黑" pitchFamily="34" charset="-122"/>
                <a:ea typeface="微软雅黑" pitchFamily="34" charset="-122"/>
              </a:rPr>
              <a:t>Verilog HDL</a:t>
            </a:r>
            <a:r>
              <a:rPr lang="zh-CN" altLang="en-US" sz="2400" kern="0" dirty="0">
                <a:solidFill>
                  <a:srgbClr val="0000FF"/>
                </a:solidFill>
                <a:latin typeface="微软雅黑" pitchFamily="34" charset="-122"/>
                <a:ea typeface="微软雅黑" pitchFamily="34" charset="-122"/>
              </a:rPr>
              <a:t>数字设计与综合</a:t>
            </a:r>
            <a:r>
              <a:rPr lang="en-US" altLang="zh-CN" sz="2400" kern="0" dirty="0">
                <a:solidFill>
                  <a:srgbClr val="0000FF"/>
                </a:solidFill>
                <a:latin typeface="微软雅黑" pitchFamily="34" charset="-122"/>
                <a:ea typeface="微软雅黑" pitchFamily="34" charset="-122"/>
              </a:rPr>
              <a:t>(</a:t>
            </a:r>
            <a:r>
              <a:rPr lang="zh-CN" altLang="en-US" sz="2400" kern="0" dirty="0">
                <a:solidFill>
                  <a:srgbClr val="0000FF"/>
                </a:solidFill>
                <a:latin typeface="微软雅黑" pitchFamily="34" charset="-122"/>
                <a:ea typeface="微软雅黑" pitchFamily="34" charset="-122"/>
              </a:rPr>
              <a:t>第二版</a:t>
            </a:r>
            <a:r>
              <a:rPr lang="en-US" altLang="zh-CN" sz="2400" kern="0" dirty="0">
                <a:solidFill>
                  <a:srgbClr val="0000FF"/>
                </a:solidFill>
                <a:latin typeface="微软雅黑" pitchFamily="34" charset="-122"/>
                <a:ea typeface="微软雅黑" pitchFamily="34" charset="-122"/>
              </a:rPr>
              <a:t>)</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S.</a:t>
            </a:r>
            <a:r>
              <a:rPr lang="zh-CN" altLang="en-US" sz="2400" kern="0" dirty="0">
                <a:latin typeface="微软雅黑" pitchFamily="34" charset="-122"/>
                <a:ea typeface="微软雅黑" pitchFamily="34" charset="-122"/>
              </a:rPr>
              <a:t>帕尔尼卡</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著</a:t>
            </a:r>
            <a:r>
              <a:rPr lang="en-US" altLang="zh-CN" sz="2400" kern="0" dirty="0">
                <a:latin typeface="微软雅黑" pitchFamily="34" charset="-122"/>
                <a:ea typeface="微软雅黑" pitchFamily="34" charset="-122"/>
              </a:rPr>
              <a:t>), </a:t>
            </a:r>
            <a:r>
              <a:rPr lang="zh-CN" altLang="en-US" sz="2400" kern="0" dirty="0">
                <a:latin typeface="微软雅黑" pitchFamily="34" charset="-122"/>
                <a:ea typeface="微软雅黑" pitchFamily="34" charset="-122"/>
              </a:rPr>
              <a:t>夏宇闻</a:t>
            </a:r>
            <a:r>
              <a:rPr lang="en-US" altLang="zh-CN" sz="2400" kern="0" dirty="0">
                <a:latin typeface="微软雅黑" pitchFamily="34" charset="-122"/>
                <a:ea typeface="微软雅黑" pitchFamily="34" charset="-122"/>
              </a:rPr>
              <a:t>, </a:t>
            </a:r>
            <a:r>
              <a:rPr lang="zh-CN" altLang="en-US" sz="2400" kern="0" dirty="0">
                <a:latin typeface="微软雅黑" pitchFamily="34" charset="-122"/>
                <a:ea typeface="微软雅黑" pitchFamily="34" charset="-122"/>
              </a:rPr>
              <a:t>胡燕祥</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译</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，电子工业出版社</a:t>
            </a:r>
            <a:endParaRPr lang="en-US" altLang="zh-CN" sz="2400" kern="0" dirty="0">
              <a:latin typeface="微软雅黑" pitchFamily="34" charset="-122"/>
              <a:ea typeface="微软雅黑" pitchFamily="34" charset="-122"/>
            </a:endParaRPr>
          </a:p>
          <a:p>
            <a:pPr marL="342900" lvl="0" indent="-342900" algn="just">
              <a:lnSpc>
                <a:spcPts val="3000"/>
              </a:lnSpc>
              <a:spcBef>
                <a:spcPts val="1500"/>
              </a:spcBef>
              <a:buClr>
                <a:schemeClr val="accent1"/>
              </a:buClr>
              <a:buSzPct val="100000"/>
              <a:buBlip>
                <a:blip r:embed="rId2"/>
              </a:buBlip>
            </a:pPr>
            <a:endPar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423551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16</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硬件描述语言介绍</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模块的结构</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zh-CN" altLang="en-US" sz="2800" b="1" kern="0" dirty="0">
                <a:latin typeface="微软雅黑" pitchFamily="34" charset="-122"/>
                <a:ea typeface="微软雅黑" pitchFamily="34" charset="-122"/>
              </a:rPr>
              <a:t>语言的构成要素</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的描述风格</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编译预处理语句</a:t>
            </a: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Testbench</a:t>
            </a:r>
            <a:r>
              <a:rPr lang="zh-CN" altLang="en-US" sz="2800" b="1" kern="0" dirty="0">
                <a:latin typeface="微软雅黑" pitchFamily="34" charset="-122"/>
                <a:ea typeface="微软雅黑" pitchFamily="34" charset="-122"/>
              </a:rPr>
              <a:t>（测试程序）</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可综合的</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子集</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1" end="1"/>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2"/>
          <p:cNvSpPr>
            <a:spLocks noGrp="1"/>
          </p:cNvSpPr>
          <p:nvPr>
            <p:ph type="dt" sz="quarter" idx="10"/>
          </p:nvPr>
        </p:nvSpPr>
        <p:spPr/>
        <p:txBody>
          <a:bodyPr/>
          <a:lstStyle/>
          <a:p>
            <a:pPr>
              <a:defRPr/>
            </a:pPr>
            <a:fld id="{94E50F97-2EE4-466A-89E1-51017A62F375}" type="datetime1">
              <a:rPr lang="zh-CN" altLang="en-US"/>
              <a:pPr>
                <a:defRPr/>
              </a:pPr>
              <a:t>2018/11/22</a:t>
            </a:fld>
            <a:endParaRPr lang="en-US" altLang="zh-CN"/>
          </a:p>
        </p:txBody>
      </p:sp>
      <p:sp>
        <p:nvSpPr>
          <p:cNvPr id="6"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7" name="灯片编号占位符 4"/>
          <p:cNvSpPr>
            <a:spLocks noGrp="1"/>
          </p:cNvSpPr>
          <p:nvPr>
            <p:ph type="sldNum" sz="quarter" idx="12"/>
          </p:nvPr>
        </p:nvSpPr>
        <p:spPr/>
        <p:txBody>
          <a:bodyPr/>
          <a:lstStyle/>
          <a:p>
            <a:pPr>
              <a:defRPr/>
            </a:pPr>
            <a:fld id="{243B1EC7-B75A-4832-93D2-28E35B5B4D42}" type="slidenum">
              <a:rPr lang="en-US" altLang="zh-CN"/>
              <a:pPr>
                <a:defRPr/>
              </a:pPr>
              <a:t>17</a:t>
            </a:fld>
            <a:endParaRPr lang="en-US" altLang="zh-CN"/>
          </a:p>
        </p:txBody>
      </p:sp>
      <p:sp>
        <p:nvSpPr>
          <p:cNvPr id="12" name="TextBox 11"/>
          <p:cNvSpPr txBox="1"/>
          <p:nvPr/>
        </p:nvSpPr>
        <p:spPr>
          <a:xfrm>
            <a:off x="539552" y="2082841"/>
            <a:ext cx="7632848" cy="4154471"/>
          </a:xfrm>
          <a:prstGeom prst="rect">
            <a:avLst/>
          </a:prstGeom>
          <a:noFill/>
        </p:spPr>
        <p:txBody>
          <a:bodyPr wrap="square" rtlCol="0">
            <a:spAutoFit/>
          </a:bodyPr>
          <a:lstStyle/>
          <a:p>
            <a:pPr>
              <a:lnSpc>
                <a:spcPts val="3200"/>
              </a:lnSpc>
            </a:pPr>
            <a:r>
              <a:rPr lang="en-US" altLang="zh-CN" sz="2000" dirty="0">
                <a:solidFill>
                  <a:srgbClr val="7030A0"/>
                </a:solidFill>
                <a:latin typeface="微软雅黑" pitchFamily="34" charset="-122"/>
                <a:ea typeface="微软雅黑" pitchFamily="34" charset="-122"/>
              </a:rPr>
              <a:t>module</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aoi</a:t>
            </a:r>
            <a:r>
              <a:rPr lang="en-US" altLang="zh-CN" sz="2000" dirty="0">
                <a:latin typeface="微软雅黑" pitchFamily="34" charset="-122"/>
                <a:ea typeface="微软雅黑" pitchFamily="34" charset="-122"/>
              </a:rPr>
              <a:t>(a, b, c, d, f);</a:t>
            </a:r>
          </a:p>
          <a:p>
            <a:pPr>
              <a:lnSpc>
                <a:spcPts val="3200"/>
              </a:lnSpc>
            </a:pPr>
            <a:r>
              <a:rPr lang="en-US" altLang="zh-CN" sz="2000" dirty="0">
                <a:solidFill>
                  <a:srgbClr val="0000FF"/>
                </a:solidFill>
                <a:latin typeface="微软雅黑" pitchFamily="34" charset="-122"/>
                <a:ea typeface="微软雅黑" pitchFamily="34" charset="-122"/>
              </a:rPr>
              <a:t>/* </a:t>
            </a:r>
            <a:r>
              <a:rPr lang="zh-CN" altLang="en-US" sz="2000" dirty="0">
                <a:solidFill>
                  <a:srgbClr val="0000FF"/>
                </a:solidFill>
                <a:latin typeface="微软雅黑" pitchFamily="34" charset="-122"/>
                <a:ea typeface="微软雅黑" pitchFamily="34" charset="-122"/>
              </a:rPr>
              <a:t>模块名为</a:t>
            </a:r>
            <a:r>
              <a:rPr lang="en-US" altLang="zh-CN" sz="2000" dirty="0" err="1">
                <a:solidFill>
                  <a:srgbClr val="0000FF"/>
                </a:solidFill>
                <a:latin typeface="微软雅黑" pitchFamily="34" charset="-122"/>
                <a:ea typeface="微软雅黑" pitchFamily="34" charset="-122"/>
              </a:rPr>
              <a:t>aoi</a:t>
            </a:r>
            <a:r>
              <a:rPr lang="zh-CN" altLang="en-US" sz="2000" dirty="0">
                <a:solidFill>
                  <a:srgbClr val="0000FF"/>
                </a:solidFill>
                <a:latin typeface="微软雅黑" pitchFamily="34" charset="-122"/>
                <a:ea typeface="微软雅黑" pitchFamily="34" charset="-122"/>
              </a:rPr>
              <a:t>，端口列表</a:t>
            </a:r>
            <a:r>
              <a:rPr lang="en-US" altLang="zh-CN" sz="2000" dirty="0">
                <a:solidFill>
                  <a:srgbClr val="0000FF"/>
                </a:solidFill>
                <a:latin typeface="微软雅黑" pitchFamily="34" charset="-122"/>
                <a:ea typeface="微软雅黑" pitchFamily="34" charset="-122"/>
              </a:rPr>
              <a:t>a</a:t>
            </a:r>
            <a:r>
              <a:rPr lang="zh-CN" altLang="en-US" sz="2000" dirty="0">
                <a:solidFill>
                  <a:srgbClr val="0000FF"/>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b</a:t>
            </a:r>
            <a:r>
              <a:rPr lang="zh-CN" altLang="en-US" sz="2000" dirty="0">
                <a:solidFill>
                  <a:srgbClr val="0000FF"/>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c</a:t>
            </a:r>
            <a:r>
              <a:rPr lang="zh-CN" altLang="en-US" sz="2000" dirty="0">
                <a:solidFill>
                  <a:srgbClr val="0000FF"/>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d</a:t>
            </a:r>
            <a:r>
              <a:rPr lang="zh-CN" altLang="en-US" sz="2000" dirty="0">
                <a:solidFill>
                  <a:srgbClr val="0000FF"/>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f */</a:t>
            </a:r>
          </a:p>
          <a:p>
            <a:pPr>
              <a:lnSpc>
                <a:spcPts val="3200"/>
              </a:lnSpc>
            </a:pPr>
            <a:r>
              <a:rPr lang="en-US" altLang="zh-CN" sz="2000" dirty="0">
                <a:solidFill>
                  <a:srgbClr val="00B050"/>
                </a:solidFill>
                <a:latin typeface="微软雅黑" pitchFamily="34" charset="-122"/>
                <a:ea typeface="微软雅黑" pitchFamily="34" charset="-122"/>
              </a:rPr>
              <a:t>input</a:t>
            </a:r>
            <a:r>
              <a:rPr lang="en-US" altLang="zh-CN" sz="2000" dirty="0">
                <a:latin typeface="微软雅黑" pitchFamily="34" charset="-122"/>
                <a:ea typeface="微软雅黑" pitchFamily="34" charset="-122"/>
              </a:rPr>
              <a:t> a, b, c, d;	             </a:t>
            </a:r>
            <a:r>
              <a:rPr lang="en-US" altLang="zh-CN" sz="2000" dirty="0">
                <a:solidFill>
                  <a:srgbClr val="0000FF"/>
                </a:solidFill>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模块的输入端口为</a:t>
            </a:r>
            <a:r>
              <a:rPr lang="en-US" altLang="zh-CN" sz="2000" dirty="0">
                <a:solidFill>
                  <a:srgbClr val="0000FF"/>
                </a:solidFill>
                <a:latin typeface="微软雅黑" pitchFamily="34" charset="-122"/>
                <a:ea typeface="微软雅黑" pitchFamily="34" charset="-122"/>
              </a:rPr>
              <a:t>a</a:t>
            </a:r>
            <a:r>
              <a:rPr lang="zh-CN" altLang="en-US" sz="2000" dirty="0">
                <a:solidFill>
                  <a:srgbClr val="0000FF"/>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b</a:t>
            </a:r>
            <a:r>
              <a:rPr lang="zh-CN" altLang="en-US" sz="2000" dirty="0">
                <a:solidFill>
                  <a:srgbClr val="0000FF"/>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c</a:t>
            </a:r>
            <a:r>
              <a:rPr lang="zh-CN" altLang="en-US" sz="2000" dirty="0">
                <a:solidFill>
                  <a:srgbClr val="0000FF"/>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d</a:t>
            </a:r>
          </a:p>
          <a:p>
            <a:pPr>
              <a:lnSpc>
                <a:spcPts val="3200"/>
              </a:lnSpc>
            </a:pPr>
            <a:r>
              <a:rPr lang="en-US" altLang="zh-CN" sz="2000" dirty="0">
                <a:solidFill>
                  <a:srgbClr val="00B050"/>
                </a:solidFill>
                <a:latin typeface="微软雅黑" pitchFamily="34" charset="-122"/>
                <a:ea typeface="微软雅黑" pitchFamily="34" charset="-122"/>
              </a:rPr>
              <a:t>output</a:t>
            </a:r>
            <a:r>
              <a:rPr lang="en-US" altLang="zh-CN" sz="2000" dirty="0">
                <a:latin typeface="微软雅黑" pitchFamily="34" charset="-122"/>
                <a:ea typeface="微软雅黑" pitchFamily="34" charset="-122"/>
              </a:rPr>
              <a:t> f;                       </a:t>
            </a:r>
            <a:r>
              <a:rPr lang="en-US" altLang="zh-CN" sz="2000" dirty="0">
                <a:solidFill>
                  <a:srgbClr val="0000FF"/>
                </a:solidFill>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模块的输出端口为</a:t>
            </a:r>
            <a:r>
              <a:rPr lang="en-US" altLang="zh-CN" sz="2000" dirty="0">
                <a:solidFill>
                  <a:srgbClr val="0000FF"/>
                </a:solidFill>
                <a:latin typeface="微软雅黑" pitchFamily="34" charset="-122"/>
                <a:ea typeface="微软雅黑" pitchFamily="34" charset="-122"/>
              </a:rPr>
              <a:t>f</a:t>
            </a:r>
          </a:p>
          <a:p>
            <a:pPr>
              <a:lnSpc>
                <a:spcPts val="3200"/>
              </a:lnSpc>
            </a:pPr>
            <a:r>
              <a:rPr lang="en-US" altLang="zh-CN" sz="2000" dirty="0">
                <a:solidFill>
                  <a:srgbClr val="00B0F0"/>
                </a:solidFill>
                <a:latin typeface="微软雅黑" pitchFamily="34" charset="-122"/>
                <a:ea typeface="微软雅黑" pitchFamily="34" charset="-122"/>
              </a:rPr>
              <a:t>wire</a:t>
            </a:r>
            <a:r>
              <a:rPr lang="en-US" altLang="zh-CN" sz="2000" dirty="0">
                <a:latin typeface="微软雅黑" pitchFamily="34" charset="-122"/>
                <a:ea typeface="微软雅黑" pitchFamily="34" charset="-122"/>
              </a:rPr>
              <a:t> a, b, c, d, f;            </a:t>
            </a:r>
            <a:r>
              <a:rPr lang="en-US" altLang="zh-CN" sz="2000" dirty="0">
                <a:solidFill>
                  <a:srgbClr val="0000FF"/>
                </a:solidFill>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定义端口信号的类型</a:t>
            </a:r>
            <a:endParaRPr lang="en-US" altLang="zh-CN" sz="2000" dirty="0">
              <a:solidFill>
                <a:srgbClr val="0000FF"/>
              </a:solidFill>
              <a:latin typeface="微软雅黑" pitchFamily="34" charset="-122"/>
              <a:ea typeface="微软雅黑" pitchFamily="34" charset="-122"/>
            </a:endParaRPr>
          </a:p>
          <a:p>
            <a:pPr>
              <a:lnSpc>
                <a:spcPts val="3200"/>
              </a:lnSpc>
            </a:pPr>
            <a:r>
              <a:rPr lang="en-US" altLang="zh-CN" sz="2000" dirty="0">
                <a:solidFill>
                  <a:srgbClr val="00B0F0"/>
                </a:solidFill>
                <a:latin typeface="微软雅黑" pitchFamily="34" charset="-122"/>
                <a:ea typeface="微软雅黑" pitchFamily="34" charset="-122"/>
              </a:rPr>
              <a:t>wire</a:t>
            </a:r>
            <a:r>
              <a:rPr lang="en-US" altLang="zh-CN" sz="2000" dirty="0">
                <a:solidFill>
                  <a:srgbClr val="0000FF"/>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g, h;                      </a:t>
            </a:r>
            <a:r>
              <a:rPr lang="en-US" altLang="zh-CN" sz="2000" dirty="0">
                <a:solidFill>
                  <a:srgbClr val="0000FF"/>
                </a:solidFill>
                <a:latin typeface="微软雅黑" pitchFamily="34" charset="-122"/>
                <a:ea typeface="微软雅黑" pitchFamily="34" charset="-122"/>
              </a:rPr>
              <a:t>// </a:t>
            </a:r>
            <a:r>
              <a:rPr lang="zh-CN" altLang="en-US" sz="2000" dirty="0">
                <a:solidFill>
                  <a:srgbClr val="0000FF"/>
                </a:solidFill>
                <a:latin typeface="微软雅黑" pitchFamily="34" charset="-122"/>
                <a:ea typeface="微软雅黑" pitchFamily="34" charset="-122"/>
              </a:rPr>
              <a:t>内部信号定义</a:t>
            </a:r>
          </a:p>
          <a:p>
            <a:pPr>
              <a:lnSpc>
                <a:spcPts val="3200"/>
              </a:lnSpc>
            </a:pPr>
            <a:r>
              <a:rPr lang="en-US" altLang="zh-CN" sz="2000" dirty="0">
                <a:solidFill>
                  <a:srgbClr val="FF9933"/>
                </a:solidFill>
                <a:latin typeface="微软雅黑" pitchFamily="34" charset="-122"/>
                <a:ea typeface="微软雅黑" pitchFamily="34" charset="-122"/>
              </a:rPr>
              <a:t>assign</a:t>
            </a:r>
            <a:r>
              <a:rPr lang="en-US" altLang="zh-CN" sz="2000" dirty="0">
                <a:latin typeface="微软雅黑" pitchFamily="34" charset="-122"/>
                <a:ea typeface="微软雅黑" pitchFamily="34" charset="-122"/>
              </a:rPr>
              <a:t> g = a &amp; b;         </a:t>
            </a:r>
            <a:r>
              <a:rPr lang="en-US" altLang="zh-CN" sz="2000" dirty="0">
                <a:solidFill>
                  <a:srgbClr val="0000FF"/>
                </a:solidFill>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逻辑功能描述</a:t>
            </a:r>
            <a:endParaRPr lang="en-US" altLang="zh-CN" sz="2000" dirty="0">
              <a:solidFill>
                <a:srgbClr val="0000FF"/>
              </a:solidFill>
              <a:latin typeface="微软雅黑" pitchFamily="34" charset="-122"/>
              <a:ea typeface="微软雅黑" pitchFamily="34" charset="-122"/>
            </a:endParaRPr>
          </a:p>
          <a:p>
            <a:pPr>
              <a:lnSpc>
                <a:spcPts val="3200"/>
              </a:lnSpc>
            </a:pPr>
            <a:r>
              <a:rPr lang="en-US" altLang="zh-CN" sz="2000" dirty="0">
                <a:solidFill>
                  <a:srgbClr val="FF9933"/>
                </a:solidFill>
                <a:latin typeface="微软雅黑" pitchFamily="34" charset="-122"/>
                <a:ea typeface="微软雅黑" pitchFamily="34" charset="-122"/>
              </a:rPr>
              <a:t>assign</a:t>
            </a:r>
            <a:r>
              <a:rPr lang="en-US" altLang="zh-CN" sz="2000" dirty="0">
                <a:latin typeface="微软雅黑" pitchFamily="34" charset="-122"/>
                <a:ea typeface="微软雅黑" pitchFamily="34" charset="-122"/>
              </a:rPr>
              <a:t> h = ~(c &amp; d);   </a:t>
            </a:r>
            <a:r>
              <a:rPr lang="en-US" altLang="zh-CN" sz="2000" dirty="0">
                <a:solidFill>
                  <a:srgbClr val="0000FF"/>
                </a:solidFill>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逻辑功能描述</a:t>
            </a:r>
            <a:endParaRPr lang="en-US" altLang="zh-CN" sz="2000" dirty="0">
              <a:solidFill>
                <a:srgbClr val="0000FF"/>
              </a:solidFill>
              <a:latin typeface="微软雅黑" pitchFamily="34" charset="-122"/>
              <a:ea typeface="微软雅黑" pitchFamily="34" charset="-122"/>
            </a:endParaRPr>
          </a:p>
          <a:p>
            <a:pPr>
              <a:lnSpc>
                <a:spcPts val="3200"/>
              </a:lnSpc>
            </a:pPr>
            <a:r>
              <a:rPr lang="en-US" altLang="zh-CN" sz="2000" dirty="0">
                <a:solidFill>
                  <a:srgbClr val="FF9933"/>
                </a:solidFill>
                <a:latin typeface="微软雅黑" pitchFamily="34" charset="-122"/>
                <a:ea typeface="微软雅黑" pitchFamily="34" charset="-122"/>
              </a:rPr>
              <a:t>assign</a:t>
            </a:r>
            <a:r>
              <a:rPr lang="en-US" altLang="zh-CN" sz="2000" dirty="0">
                <a:latin typeface="微软雅黑" pitchFamily="34" charset="-122"/>
                <a:ea typeface="微软雅黑" pitchFamily="34" charset="-122"/>
              </a:rPr>
              <a:t> f = ~(g | h);     </a:t>
            </a:r>
            <a:r>
              <a:rPr lang="en-US" altLang="zh-CN" sz="2000" dirty="0">
                <a:solidFill>
                  <a:srgbClr val="0000FF"/>
                </a:solidFill>
                <a:latin typeface="微软雅黑" pitchFamily="34" charset="-122"/>
                <a:ea typeface="微软雅黑" pitchFamily="34" charset="-122"/>
              </a:rPr>
              <a:t>//</a:t>
            </a:r>
            <a:r>
              <a:rPr lang="zh-CN" altLang="en-US" sz="2000" dirty="0">
                <a:solidFill>
                  <a:srgbClr val="0000FF"/>
                </a:solidFill>
                <a:latin typeface="微软雅黑" pitchFamily="34" charset="-122"/>
                <a:ea typeface="微软雅黑" pitchFamily="34" charset="-122"/>
              </a:rPr>
              <a:t>逻辑功能描述</a:t>
            </a:r>
          </a:p>
          <a:p>
            <a:pPr>
              <a:lnSpc>
                <a:spcPts val="3200"/>
              </a:lnSpc>
            </a:pPr>
            <a:r>
              <a:rPr lang="en-US" altLang="zh-CN" sz="2000" dirty="0">
                <a:solidFill>
                  <a:srgbClr val="7030A0"/>
                </a:solidFill>
                <a:latin typeface="微软雅黑" pitchFamily="34" charset="-122"/>
                <a:ea typeface="微软雅黑" pitchFamily="34" charset="-122"/>
              </a:rPr>
              <a:t>endmodule</a:t>
            </a:r>
            <a:endParaRPr lang="zh-CN" altLang="en-US" sz="2000" dirty="0">
              <a:solidFill>
                <a:srgbClr val="7030A0"/>
              </a:solidFill>
              <a:latin typeface="微软雅黑" pitchFamily="34" charset="-122"/>
              <a:ea typeface="微软雅黑" pitchFamily="34" charset="-122"/>
            </a:endParaRPr>
          </a:p>
        </p:txBody>
      </p:sp>
      <p:sp>
        <p:nvSpPr>
          <p:cNvPr id="15"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模块结构</a:t>
            </a:r>
          </a:p>
        </p:txBody>
      </p:sp>
      <p:sp>
        <p:nvSpPr>
          <p:cNvPr id="16" name="TextBox 15"/>
          <p:cNvSpPr txBox="1"/>
          <p:nvPr/>
        </p:nvSpPr>
        <p:spPr>
          <a:xfrm>
            <a:off x="323528" y="1124744"/>
            <a:ext cx="3816424" cy="707886"/>
          </a:xfrm>
          <a:prstGeom prst="rect">
            <a:avLst/>
          </a:prstGeom>
          <a:noFill/>
        </p:spPr>
        <p:txBody>
          <a:bodyPr wrap="square" rtlCol="0">
            <a:spAutoFit/>
          </a:bodyPr>
          <a:lstStyle/>
          <a:p>
            <a:pPr algn="ctr"/>
            <a:r>
              <a:rPr lang="en-US" altLang="zh-CN" sz="2000" dirty="0" err="1">
                <a:latin typeface="微软雅黑" pitchFamily="34" charset="-122"/>
                <a:ea typeface="微软雅黑" pitchFamily="34" charset="-122"/>
              </a:rPr>
              <a:t>Verilog</a:t>
            </a:r>
            <a:r>
              <a:rPr lang="en-US" altLang="zh-CN" sz="2000" dirty="0">
                <a:latin typeface="微软雅黑" pitchFamily="34" charset="-122"/>
                <a:ea typeface="微软雅黑" pitchFamily="34" charset="-122"/>
              </a:rPr>
              <a:t> HDL</a:t>
            </a:r>
            <a:r>
              <a:rPr lang="zh-CN" altLang="en-US" sz="2000" dirty="0">
                <a:latin typeface="微软雅黑" pitchFamily="34" charset="-122"/>
                <a:ea typeface="微软雅黑" pitchFamily="34" charset="-122"/>
              </a:rPr>
              <a:t>程序由</a:t>
            </a:r>
            <a:r>
              <a:rPr lang="zh-CN" altLang="en-US" sz="2000" b="1" dirty="0">
                <a:solidFill>
                  <a:srgbClr val="FF0000"/>
                </a:solidFill>
                <a:latin typeface="微软雅黑" pitchFamily="34" charset="-122"/>
                <a:ea typeface="微软雅黑" pitchFamily="34" charset="-122"/>
              </a:rPr>
              <a:t>模块</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module</a:t>
            </a:r>
            <a:r>
              <a:rPr lang="zh-CN" altLang="en-US" sz="2000" dirty="0">
                <a:latin typeface="微软雅黑" pitchFamily="34" charset="-122"/>
                <a:ea typeface="微软雅黑" pitchFamily="34" charset="-122"/>
              </a:rPr>
              <a:t>）组成。</a:t>
            </a:r>
          </a:p>
        </p:txBody>
      </p:sp>
      <p:sp>
        <p:nvSpPr>
          <p:cNvPr id="11" name="动作按钮: 后退或前一项 10">
            <a:hlinkClick r:id="rId3" action="ppaction://hlinksldjump" highlightClick="1"/>
          </p:cNvPr>
          <p:cNvSpPr/>
          <p:nvPr/>
        </p:nvSpPr>
        <p:spPr bwMode="auto">
          <a:xfrm>
            <a:off x="8244408" y="5787848"/>
            <a:ext cx="432048" cy="360040"/>
          </a:xfrm>
          <a:prstGeom prst="actionButtonBackPrevious">
            <a:avLst/>
          </a:prstGeom>
          <a:blipFill>
            <a:blip r:embed="rId4"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grpSp>
        <p:nvGrpSpPr>
          <p:cNvPr id="3" name="组合 2">
            <a:extLst>
              <a:ext uri="{FF2B5EF4-FFF2-40B4-BE49-F238E27FC236}">
                <a16:creationId xmlns:a16="http://schemas.microsoft.com/office/drawing/2014/main" id="{C34130D1-77D3-4BDF-96C5-2D4F4D6BF36B}"/>
              </a:ext>
            </a:extLst>
          </p:cNvPr>
          <p:cNvGrpSpPr/>
          <p:nvPr/>
        </p:nvGrpSpPr>
        <p:grpSpPr>
          <a:xfrm>
            <a:off x="5508104" y="968236"/>
            <a:ext cx="3528392" cy="1635552"/>
            <a:chOff x="4139952" y="1124744"/>
            <a:chExt cx="3528392" cy="1635552"/>
          </a:xfrm>
        </p:grpSpPr>
        <p:graphicFrame>
          <p:nvGraphicFramePr>
            <p:cNvPr id="12289" name="Object 4"/>
            <p:cNvGraphicFramePr>
              <a:graphicFrameLocks noChangeAspect="1"/>
            </p:cNvGraphicFramePr>
            <p:nvPr>
              <p:extLst>
                <p:ext uri="{D42A27DB-BD31-4B8C-83A1-F6EECF244321}">
                  <p14:modId xmlns:p14="http://schemas.microsoft.com/office/powerpoint/2010/main" val="719758774"/>
                </p:ext>
              </p:extLst>
            </p:nvPr>
          </p:nvGraphicFramePr>
          <p:xfrm>
            <a:off x="4139952" y="1135956"/>
            <a:ext cx="3528392" cy="1624340"/>
          </p:xfrm>
          <a:graphic>
            <a:graphicData uri="http://schemas.openxmlformats.org/presentationml/2006/ole">
              <mc:AlternateContent xmlns:mc="http://schemas.openxmlformats.org/markup-compatibility/2006">
                <mc:Choice xmlns:v="urn:schemas-microsoft-com:vml" Requires="v">
                  <p:oleObj spid="_x0000_s12357" name="Visio" r:id="rId5" imgW="2134962" imgH="982558" progId="Visio.Drawing.11">
                    <p:embed/>
                  </p:oleObj>
                </mc:Choice>
                <mc:Fallback>
                  <p:oleObj name="Visio" r:id="rId5" imgW="2134962" imgH="982558"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1135956"/>
                          <a:ext cx="3528392" cy="1624340"/>
                        </a:xfrm>
                        <a:prstGeom prst="rect">
                          <a:avLst/>
                        </a:prstGeom>
                        <a:noFill/>
                        <a:extLst/>
                      </p:spPr>
                    </p:pic>
                  </p:oleObj>
                </mc:Fallback>
              </mc:AlternateContent>
            </a:graphicData>
          </a:graphic>
        </p:graphicFrame>
        <p:sp>
          <p:nvSpPr>
            <p:cNvPr id="13" name="矩形 12"/>
            <p:cNvSpPr/>
            <p:nvPr/>
          </p:nvSpPr>
          <p:spPr bwMode="auto">
            <a:xfrm>
              <a:off x="4788024" y="1124744"/>
              <a:ext cx="2376264" cy="162373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4" name="TextBox 13"/>
            <p:cNvSpPr txBox="1"/>
            <p:nvPr/>
          </p:nvSpPr>
          <p:spPr>
            <a:xfrm>
              <a:off x="6491674" y="1170910"/>
              <a:ext cx="720080" cy="369332"/>
            </a:xfrm>
            <a:prstGeom prst="rect">
              <a:avLst/>
            </a:prstGeom>
            <a:noFill/>
          </p:spPr>
          <p:txBody>
            <a:bodyPr wrap="square" rtlCol="0">
              <a:spAutoFit/>
            </a:bodyPr>
            <a:lstStyle/>
            <a:p>
              <a:r>
                <a:rPr lang="en-US" altLang="zh-CN" sz="1800" b="1" dirty="0" err="1">
                  <a:solidFill>
                    <a:srgbClr val="0000FF"/>
                  </a:solidFill>
                  <a:latin typeface="微软雅黑" pitchFamily="34" charset="-122"/>
                  <a:ea typeface="微软雅黑" pitchFamily="34" charset="-122"/>
                </a:rPr>
                <a:t>aoi</a:t>
              </a:r>
              <a:endParaRPr lang="zh-CN" altLang="en-US" sz="1800" b="1" dirty="0">
                <a:solidFill>
                  <a:srgbClr val="0000FF"/>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867E05CA-AC93-4BB2-8865-619BE886C8D8}"/>
                </a:ext>
              </a:extLst>
            </p:cNvPr>
            <p:cNvSpPr txBox="1"/>
            <p:nvPr/>
          </p:nvSpPr>
          <p:spPr>
            <a:xfrm>
              <a:off x="5969628" y="1484784"/>
              <a:ext cx="432048" cy="276999"/>
            </a:xfrm>
            <a:prstGeom prst="rect">
              <a:avLst/>
            </a:prstGeom>
            <a:noFill/>
          </p:spPr>
          <p:txBody>
            <a:bodyPr wrap="square" rtlCol="0">
              <a:spAutoFit/>
            </a:bodyPr>
            <a:lstStyle/>
            <a:p>
              <a:pPr algn="ctr"/>
              <a:r>
                <a:rPr lang="en-US" altLang="zh-CN" sz="1200" i="1" dirty="0"/>
                <a:t>g</a:t>
              </a:r>
              <a:endParaRPr lang="zh-CN" altLang="en-US" sz="1200" i="1" dirty="0"/>
            </a:p>
          </p:txBody>
        </p:sp>
        <p:sp>
          <p:nvSpPr>
            <p:cNvPr id="17" name="文本框 16">
              <a:extLst>
                <a:ext uri="{FF2B5EF4-FFF2-40B4-BE49-F238E27FC236}">
                  <a16:creationId xmlns:a16="http://schemas.microsoft.com/office/drawing/2014/main" id="{BEB15DB3-E078-41CC-BF19-F071691606E6}"/>
                </a:ext>
              </a:extLst>
            </p:cNvPr>
            <p:cNvSpPr txBox="1"/>
            <p:nvPr/>
          </p:nvSpPr>
          <p:spPr>
            <a:xfrm>
              <a:off x="5969628" y="1999693"/>
              <a:ext cx="432048" cy="276999"/>
            </a:xfrm>
            <a:prstGeom prst="rect">
              <a:avLst/>
            </a:prstGeom>
            <a:noFill/>
          </p:spPr>
          <p:txBody>
            <a:bodyPr wrap="square" rtlCol="0">
              <a:spAutoFit/>
            </a:bodyPr>
            <a:lstStyle/>
            <a:p>
              <a:pPr algn="ctr"/>
              <a:r>
                <a:rPr lang="en-US" altLang="zh-CN" sz="1200" i="1" dirty="0"/>
                <a:t>h</a:t>
              </a:r>
              <a:endParaRPr lang="zh-CN" altLang="en-US" sz="1200" i="1"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2352768" y="5705492"/>
            <a:ext cx="2492516" cy="36004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18</a:t>
            </a:fld>
            <a:endParaRPr lang="en-US" altLang="zh-CN"/>
          </a:p>
        </p:txBody>
      </p:sp>
      <p:sp>
        <p:nvSpPr>
          <p:cNvPr id="12293" name="Rectangle 6"/>
          <p:cNvSpPr>
            <a:spLocks noGrp="1" noChangeArrowheads="1"/>
          </p:cNvSpPr>
          <p:nvPr>
            <p:ph type="body" idx="1"/>
          </p:nvPr>
        </p:nvSpPr>
        <p:spPr>
          <a:xfrm>
            <a:off x="374848" y="1558205"/>
            <a:ext cx="8229600" cy="3382963"/>
          </a:xfrm>
          <a:noFill/>
        </p:spPr>
        <p:txBody>
          <a:bodyPr/>
          <a:lstStyle/>
          <a:p>
            <a:pPr algn="just" eaLnBrk="1" hangingPunct="1">
              <a:buSzPct val="100000"/>
              <a:buFont typeface="Wingdings" pitchFamily="2" charset="2"/>
              <a:buBlip>
                <a:blip r:embed="rId2"/>
              </a:buBlip>
            </a:pPr>
            <a:r>
              <a:rPr lang="zh-CN" altLang="en-US" sz="2400" dirty="0">
                <a:latin typeface="微软雅黑" pitchFamily="34" charset="-122"/>
                <a:ea typeface="微软雅黑" pitchFamily="34" charset="-122"/>
              </a:rPr>
              <a:t>模块内容位于</a:t>
            </a:r>
            <a:r>
              <a:rPr lang="en-US" altLang="zh-CN" sz="2400" b="1" dirty="0">
                <a:solidFill>
                  <a:srgbClr val="0000FF"/>
                </a:solidFill>
                <a:latin typeface="微软雅黑" pitchFamily="34" charset="-122"/>
                <a:ea typeface="微软雅黑" pitchFamily="34" charset="-122"/>
              </a:rPr>
              <a:t>module</a:t>
            </a:r>
            <a:r>
              <a:rPr lang="zh-CN" altLang="en-US" sz="2400" dirty="0">
                <a:latin typeface="微软雅黑" pitchFamily="34" charset="-122"/>
                <a:ea typeface="微软雅黑" pitchFamily="34" charset="-122"/>
              </a:rPr>
              <a:t>和</a:t>
            </a:r>
            <a:r>
              <a:rPr lang="en-US" altLang="zh-CN" sz="2400" b="1" dirty="0">
                <a:solidFill>
                  <a:srgbClr val="0000FF"/>
                </a:solidFill>
                <a:latin typeface="微软雅黑" pitchFamily="34" charset="-122"/>
                <a:ea typeface="微软雅黑" pitchFamily="34" charset="-122"/>
              </a:rPr>
              <a:t>endmodule</a:t>
            </a:r>
            <a:r>
              <a:rPr lang="zh-CN" altLang="en-US" sz="2400" dirty="0">
                <a:latin typeface="微软雅黑" pitchFamily="34" charset="-122"/>
                <a:ea typeface="微软雅黑" pitchFamily="34" charset="-122"/>
              </a:rPr>
              <a:t>之间；每个模块（相当于</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中的</a:t>
            </a:r>
            <a:r>
              <a:rPr lang="zh-CN" altLang="en-US" sz="2400" b="1" dirty="0">
                <a:solidFill>
                  <a:srgbClr val="00B050"/>
                </a:solidFill>
                <a:latin typeface="微软雅黑" pitchFamily="34" charset="-122"/>
                <a:ea typeface="微软雅黑" pitchFamily="34" charset="-122"/>
              </a:rPr>
              <a:t>类</a:t>
            </a:r>
            <a:r>
              <a:rPr lang="zh-CN" altLang="en-US" sz="2400" dirty="0">
                <a:latin typeface="微软雅黑" pitchFamily="34" charset="-122"/>
                <a:ea typeface="微软雅黑" pitchFamily="34" charset="-122"/>
              </a:rPr>
              <a:t>）都有一个名字，即模块名，模块名可包含英文字母、数字和下划线，并以英文字母开头。</a:t>
            </a: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r>
              <a:rPr lang="zh-CN" altLang="en-US" sz="2400" dirty="0">
                <a:latin typeface="微软雅黑" pitchFamily="34" charset="-122"/>
                <a:ea typeface="微软雅黑" pitchFamily="34" charset="-122"/>
              </a:rPr>
              <a:t>除</a:t>
            </a:r>
            <a:r>
              <a:rPr lang="en-US" altLang="zh-CN" sz="2400" dirty="0">
                <a:latin typeface="微软雅黑" pitchFamily="34" charset="-122"/>
                <a:ea typeface="微软雅黑" pitchFamily="34" charset="-122"/>
              </a:rPr>
              <a:t>endmodule</a:t>
            </a:r>
            <a:r>
              <a:rPr lang="zh-CN" altLang="en-US" sz="2400" dirty="0">
                <a:latin typeface="微软雅黑" pitchFamily="34" charset="-122"/>
                <a:ea typeface="微软雅黑" pitchFamily="34" charset="-122"/>
              </a:rPr>
              <a:t>外，所有的语句后面必须有“</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r>
              <a:rPr lang="zh-CN" altLang="en-US" sz="2400" dirty="0">
                <a:latin typeface="微软雅黑" pitchFamily="34" charset="-122"/>
                <a:ea typeface="微软雅黑" pitchFamily="34" charset="-122"/>
              </a:rPr>
              <a:t>语句可以是单条语句，也可以用</a:t>
            </a:r>
            <a:r>
              <a:rPr lang="en-US" altLang="zh-CN" sz="2400" b="1" dirty="0">
                <a:solidFill>
                  <a:srgbClr val="0000FF"/>
                </a:solidFill>
                <a:latin typeface="微软雅黑" pitchFamily="34" charset="-122"/>
                <a:ea typeface="微软雅黑" pitchFamily="34" charset="-122"/>
              </a:rPr>
              <a:t>begin</a:t>
            </a:r>
            <a:r>
              <a:rPr lang="zh-CN" altLang="en-US" sz="2400" dirty="0">
                <a:latin typeface="微软雅黑" pitchFamily="34" charset="-122"/>
                <a:ea typeface="微软雅黑" pitchFamily="34" charset="-122"/>
              </a:rPr>
              <a:t>和</a:t>
            </a:r>
            <a:r>
              <a:rPr lang="en-US" altLang="zh-CN" sz="2400" b="1" dirty="0">
                <a:solidFill>
                  <a:srgbClr val="0000FF"/>
                </a:solidFill>
                <a:latin typeface="微软雅黑" pitchFamily="34" charset="-122"/>
                <a:ea typeface="微软雅黑" pitchFamily="34" charset="-122"/>
              </a:rPr>
              <a:t>end</a:t>
            </a:r>
            <a:r>
              <a:rPr lang="zh-CN" altLang="en-US" sz="2400" dirty="0">
                <a:latin typeface="微软雅黑" pitchFamily="34" charset="-122"/>
                <a:ea typeface="微软雅黑" pitchFamily="34" charset="-122"/>
              </a:rPr>
              <a:t>两个关键字（相当于</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语言中的“</a:t>
            </a:r>
            <a:r>
              <a:rPr lang="en-US" altLang="zh-CN" sz="2400" b="1" dirty="0">
                <a:solidFill>
                  <a:srgbClr val="00B050"/>
                </a:solidFill>
                <a:latin typeface="微软雅黑" pitchFamily="34" charset="-122"/>
                <a:ea typeface="微软雅黑" pitchFamily="34" charset="-122"/>
              </a:rPr>
              <a:t>{….}</a:t>
            </a:r>
            <a:r>
              <a:rPr lang="zh-CN" altLang="en-US" sz="2400" dirty="0">
                <a:latin typeface="微软雅黑" pitchFamily="34" charset="-122"/>
                <a:ea typeface="微软雅黑" pitchFamily="34" charset="-122"/>
              </a:rPr>
              <a:t>”）包围起来的多条语句。</a:t>
            </a: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r>
              <a:rPr lang="zh-CN" altLang="en-US" sz="2400" dirty="0">
                <a:latin typeface="微软雅黑" pitchFamily="34" charset="-122"/>
                <a:ea typeface="微软雅黑" pitchFamily="34" charset="-122"/>
              </a:rPr>
              <a:t>可以用“</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”或“</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”对程序的任何部分作</a:t>
            </a:r>
            <a:r>
              <a:rPr lang="zh-CN" altLang="en-US" sz="2400" b="1" dirty="0">
                <a:solidFill>
                  <a:srgbClr val="FF0000"/>
                </a:solidFill>
                <a:latin typeface="微软雅黑" pitchFamily="34" charset="-122"/>
                <a:ea typeface="微软雅黑" pitchFamily="34" charset="-122"/>
              </a:rPr>
              <a:t>注释</a:t>
            </a:r>
            <a:r>
              <a:rPr lang="zh-CN" altLang="en-US" sz="2400" dirty="0">
                <a:latin typeface="微软雅黑" pitchFamily="34" charset="-122"/>
                <a:ea typeface="微软雅黑" pitchFamily="34" charset="-122"/>
              </a:rPr>
              <a:t>，增加程序的可读性和可维护性。</a:t>
            </a:r>
            <a:endParaRPr lang="en-US" altLang="zh-CN" sz="24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zh-CN" altLang="en-US" sz="2400" b="1"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模块设计遵循的规则</a:t>
            </a:r>
          </a:p>
        </p:txBody>
      </p:sp>
      <p:sp>
        <p:nvSpPr>
          <p:cNvPr id="11" name="TextBox 10"/>
          <p:cNvSpPr txBox="1"/>
          <p:nvPr/>
        </p:nvSpPr>
        <p:spPr>
          <a:xfrm>
            <a:off x="5364088" y="908720"/>
            <a:ext cx="3600400" cy="523220"/>
          </a:xfrm>
          <a:prstGeom prst="rect">
            <a:avLst/>
          </a:prstGeom>
          <a:noFill/>
        </p:spPr>
        <p:txBody>
          <a:bodyPr wrap="square" rtlCol="0">
            <a:spAutoFit/>
          </a:bodyPr>
          <a:lstStyle/>
          <a:p>
            <a:pPr algn="ctr"/>
            <a:r>
              <a:rPr lang="zh-CN" altLang="en-US" sz="2800" dirty="0">
                <a:solidFill>
                  <a:srgbClr val="FF0000"/>
                </a:solidFill>
                <a:latin typeface="华文彩云" pitchFamily="2" charset="-122"/>
                <a:ea typeface="华文彩云" pitchFamily="2" charset="-122"/>
              </a:rPr>
              <a:t>无注释的代码</a:t>
            </a:r>
            <a:r>
              <a:rPr lang="en-US" altLang="zh-CN" sz="2800" dirty="0">
                <a:solidFill>
                  <a:srgbClr val="FF0000"/>
                </a:solidFill>
                <a:latin typeface="华文彩云" pitchFamily="2" charset="-122"/>
                <a:ea typeface="华文彩云" pitchFamily="2" charset="-122"/>
              </a:rPr>
              <a:t>0</a:t>
            </a:r>
            <a:r>
              <a:rPr lang="zh-CN" altLang="en-US" sz="2800" dirty="0">
                <a:solidFill>
                  <a:srgbClr val="FF0000"/>
                </a:solidFill>
                <a:latin typeface="华文彩云" pitchFamily="2" charset="-122"/>
                <a:ea typeface="华文彩云" pitchFamily="2" charset="-122"/>
              </a:rPr>
              <a:t>分</a:t>
            </a:r>
            <a:r>
              <a:rPr lang="en-US" altLang="zh-CN" sz="2800" dirty="0">
                <a:solidFill>
                  <a:srgbClr val="FF0000"/>
                </a:solidFill>
                <a:latin typeface="华文彩云" pitchFamily="2" charset="-122"/>
                <a:ea typeface="华文彩云" pitchFamily="2" charset="-122"/>
              </a:rPr>
              <a:t>!</a:t>
            </a:r>
            <a:endParaRPr lang="zh-CN" altLang="en-US" sz="2800" dirty="0">
              <a:solidFill>
                <a:srgbClr val="FF0000"/>
              </a:solidFill>
              <a:latin typeface="华文彩云" pitchFamily="2" charset="-122"/>
              <a:ea typeface="华文彩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2" dur="500"/>
                                        <p:tgtEl>
                                          <p:spTgt spid="122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17" dur="500"/>
                                        <p:tgtEl>
                                          <p:spTgt spid="1229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6" end="6"/>
                                            </p:txEl>
                                          </p:spTgt>
                                        </p:tgtEl>
                                        <p:attrNameLst>
                                          <p:attrName>style.visibility</p:attrName>
                                        </p:attrNameLst>
                                      </p:cBhvr>
                                      <p:to>
                                        <p:strVal val="visible"/>
                                      </p:to>
                                    </p:set>
                                    <p:animEffect transition="in" filter="blinds(horizontal)">
                                      <p:cBhvr>
                                        <p:cTn id="22" dur="500"/>
                                        <p:tgtEl>
                                          <p:spTgt spid="12293">
                                            <p:txEl>
                                              <p:pRg st="6" end="6"/>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19</a:t>
            </a:fld>
            <a:endParaRPr lang="en-US" altLang="zh-CN"/>
          </a:p>
        </p:txBody>
      </p:sp>
      <p:sp>
        <p:nvSpPr>
          <p:cNvPr id="12293" name="Rectangle 6"/>
          <p:cNvSpPr>
            <a:spLocks noGrp="1" noChangeArrowheads="1"/>
          </p:cNvSpPr>
          <p:nvPr>
            <p:ph type="body" idx="1"/>
          </p:nvPr>
        </p:nvSpPr>
        <p:spPr>
          <a:xfrm>
            <a:off x="374848" y="1268760"/>
            <a:ext cx="8229600" cy="3382963"/>
          </a:xfrm>
          <a:noFill/>
        </p:spPr>
        <p:txBody>
          <a:bodyPr/>
          <a:lstStyle/>
          <a:p>
            <a:pPr algn="just" eaLnBrk="1" hangingPunct="1">
              <a:buSzPct val="100000"/>
              <a:buBlip>
                <a:blip r:embed="rId2"/>
              </a:buBlip>
            </a:pPr>
            <a:r>
              <a:rPr lang="zh-CN" altLang="en-US" sz="3200" dirty="0">
                <a:latin typeface="微软雅黑" pitchFamily="34" charset="-122"/>
                <a:ea typeface="微软雅黑" pitchFamily="34" charset="-122"/>
              </a:rPr>
              <a:t>模块声明包括</a:t>
            </a:r>
            <a:r>
              <a:rPr lang="zh-CN" altLang="en-US" sz="3200" dirty="0">
                <a:solidFill>
                  <a:srgbClr val="0000FF"/>
                </a:solidFill>
                <a:latin typeface="微软雅黑" pitchFamily="34" charset="-122"/>
                <a:ea typeface="微软雅黑" pitchFamily="34" charset="-122"/>
              </a:rPr>
              <a:t>模块名字</a:t>
            </a:r>
            <a:r>
              <a:rPr lang="zh-CN" altLang="en-US" sz="3200" dirty="0">
                <a:latin typeface="微软雅黑" pitchFamily="34" charset="-122"/>
                <a:ea typeface="微软雅黑" pitchFamily="34" charset="-122"/>
              </a:rPr>
              <a:t>，</a:t>
            </a:r>
            <a:r>
              <a:rPr lang="zh-CN" altLang="en-US" sz="3200" dirty="0">
                <a:solidFill>
                  <a:srgbClr val="0000FF"/>
                </a:solidFill>
                <a:latin typeface="微软雅黑" pitchFamily="34" charset="-122"/>
                <a:ea typeface="微软雅黑" pitchFamily="34" charset="-122"/>
              </a:rPr>
              <a:t>模块输入、输出端口列表</a:t>
            </a:r>
            <a:r>
              <a:rPr lang="zh-CN" altLang="en-US" sz="3200" dirty="0">
                <a:latin typeface="微软雅黑" pitchFamily="34" charset="-122"/>
                <a:ea typeface="微软雅黑" pitchFamily="34" charset="-122"/>
              </a:rPr>
              <a:t>。模块定义格式如下：</a:t>
            </a:r>
            <a:endParaRPr lang="en-US" altLang="zh-CN" sz="3200" dirty="0">
              <a:latin typeface="微软雅黑" pitchFamily="34" charset="-122"/>
              <a:ea typeface="微软雅黑" pitchFamily="34" charset="-122"/>
            </a:endParaRPr>
          </a:p>
          <a:p>
            <a:pPr algn="just" eaLnBrk="1" hangingPunct="1">
              <a:buSzPct val="100000"/>
              <a:buBlip>
                <a:blip r:embed="rId2"/>
              </a:buBlip>
            </a:pPr>
            <a:endParaRPr lang="en-US" altLang="zh-CN" sz="2800" dirty="0">
              <a:latin typeface="微软雅黑" pitchFamily="34" charset="-122"/>
              <a:ea typeface="微软雅黑" pitchFamily="34" charset="-122"/>
            </a:endParaRPr>
          </a:p>
          <a:p>
            <a:pPr algn="ctr" eaLnBrk="1" hangingPunct="1">
              <a:buSzPct val="100000"/>
              <a:buNone/>
            </a:pPr>
            <a:r>
              <a:rPr lang="en-US" altLang="zh-CN" sz="2800" dirty="0">
                <a:latin typeface="微软雅黑" pitchFamily="34" charset="-122"/>
                <a:ea typeface="微软雅黑" pitchFamily="34" charset="-122"/>
              </a:rPr>
              <a:t>module </a:t>
            </a:r>
            <a:r>
              <a:rPr lang="zh-CN" altLang="en-US" sz="2800" dirty="0">
                <a:latin typeface="微软雅黑" pitchFamily="34" charset="-122"/>
                <a:ea typeface="微软雅黑" pitchFamily="34" charset="-122"/>
              </a:rPr>
              <a:t>模块名</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端口</a:t>
            </a:r>
            <a:r>
              <a:rPr lang="en-US" altLang="zh-CN" sz="2800" dirty="0">
                <a:latin typeface="微软雅黑" pitchFamily="34" charset="-122"/>
                <a:ea typeface="微软雅黑" pitchFamily="34" charset="-122"/>
              </a:rPr>
              <a:t>1</a:t>
            </a:r>
            <a:r>
              <a:rPr lang="zh-CN" altLang="en-US" sz="2800" dirty="0">
                <a:latin typeface="微软雅黑" pitchFamily="34" charset="-122"/>
                <a:ea typeface="微软雅黑" pitchFamily="34" charset="-122"/>
              </a:rPr>
              <a:t>，端口</a:t>
            </a:r>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，端口</a:t>
            </a:r>
            <a:r>
              <a:rPr lang="en-US" altLang="zh-CN" sz="2800" dirty="0">
                <a:latin typeface="微软雅黑" pitchFamily="34" charset="-122"/>
                <a:ea typeface="微软雅黑" pitchFamily="34" charset="-122"/>
              </a:rPr>
              <a:t>3</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a:t>
            </a:r>
          </a:p>
          <a:p>
            <a:pPr algn="just" eaLnBrk="1" hangingPunct="1">
              <a:buSzPct val="100000"/>
              <a:buNone/>
            </a:pPr>
            <a:endParaRPr lang="zh-CN" altLang="en-US" sz="32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zh-CN" altLang="en-US" sz="2400" b="1"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模块的声明</a:t>
            </a:r>
          </a:p>
        </p:txBody>
      </p:sp>
      <p:sp>
        <p:nvSpPr>
          <p:cNvPr id="10" name="TextBox 9"/>
          <p:cNvSpPr txBox="1"/>
          <p:nvPr/>
        </p:nvSpPr>
        <p:spPr>
          <a:xfrm>
            <a:off x="1763688" y="4365104"/>
            <a:ext cx="6624736" cy="461665"/>
          </a:xfrm>
          <a:prstGeom prst="rect">
            <a:avLst/>
          </a:prstGeom>
          <a:noFill/>
        </p:spPr>
        <p:txBody>
          <a:bodyPr wrap="square" rtlCol="0">
            <a:spAutoFit/>
          </a:bodyPr>
          <a:lstStyle/>
          <a:p>
            <a:pPr algn="ctr"/>
            <a:r>
              <a:rPr lang="zh-CN" altLang="en-US" sz="2400" dirty="0">
                <a:solidFill>
                  <a:srgbClr val="FF0000"/>
                </a:solidFill>
                <a:latin typeface="微软雅黑" pitchFamily="34" charset="-122"/>
                <a:ea typeface="微软雅黑" pitchFamily="34" charset="-122"/>
              </a:rPr>
              <a:t>模块的对外接口</a:t>
            </a:r>
            <a:r>
              <a:rPr lang="zh-CN" altLang="en-US" sz="2400" dirty="0">
                <a:latin typeface="微软雅黑" pitchFamily="34" charset="-122"/>
                <a:ea typeface="微软雅黑" pitchFamily="34" charset="-122"/>
              </a:rPr>
              <a:t>，模块的内部信号不在列表中</a:t>
            </a:r>
          </a:p>
        </p:txBody>
      </p:sp>
      <p:cxnSp>
        <p:nvCxnSpPr>
          <p:cNvPr id="13" name="直接箭头连接符 12"/>
          <p:cNvCxnSpPr/>
          <p:nvPr/>
        </p:nvCxnSpPr>
        <p:spPr bwMode="auto">
          <a:xfrm flipH="1">
            <a:off x="3347864" y="3356992"/>
            <a:ext cx="576064" cy="1008112"/>
          </a:xfrm>
          <a:prstGeom prst="straightConnector1">
            <a:avLst/>
          </a:prstGeom>
          <a:noFill/>
          <a:ln w="28575" cap="flat" cmpd="sng" algn="ctr">
            <a:solidFill>
              <a:srgbClr val="7030A0"/>
            </a:solidFill>
            <a:prstDash val="solid"/>
            <a:round/>
            <a:headEnd type="none" w="med" len="med"/>
            <a:tailEnd type="triangle" w="lg"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quarter" idx="10"/>
          </p:nvPr>
        </p:nvSpPr>
        <p:spPr/>
        <p:txBody>
          <a:bodyPr/>
          <a:lstStyle/>
          <a:p>
            <a:pPr>
              <a:defRPr/>
            </a:pPr>
            <a:fld id="{E7490204-E5BE-4BDA-A2C7-9B94C39102C5}" type="datetime1">
              <a:rPr lang="zh-CN" altLang="en-US"/>
              <a:pPr>
                <a:defRPr/>
              </a:pPr>
              <a:t>2018/11/22</a:t>
            </a:fld>
            <a:endParaRPr lang="en-US" altLang="zh-CN"/>
          </a:p>
        </p:txBody>
      </p:sp>
      <p:sp>
        <p:nvSpPr>
          <p:cNvPr id="5"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4"/>
          <p:cNvSpPr>
            <a:spLocks noGrp="1"/>
          </p:cNvSpPr>
          <p:nvPr>
            <p:ph type="sldNum" sz="quarter" idx="12"/>
          </p:nvPr>
        </p:nvSpPr>
        <p:spPr/>
        <p:txBody>
          <a:bodyPr/>
          <a:lstStyle/>
          <a:p>
            <a:pPr>
              <a:defRPr/>
            </a:pPr>
            <a:fld id="{00A6E82B-7CAF-4165-9230-79346688D04B}" type="slidenum">
              <a:rPr lang="en-US" altLang="zh-CN"/>
              <a:pPr>
                <a:defRPr/>
              </a:pPr>
              <a:t>2</a:t>
            </a:fld>
            <a:endParaRPr lang="en-US" altLang="zh-CN"/>
          </a:p>
        </p:txBody>
      </p:sp>
      <p:sp>
        <p:nvSpPr>
          <p:cNvPr id="6149"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掌握知识点：</a:t>
            </a:r>
          </a:p>
        </p:txBody>
      </p:sp>
      <p:sp>
        <p:nvSpPr>
          <p:cNvPr id="7" name="Rectangle 6"/>
          <p:cNvSpPr txBox="1">
            <a:spLocks noChangeArrowheads="1"/>
          </p:cNvSpPr>
          <p:nvPr/>
        </p:nvSpPr>
        <p:spPr>
          <a:xfrm>
            <a:off x="352425" y="1268413"/>
            <a:ext cx="8396288" cy="3382962"/>
          </a:xfrm>
          <a:prstGeom prst="rect">
            <a:avLst/>
          </a:prstGeom>
          <a:noFill/>
        </p:spPr>
        <p:txBody>
          <a:bodyPr/>
          <a:lstStyle/>
          <a:p>
            <a:pPr marL="342900" indent="-342900">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掌握</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的基本结构和构成要素。</a:t>
            </a:r>
            <a:endParaRPr lang="en-US" altLang="zh-CN" sz="2800" b="1" kern="0" dirty="0">
              <a:latin typeface="微软雅黑" pitchFamily="34" charset="-122"/>
              <a:ea typeface="微软雅黑" pitchFamily="34" charset="-122"/>
            </a:endParaRPr>
          </a:p>
          <a:p>
            <a:pPr marL="342900" indent="-342900">
              <a:spcBef>
                <a:spcPct val="20000"/>
              </a:spcBef>
              <a:buClr>
                <a:schemeClr val="accent1"/>
              </a:buClr>
              <a:buSzPct val="100000"/>
              <a:buFontTx/>
              <a:buBlip>
                <a:blip r:embed="rId2"/>
              </a:buBlip>
              <a:defRPr/>
            </a:pPr>
            <a:endParaRPr lang="en-US" altLang="zh-CN" sz="2800" b="1" kern="0" dirty="0">
              <a:latin typeface="微软雅黑" pitchFamily="34" charset="-122"/>
              <a:ea typeface="微软雅黑" pitchFamily="34" charset="-122"/>
            </a:endParaRPr>
          </a:p>
          <a:p>
            <a:pPr marL="342900" indent="-342900">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能够使用</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solidFill>
                  <a:srgbClr val="0000FF"/>
                </a:solidFill>
                <a:latin typeface="微软雅黑" pitchFamily="34" charset="-122"/>
                <a:ea typeface="微软雅黑" pitchFamily="34" charset="-122"/>
              </a:rPr>
              <a:t>数据流描述方式和行为描述方式</a:t>
            </a:r>
            <a:r>
              <a:rPr lang="zh-CN" altLang="en-US" sz="2800" b="1" kern="0" dirty="0">
                <a:latin typeface="微软雅黑" pitchFamily="34" charset="-122"/>
                <a:ea typeface="微软雅黑" pitchFamily="34" charset="-122"/>
              </a:rPr>
              <a:t>进行逻辑电路设计（组合逻辑和时序逻辑）。</a:t>
            </a:r>
            <a:endParaRPr lang="en-US" altLang="zh-CN" sz="2800" b="1" kern="0" dirty="0">
              <a:latin typeface="微软雅黑" pitchFamily="34" charset="-122"/>
              <a:ea typeface="微软雅黑" pitchFamily="34" charset="-122"/>
            </a:endParaRPr>
          </a:p>
          <a:p>
            <a:pPr marL="342900" indent="-342900">
              <a:spcBef>
                <a:spcPct val="20000"/>
              </a:spcBef>
              <a:buClr>
                <a:schemeClr val="accent1"/>
              </a:buClr>
              <a:buSzPct val="100000"/>
              <a:buFontTx/>
              <a:buBlip>
                <a:blip r:embed="rId2"/>
              </a:buBlip>
              <a:defRPr/>
            </a:pPr>
            <a:endParaRPr lang="en-US" altLang="zh-CN" sz="2800" b="1" kern="0" dirty="0">
              <a:latin typeface="微软雅黑" pitchFamily="34" charset="-122"/>
              <a:ea typeface="微软雅黑" pitchFamily="34" charset="-122"/>
            </a:endParaRPr>
          </a:p>
          <a:p>
            <a:pPr marL="342900" indent="-342900">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掌握</a:t>
            </a:r>
            <a:r>
              <a:rPr lang="en-US" altLang="zh-CN" sz="2800" b="1" kern="0" dirty="0" err="1">
                <a:solidFill>
                  <a:srgbClr val="0000FF"/>
                </a:solidFill>
                <a:latin typeface="微软雅黑" pitchFamily="34" charset="-122"/>
                <a:ea typeface="微软雅黑" pitchFamily="34" charset="-122"/>
              </a:rPr>
              <a:t>testbench</a:t>
            </a:r>
            <a:r>
              <a:rPr lang="zh-CN" altLang="en-US" sz="2800" b="1" kern="0" dirty="0">
                <a:latin typeface="微软雅黑" pitchFamily="34" charset="-122"/>
                <a:ea typeface="微软雅黑" pitchFamily="34" charset="-122"/>
              </a:rPr>
              <a:t>测试程序的设计。</a:t>
            </a:r>
            <a:endParaRPr lang="en-US" altLang="zh-CN" sz="2800" b="1" kern="0" dirty="0">
              <a:latin typeface="微软雅黑" pitchFamily="34" charset="-122"/>
              <a:ea typeface="微软雅黑" pitchFamily="34" charset="-122"/>
            </a:endParaRPr>
          </a:p>
          <a:p>
            <a:pPr marL="342900" indent="-342900">
              <a:spcBef>
                <a:spcPct val="20000"/>
              </a:spcBef>
              <a:buClr>
                <a:schemeClr val="accent1"/>
              </a:buClr>
              <a:buSzPct val="100000"/>
              <a:buFontTx/>
              <a:buBlip>
                <a:blip r:embed="rId2"/>
              </a:buBlip>
              <a:defRPr/>
            </a:pPr>
            <a:endParaRPr lang="en-US" altLang="zh-CN" sz="2800" b="1" kern="0" dirty="0">
              <a:latin typeface="微软雅黑" pitchFamily="34" charset="-122"/>
              <a:ea typeface="微软雅黑" pitchFamily="34" charset="-122"/>
            </a:endParaRPr>
          </a:p>
          <a:p>
            <a:pPr marL="342900" indent="-342900">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掌握</a:t>
            </a:r>
            <a:r>
              <a:rPr lang="zh-CN" altLang="en-US" sz="2800" b="1" kern="0" dirty="0">
                <a:solidFill>
                  <a:srgbClr val="0000FF"/>
                </a:solidFill>
                <a:latin typeface="微软雅黑" pitchFamily="34" charset="-122"/>
                <a:ea typeface="微软雅黑" pitchFamily="34" charset="-122"/>
              </a:rPr>
              <a:t>可综合</a:t>
            </a:r>
            <a:r>
              <a:rPr lang="en-US" altLang="zh-CN" sz="2800" b="1" kern="0" dirty="0" err="1">
                <a:solidFill>
                  <a:srgbClr val="0000FF"/>
                </a:solidFill>
                <a:latin typeface="微软雅黑" pitchFamily="34" charset="-122"/>
                <a:ea typeface="微软雅黑" pitchFamily="34" charset="-122"/>
              </a:rPr>
              <a:t>Verilog</a:t>
            </a:r>
            <a:r>
              <a:rPr lang="en-US" altLang="zh-CN" sz="2800" b="1" kern="0" dirty="0">
                <a:solidFill>
                  <a:srgbClr val="0000FF"/>
                </a:solidFill>
                <a:latin typeface="微软雅黑" pitchFamily="34" charset="-122"/>
                <a:ea typeface="微软雅黑" pitchFamily="34" charset="-122"/>
              </a:rPr>
              <a:t> HDL</a:t>
            </a:r>
            <a:r>
              <a:rPr lang="zh-CN" altLang="en-US" sz="2800" b="1" kern="0" dirty="0">
                <a:solidFill>
                  <a:srgbClr val="0000FF"/>
                </a:solidFill>
                <a:latin typeface="微软雅黑" pitchFamily="34" charset="-122"/>
                <a:ea typeface="微软雅黑" pitchFamily="34" charset="-122"/>
              </a:rPr>
              <a:t>语法</a:t>
            </a:r>
            <a:r>
              <a:rPr lang="zh-CN" altLang="en-US" sz="2800" b="1" kern="0" dirty="0">
                <a:latin typeface="微软雅黑" pitchFamily="34" charset="-122"/>
                <a:ea typeface="微软雅黑" pitchFamily="34" charset="-122"/>
              </a:rPr>
              <a:t>。</a:t>
            </a:r>
            <a:endParaRPr lang="zh-CN" altLang="en-US" sz="2400" b="1" kern="0" dirty="0">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20</a:t>
            </a:fld>
            <a:endParaRPr lang="en-US" altLang="zh-CN" dirty="0"/>
          </a:p>
        </p:txBody>
      </p:sp>
      <p:sp>
        <p:nvSpPr>
          <p:cNvPr id="12293" name="Rectangle 6"/>
          <p:cNvSpPr>
            <a:spLocks noGrp="1" noChangeArrowheads="1"/>
          </p:cNvSpPr>
          <p:nvPr>
            <p:ph type="body" idx="1"/>
          </p:nvPr>
        </p:nvSpPr>
        <p:spPr>
          <a:xfrm>
            <a:off x="267344" y="1270173"/>
            <a:ext cx="8769152" cy="3382963"/>
          </a:xfrm>
          <a:noFill/>
        </p:spPr>
        <p:txBody>
          <a:bodyPr/>
          <a:lstStyle/>
          <a:p>
            <a:pPr algn="just" eaLnBrk="1" hangingPunct="1">
              <a:buSzPct val="100000"/>
              <a:buBlip>
                <a:blip r:embed="rId2"/>
              </a:buBlip>
            </a:pPr>
            <a:r>
              <a:rPr lang="zh-CN" altLang="en-US" dirty="0">
                <a:latin typeface="微软雅黑" pitchFamily="34" charset="-122"/>
                <a:ea typeface="微软雅黑" pitchFamily="34" charset="-122"/>
              </a:rPr>
              <a:t>对模块的输入输出端口（也可称为引脚）要明确说明，指明方向、位宽和名字，其格式为：</a:t>
            </a:r>
          </a:p>
          <a:p>
            <a:pPr algn="just" eaLnBrk="1" hangingPunct="1">
              <a:buSzPct val="100000"/>
              <a:buBlip>
                <a:blip r:embed="rId2"/>
              </a:buBlip>
            </a:pPr>
            <a:endParaRPr lang="en-US" altLang="zh-CN" sz="2800" dirty="0">
              <a:latin typeface="微软雅黑" pitchFamily="34" charset="-122"/>
              <a:ea typeface="微软雅黑" pitchFamily="34" charset="-122"/>
            </a:endParaRPr>
          </a:p>
          <a:p>
            <a:pPr algn="just" eaLnBrk="1" hangingPunct="1">
              <a:buSzPct val="100000"/>
              <a:buNone/>
            </a:pPr>
            <a:r>
              <a:rPr lang="en-US" altLang="zh-CN" sz="2300" dirty="0">
                <a:solidFill>
                  <a:srgbClr val="0000FF"/>
                </a:solidFill>
                <a:latin typeface="微软雅黑" pitchFamily="34" charset="-122"/>
                <a:ea typeface="微软雅黑" pitchFamily="34" charset="-122"/>
              </a:rPr>
              <a:t>input</a:t>
            </a:r>
            <a:r>
              <a:rPr lang="en-US" altLang="zh-CN"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位宽</a:t>
            </a:r>
            <a:r>
              <a:rPr lang="en-US" altLang="zh-CN"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端口名</a:t>
            </a:r>
            <a:r>
              <a:rPr lang="en-US" altLang="zh-CN" sz="2300" dirty="0">
                <a:latin typeface="微软雅黑" pitchFamily="34" charset="-122"/>
                <a:ea typeface="微软雅黑" pitchFamily="34" charset="-122"/>
              </a:rPr>
              <a:t>1</a:t>
            </a:r>
            <a:r>
              <a:rPr lang="zh-CN" altLang="en-US" sz="2300" dirty="0">
                <a:latin typeface="微软雅黑" pitchFamily="34" charset="-122"/>
                <a:ea typeface="微软雅黑" pitchFamily="34" charset="-122"/>
              </a:rPr>
              <a:t>，端口名</a:t>
            </a:r>
            <a:r>
              <a:rPr lang="en-US" altLang="zh-CN" sz="2300" dirty="0">
                <a:latin typeface="微软雅黑" pitchFamily="34" charset="-122"/>
                <a:ea typeface="微软雅黑" pitchFamily="34" charset="-122"/>
              </a:rPr>
              <a:t>2</a:t>
            </a:r>
            <a:r>
              <a:rPr lang="zh-CN" altLang="en-US" sz="2300" dirty="0">
                <a:latin typeface="微软雅黑" pitchFamily="34" charset="-122"/>
                <a:ea typeface="微软雅黑" pitchFamily="34" charset="-122"/>
              </a:rPr>
              <a:t>，</a:t>
            </a:r>
            <a:r>
              <a:rPr lang="en-US" altLang="zh-CN"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端口名</a:t>
            </a:r>
            <a:r>
              <a:rPr lang="en-US" altLang="zh-CN" sz="2300" dirty="0">
                <a:latin typeface="微软雅黑" pitchFamily="34" charset="-122"/>
                <a:ea typeface="微软雅黑" pitchFamily="34" charset="-122"/>
              </a:rPr>
              <a:t>n</a:t>
            </a:r>
            <a:r>
              <a:rPr lang="zh-CN" altLang="en-US" sz="2300" dirty="0">
                <a:latin typeface="微软雅黑" pitchFamily="34" charset="-122"/>
                <a:ea typeface="微软雅黑" pitchFamily="34" charset="-122"/>
              </a:rPr>
              <a:t>；</a:t>
            </a:r>
            <a:r>
              <a:rPr lang="en-US" altLang="zh-CN" sz="2300" dirty="0">
                <a:latin typeface="微软雅黑" pitchFamily="34" charset="-122"/>
                <a:ea typeface="微软雅黑" pitchFamily="34" charset="-122"/>
              </a:rPr>
              <a:t>//</a:t>
            </a:r>
            <a:r>
              <a:rPr lang="zh-CN" altLang="en-US" sz="2300" dirty="0">
                <a:latin typeface="微软雅黑" pitchFamily="34" charset="-122"/>
                <a:ea typeface="微软雅黑" pitchFamily="34" charset="-122"/>
              </a:rPr>
              <a:t>输入端口</a:t>
            </a:r>
          </a:p>
          <a:p>
            <a:pPr algn="just" eaLnBrk="1" hangingPunct="1">
              <a:buSzPct val="100000"/>
              <a:buNone/>
            </a:pPr>
            <a:endParaRPr lang="en-US" altLang="zh-CN" sz="2300" dirty="0">
              <a:latin typeface="微软雅黑" pitchFamily="34" charset="-122"/>
              <a:ea typeface="微软雅黑" pitchFamily="34" charset="-122"/>
            </a:endParaRPr>
          </a:p>
          <a:p>
            <a:pPr algn="just" eaLnBrk="1" hangingPunct="1">
              <a:buSzPct val="100000"/>
              <a:buNone/>
            </a:pPr>
            <a:r>
              <a:rPr lang="en-US" altLang="zh-CN" sz="2300" dirty="0">
                <a:solidFill>
                  <a:srgbClr val="0000FF"/>
                </a:solidFill>
                <a:latin typeface="微软雅黑" pitchFamily="34" charset="-122"/>
                <a:ea typeface="微软雅黑" pitchFamily="34" charset="-122"/>
              </a:rPr>
              <a:t>output</a:t>
            </a:r>
            <a:r>
              <a:rPr lang="en-US" altLang="zh-CN"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位宽</a:t>
            </a:r>
            <a:r>
              <a:rPr lang="en-US" altLang="zh-CN"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端口名</a:t>
            </a:r>
            <a:r>
              <a:rPr lang="en-US" altLang="zh-CN" sz="2300" dirty="0">
                <a:latin typeface="微软雅黑" pitchFamily="34" charset="-122"/>
                <a:ea typeface="微软雅黑" pitchFamily="34" charset="-122"/>
              </a:rPr>
              <a:t>1</a:t>
            </a:r>
            <a:r>
              <a:rPr lang="zh-CN" altLang="en-US" sz="2300" dirty="0">
                <a:latin typeface="微软雅黑" pitchFamily="34" charset="-122"/>
                <a:ea typeface="微软雅黑" pitchFamily="34" charset="-122"/>
              </a:rPr>
              <a:t>，端口名</a:t>
            </a:r>
            <a:r>
              <a:rPr lang="en-US" altLang="zh-CN" sz="2300" dirty="0">
                <a:latin typeface="微软雅黑" pitchFamily="34" charset="-122"/>
                <a:ea typeface="微软雅黑" pitchFamily="34" charset="-122"/>
              </a:rPr>
              <a:t>2</a:t>
            </a:r>
            <a:r>
              <a:rPr lang="zh-CN" altLang="en-US" sz="2300" dirty="0">
                <a:latin typeface="微软雅黑" pitchFamily="34" charset="-122"/>
                <a:ea typeface="微软雅黑" pitchFamily="34" charset="-122"/>
              </a:rPr>
              <a:t>，</a:t>
            </a:r>
            <a:r>
              <a:rPr lang="en-US" altLang="zh-CN"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端口名</a:t>
            </a:r>
            <a:r>
              <a:rPr lang="en-US" altLang="zh-CN" sz="2300" dirty="0">
                <a:latin typeface="微软雅黑" pitchFamily="34" charset="-122"/>
                <a:ea typeface="微软雅黑" pitchFamily="34" charset="-122"/>
              </a:rPr>
              <a:t>n</a:t>
            </a:r>
            <a:r>
              <a:rPr lang="zh-CN" altLang="en-US" sz="2300" dirty="0">
                <a:latin typeface="微软雅黑" pitchFamily="34" charset="-122"/>
                <a:ea typeface="微软雅黑" pitchFamily="34" charset="-122"/>
              </a:rPr>
              <a:t>；</a:t>
            </a:r>
            <a:r>
              <a:rPr lang="en-US" altLang="zh-CN" sz="2300" dirty="0">
                <a:latin typeface="微软雅黑" pitchFamily="34" charset="-122"/>
                <a:ea typeface="微软雅黑" pitchFamily="34" charset="-122"/>
              </a:rPr>
              <a:t>//</a:t>
            </a:r>
            <a:r>
              <a:rPr lang="zh-CN" altLang="en-US" sz="2300" dirty="0">
                <a:latin typeface="微软雅黑" pitchFamily="34" charset="-122"/>
                <a:ea typeface="微软雅黑" pitchFamily="34" charset="-122"/>
              </a:rPr>
              <a:t>输出端口</a:t>
            </a:r>
            <a:endParaRPr lang="en-US" altLang="zh-CN" sz="2300" dirty="0">
              <a:latin typeface="微软雅黑" pitchFamily="34" charset="-122"/>
              <a:ea typeface="微软雅黑" pitchFamily="34" charset="-122"/>
            </a:endParaRPr>
          </a:p>
          <a:p>
            <a:pPr algn="just" eaLnBrk="1" hangingPunct="1">
              <a:buSzPct val="100000"/>
              <a:buNone/>
            </a:pPr>
            <a:endParaRPr lang="zh-CN" altLang="en-US" sz="2300" dirty="0">
              <a:latin typeface="微软雅黑" pitchFamily="34" charset="-122"/>
              <a:ea typeface="微软雅黑" pitchFamily="34" charset="-122"/>
            </a:endParaRPr>
          </a:p>
          <a:p>
            <a:pPr algn="just" eaLnBrk="1" hangingPunct="1">
              <a:buSzPct val="100000"/>
              <a:buNone/>
            </a:pPr>
            <a:r>
              <a:rPr lang="en-US" altLang="zh-CN" sz="2300" dirty="0" err="1">
                <a:solidFill>
                  <a:srgbClr val="0000FF"/>
                </a:solidFill>
                <a:latin typeface="微软雅黑" pitchFamily="34" charset="-122"/>
                <a:ea typeface="微软雅黑" pitchFamily="34" charset="-122"/>
              </a:rPr>
              <a:t>inout</a:t>
            </a:r>
            <a:r>
              <a:rPr lang="en-US" altLang="zh-CN" sz="2300" dirty="0">
                <a:solidFill>
                  <a:srgbClr val="0000FF"/>
                </a:solidFill>
                <a:latin typeface="微软雅黑" pitchFamily="34" charset="-122"/>
                <a:ea typeface="微软雅黑" pitchFamily="34" charset="-122"/>
              </a:rPr>
              <a:t> </a:t>
            </a:r>
            <a:r>
              <a:rPr lang="en-US" altLang="zh-CN" sz="2300" dirty="0">
                <a:latin typeface="微软雅黑" pitchFamily="34" charset="-122"/>
                <a:ea typeface="微软雅黑" pitchFamily="34" charset="-122"/>
              </a:rPr>
              <a:t>[</a:t>
            </a:r>
            <a:r>
              <a:rPr lang="zh-CN" altLang="en-US" sz="2300" dirty="0">
                <a:latin typeface="微软雅黑" pitchFamily="34" charset="-122"/>
                <a:ea typeface="微软雅黑" pitchFamily="34" charset="-122"/>
              </a:rPr>
              <a:t>位宽</a:t>
            </a:r>
            <a:r>
              <a:rPr lang="en-US" altLang="zh-CN"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端口名</a:t>
            </a:r>
            <a:r>
              <a:rPr lang="en-US" altLang="zh-CN" sz="2300" dirty="0">
                <a:latin typeface="微软雅黑" pitchFamily="34" charset="-122"/>
                <a:ea typeface="微软雅黑" pitchFamily="34" charset="-122"/>
              </a:rPr>
              <a:t>1</a:t>
            </a:r>
            <a:r>
              <a:rPr lang="zh-CN" altLang="en-US" sz="2300" dirty="0">
                <a:latin typeface="微软雅黑" pitchFamily="34" charset="-122"/>
                <a:ea typeface="微软雅黑" pitchFamily="34" charset="-122"/>
              </a:rPr>
              <a:t>，端口名</a:t>
            </a:r>
            <a:r>
              <a:rPr lang="en-US" altLang="zh-CN" sz="2300" dirty="0">
                <a:latin typeface="微软雅黑" pitchFamily="34" charset="-122"/>
                <a:ea typeface="微软雅黑" pitchFamily="34" charset="-122"/>
              </a:rPr>
              <a:t>2</a:t>
            </a:r>
            <a:r>
              <a:rPr lang="zh-CN" altLang="en-US" sz="2300" dirty="0">
                <a:latin typeface="微软雅黑" pitchFamily="34" charset="-122"/>
                <a:ea typeface="微软雅黑" pitchFamily="34" charset="-122"/>
              </a:rPr>
              <a:t>，</a:t>
            </a:r>
            <a:r>
              <a:rPr lang="en-US" altLang="zh-CN" sz="2300" dirty="0">
                <a:latin typeface="微软雅黑" pitchFamily="34" charset="-122"/>
                <a:ea typeface="微软雅黑" pitchFamily="34" charset="-122"/>
              </a:rPr>
              <a:t>…… </a:t>
            </a:r>
            <a:r>
              <a:rPr lang="zh-CN" altLang="en-US" sz="2300" dirty="0">
                <a:latin typeface="微软雅黑" pitchFamily="34" charset="-122"/>
                <a:ea typeface="微软雅黑" pitchFamily="34" charset="-122"/>
              </a:rPr>
              <a:t>端口名</a:t>
            </a:r>
            <a:r>
              <a:rPr lang="en-US" altLang="zh-CN" sz="2300" dirty="0">
                <a:latin typeface="微软雅黑" pitchFamily="34" charset="-122"/>
                <a:ea typeface="微软雅黑" pitchFamily="34" charset="-122"/>
              </a:rPr>
              <a:t>n</a:t>
            </a:r>
            <a:r>
              <a:rPr lang="zh-CN" altLang="en-US" sz="2300" dirty="0">
                <a:latin typeface="微软雅黑" pitchFamily="34" charset="-122"/>
                <a:ea typeface="微软雅黑" pitchFamily="34" charset="-122"/>
              </a:rPr>
              <a:t>；</a:t>
            </a:r>
            <a:r>
              <a:rPr lang="en-US" altLang="zh-CN" sz="2300" dirty="0">
                <a:latin typeface="微软雅黑" pitchFamily="34" charset="-122"/>
                <a:ea typeface="微软雅黑" pitchFamily="34" charset="-122"/>
              </a:rPr>
              <a:t>//</a:t>
            </a:r>
            <a:r>
              <a:rPr lang="zh-CN" altLang="en-US" sz="2300" dirty="0">
                <a:latin typeface="微软雅黑" pitchFamily="34" charset="-122"/>
                <a:ea typeface="微软雅黑" pitchFamily="34" charset="-122"/>
              </a:rPr>
              <a:t>输入输出端口</a:t>
            </a:r>
          </a:p>
          <a:p>
            <a:pPr algn="just" eaLnBrk="1" hangingPunct="1">
              <a:buSzPct val="100000"/>
              <a:buNone/>
            </a:pPr>
            <a:endParaRPr lang="zh-CN" altLang="en-US" sz="23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zh-CN" altLang="en-US" sz="2400" b="1"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端口（</a:t>
            </a:r>
            <a:r>
              <a:rPr lang="en-US" altLang="zh-CN" sz="4000" b="1" dirty="0">
                <a:latin typeface="微软雅黑" pitchFamily="34" charset="-122"/>
                <a:ea typeface="微软雅黑" pitchFamily="34" charset="-122"/>
              </a:rPr>
              <a:t>Port</a:t>
            </a:r>
            <a:r>
              <a:rPr lang="zh-CN" altLang="en-US" sz="4000" b="1" dirty="0">
                <a:latin typeface="微软雅黑" pitchFamily="34" charset="-122"/>
                <a:ea typeface="微软雅黑" pitchFamily="34" charset="-122"/>
              </a:rPr>
              <a:t>）的定义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21</a:t>
            </a:fld>
            <a:endParaRPr lang="en-US" altLang="zh-CN"/>
          </a:p>
        </p:txBody>
      </p:sp>
      <p:sp>
        <p:nvSpPr>
          <p:cNvPr id="12293" name="Rectangle 6"/>
          <p:cNvSpPr>
            <a:spLocks noGrp="1" noChangeArrowheads="1"/>
          </p:cNvSpPr>
          <p:nvPr>
            <p:ph type="body" idx="1"/>
          </p:nvPr>
        </p:nvSpPr>
        <p:spPr>
          <a:xfrm>
            <a:off x="267344" y="1270173"/>
            <a:ext cx="8409112" cy="3382963"/>
          </a:xfrm>
          <a:noFill/>
        </p:spPr>
        <p:txBody>
          <a:bodyPr/>
          <a:lstStyle/>
          <a:p>
            <a:pPr algn="just" eaLnBrk="1" hangingPunct="1">
              <a:buSzPct val="100000"/>
              <a:buBlip>
                <a:blip r:embed="rId2"/>
              </a:buBlip>
            </a:pPr>
            <a:r>
              <a:rPr lang="zh-CN" altLang="en-US" dirty="0">
                <a:latin typeface="微软雅黑" pitchFamily="34" charset="-122"/>
                <a:ea typeface="微软雅黑" pitchFamily="34" charset="-122"/>
              </a:rPr>
              <a:t>对模块中所用到的所有信号（包括</a:t>
            </a:r>
            <a:r>
              <a:rPr lang="zh-CN" altLang="en-US" dirty="0">
                <a:solidFill>
                  <a:srgbClr val="0000FF"/>
                </a:solidFill>
                <a:latin typeface="微软雅黑" pitchFamily="34" charset="-122"/>
                <a:ea typeface="微软雅黑" pitchFamily="34" charset="-122"/>
              </a:rPr>
              <a:t>端口信号</a:t>
            </a:r>
            <a:r>
              <a:rPr lang="zh-CN" altLang="en-US" dirty="0">
                <a:latin typeface="微软雅黑" pitchFamily="34" charset="-122"/>
                <a:ea typeface="微软雅黑" pitchFamily="34" charset="-122"/>
              </a:rPr>
              <a:t>、</a:t>
            </a:r>
            <a:r>
              <a:rPr lang="zh-CN" altLang="en-US" dirty="0">
                <a:solidFill>
                  <a:srgbClr val="0000FF"/>
                </a:solidFill>
                <a:latin typeface="微软雅黑" pitchFamily="34" charset="-122"/>
                <a:ea typeface="微软雅黑" pitchFamily="34" charset="-122"/>
              </a:rPr>
              <a:t>内部信号</a:t>
            </a:r>
            <a:r>
              <a:rPr lang="zh-CN" altLang="en-US" dirty="0">
                <a:latin typeface="微软雅黑" pitchFamily="34" charset="-122"/>
                <a:ea typeface="微软雅黑" pitchFamily="34" charset="-122"/>
              </a:rPr>
              <a:t>等）进行数据类型的定义。</a:t>
            </a:r>
            <a:endParaRPr lang="en-US" altLang="zh-CN" dirty="0">
              <a:latin typeface="微软雅黑" pitchFamily="34" charset="-122"/>
              <a:ea typeface="微软雅黑" pitchFamily="34" charset="-122"/>
            </a:endParaRPr>
          </a:p>
          <a:p>
            <a:pPr algn="just" eaLnBrk="1" hangingPunct="1">
              <a:buSzPct val="100000"/>
              <a:buBlip>
                <a:blip r:embed="rId2"/>
              </a:buBlip>
            </a:pPr>
            <a:endParaRPr lang="en-US" altLang="zh-CN" dirty="0">
              <a:latin typeface="微软雅黑" pitchFamily="34" charset="-122"/>
              <a:ea typeface="微软雅黑" pitchFamily="34" charset="-122"/>
            </a:endParaRPr>
          </a:p>
          <a:p>
            <a:pPr algn="just" eaLnBrk="1" hangingPunct="1">
              <a:buSzPct val="100000"/>
              <a:buBlip>
                <a:blip r:embed="rId2"/>
              </a:buBlip>
            </a:pPr>
            <a:r>
              <a:rPr lang="en-US" altLang="zh-CN" dirty="0" err="1">
                <a:latin typeface="微软雅黑" pitchFamily="34" charset="-122"/>
                <a:ea typeface="微软雅黑" pitchFamily="34" charset="-122"/>
              </a:rPr>
              <a:t>Verilog</a:t>
            </a:r>
            <a:r>
              <a:rPr lang="zh-CN" altLang="en-US" dirty="0">
                <a:latin typeface="微软雅黑" pitchFamily="34" charset="-122"/>
                <a:ea typeface="微软雅黑" pitchFamily="34" charset="-122"/>
              </a:rPr>
              <a:t>提供了多种数据类型（</a:t>
            </a:r>
            <a:r>
              <a:rPr lang="en-US" altLang="zh-CN" dirty="0">
                <a:solidFill>
                  <a:srgbClr val="FF0000"/>
                </a:solidFill>
                <a:latin typeface="微软雅黑" pitchFamily="34" charset="-122"/>
                <a:ea typeface="微软雅黑" pitchFamily="34" charset="-122"/>
              </a:rPr>
              <a:t>wire</a:t>
            </a:r>
            <a:r>
              <a:rPr lang="zh-CN" altLang="en-US" dirty="0">
                <a:solidFill>
                  <a:srgbClr val="FF0000"/>
                </a:solidFill>
                <a:latin typeface="微软雅黑" pitchFamily="34" charset="-122"/>
                <a:ea typeface="微软雅黑" pitchFamily="34" charset="-122"/>
              </a:rPr>
              <a:t>和</a:t>
            </a:r>
            <a:r>
              <a:rPr lang="en-US" altLang="zh-CN" dirty="0" err="1">
                <a:solidFill>
                  <a:srgbClr val="FF0000"/>
                </a:solidFill>
                <a:latin typeface="微软雅黑" pitchFamily="34" charset="-122"/>
                <a:ea typeface="微软雅黑" pitchFamily="34" charset="-122"/>
              </a:rPr>
              <a:t>reg</a:t>
            </a:r>
            <a:r>
              <a:rPr lang="zh-CN" altLang="en-US" dirty="0">
                <a:latin typeface="微软雅黑" pitchFamily="34" charset="-122"/>
                <a:ea typeface="微软雅黑" pitchFamily="34" charset="-122"/>
              </a:rPr>
              <a:t>），分别模拟实际电路中各种物理连接和物理实体。</a:t>
            </a:r>
            <a:endParaRPr lang="en-US" altLang="zh-CN" dirty="0">
              <a:latin typeface="微软雅黑" pitchFamily="34" charset="-122"/>
              <a:ea typeface="微软雅黑" pitchFamily="34" charset="-122"/>
            </a:endParaRPr>
          </a:p>
          <a:p>
            <a:pPr algn="just" eaLnBrk="1" hangingPunct="1">
              <a:buSzPct val="100000"/>
              <a:buBlip>
                <a:blip r:embed="rId2"/>
              </a:buBlip>
            </a:pPr>
            <a:endParaRPr lang="zh-CN" altLang="en-US" dirty="0">
              <a:latin typeface="微软雅黑" pitchFamily="34" charset="-122"/>
              <a:ea typeface="微软雅黑" pitchFamily="34" charset="-122"/>
            </a:endParaRPr>
          </a:p>
          <a:p>
            <a:pPr algn="just" eaLnBrk="1" hangingPunct="1">
              <a:buSzPct val="100000"/>
              <a:buBlip>
                <a:blip r:embed="rId2"/>
              </a:buBlip>
            </a:pPr>
            <a:r>
              <a:rPr lang="zh-CN" altLang="en-US" dirty="0">
                <a:latin typeface="微软雅黑" pitchFamily="34" charset="-122"/>
                <a:ea typeface="微软雅黑" pitchFamily="34" charset="-122"/>
              </a:rPr>
              <a:t>如果信号的数据类型没有定义，则综合器（相当编译器）将其默认为是</a:t>
            </a:r>
            <a:r>
              <a:rPr lang="en-US" altLang="zh-CN" dirty="0">
                <a:latin typeface="微软雅黑" pitchFamily="34" charset="-122"/>
                <a:ea typeface="微软雅黑" pitchFamily="34" charset="-122"/>
              </a:rPr>
              <a:t>wire</a:t>
            </a:r>
            <a:r>
              <a:rPr lang="zh-CN" altLang="en-US" dirty="0">
                <a:latin typeface="微软雅黑" pitchFamily="34" charset="-122"/>
                <a:ea typeface="微软雅黑" pitchFamily="34" charset="-122"/>
              </a:rPr>
              <a:t>型。</a:t>
            </a:r>
            <a:endParaRPr lang="zh-CN" altLang="en-US" sz="32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zh-CN" altLang="en-US" sz="2400" b="1"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信号类型的声明</a:t>
            </a:r>
          </a:p>
        </p:txBody>
      </p:sp>
      <p:sp>
        <p:nvSpPr>
          <p:cNvPr id="7" name="动作按钮: 上一张 6">
            <a:hlinkClick r:id="rId3" action="ppaction://hlinksldjump" highlightClick="1"/>
          </p:cNvPr>
          <p:cNvSpPr/>
          <p:nvPr/>
        </p:nvSpPr>
        <p:spPr bwMode="auto">
          <a:xfrm>
            <a:off x="8244408" y="5791616"/>
            <a:ext cx="432048" cy="360040"/>
          </a:xfrm>
          <a:prstGeom prst="actionButtonReturn">
            <a:avLst/>
          </a:prstGeom>
          <a:blipFill>
            <a:blip r:embed="rId4"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2" dur="500"/>
                                        <p:tgtEl>
                                          <p:spTgt spid="122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17"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22</a:t>
            </a:fld>
            <a:endParaRPr lang="en-US" altLang="zh-CN"/>
          </a:p>
        </p:txBody>
      </p:sp>
      <p:sp>
        <p:nvSpPr>
          <p:cNvPr id="12293" name="Rectangle 6"/>
          <p:cNvSpPr>
            <a:spLocks noGrp="1" noChangeArrowheads="1"/>
          </p:cNvSpPr>
          <p:nvPr>
            <p:ph type="body" idx="1"/>
          </p:nvPr>
        </p:nvSpPr>
        <p:spPr>
          <a:xfrm>
            <a:off x="267344" y="1270173"/>
            <a:ext cx="8409112" cy="3382963"/>
          </a:xfrm>
          <a:noFill/>
        </p:spPr>
        <p:txBody>
          <a:bodyPr/>
          <a:lstStyle/>
          <a:p>
            <a:pPr algn="just" eaLnBrk="1" hangingPunct="1">
              <a:buSzPct val="100000"/>
              <a:buBlip>
                <a:blip r:embed="rId2"/>
              </a:buBlip>
            </a:pPr>
            <a:r>
              <a:rPr lang="zh-CN" altLang="en-US" dirty="0">
                <a:latin typeface="微软雅黑" pitchFamily="34" charset="-122"/>
                <a:ea typeface="微软雅黑" pitchFamily="34" charset="-122"/>
              </a:rPr>
              <a:t>模块中最核心的部分是逻辑功能定义，即数字电路模块完成什么样的功能。</a:t>
            </a:r>
            <a:endParaRPr lang="en-US" altLang="zh-CN" dirty="0">
              <a:latin typeface="微软雅黑" pitchFamily="34" charset="-122"/>
              <a:ea typeface="微软雅黑" pitchFamily="34" charset="-122"/>
            </a:endParaRPr>
          </a:p>
          <a:p>
            <a:pPr algn="just" eaLnBrk="1" hangingPunct="1">
              <a:buSzPct val="100000"/>
              <a:buBlip>
                <a:blip r:embed="rId2"/>
              </a:buBlip>
            </a:pPr>
            <a:endParaRPr lang="zh-CN" altLang="en-US" dirty="0">
              <a:latin typeface="微软雅黑" pitchFamily="34" charset="-122"/>
              <a:ea typeface="微软雅黑" pitchFamily="34" charset="-122"/>
            </a:endParaRPr>
          </a:p>
          <a:p>
            <a:pPr algn="just" eaLnBrk="1" hangingPunct="1">
              <a:buSzPct val="100000"/>
              <a:buBlip>
                <a:blip r:embed="rId2"/>
              </a:buBlip>
            </a:pPr>
            <a:r>
              <a:rPr lang="zh-CN" altLang="en-US" dirty="0">
                <a:latin typeface="微软雅黑" pitchFamily="34" charset="-122"/>
                <a:ea typeface="微软雅黑" pitchFamily="34" charset="-122"/>
              </a:rPr>
              <a:t>定义逻辑功能的几种基本方法</a:t>
            </a:r>
            <a:r>
              <a:rPr lang="en-US" altLang="zh-CN" dirty="0">
                <a:latin typeface="微软雅黑" pitchFamily="34" charset="-122"/>
                <a:ea typeface="微软雅黑" pitchFamily="34" charset="-122"/>
              </a:rPr>
              <a:t>:</a:t>
            </a:r>
          </a:p>
          <a:p>
            <a:pPr lvl="1" algn="just" eaLnBrk="1" hangingPunct="1">
              <a:buSzPct val="100000"/>
              <a:buBlip>
                <a:blip r:embed="rId3"/>
              </a:buBlip>
            </a:pPr>
            <a:r>
              <a:rPr lang="zh-CN" altLang="en-US" dirty="0">
                <a:latin typeface="微软雅黑" pitchFamily="34" charset="-122"/>
                <a:ea typeface="微软雅黑" pitchFamily="34" charset="-122"/>
              </a:rPr>
              <a:t>用</a:t>
            </a:r>
            <a:r>
              <a:rPr lang="en-US" altLang="zh-CN" dirty="0">
                <a:solidFill>
                  <a:srgbClr val="FF0000"/>
                </a:solidFill>
                <a:latin typeface="微软雅黑" pitchFamily="34" charset="-122"/>
                <a:ea typeface="微软雅黑" pitchFamily="34" charset="-122"/>
              </a:rPr>
              <a:t>assign</a:t>
            </a:r>
            <a:r>
              <a:rPr lang="zh-CN" altLang="en-US" dirty="0">
                <a:solidFill>
                  <a:srgbClr val="FF0000"/>
                </a:solidFill>
                <a:latin typeface="微软雅黑" pitchFamily="34" charset="-122"/>
                <a:ea typeface="微软雅黑" pitchFamily="34" charset="-122"/>
              </a:rPr>
              <a:t>持续赋值语句</a:t>
            </a:r>
            <a:r>
              <a:rPr lang="zh-CN" altLang="en-US" dirty="0">
                <a:latin typeface="微软雅黑" pitchFamily="34" charset="-122"/>
                <a:ea typeface="微软雅黑" pitchFamily="34" charset="-122"/>
              </a:rPr>
              <a:t>定义（</a:t>
            </a:r>
            <a:r>
              <a:rPr lang="zh-CN" altLang="en-US" dirty="0">
                <a:solidFill>
                  <a:srgbClr val="0000FF"/>
                </a:solidFill>
                <a:latin typeface="微软雅黑" pitchFamily="34" charset="-122"/>
                <a:ea typeface="微软雅黑" pitchFamily="34" charset="-122"/>
              </a:rPr>
              <a:t>数据流描述</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2" algn="just" eaLnBrk="1" hangingPunct="1">
              <a:buSzPct val="100000"/>
              <a:buNone/>
            </a:pPr>
            <a:r>
              <a:rPr lang="en-US" altLang="zh-CN" dirty="0">
                <a:latin typeface="微软雅黑" pitchFamily="34" charset="-122"/>
                <a:ea typeface="微软雅黑" pitchFamily="34" charset="-122"/>
              </a:rPr>
              <a:t>assign</a:t>
            </a:r>
            <a:r>
              <a:rPr lang="zh-CN" altLang="en-US" dirty="0">
                <a:latin typeface="微软雅黑" pitchFamily="34" charset="-122"/>
                <a:ea typeface="微软雅黑" pitchFamily="34" charset="-122"/>
              </a:rPr>
              <a:t>语句多用于描述</a:t>
            </a:r>
            <a:r>
              <a:rPr lang="zh-CN" altLang="en-US" dirty="0">
                <a:solidFill>
                  <a:srgbClr val="00B050"/>
                </a:solidFill>
                <a:latin typeface="微软雅黑" pitchFamily="34" charset="-122"/>
                <a:ea typeface="微软雅黑" pitchFamily="34" charset="-122"/>
              </a:rPr>
              <a:t>组合逻辑电路</a:t>
            </a:r>
            <a:endParaRPr lang="en-US" altLang="zh-CN" dirty="0">
              <a:solidFill>
                <a:srgbClr val="00B050"/>
              </a:solidFill>
              <a:latin typeface="微软雅黑" pitchFamily="34" charset="-122"/>
              <a:ea typeface="微软雅黑" pitchFamily="34" charset="-122"/>
            </a:endParaRPr>
          </a:p>
          <a:p>
            <a:pPr lvl="1" algn="just" eaLnBrk="1" hangingPunct="1">
              <a:buSzPct val="100000"/>
              <a:buBlip>
                <a:blip r:embed="rId3"/>
              </a:buBlip>
            </a:pPr>
            <a:r>
              <a:rPr lang="zh-CN" altLang="en-US" dirty="0">
                <a:latin typeface="微软雅黑" pitchFamily="34" charset="-122"/>
                <a:ea typeface="微软雅黑" pitchFamily="34" charset="-122"/>
              </a:rPr>
              <a:t>用</a:t>
            </a:r>
            <a:r>
              <a:rPr lang="en-US" altLang="zh-CN" dirty="0">
                <a:solidFill>
                  <a:srgbClr val="FF0000"/>
                </a:solidFill>
                <a:latin typeface="微软雅黑" pitchFamily="34" charset="-122"/>
                <a:ea typeface="微软雅黑" pitchFamily="34" charset="-122"/>
              </a:rPr>
              <a:t>always</a:t>
            </a:r>
            <a:r>
              <a:rPr lang="zh-CN" altLang="en-US" dirty="0">
                <a:solidFill>
                  <a:srgbClr val="FF0000"/>
                </a:solidFill>
                <a:latin typeface="微软雅黑" pitchFamily="34" charset="-122"/>
                <a:ea typeface="微软雅黑" pitchFamily="34" charset="-122"/>
              </a:rPr>
              <a:t>过程块定义</a:t>
            </a:r>
            <a:r>
              <a:rPr lang="zh-CN" altLang="en-US" dirty="0">
                <a:latin typeface="微软雅黑" pitchFamily="34" charset="-122"/>
                <a:ea typeface="微软雅黑" pitchFamily="34" charset="-122"/>
              </a:rPr>
              <a:t>（</a:t>
            </a:r>
            <a:r>
              <a:rPr lang="zh-CN" altLang="en-US" dirty="0">
                <a:solidFill>
                  <a:srgbClr val="0000FF"/>
                </a:solidFill>
                <a:latin typeface="微软雅黑" pitchFamily="34" charset="-122"/>
                <a:ea typeface="微软雅黑" pitchFamily="34" charset="-122"/>
              </a:rPr>
              <a:t>行为描述</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2" algn="just" eaLnBrk="1" hangingPunct="1">
              <a:buSzPct val="100000"/>
              <a:buNone/>
            </a:pPr>
            <a:r>
              <a:rPr lang="en-US" altLang="zh-CN" dirty="0">
                <a:latin typeface="微软雅黑" pitchFamily="34" charset="-122"/>
                <a:ea typeface="微软雅黑" pitchFamily="34" charset="-122"/>
              </a:rPr>
              <a:t>always</a:t>
            </a:r>
            <a:r>
              <a:rPr lang="zh-CN" altLang="en-US" dirty="0">
                <a:latin typeface="微软雅黑" pitchFamily="34" charset="-122"/>
                <a:ea typeface="微软雅黑" pitchFamily="34" charset="-122"/>
              </a:rPr>
              <a:t>语句既可以用来描述</a:t>
            </a:r>
            <a:r>
              <a:rPr lang="zh-CN" altLang="en-US" dirty="0">
                <a:solidFill>
                  <a:srgbClr val="00B050"/>
                </a:solidFill>
                <a:latin typeface="微软雅黑" pitchFamily="34" charset="-122"/>
                <a:ea typeface="微软雅黑" pitchFamily="34" charset="-122"/>
              </a:rPr>
              <a:t>组合电路</a:t>
            </a:r>
            <a:r>
              <a:rPr lang="zh-CN" altLang="en-US" dirty="0">
                <a:latin typeface="微软雅黑" pitchFamily="34" charset="-122"/>
                <a:ea typeface="微软雅黑" pitchFamily="34" charset="-122"/>
              </a:rPr>
              <a:t>，也可以描述</a:t>
            </a:r>
            <a:r>
              <a:rPr lang="zh-CN" altLang="en-US" dirty="0">
                <a:solidFill>
                  <a:srgbClr val="00B050"/>
                </a:solidFill>
                <a:latin typeface="微软雅黑" pitchFamily="34" charset="-122"/>
                <a:ea typeface="微软雅黑" pitchFamily="34" charset="-122"/>
              </a:rPr>
              <a:t>时序电路</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1" algn="just" eaLnBrk="1" hangingPunct="1">
              <a:buSzPct val="100000"/>
              <a:buBlip>
                <a:blip r:embed="rId3"/>
              </a:buBlip>
            </a:pPr>
            <a:r>
              <a:rPr lang="zh-CN" altLang="en-US" dirty="0">
                <a:latin typeface="微软雅黑" pitchFamily="34" charset="-122"/>
                <a:ea typeface="微软雅黑" pitchFamily="34" charset="-122"/>
              </a:rPr>
              <a:t>调用</a:t>
            </a:r>
            <a:r>
              <a:rPr lang="zh-CN" altLang="en-US" dirty="0">
                <a:solidFill>
                  <a:srgbClr val="FF0000"/>
                </a:solidFill>
                <a:latin typeface="微软雅黑" pitchFamily="34" charset="-122"/>
                <a:ea typeface="微软雅黑" pitchFamily="34" charset="-122"/>
              </a:rPr>
              <a:t>基本元件</a:t>
            </a:r>
            <a:r>
              <a:rPr lang="zh-CN" altLang="en-US" dirty="0">
                <a:latin typeface="微软雅黑" pitchFamily="34" charset="-122"/>
                <a:ea typeface="微软雅黑" pitchFamily="34" charset="-122"/>
              </a:rPr>
              <a:t>（</a:t>
            </a:r>
            <a:r>
              <a:rPr lang="zh-CN" altLang="en-US" dirty="0">
                <a:solidFill>
                  <a:srgbClr val="0000FF"/>
                </a:solidFill>
                <a:latin typeface="微软雅黑" pitchFamily="34" charset="-122"/>
                <a:ea typeface="微软雅黑" pitchFamily="34" charset="-122"/>
              </a:rPr>
              <a:t>结构描述</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2" algn="just" eaLnBrk="1" hangingPunct="1">
              <a:buSzPct val="100000"/>
              <a:buNone/>
            </a:pPr>
            <a:r>
              <a:rPr lang="zh-CN" altLang="en-US" dirty="0">
                <a:latin typeface="微软雅黑" pitchFamily="34" charset="-122"/>
                <a:ea typeface="微软雅黑" pitchFamily="34" charset="-122"/>
              </a:rPr>
              <a:t>该方法调入基本门电路来完成设计，侧重于电路的结构描述。 </a:t>
            </a:r>
            <a:endParaRPr lang="en-US" altLang="zh-CN" dirty="0">
              <a:latin typeface="微软雅黑" pitchFamily="34" charset="-122"/>
              <a:ea typeface="微软雅黑" pitchFamily="34" charset="-122"/>
            </a:endParaRPr>
          </a:p>
          <a:p>
            <a:pPr algn="just" eaLnBrk="1" hangingPunct="1">
              <a:buSzPct val="100000"/>
              <a:buBlip>
                <a:blip r:embed="rId2"/>
              </a:buBlip>
            </a:pPr>
            <a:endParaRPr lang="zh-CN" altLang="en-US" sz="2400" b="1"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逻辑功能定义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7" dur="500"/>
                                        <p:tgtEl>
                                          <p:spTgt spid="122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3" end="3"/>
                                            </p:txEl>
                                          </p:spTgt>
                                        </p:tgtEl>
                                        <p:attrNameLst>
                                          <p:attrName>style.visibility</p:attrName>
                                        </p:attrNameLst>
                                      </p:cBhvr>
                                      <p:to>
                                        <p:strVal val="visible"/>
                                      </p:to>
                                    </p:set>
                                    <p:animEffect transition="in" filter="blinds(horizontal)">
                                      <p:cBhvr>
                                        <p:cTn id="12" dur="500"/>
                                        <p:tgtEl>
                                          <p:spTgt spid="1229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5" end="5"/>
                                            </p:txEl>
                                          </p:spTgt>
                                        </p:tgtEl>
                                        <p:attrNameLst>
                                          <p:attrName>style.visibility</p:attrName>
                                        </p:attrNameLst>
                                      </p:cBhvr>
                                      <p:to>
                                        <p:strVal val="visible"/>
                                      </p:to>
                                    </p:set>
                                    <p:animEffect transition="in" filter="blinds(horizontal)">
                                      <p:cBhvr>
                                        <p:cTn id="17" dur="500"/>
                                        <p:tgtEl>
                                          <p:spTgt spid="1229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7" end="7"/>
                                            </p:txEl>
                                          </p:spTgt>
                                        </p:tgtEl>
                                        <p:attrNameLst>
                                          <p:attrName>style.visibility</p:attrName>
                                        </p:attrNameLst>
                                      </p:cBhvr>
                                      <p:to>
                                        <p:strVal val="visible"/>
                                      </p:to>
                                    </p:set>
                                    <p:animEffect transition="in" filter="blinds(horizontal)">
                                      <p:cBhvr>
                                        <p:cTn id="22" dur="500"/>
                                        <p:tgtEl>
                                          <p:spTgt spid="1229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27" dur="500"/>
                                        <p:tgtEl>
                                          <p:spTgt spid="122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3">
                                            <p:txEl>
                                              <p:pRg st="6" end="6"/>
                                            </p:txEl>
                                          </p:spTgt>
                                        </p:tgtEl>
                                        <p:attrNameLst>
                                          <p:attrName>style.visibility</p:attrName>
                                        </p:attrNameLst>
                                      </p:cBhvr>
                                      <p:to>
                                        <p:strVal val="visible"/>
                                      </p:to>
                                    </p:set>
                                    <p:animEffect transition="in" filter="blinds(horizontal)">
                                      <p:cBhvr>
                                        <p:cTn id="32" dur="500"/>
                                        <p:tgtEl>
                                          <p:spTgt spid="1229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293">
                                            <p:txEl>
                                              <p:pRg st="8" end="8"/>
                                            </p:txEl>
                                          </p:spTgt>
                                        </p:tgtEl>
                                        <p:attrNameLst>
                                          <p:attrName>style.visibility</p:attrName>
                                        </p:attrNameLst>
                                      </p:cBhvr>
                                      <p:to>
                                        <p:strVal val="visible"/>
                                      </p:to>
                                    </p:set>
                                    <p:animEffect transition="in" filter="blinds(horizontal)">
                                      <p:cBhvr>
                                        <p:cTn id="37" dur="500"/>
                                        <p:tgtEl>
                                          <p:spTgt spid="1229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539552" y="5589240"/>
            <a:ext cx="6552728" cy="36004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23</a:t>
            </a:fld>
            <a:endParaRPr lang="en-US" altLang="zh-CN"/>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的模板</a:t>
            </a:r>
          </a:p>
        </p:txBody>
      </p:sp>
      <p:sp>
        <p:nvSpPr>
          <p:cNvPr id="11" name="TextBox 10"/>
          <p:cNvSpPr txBox="1"/>
          <p:nvPr/>
        </p:nvSpPr>
        <p:spPr>
          <a:xfrm>
            <a:off x="452796" y="933622"/>
            <a:ext cx="8208912" cy="5401479"/>
          </a:xfrm>
          <a:prstGeom prst="rect">
            <a:avLst/>
          </a:prstGeom>
          <a:noFill/>
        </p:spPr>
        <p:txBody>
          <a:bodyPr wrap="square" rtlCol="0">
            <a:spAutoFit/>
          </a:bodyPr>
          <a:lstStyle/>
          <a:p>
            <a:pPr>
              <a:lnSpc>
                <a:spcPts val="2300"/>
              </a:lnSpc>
            </a:pPr>
            <a:r>
              <a:rPr lang="en-US" altLang="zh-CN" sz="1800" dirty="0">
                <a:solidFill>
                  <a:srgbClr val="0000FF"/>
                </a:solidFill>
                <a:latin typeface="微软雅黑" pitchFamily="34" charset="-122"/>
                <a:ea typeface="微软雅黑" pitchFamily="34" charset="-122"/>
              </a:rPr>
              <a:t>module  &lt;</a:t>
            </a:r>
            <a:r>
              <a:rPr lang="zh-CN" altLang="en-US" sz="1800" dirty="0">
                <a:solidFill>
                  <a:srgbClr val="0000FF"/>
                </a:solidFill>
                <a:latin typeface="微软雅黑" pitchFamily="34" charset="-122"/>
                <a:ea typeface="微软雅黑" pitchFamily="34" charset="-122"/>
              </a:rPr>
              <a:t>顶层模块名</a:t>
            </a:r>
            <a:r>
              <a:rPr lang="en-US" altLang="zh-CN" sz="1800" dirty="0">
                <a:solidFill>
                  <a:srgbClr val="0000FF"/>
                </a:solidFill>
                <a:latin typeface="微软雅黑" pitchFamily="34" charset="-122"/>
                <a:ea typeface="微软雅黑" pitchFamily="34" charset="-122"/>
              </a:rPr>
              <a:t>&gt; (&lt;</a:t>
            </a:r>
            <a:r>
              <a:rPr lang="zh-CN" altLang="en-US" sz="1800" dirty="0">
                <a:solidFill>
                  <a:srgbClr val="0000FF"/>
                </a:solidFill>
                <a:latin typeface="微软雅黑" pitchFamily="34" charset="-122"/>
                <a:ea typeface="微软雅黑" pitchFamily="34" charset="-122"/>
              </a:rPr>
              <a:t>输入输出端口列表</a:t>
            </a:r>
            <a:r>
              <a:rPr lang="en-US" altLang="zh-CN" sz="1800" dirty="0">
                <a:solidFill>
                  <a:srgbClr val="0000FF"/>
                </a:solidFill>
                <a:latin typeface="微软雅黑" pitchFamily="34" charset="-122"/>
                <a:ea typeface="微软雅黑" pitchFamily="34" charset="-122"/>
              </a:rPr>
              <a:t>&gt;);</a:t>
            </a:r>
          </a:p>
          <a:p>
            <a:pPr>
              <a:lnSpc>
                <a:spcPts val="2300"/>
              </a:lnSpc>
            </a:pPr>
            <a:r>
              <a:rPr lang="en-US" altLang="zh-CN" sz="1800" dirty="0">
                <a:solidFill>
                  <a:srgbClr val="FF0000"/>
                </a:solidFill>
                <a:latin typeface="微软雅黑" pitchFamily="34" charset="-122"/>
                <a:ea typeface="微软雅黑" pitchFamily="34" charset="-122"/>
              </a:rPr>
              <a:t>output  </a:t>
            </a:r>
            <a:r>
              <a:rPr lang="zh-CN" altLang="en-US" sz="1800" dirty="0">
                <a:solidFill>
                  <a:srgbClr val="FF0000"/>
                </a:solidFill>
                <a:latin typeface="微软雅黑" pitchFamily="34" charset="-122"/>
                <a:ea typeface="微软雅黑" pitchFamily="34" charset="-122"/>
              </a:rPr>
              <a:t>输出端口列表</a:t>
            </a:r>
            <a:r>
              <a:rPr lang="en-US" altLang="zh-CN" sz="1800" dirty="0">
                <a:solidFill>
                  <a:srgbClr val="FF0000"/>
                </a:solidFill>
                <a:latin typeface="微软雅黑" pitchFamily="34" charset="-122"/>
                <a:ea typeface="微软雅黑" pitchFamily="34" charset="-122"/>
              </a:rPr>
              <a:t>;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输出端口声明</a:t>
            </a:r>
          </a:p>
          <a:p>
            <a:pPr>
              <a:lnSpc>
                <a:spcPts val="2300"/>
              </a:lnSpc>
            </a:pPr>
            <a:r>
              <a:rPr lang="en-US" altLang="zh-CN" sz="1800" dirty="0">
                <a:solidFill>
                  <a:srgbClr val="FF0000"/>
                </a:solidFill>
                <a:latin typeface="微软雅黑" pitchFamily="34" charset="-122"/>
                <a:ea typeface="微软雅黑" pitchFamily="34" charset="-122"/>
              </a:rPr>
              <a:t>input   </a:t>
            </a:r>
            <a:r>
              <a:rPr lang="zh-CN" altLang="en-US" sz="1800" dirty="0">
                <a:solidFill>
                  <a:srgbClr val="FF0000"/>
                </a:solidFill>
                <a:latin typeface="微软雅黑" pitchFamily="34" charset="-122"/>
                <a:ea typeface="微软雅黑" pitchFamily="34" charset="-122"/>
              </a:rPr>
              <a:t>输入端口列表</a:t>
            </a:r>
            <a:r>
              <a:rPr lang="en-US" altLang="zh-CN" sz="1800" dirty="0">
                <a:solidFill>
                  <a:srgbClr val="FF0000"/>
                </a:solidFill>
                <a:latin typeface="微软雅黑" pitchFamily="34" charset="-122"/>
                <a:ea typeface="微软雅黑" pitchFamily="34" charset="-122"/>
              </a:rPr>
              <a:t>;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输入端口声明</a:t>
            </a:r>
          </a:p>
          <a:p>
            <a:pPr>
              <a:lnSpc>
                <a:spcPts val="2300"/>
              </a:lnSpc>
            </a:pP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定义数据，信号的类型，函数声明*</a:t>
            </a:r>
            <a:r>
              <a:rPr lang="en-US" altLang="zh-CN" sz="1800" dirty="0">
                <a:latin typeface="微软雅黑" pitchFamily="34" charset="-122"/>
                <a:ea typeface="微软雅黑" pitchFamily="34" charset="-122"/>
              </a:rPr>
              <a:t>/</a:t>
            </a:r>
          </a:p>
          <a:p>
            <a:pPr>
              <a:lnSpc>
                <a:spcPts val="2300"/>
              </a:lnSpc>
            </a:pPr>
            <a:r>
              <a:rPr lang="en-US" altLang="zh-CN" sz="1800" dirty="0" err="1">
                <a:solidFill>
                  <a:srgbClr val="00B050"/>
                </a:solidFill>
                <a:latin typeface="微软雅黑" pitchFamily="34" charset="-122"/>
                <a:ea typeface="微软雅黑" pitchFamily="34" charset="-122"/>
              </a:rPr>
              <a:t>reg</a:t>
            </a:r>
            <a:r>
              <a:rPr lang="en-US" altLang="zh-CN" sz="1800" dirty="0">
                <a:solidFill>
                  <a:srgbClr val="00B050"/>
                </a:solidFill>
                <a:latin typeface="微软雅黑" pitchFamily="34" charset="-122"/>
                <a:ea typeface="微软雅黑" pitchFamily="34" charset="-122"/>
              </a:rPr>
              <a:t>  </a:t>
            </a:r>
            <a:r>
              <a:rPr lang="zh-CN" altLang="en-US" sz="1800" dirty="0">
                <a:solidFill>
                  <a:srgbClr val="00B050"/>
                </a:solidFill>
                <a:latin typeface="微软雅黑" pitchFamily="34" charset="-122"/>
                <a:ea typeface="微软雅黑" pitchFamily="34" charset="-122"/>
              </a:rPr>
              <a:t>信号名；</a:t>
            </a:r>
            <a:r>
              <a:rPr lang="en-US" altLang="zh-CN" sz="1800" dirty="0">
                <a:solidFill>
                  <a:srgbClr val="00B050"/>
                </a:solidFill>
                <a:latin typeface="微软雅黑" pitchFamily="34" charset="-122"/>
                <a:ea typeface="微软雅黑" pitchFamily="34" charset="-122"/>
              </a:rPr>
              <a:t>wire  </a:t>
            </a:r>
            <a:r>
              <a:rPr lang="zh-CN" altLang="en-US" sz="1800" dirty="0">
                <a:solidFill>
                  <a:srgbClr val="00B050"/>
                </a:solidFill>
                <a:latin typeface="微软雅黑" pitchFamily="34" charset="-122"/>
                <a:ea typeface="微软雅黑" pitchFamily="34" charset="-122"/>
              </a:rPr>
              <a:t>信号名；</a:t>
            </a:r>
          </a:p>
          <a:p>
            <a:pPr>
              <a:lnSpc>
                <a:spcPts val="2300"/>
              </a:lnSpc>
            </a:pP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逻辑功能定义</a:t>
            </a:r>
          </a:p>
          <a:p>
            <a:pPr>
              <a:lnSpc>
                <a:spcPts val="2300"/>
              </a:lnSpc>
            </a:pPr>
            <a:r>
              <a:rPr lang="en-US" altLang="zh-CN" sz="1800" dirty="0">
                <a:solidFill>
                  <a:srgbClr val="7030A0"/>
                </a:solidFill>
                <a:latin typeface="微软雅黑" pitchFamily="34" charset="-122"/>
                <a:ea typeface="微软雅黑" pitchFamily="34" charset="-122"/>
              </a:rPr>
              <a:t>assign &lt;</a:t>
            </a:r>
            <a:r>
              <a:rPr lang="zh-CN" altLang="en-US" sz="1800" dirty="0">
                <a:solidFill>
                  <a:srgbClr val="7030A0"/>
                </a:solidFill>
                <a:latin typeface="微软雅黑" pitchFamily="34" charset="-122"/>
                <a:ea typeface="微软雅黑" pitchFamily="34" charset="-122"/>
              </a:rPr>
              <a:t>结果信号名</a:t>
            </a:r>
            <a:r>
              <a:rPr lang="en-US" altLang="zh-CN" sz="1800" dirty="0">
                <a:solidFill>
                  <a:srgbClr val="7030A0"/>
                </a:solidFill>
                <a:latin typeface="微软雅黑" pitchFamily="34" charset="-122"/>
                <a:ea typeface="微软雅黑" pitchFamily="34" charset="-122"/>
              </a:rPr>
              <a:t>&gt; = &lt;</a:t>
            </a:r>
            <a:r>
              <a:rPr lang="zh-CN" altLang="en-US" sz="1800" dirty="0">
                <a:solidFill>
                  <a:srgbClr val="7030A0"/>
                </a:solidFill>
                <a:latin typeface="微软雅黑" pitchFamily="34" charset="-122"/>
                <a:ea typeface="微软雅黑" pitchFamily="34" charset="-122"/>
              </a:rPr>
              <a:t>表达式</a:t>
            </a:r>
            <a:r>
              <a:rPr lang="en-US" altLang="zh-CN" sz="1800" dirty="0">
                <a:solidFill>
                  <a:srgbClr val="7030A0"/>
                </a:solidFill>
                <a:latin typeface="微软雅黑" pitchFamily="34" charset="-122"/>
                <a:ea typeface="微软雅黑" pitchFamily="34" charset="-122"/>
              </a:rPr>
              <a:t>&gt;</a:t>
            </a:r>
            <a:r>
              <a:rPr lang="zh-CN" altLang="en-US" sz="1800" dirty="0">
                <a:solidFill>
                  <a:srgbClr val="7030A0"/>
                </a:solidFill>
                <a:latin typeface="微软雅黑" pitchFamily="34" charset="-122"/>
                <a:ea typeface="微软雅黑" pitchFamily="34" charset="-122"/>
              </a:rPr>
              <a:t>；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使用</a:t>
            </a:r>
            <a:r>
              <a:rPr lang="en-US" altLang="zh-CN" sz="1800" dirty="0">
                <a:latin typeface="微软雅黑" pitchFamily="34" charset="-122"/>
                <a:ea typeface="微软雅黑" pitchFamily="34" charset="-122"/>
              </a:rPr>
              <a:t>assign</a:t>
            </a:r>
            <a:r>
              <a:rPr lang="zh-CN" altLang="en-US" sz="1800" dirty="0">
                <a:latin typeface="微软雅黑" pitchFamily="34" charset="-122"/>
                <a:ea typeface="微软雅黑" pitchFamily="34" charset="-122"/>
              </a:rPr>
              <a:t>语句定义逻辑功能</a:t>
            </a:r>
          </a:p>
          <a:p>
            <a:pPr>
              <a:lnSpc>
                <a:spcPts val="2300"/>
              </a:lnSpc>
            </a:pP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用</a:t>
            </a:r>
            <a:r>
              <a:rPr lang="en-US" altLang="zh-CN" sz="1800" dirty="0">
                <a:latin typeface="微软雅黑" pitchFamily="34" charset="-122"/>
                <a:ea typeface="微软雅黑" pitchFamily="34" charset="-122"/>
              </a:rPr>
              <a:t>always</a:t>
            </a:r>
            <a:r>
              <a:rPr lang="zh-CN" altLang="en-US" sz="1800" dirty="0">
                <a:latin typeface="微软雅黑" pitchFamily="34" charset="-122"/>
                <a:ea typeface="微软雅黑" pitchFamily="34" charset="-122"/>
              </a:rPr>
              <a:t>块描述逻辑功能</a:t>
            </a:r>
          </a:p>
          <a:p>
            <a:pPr>
              <a:lnSpc>
                <a:spcPts val="2300"/>
              </a:lnSpc>
            </a:pPr>
            <a:r>
              <a:rPr lang="en-US" altLang="zh-CN" sz="1800" dirty="0">
                <a:solidFill>
                  <a:srgbClr val="7030A0"/>
                </a:solidFill>
                <a:latin typeface="微软雅黑" pitchFamily="34" charset="-122"/>
                <a:ea typeface="微软雅黑" pitchFamily="34" charset="-122"/>
              </a:rPr>
              <a:t>always @ (&lt;</a:t>
            </a:r>
            <a:r>
              <a:rPr lang="zh-CN" altLang="en-US" sz="1800" dirty="0">
                <a:solidFill>
                  <a:srgbClr val="7030A0"/>
                </a:solidFill>
                <a:latin typeface="微软雅黑" pitchFamily="34" charset="-122"/>
                <a:ea typeface="微软雅黑" pitchFamily="34" charset="-122"/>
              </a:rPr>
              <a:t>敏感信号表达式</a:t>
            </a:r>
            <a:r>
              <a:rPr lang="en-US" altLang="zh-CN" sz="1800" dirty="0">
                <a:solidFill>
                  <a:srgbClr val="7030A0"/>
                </a:solidFill>
                <a:latin typeface="微软雅黑" pitchFamily="34" charset="-122"/>
                <a:ea typeface="微软雅黑" pitchFamily="34" charset="-122"/>
              </a:rPr>
              <a:t>&gt;)</a:t>
            </a:r>
          </a:p>
          <a:p>
            <a:pPr>
              <a:lnSpc>
                <a:spcPts val="2300"/>
              </a:lnSpc>
            </a:pPr>
            <a:r>
              <a:rPr lang="en-US" altLang="zh-CN" sz="1800" dirty="0">
                <a:latin typeface="微软雅黑" pitchFamily="34" charset="-122"/>
                <a:ea typeface="微软雅黑" pitchFamily="34" charset="-122"/>
              </a:rPr>
              <a:t>  </a:t>
            </a:r>
            <a:r>
              <a:rPr lang="en-US" altLang="zh-CN" sz="1800" dirty="0">
                <a:solidFill>
                  <a:srgbClr val="7030A0"/>
                </a:solidFill>
                <a:latin typeface="微软雅黑" pitchFamily="34" charset="-122"/>
                <a:ea typeface="微软雅黑" pitchFamily="34" charset="-122"/>
              </a:rPr>
              <a:t>begin</a:t>
            </a:r>
          </a:p>
          <a:p>
            <a:pPr>
              <a:lnSpc>
                <a:spcPts val="2300"/>
              </a:lnSpc>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过程赋值</a:t>
            </a:r>
          </a:p>
          <a:p>
            <a:pPr>
              <a:lnSpc>
                <a:spcPts val="2300"/>
              </a:lnSpc>
            </a:pPr>
            <a:r>
              <a:rPr lang="zh-CN" altLang="en-US"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//if-else</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case</a:t>
            </a:r>
            <a:r>
              <a:rPr lang="zh-CN" altLang="en-US" sz="1800" dirty="0">
                <a:latin typeface="微软雅黑" pitchFamily="34" charset="-122"/>
                <a:ea typeface="微软雅黑" pitchFamily="34" charset="-122"/>
              </a:rPr>
              <a:t>语句</a:t>
            </a:r>
          </a:p>
          <a:p>
            <a:pPr>
              <a:lnSpc>
                <a:spcPts val="2300"/>
              </a:lnSpc>
            </a:pPr>
            <a:r>
              <a:rPr lang="zh-CN" altLang="en-US"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//while</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repeat</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for</a:t>
            </a:r>
            <a:r>
              <a:rPr lang="zh-CN" altLang="en-US" sz="1800" dirty="0">
                <a:latin typeface="微软雅黑" pitchFamily="34" charset="-122"/>
                <a:ea typeface="微软雅黑" pitchFamily="34" charset="-122"/>
              </a:rPr>
              <a:t>循环语句</a:t>
            </a:r>
          </a:p>
          <a:p>
            <a:pPr>
              <a:lnSpc>
                <a:spcPts val="2300"/>
              </a:lnSpc>
            </a:pPr>
            <a:r>
              <a:rPr lang="zh-CN" altLang="en-US"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//task</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function</a:t>
            </a:r>
            <a:r>
              <a:rPr lang="zh-CN" altLang="en-US" sz="1800" dirty="0">
                <a:latin typeface="微软雅黑" pitchFamily="34" charset="-122"/>
                <a:ea typeface="微软雅黑" pitchFamily="34" charset="-122"/>
              </a:rPr>
              <a:t>调用</a:t>
            </a:r>
          </a:p>
          <a:p>
            <a:pPr>
              <a:lnSpc>
                <a:spcPts val="2300"/>
              </a:lnSpc>
            </a:pPr>
            <a:r>
              <a:rPr lang="zh-CN" altLang="en-US" sz="1800" dirty="0">
                <a:solidFill>
                  <a:srgbClr val="7030A0"/>
                </a:solidFill>
                <a:latin typeface="微软雅黑" pitchFamily="34" charset="-122"/>
                <a:ea typeface="微软雅黑" pitchFamily="34" charset="-122"/>
              </a:rPr>
              <a:t>  </a:t>
            </a:r>
            <a:r>
              <a:rPr lang="en-US" altLang="zh-CN" sz="1800" dirty="0">
                <a:solidFill>
                  <a:srgbClr val="7030A0"/>
                </a:solidFill>
                <a:latin typeface="微软雅黑" pitchFamily="34" charset="-122"/>
                <a:ea typeface="微软雅黑" pitchFamily="34" charset="-122"/>
              </a:rPr>
              <a:t>end </a:t>
            </a:r>
          </a:p>
          <a:p>
            <a:pPr>
              <a:lnSpc>
                <a:spcPts val="2300"/>
              </a:lnSpc>
            </a:pP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调用其他模块</a:t>
            </a:r>
          </a:p>
          <a:p>
            <a:pPr>
              <a:lnSpc>
                <a:spcPts val="2300"/>
              </a:lnSpc>
            </a:pPr>
            <a:r>
              <a:rPr lang="zh-CN" altLang="en-US"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&lt;</a:t>
            </a:r>
            <a:r>
              <a:rPr lang="zh-CN" altLang="en-US" sz="1800" dirty="0">
                <a:latin typeface="微软雅黑" pitchFamily="34" charset="-122"/>
                <a:ea typeface="微软雅黑" pitchFamily="34" charset="-122"/>
              </a:rPr>
              <a:t>模块名</a:t>
            </a:r>
            <a:r>
              <a:rPr lang="en-US" altLang="zh-CN" sz="1800" dirty="0" err="1">
                <a:latin typeface="微软雅黑" pitchFamily="34" charset="-122"/>
                <a:ea typeface="微软雅黑" pitchFamily="34" charset="-122"/>
              </a:rPr>
              <a:t>module_name</a:t>
            </a:r>
            <a:r>
              <a:rPr lang="en-US" altLang="zh-CN" sz="1800" dirty="0">
                <a:latin typeface="微软雅黑" pitchFamily="34" charset="-122"/>
                <a:ea typeface="微软雅黑" pitchFamily="34" charset="-122"/>
              </a:rPr>
              <a:t>&gt; &lt;</a:t>
            </a:r>
            <a:r>
              <a:rPr lang="zh-CN" altLang="en-US" sz="1800" dirty="0">
                <a:latin typeface="微软雅黑" pitchFamily="34" charset="-122"/>
                <a:ea typeface="微软雅黑" pitchFamily="34" charset="-122"/>
              </a:rPr>
              <a:t>实例名</a:t>
            </a:r>
            <a:r>
              <a:rPr lang="en-US" altLang="zh-CN" sz="1800" dirty="0">
                <a:latin typeface="微软雅黑" pitchFamily="34" charset="-122"/>
                <a:ea typeface="微软雅黑" pitchFamily="34" charset="-122"/>
              </a:rPr>
              <a:t>&gt; (&lt;</a:t>
            </a:r>
            <a:r>
              <a:rPr lang="zh-CN" altLang="en-US" sz="1800" dirty="0">
                <a:latin typeface="微软雅黑" pitchFamily="34" charset="-122"/>
                <a:ea typeface="微软雅黑" pitchFamily="34" charset="-122"/>
              </a:rPr>
              <a:t>端口列表</a:t>
            </a:r>
            <a:r>
              <a:rPr lang="en-US" altLang="zh-CN" sz="1800" dirty="0" err="1">
                <a:latin typeface="微软雅黑" pitchFamily="34" charset="-122"/>
                <a:ea typeface="微软雅黑" pitchFamily="34" charset="-122"/>
              </a:rPr>
              <a:t>port_list</a:t>
            </a:r>
            <a:r>
              <a:rPr lang="en-US" altLang="zh-CN" sz="1800" dirty="0">
                <a:latin typeface="微软雅黑" pitchFamily="34" charset="-122"/>
                <a:ea typeface="微软雅黑" pitchFamily="34" charset="-122"/>
              </a:rPr>
              <a:t> &gt;);</a:t>
            </a:r>
          </a:p>
          <a:p>
            <a:pPr>
              <a:lnSpc>
                <a:spcPts val="2300"/>
              </a:lnSpc>
            </a:pPr>
            <a:r>
              <a:rPr lang="en-US" altLang="zh-CN" sz="1800" dirty="0">
                <a:solidFill>
                  <a:srgbClr val="0000FF"/>
                </a:solidFill>
                <a:latin typeface="微软雅黑" pitchFamily="34" charset="-122"/>
                <a:ea typeface="微软雅黑" pitchFamily="34" charset="-122"/>
              </a:rPr>
              <a:t>endmodule</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24</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模块化设计理念</a:t>
            </a:r>
          </a:p>
        </p:txBody>
      </p:sp>
      <p:sp>
        <p:nvSpPr>
          <p:cNvPr id="9" name="Rectangle 6"/>
          <p:cNvSpPr txBox="1">
            <a:spLocks noChangeArrowheads="1"/>
          </p:cNvSpPr>
          <p:nvPr/>
        </p:nvSpPr>
        <p:spPr>
          <a:xfrm>
            <a:off x="352424" y="1196752"/>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600" kern="0" dirty="0" err="1">
                <a:latin typeface="微软雅黑" pitchFamily="34" charset="-122"/>
                <a:ea typeface="微软雅黑" pitchFamily="34" charset="-122"/>
              </a:rPr>
              <a:t>Verilog</a:t>
            </a:r>
            <a:r>
              <a:rPr lang="en-US" altLang="zh-CN" sz="2600" kern="0" dirty="0">
                <a:latin typeface="微软雅黑" pitchFamily="34" charset="-122"/>
                <a:ea typeface="微软雅黑" pitchFamily="34" charset="-122"/>
              </a:rPr>
              <a:t> HDL</a:t>
            </a:r>
            <a:r>
              <a:rPr lang="zh-CN" altLang="en-US" sz="2600" kern="0" dirty="0">
                <a:latin typeface="微软雅黑" pitchFamily="34" charset="-122"/>
                <a:ea typeface="微软雅黑" pitchFamily="34" charset="-122"/>
              </a:rPr>
              <a:t>模块化设计理念是为了提高设计效率，增加模块复用性，降低验证难度。</a:t>
            </a:r>
            <a:endParaRPr lang="en-US" altLang="zh-CN" sz="2000" kern="0" dirty="0">
              <a:latin typeface="微软雅黑" pitchFamily="34" charset="-122"/>
              <a:ea typeface="微软雅黑" pitchFamily="34" charset="-122"/>
            </a:endParaRPr>
          </a:p>
        </p:txBody>
      </p:sp>
      <p:grpSp>
        <p:nvGrpSpPr>
          <p:cNvPr id="54" name="组合 53"/>
          <p:cNvGrpSpPr/>
          <p:nvPr/>
        </p:nvGrpSpPr>
        <p:grpSpPr>
          <a:xfrm>
            <a:off x="395536" y="2852936"/>
            <a:ext cx="8424936" cy="3168352"/>
            <a:chOff x="395536" y="2636912"/>
            <a:chExt cx="8424936" cy="3168352"/>
          </a:xfrm>
        </p:grpSpPr>
        <p:sp>
          <p:nvSpPr>
            <p:cNvPr id="11" name="矩形 10"/>
            <p:cNvSpPr/>
            <p:nvPr/>
          </p:nvSpPr>
          <p:spPr bwMode="auto">
            <a:xfrm>
              <a:off x="3635896" y="2636912"/>
              <a:ext cx="1944216" cy="50405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dirty="0">
                  <a:latin typeface="微软雅黑" pitchFamily="34" charset="-122"/>
                  <a:ea typeface="微软雅黑" pitchFamily="34" charset="-122"/>
                  <a:cs typeface="Arial" charset="0"/>
                </a:rPr>
                <a:t>顶层模块</a:t>
              </a:r>
              <a:endPar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sp>
          <p:nvSpPr>
            <p:cNvPr id="12" name="矩形 11"/>
            <p:cNvSpPr/>
            <p:nvPr/>
          </p:nvSpPr>
          <p:spPr bwMode="auto">
            <a:xfrm>
              <a:off x="1115616" y="3717032"/>
              <a:ext cx="1944216" cy="504056"/>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dirty="0">
                  <a:latin typeface="微软雅黑" pitchFamily="34" charset="-122"/>
                  <a:ea typeface="微软雅黑" pitchFamily="34" charset="-122"/>
                  <a:cs typeface="Arial" charset="0"/>
                </a:rPr>
                <a:t>模块</a:t>
              </a:r>
              <a:r>
                <a:rPr lang="en-US" altLang="zh-CN" sz="2400" dirty="0">
                  <a:latin typeface="微软雅黑" pitchFamily="34" charset="-122"/>
                  <a:ea typeface="微软雅黑" pitchFamily="34" charset="-122"/>
                  <a:cs typeface="Arial" charset="0"/>
                </a:rPr>
                <a:t>A</a:t>
              </a:r>
              <a:endPar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sp>
          <p:nvSpPr>
            <p:cNvPr id="13" name="矩形 12"/>
            <p:cNvSpPr/>
            <p:nvPr/>
          </p:nvSpPr>
          <p:spPr bwMode="auto">
            <a:xfrm>
              <a:off x="3635896" y="3717032"/>
              <a:ext cx="1944216" cy="504056"/>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2400" dirty="0">
                  <a:latin typeface="微软雅黑" pitchFamily="34" charset="-122"/>
                  <a:ea typeface="微软雅黑" pitchFamily="34" charset="-122"/>
                  <a:cs typeface="Arial" charset="0"/>
                </a:rPr>
                <a:t>模块</a:t>
              </a:r>
              <a:r>
                <a:rPr lang="en-US" altLang="zh-CN" sz="2400" dirty="0">
                  <a:latin typeface="微软雅黑" pitchFamily="34" charset="-122"/>
                  <a:ea typeface="微软雅黑" pitchFamily="34" charset="-122"/>
                  <a:cs typeface="Arial" charset="0"/>
                </a:rPr>
                <a:t>B</a:t>
              </a:r>
              <a:endPar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sp>
          <p:nvSpPr>
            <p:cNvPr id="14" name="矩形 13"/>
            <p:cNvSpPr/>
            <p:nvPr/>
          </p:nvSpPr>
          <p:spPr bwMode="auto">
            <a:xfrm>
              <a:off x="6156176" y="3717032"/>
              <a:ext cx="1944216" cy="504056"/>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2400" dirty="0">
                  <a:latin typeface="微软雅黑" pitchFamily="34" charset="-122"/>
                  <a:ea typeface="微软雅黑" pitchFamily="34" charset="-122"/>
                  <a:cs typeface="Arial" charset="0"/>
                </a:rPr>
                <a:t>模块</a:t>
              </a:r>
              <a:r>
                <a:rPr lang="en-US" altLang="zh-CN" sz="2400" dirty="0">
                  <a:latin typeface="微软雅黑" pitchFamily="34" charset="-122"/>
                  <a:ea typeface="微软雅黑" pitchFamily="34" charset="-122"/>
                  <a:cs typeface="Arial" charset="0"/>
                </a:rPr>
                <a:t>C</a:t>
              </a:r>
              <a:endPar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sp>
          <p:nvSpPr>
            <p:cNvPr id="15" name="矩形 14"/>
            <p:cNvSpPr/>
            <p:nvPr/>
          </p:nvSpPr>
          <p:spPr bwMode="auto">
            <a:xfrm>
              <a:off x="395536" y="4725144"/>
              <a:ext cx="1512168" cy="50405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dirty="0">
                  <a:latin typeface="微软雅黑" pitchFamily="34" charset="-122"/>
                  <a:ea typeface="微软雅黑" pitchFamily="34" charset="-122"/>
                  <a:cs typeface="Arial" charset="0"/>
                </a:rPr>
                <a:t>模块</a:t>
              </a:r>
              <a:r>
                <a:rPr lang="en-US" altLang="zh-CN" sz="2400" dirty="0">
                  <a:latin typeface="微软雅黑" pitchFamily="34" charset="-122"/>
                  <a:ea typeface="微软雅黑" pitchFamily="34" charset="-122"/>
                  <a:cs typeface="Arial" charset="0"/>
                </a:rPr>
                <a:t>A1</a:t>
              </a:r>
              <a:endPar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sp>
          <p:nvSpPr>
            <p:cNvPr id="16" name="矩形 15"/>
            <p:cNvSpPr/>
            <p:nvPr/>
          </p:nvSpPr>
          <p:spPr bwMode="auto">
            <a:xfrm>
              <a:off x="2267744" y="4725144"/>
              <a:ext cx="1512168" cy="50405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dirty="0">
                  <a:latin typeface="微软雅黑" pitchFamily="34" charset="-122"/>
                  <a:ea typeface="微软雅黑" pitchFamily="34" charset="-122"/>
                  <a:cs typeface="Arial" charset="0"/>
                </a:rPr>
                <a:t>模块</a:t>
              </a:r>
              <a:r>
                <a:rPr lang="en-US" altLang="zh-CN" sz="2400" dirty="0">
                  <a:latin typeface="微软雅黑" pitchFamily="34" charset="-122"/>
                  <a:ea typeface="微软雅黑" pitchFamily="34" charset="-122"/>
                  <a:cs typeface="Arial" charset="0"/>
                </a:rPr>
                <a:t>A2</a:t>
              </a:r>
              <a:endPar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sp>
          <p:nvSpPr>
            <p:cNvPr id="17" name="矩形 16"/>
            <p:cNvSpPr/>
            <p:nvPr/>
          </p:nvSpPr>
          <p:spPr bwMode="auto">
            <a:xfrm>
              <a:off x="5436096" y="4725144"/>
              <a:ext cx="1512168" cy="50405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dirty="0">
                  <a:latin typeface="微软雅黑" pitchFamily="34" charset="-122"/>
                  <a:ea typeface="微软雅黑" pitchFamily="34" charset="-122"/>
                  <a:cs typeface="Arial" charset="0"/>
                </a:rPr>
                <a:t>模块</a:t>
              </a:r>
              <a:r>
                <a:rPr lang="en-US" altLang="zh-CN" sz="2400" dirty="0">
                  <a:latin typeface="微软雅黑" pitchFamily="34" charset="-122"/>
                  <a:ea typeface="微软雅黑" pitchFamily="34" charset="-122"/>
                  <a:cs typeface="Arial" charset="0"/>
                </a:rPr>
                <a:t>C1</a:t>
              </a:r>
              <a:endPar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sp>
          <p:nvSpPr>
            <p:cNvPr id="18" name="矩形 17"/>
            <p:cNvSpPr/>
            <p:nvPr/>
          </p:nvSpPr>
          <p:spPr bwMode="auto">
            <a:xfrm>
              <a:off x="7308304" y="4725144"/>
              <a:ext cx="1512168" cy="50405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400" dirty="0">
                  <a:latin typeface="微软雅黑" pitchFamily="34" charset="-122"/>
                  <a:ea typeface="微软雅黑" pitchFamily="34" charset="-122"/>
                  <a:cs typeface="Arial" charset="0"/>
                </a:rPr>
                <a:t>模块</a:t>
              </a:r>
              <a:r>
                <a:rPr lang="en-US" altLang="zh-CN" sz="2400" dirty="0">
                  <a:latin typeface="微软雅黑" pitchFamily="34" charset="-122"/>
                  <a:ea typeface="微软雅黑" pitchFamily="34" charset="-122"/>
                  <a:cs typeface="Arial" charset="0"/>
                </a:rPr>
                <a:t>C2</a:t>
              </a:r>
              <a:endPar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cxnSp>
          <p:nvCxnSpPr>
            <p:cNvPr id="24" name="直接箭头连接符 23"/>
            <p:cNvCxnSpPr>
              <a:stCxn id="11" idx="2"/>
              <a:endCxn id="13" idx="0"/>
            </p:cNvCxnSpPr>
            <p:nvPr/>
          </p:nvCxnSpPr>
          <p:spPr bwMode="auto">
            <a:xfrm>
              <a:off x="4608004" y="3140968"/>
              <a:ext cx="0" cy="576064"/>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27" name="直接箭头连接符 26"/>
            <p:cNvCxnSpPr>
              <a:endCxn id="12" idx="0"/>
            </p:cNvCxnSpPr>
            <p:nvPr/>
          </p:nvCxnSpPr>
          <p:spPr bwMode="auto">
            <a:xfrm flipH="1">
              <a:off x="2087724" y="3140968"/>
              <a:ext cx="1908212" cy="576064"/>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29" name="直接箭头连接符 28"/>
            <p:cNvCxnSpPr>
              <a:endCxn id="14" idx="0"/>
            </p:cNvCxnSpPr>
            <p:nvPr/>
          </p:nvCxnSpPr>
          <p:spPr bwMode="auto">
            <a:xfrm>
              <a:off x="5148064" y="3140968"/>
              <a:ext cx="1980220" cy="576064"/>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1" name="直接箭头连接符 30"/>
            <p:cNvCxnSpPr>
              <a:endCxn id="15" idx="0"/>
            </p:cNvCxnSpPr>
            <p:nvPr/>
          </p:nvCxnSpPr>
          <p:spPr bwMode="auto">
            <a:xfrm flipH="1">
              <a:off x="1151620" y="4221088"/>
              <a:ext cx="612068" cy="504056"/>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4" name="直接箭头连接符 33"/>
            <p:cNvCxnSpPr>
              <a:endCxn id="16" idx="0"/>
            </p:cNvCxnSpPr>
            <p:nvPr/>
          </p:nvCxnSpPr>
          <p:spPr bwMode="auto">
            <a:xfrm>
              <a:off x="2411760" y="4221088"/>
              <a:ext cx="612068" cy="504056"/>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37" name="直接箭头连接符 36"/>
            <p:cNvCxnSpPr>
              <a:endCxn id="17" idx="0"/>
            </p:cNvCxnSpPr>
            <p:nvPr/>
          </p:nvCxnSpPr>
          <p:spPr bwMode="auto">
            <a:xfrm flipH="1">
              <a:off x="6192180" y="4221088"/>
              <a:ext cx="612068" cy="504056"/>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40" name="直接箭头连接符 39"/>
            <p:cNvCxnSpPr>
              <a:endCxn id="18" idx="0"/>
            </p:cNvCxnSpPr>
            <p:nvPr/>
          </p:nvCxnSpPr>
          <p:spPr bwMode="auto">
            <a:xfrm>
              <a:off x="7524328" y="4221088"/>
              <a:ext cx="540060" cy="504056"/>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43" name="直接箭头连接符 42"/>
            <p:cNvCxnSpPr/>
            <p:nvPr/>
          </p:nvCxnSpPr>
          <p:spPr bwMode="auto">
            <a:xfrm flipH="1">
              <a:off x="2267744" y="5229200"/>
              <a:ext cx="432048" cy="576064"/>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46" name="直接箭头连接符 45"/>
            <p:cNvCxnSpPr/>
            <p:nvPr/>
          </p:nvCxnSpPr>
          <p:spPr bwMode="auto">
            <a:xfrm>
              <a:off x="3347864" y="5229200"/>
              <a:ext cx="432048" cy="576064"/>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51" name="直接箭头连接符 50"/>
            <p:cNvCxnSpPr/>
            <p:nvPr/>
          </p:nvCxnSpPr>
          <p:spPr bwMode="auto">
            <a:xfrm flipH="1">
              <a:off x="5436096" y="5229200"/>
              <a:ext cx="432048" cy="576064"/>
            </a:xfrm>
            <a:prstGeom prst="straightConnector1">
              <a:avLst/>
            </a:prstGeom>
            <a:noFill/>
            <a:ln w="38100" cap="flat" cmpd="sng" algn="ctr">
              <a:solidFill>
                <a:schemeClr val="tx1"/>
              </a:solidFill>
              <a:prstDash val="solid"/>
              <a:round/>
              <a:headEnd type="none" w="med" len="med"/>
              <a:tailEnd type="triangle" w="med" len="med"/>
            </a:ln>
            <a:effectLst/>
          </p:spPr>
        </p:cxnSp>
        <p:cxnSp>
          <p:nvCxnSpPr>
            <p:cNvPr id="52" name="直接箭头连接符 51"/>
            <p:cNvCxnSpPr/>
            <p:nvPr/>
          </p:nvCxnSpPr>
          <p:spPr bwMode="auto">
            <a:xfrm>
              <a:off x="6516216" y="5229200"/>
              <a:ext cx="432048" cy="576064"/>
            </a:xfrm>
            <a:prstGeom prst="straightConnector1">
              <a:avLst/>
            </a:prstGeom>
            <a:noFill/>
            <a:ln w="38100" cap="flat" cmpd="sng" algn="ctr">
              <a:solidFill>
                <a:schemeClr val="tx1"/>
              </a:solidFill>
              <a:prstDash val="solid"/>
              <a:round/>
              <a:headEnd type="none" w="med" len="med"/>
              <a:tailEnd type="triangle" w="med" len="med"/>
            </a:ln>
            <a:effectLst/>
          </p:spPr>
        </p:cxnSp>
      </p:grpSp>
      <p:sp>
        <p:nvSpPr>
          <p:cNvPr id="53" name="TextBox 52"/>
          <p:cNvSpPr txBox="1"/>
          <p:nvPr/>
        </p:nvSpPr>
        <p:spPr>
          <a:xfrm>
            <a:off x="179512" y="2564904"/>
            <a:ext cx="2664296" cy="830997"/>
          </a:xfrm>
          <a:prstGeom prst="rect">
            <a:avLst/>
          </a:prstGeom>
          <a:noFill/>
        </p:spPr>
        <p:txBody>
          <a:bodyPr wrap="square" rtlCol="0">
            <a:spAutoFit/>
          </a:bodyPr>
          <a:lstStyle/>
          <a:p>
            <a:pPr algn="ctr"/>
            <a:r>
              <a:rPr lang="zh-CN" altLang="en-US" sz="2400" b="1" dirty="0">
                <a:solidFill>
                  <a:srgbClr val="0000FF"/>
                </a:solidFill>
                <a:latin typeface="微软雅黑" pitchFamily="34" charset="-122"/>
                <a:ea typeface="微软雅黑" pitchFamily="34" charset="-122"/>
              </a:rPr>
              <a:t>自顶向下的设计</a:t>
            </a:r>
            <a:endParaRPr lang="en-US" altLang="zh-CN" sz="2400" b="1" dirty="0">
              <a:solidFill>
                <a:srgbClr val="0000FF"/>
              </a:solidFill>
              <a:latin typeface="微软雅黑" pitchFamily="34" charset="-122"/>
              <a:ea typeface="微软雅黑" pitchFamily="34" charset="-122"/>
            </a:endParaRPr>
          </a:p>
          <a:p>
            <a:pPr algn="ct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Top-Down</a:t>
            </a:r>
            <a:r>
              <a:rPr lang="zh-CN" altLang="en-US" sz="2400" dirty="0">
                <a:latin typeface="微软雅黑" pitchFamily="34" charset="-122"/>
                <a:ea typeface="微软雅黑" pitchFamily="34" charset="-122"/>
              </a:rPr>
              <a:t>）</a:t>
            </a:r>
          </a:p>
        </p:txBody>
      </p:sp>
      <p:sp>
        <p:nvSpPr>
          <p:cNvPr id="55" name="TextBox 54"/>
          <p:cNvSpPr txBox="1"/>
          <p:nvPr/>
        </p:nvSpPr>
        <p:spPr>
          <a:xfrm>
            <a:off x="6012160" y="2453987"/>
            <a:ext cx="2952328" cy="830997"/>
          </a:xfrm>
          <a:prstGeom prst="rect">
            <a:avLst/>
          </a:prstGeom>
          <a:noFill/>
        </p:spPr>
        <p:txBody>
          <a:bodyPr wrap="square" rtlCol="0">
            <a:spAutoFit/>
          </a:bodyPr>
          <a:lstStyle/>
          <a:p>
            <a:pPr algn="ctr"/>
            <a:r>
              <a:rPr lang="zh-CN" altLang="en-US" sz="2400" dirty="0">
                <a:solidFill>
                  <a:srgbClr val="7030A0"/>
                </a:solidFill>
                <a:latin typeface="微软雅黑" pitchFamily="34" charset="-122"/>
                <a:ea typeface="微软雅黑" pitchFamily="34" charset="-122"/>
              </a:rPr>
              <a:t>每个模块可以自主开发，也可购买</a:t>
            </a:r>
            <a:r>
              <a:rPr lang="en-US" altLang="zh-CN" sz="2400" dirty="0">
                <a:solidFill>
                  <a:srgbClr val="7030A0"/>
                </a:solidFill>
                <a:latin typeface="微软雅黑" pitchFamily="34" charset="-122"/>
                <a:ea typeface="微软雅黑" pitchFamily="34" charset="-122"/>
              </a:rPr>
              <a:t>IP</a:t>
            </a:r>
            <a:r>
              <a:rPr lang="zh-CN" altLang="en-US" sz="2400" dirty="0">
                <a:solidFill>
                  <a:srgbClr val="7030A0"/>
                </a:solidFill>
                <a:latin typeface="微软雅黑" pitchFamily="34" charset="-122"/>
                <a:ea typeface="微软雅黑" pitchFamily="34" charset="-122"/>
              </a:rPr>
              <a:t>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linds(horizontal)">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25</a:t>
            </a:fld>
            <a:endParaRPr lang="en-US" altLang="zh-CN"/>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模块实例化（模块调用）</a:t>
            </a:r>
          </a:p>
        </p:txBody>
      </p:sp>
      <p:graphicFrame>
        <p:nvGraphicFramePr>
          <p:cNvPr id="10" name="Object 8"/>
          <p:cNvGraphicFramePr>
            <a:graphicFrameLocks noChangeAspect="1"/>
          </p:cNvGraphicFramePr>
          <p:nvPr/>
        </p:nvGraphicFramePr>
        <p:xfrm>
          <a:off x="836613" y="1946176"/>
          <a:ext cx="2516187" cy="3200400"/>
        </p:xfrm>
        <a:graphic>
          <a:graphicData uri="http://schemas.openxmlformats.org/presentationml/2006/ole">
            <mc:AlternateContent xmlns:mc="http://schemas.openxmlformats.org/markup-compatibility/2006">
              <mc:Choice xmlns:v="urn:schemas-microsoft-com:vml" Requires="v">
                <p:oleObj spid="_x0000_s33862" name="BMP 图象" r:id="rId3" imgW="1819529" imgH="2314286" progId="PBrush">
                  <p:embed/>
                </p:oleObj>
              </mc:Choice>
              <mc:Fallback>
                <p:oleObj name="BMP 图象" r:id="rId3" imgW="1819529" imgH="2314286" progId="PBrush">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1946176"/>
                        <a:ext cx="25161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9"/>
          <p:cNvSpPr txBox="1">
            <a:spLocks noChangeArrowheads="1"/>
          </p:cNvSpPr>
          <p:nvPr/>
        </p:nvSpPr>
        <p:spPr bwMode="auto">
          <a:xfrm>
            <a:off x="3733800" y="1412776"/>
            <a:ext cx="4419600" cy="4607415"/>
          </a:xfrm>
          <a:prstGeom prst="rect">
            <a:avLst/>
          </a:prstGeom>
          <a:noFill/>
          <a:ln w="28575">
            <a:solidFill>
              <a:srgbClr val="7030A0"/>
            </a:solidFill>
            <a:miter lim="800000"/>
            <a:headEnd/>
            <a:tailEnd/>
          </a:ln>
        </p:spPr>
        <p:txBody>
          <a:bodyPr>
            <a:spAutoFit/>
          </a:bodyPr>
          <a:lstStyle/>
          <a:p>
            <a:pPr>
              <a:spcBef>
                <a:spcPct val="10000"/>
              </a:spcBef>
            </a:pPr>
            <a:r>
              <a:rPr lang="en-US" altLang="zh-CN" sz="1600" b="1" dirty="0">
                <a:solidFill>
                  <a:srgbClr val="3333CC"/>
                </a:solidFill>
                <a:latin typeface="Courier-Bold" charset="0"/>
              </a:rPr>
              <a:t>module DFF (d, </a:t>
            </a:r>
            <a:r>
              <a:rPr lang="en-US" altLang="zh-CN" sz="1600" b="1" dirty="0" err="1">
                <a:solidFill>
                  <a:srgbClr val="3333CC"/>
                </a:solidFill>
                <a:latin typeface="Courier-Bold" charset="0"/>
              </a:rPr>
              <a:t>clk</a:t>
            </a:r>
            <a:r>
              <a:rPr lang="en-US" altLang="zh-CN" sz="1600" b="1" dirty="0">
                <a:solidFill>
                  <a:srgbClr val="3333CC"/>
                </a:solidFill>
                <a:latin typeface="Courier-Bold" charset="0"/>
              </a:rPr>
              <a:t>, </a:t>
            </a:r>
            <a:r>
              <a:rPr lang="en-US" altLang="zh-CN" sz="1600" b="1" dirty="0" err="1">
                <a:solidFill>
                  <a:srgbClr val="3333CC"/>
                </a:solidFill>
                <a:latin typeface="Courier-Bold" charset="0"/>
              </a:rPr>
              <a:t>clr</a:t>
            </a:r>
            <a:r>
              <a:rPr lang="en-US" altLang="zh-CN" sz="1600" b="1" dirty="0">
                <a:solidFill>
                  <a:srgbClr val="3333CC"/>
                </a:solidFill>
                <a:latin typeface="Courier-Bold" charset="0"/>
              </a:rPr>
              <a:t>, q, </a:t>
            </a:r>
            <a:r>
              <a:rPr lang="en-US" altLang="zh-CN" sz="1600" b="1" dirty="0" err="1">
                <a:solidFill>
                  <a:srgbClr val="3333CC"/>
                </a:solidFill>
                <a:latin typeface="Courier-Bold" charset="0"/>
              </a:rPr>
              <a:t>qb</a:t>
            </a:r>
            <a:r>
              <a:rPr lang="en-US" altLang="zh-CN" sz="1600" b="1" dirty="0">
                <a:solidFill>
                  <a:srgbClr val="3333CC"/>
                </a:solidFill>
                <a:latin typeface="Courier-Bold" charset="0"/>
              </a:rPr>
              <a:t>);</a:t>
            </a:r>
          </a:p>
          <a:p>
            <a:pPr>
              <a:spcBef>
                <a:spcPct val="10000"/>
              </a:spcBef>
            </a:pPr>
            <a:r>
              <a:rPr lang="en-US" altLang="zh-CN" sz="1600" b="1" dirty="0">
                <a:solidFill>
                  <a:srgbClr val="3333CC"/>
                </a:solidFill>
                <a:latin typeface="Courier-Bold" charset="0"/>
              </a:rPr>
              <a:t>    ....</a:t>
            </a:r>
          </a:p>
          <a:p>
            <a:pPr>
              <a:spcBef>
                <a:spcPct val="10000"/>
              </a:spcBef>
            </a:pPr>
            <a:r>
              <a:rPr lang="en-US" altLang="zh-CN" sz="1600" b="1" dirty="0">
                <a:solidFill>
                  <a:srgbClr val="3333CC"/>
                </a:solidFill>
                <a:latin typeface="Courier-Bold" charset="0"/>
              </a:rPr>
              <a:t>endmodule</a:t>
            </a:r>
          </a:p>
          <a:p>
            <a:pPr>
              <a:spcBef>
                <a:spcPct val="10000"/>
              </a:spcBef>
            </a:pPr>
            <a:endParaRPr lang="en-US" altLang="zh-CN" sz="1600" dirty="0">
              <a:solidFill>
                <a:srgbClr val="3333CC"/>
              </a:solidFill>
            </a:endParaRPr>
          </a:p>
          <a:p>
            <a:pPr>
              <a:spcBef>
                <a:spcPct val="10000"/>
              </a:spcBef>
            </a:pPr>
            <a:r>
              <a:rPr lang="en-US" altLang="zh-CN" sz="1600" b="1" dirty="0">
                <a:latin typeface="Courier-Bold" charset="0"/>
              </a:rPr>
              <a:t>module </a:t>
            </a:r>
            <a:r>
              <a:rPr lang="en-US" altLang="zh-CN" sz="1600" b="1" dirty="0">
                <a:solidFill>
                  <a:srgbClr val="FF3399"/>
                </a:solidFill>
                <a:latin typeface="Courier-Bold" charset="0"/>
              </a:rPr>
              <a:t>REG4</a:t>
            </a:r>
            <a:r>
              <a:rPr lang="en-US" altLang="zh-CN" sz="1600" b="1" dirty="0">
                <a:latin typeface="Courier-Bold" charset="0"/>
              </a:rPr>
              <a:t>( d, </a:t>
            </a:r>
            <a:r>
              <a:rPr lang="en-US" altLang="zh-CN" sz="1600" b="1" dirty="0" err="1">
                <a:latin typeface="Courier-Bold" charset="0"/>
              </a:rPr>
              <a:t>clk</a:t>
            </a:r>
            <a:r>
              <a:rPr lang="en-US" altLang="zh-CN" sz="1600" b="1" dirty="0">
                <a:latin typeface="Courier-Bold" charset="0"/>
              </a:rPr>
              <a:t>, </a:t>
            </a:r>
            <a:r>
              <a:rPr lang="en-US" altLang="zh-CN" sz="1600" b="1" dirty="0" err="1">
                <a:latin typeface="Courier-Bold" charset="0"/>
              </a:rPr>
              <a:t>clr</a:t>
            </a:r>
            <a:r>
              <a:rPr lang="en-US" altLang="zh-CN" sz="1600" b="1" dirty="0">
                <a:latin typeface="Courier-Bold" charset="0"/>
              </a:rPr>
              <a:t>, q, </a:t>
            </a:r>
            <a:r>
              <a:rPr lang="en-US" altLang="zh-CN" sz="1600" b="1" dirty="0" err="1">
                <a:latin typeface="Courier-Bold" charset="0"/>
              </a:rPr>
              <a:t>qb</a:t>
            </a:r>
            <a:r>
              <a:rPr lang="en-US" altLang="zh-CN" sz="1600" b="1" dirty="0">
                <a:latin typeface="Courier-Bold" charset="0"/>
              </a:rPr>
              <a:t>);</a:t>
            </a:r>
          </a:p>
          <a:p>
            <a:pPr>
              <a:spcBef>
                <a:spcPct val="10000"/>
              </a:spcBef>
            </a:pPr>
            <a:r>
              <a:rPr lang="en-US" altLang="zh-CN" sz="1600" b="1" dirty="0">
                <a:latin typeface="Courier-Bold" charset="0"/>
              </a:rPr>
              <a:t>    output [3: 0] q, </a:t>
            </a:r>
            <a:r>
              <a:rPr lang="en-US" altLang="zh-CN" sz="1600" b="1" dirty="0" err="1">
                <a:latin typeface="Courier-Bold" charset="0"/>
              </a:rPr>
              <a:t>qb</a:t>
            </a:r>
            <a:r>
              <a:rPr lang="en-US" altLang="zh-CN" sz="1600" b="1" dirty="0">
                <a:latin typeface="Courier-Bold" charset="0"/>
              </a:rPr>
              <a:t>;</a:t>
            </a:r>
          </a:p>
          <a:p>
            <a:pPr>
              <a:spcBef>
                <a:spcPct val="10000"/>
              </a:spcBef>
            </a:pPr>
            <a:r>
              <a:rPr lang="en-US" altLang="zh-CN" sz="1600" b="1" dirty="0">
                <a:latin typeface="Courier-Bold" charset="0"/>
              </a:rPr>
              <a:t>    input [3: 0] d;</a:t>
            </a:r>
          </a:p>
          <a:p>
            <a:pPr>
              <a:spcBef>
                <a:spcPct val="10000"/>
              </a:spcBef>
            </a:pPr>
            <a:r>
              <a:rPr lang="en-US" altLang="zh-CN" sz="1600" b="1" dirty="0">
                <a:latin typeface="Courier-Bold" charset="0"/>
              </a:rPr>
              <a:t>    input </a:t>
            </a:r>
            <a:r>
              <a:rPr lang="en-US" altLang="zh-CN" sz="1600" b="1" dirty="0" err="1">
                <a:latin typeface="Courier-Bold" charset="0"/>
              </a:rPr>
              <a:t>clk</a:t>
            </a:r>
            <a:r>
              <a:rPr lang="en-US" altLang="zh-CN" sz="1600" b="1" dirty="0">
                <a:latin typeface="Courier-Bold" charset="0"/>
              </a:rPr>
              <a:t>, </a:t>
            </a:r>
            <a:r>
              <a:rPr lang="en-US" altLang="zh-CN" sz="1600" b="1" dirty="0" err="1">
                <a:latin typeface="Courier-Bold" charset="0"/>
              </a:rPr>
              <a:t>clr</a:t>
            </a:r>
            <a:r>
              <a:rPr lang="en-US" altLang="zh-CN" sz="1600" b="1" dirty="0">
                <a:latin typeface="Courier-Bold" charset="0"/>
              </a:rPr>
              <a:t>;</a:t>
            </a:r>
          </a:p>
          <a:p>
            <a:pPr>
              <a:spcBef>
                <a:spcPct val="10000"/>
              </a:spcBef>
            </a:pPr>
            <a:r>
              <a:rPr lang="en-US" altLang="zh-CN" sz="1600" b="1" dirty="0">
                <a:solidFill>
                  <a:srgbClr val="3333CC"/>
                </a:solidFill>
                <a:latin typeface="Courier-Bold" charset="0"/>
              </a:rPr>
              <a:t>    DFF d0 (d[0], </a:t>
            </a:r>
            <a:r>
              <a:rPr lang="en-US" altLang="zh-CN" sz="1600" b="1" dirty="0" err="1">
                <a:solidFill>
                  <a:srgbClr val="3333CC"/>
                </a:solidFill>
                <a:latin typeface="Courier-Bold" charset="0"/>
              </a:rPr>
              <a:t>clk</a:t>
            </a:r>
            <a:r>
              <a:rPr lang="en-US" altLang="zh-CN" sz="1600" b="1" dirty="0">
                <a:solidFill>
                  <a:srgbClr val="3333CC"/>
                </a:solidFill>
                <a:latin typeface="Courier-Bold" charset="0"/>
              </a:rPr>
              <a:t>, </a:t>
            </a:r>
            <a:r>
              <a:rPr lang="en-US" altLang="zh-CN" sz="1600" b="1" dirty="0" err="1">
                <a:solidFill>
                  <a:srgbClr val="3333CC"/>
                </a:solidFill>
                <a:latin typeface="Courier-Bold" charset="0"/>
              </a:rPr>
              <a:t>clr</a:t>
            </a:r>
            <a:r>
              <a:rPr lang="en-US" altLang="zh-CN" sz="1600" b="1" dirty="0">
                <a:solidFill>
                  <a:srgbClr val="3333CC"/>
                </a:solidFill>
                <a:latin typeface="Courier-Bold" charset="0"/>
              </a:rPr>
              <a:t>, q[0], </a:t>
            </a:r>
            <a:r>
              <a:rPr lang="en-US" altLang="zh-CN" sz="1600" b="1" dirty="0" err="1">
                <a:solidFill>
                  <a:srgbClr val="3333CC"/>
                </a:solidFill>
                <a:latin typeface="Courier-Bold" charset="0"/>
              </a:rPr>
              <a:t>qb</a:t>
            </a:r>
            <a:r>
              <a:rPr lang="en-US" altLang="zh-CN" sz="1600" b="1" dirty="0">
                <a:solidFill>
                  <a:srgbClr val="3333CC"/>
                </a:solidFill>
                <a:latin typeface="Courier-Bold" charset="0"/>
              </a:rPr>
              <a:t>[0]);</a:t>
            </a:r>
          </a:p>
          <a:p>
            <a:pPr>
              <a:spcBef>
                <a:spcPct val="10000"/>
              </a:spcBef>
            </a:pPr>
            <a:r>
              <a:rPr lang="en-US" altLang="zh-CN" sz="1600" b="1" dirty="0">
                <a:solidFill>
                  <a:srgbClr val="3333CC"/>
                </a:solidFill>
                <a:latin typeface="Courier-Bold" charset="0"/>
              </a:rPr>
              <a:t>    DFF d1 (d[1], </a:t>
            </a:r>
            <a:r>
              <a:rPr lang="en-US" altLang="zh-CN" sz="1600" b="1" dirty="0" err="1">
                <a:solidFill>
                  <a:srgbClr val="3333CC"/>
                </a:solidFill>
                <a:latin typeface="Courier-Bold" charset="0"/>
              </a:rPr>
              <a:t>clk</a:t>
            </a:r>
            <a:r>
              <a:rPr lang="en-US" altLang="zh-CN" sz="1600" b="1" dirty="0">
                <a:solidFill>
                  <a:srgbClr val="3333CC"/>
                </a:solidFill>
                <a:latin typeface="Courier-Bold" charset="0"/>
              </a:rPr>
              <a:t>, </a:t>
            </a:r>
            <a:r>
              <a:rPr lang="en-US" altLang="zh-CN" sz="1600" b="1" dirty="0" err="1">
                <a:solidFill>
                  <a:srgbClr val="3333CC"/>
                </a:solidFill>
                <a:latin typeface="Courier-Bold" charset="0"/>
              </a:rPr>
              <a:t>clr</a:t>
            </a:r>
            <a:r>
              <a:rPr lang="en-US" altLang="zh-CN" sz="1600" b="1" dirty="0">
                <a:solidFill>
                  <a:srgbClr val="3333CC"/>
                </a:solidFill>
                <a:latin typeface="Courier-Bold" charset="0"/>
              </a:rPr>
              <a:t>, q[1], </a:t>
            </a:r>
            <a:r>
              <a:rPr lang="en-US" altLang="zh-CN" sz="1600" b="1" dirty="0" err="1">
                <a:solidFill>
                  <a:srgbClr val="3333CC"/>
                </a:solidFill>
                <a:latin typeface="Courier-Bold" charset="0"/>
              </a:rPr>
              <a:t>qb</a:t>
            </a:r>
            <a:r>
              <a:rPr lang="en-US" altLang="zh-CN" sz="1600" b="1" dirty="0">
                <a:solidFill>
                  <a:srgbClr val="3333CC"/>
                </a:solidFill>
                <a:latin typeface="Courier-Bold" charset="0"/>
              </a:rPr>
              <a:t>[1]);</a:t>
            </a:r>
          </a:p>
          <a:p>
            <a:pPr>
              <a:spcBef>
                <a:spcPct val="10000"/>
              </a:spcBef>
            </a:pPr>
            <a:r>
              <a:rPr lang="en-US" altLang="zh-CN" sz="1600" b="1" dirty="0">
                <a:solidFill>
                  <a:srgbClr val="3333CC"/>
                </a:solidFill>
                <a:latin typeface="Courier-Bold" charset="0"/>
              </a:rPr>
              <a:t>    DFF d2 (d[2], </a:t>
            </a:r>
            <a:r>
              <a:rPr lang="en-US" altLang="zh-CN" sz="1600" b="1" dirty="0" err="1">
                <a:solidFill>
                  <a:srgbClr val="3333CC"/>
                </a:solidFill>
                <a:latin typeface="Courier-Bold" charset="0"/>
              </a:rPr>
              <a:t>clk</a:t>
            </a:r>
            <a:r>
              <a:rPr lang="en-US" altLang="zh-CN" sz="1600" b="1" dirty="0">
                <a:solidFill>
                  <a:srgbClr val="3333CC"/>
                </a:solidFill>
                <a:latin typeface="Courier-Bold" charset="0"/>
              </a:rPr>
              <a:t>, </a:t>
            </a:r>
            <a:r>
              <a:rPr lang="en-US" altLang="zh-CN" sz="1600" b="1" dirty="0" err="1">
                <a:solidFill>
                  <a:srgbClr val="3333CC"/>
                </a:solidFill>
                <a:latin typeface="Courier-Bold" charset="0"/>
              </a:rPr>
              <a:t>clr</a:t>
            </a:r>
            <a:r>
              <a:rPr lang="en-US" altLang="zh-CN" sz="1600" b="1" dirty="0">
                <a:solidFill>
                  <a:srgbClr val="3333CC"/>
                </a:solidFill>
                <a:latin typeface="Courier-Bold" charset="0"/>
              </a:rPr>
              <a:t>, q[2], </a:t>
            </a:r>
            <a:r>
              <a:rPr lang="en-US" altLang="zh-CN" sz="1600" b="1" dirty="0" err="1">
                <a:solidFill>
                  <a:srgbClr val="3333CC"/>
                </a:solidFill>
                <a:latin typeface="Courier-Bold" charset="0"/>
              </a:rPr>
              <a:t>qb</a:t>
            </a:r>
            <a:r>
              <a:rPr lang="en-US" altLang="zh-CN" sz="1600" b="1" dirty="0">
                <a:solidFill>
                  <a:srgbClr val="3333CC"/>
                </a:solidFill>
                <a:latin typeface="Courier-Bold" charset="0"/>
              </a:rPr>
              <a:t>[2]);</a:t>
            </a:r>
          </a:p>
          <a:p>
            <a:pPr>
              <a:spcBef>
                <a:spcPct val="10000"/>
              </a:spcBef>
            </a:pPr>
            <a:r>
              <a:rPr lang="en-US" altLang="zh-CN" sz="1600" b="1" dirty="0">
                <a:solidFill>
                  <a:srgbClr val="3333CC"/>
                </a:solidFill>
                <a:latin typeface="Courier-Bold" charset="0"/>
              </a:rPr>
              <a:t>    DFF </a:t>
            </a:r>
            <a:r>
              <a:rPr lang="en-US" altLang="zh-CN" sz="1600" b="1" dirty="0">
                <a:solidFill>
                  <a:srgbClr val="FF3399"/>
                </a:solidFill>
                <a:latin typeface="Courier-Bold" charset="0"/>
              </a:rPr>
              <a:t>d3</a:t>
            </a:r>
            <a:r>
              <a:rPr lang="en-US" altLang="zh-CN" sz="1600" b="1" dirty="0">
                <a:solidFill>
                  <a:srgbClr val="3333CC"/>
                </a:solidFill>
                <a:latin typeface="Courier-Bold" charset="0"/>
              </a:rPr>
              <a:t> (d[3], </a:t>
            </a:r>
            <a:r>
              <a:rPr lang="en-US" altLang="zh-CN" sz="1600" b="1" dirty="0" err="1">
                <a:solidFill>
                  <a:srgbClr val="3333CC"/>
                </a:solidFill>
                <a:latin typeface="Courier-Bold" charset="0"/>
              </a:rPr>
              <a:t>clk</a:t>
            </a:r>
            <a:r>
              <a:rPr lang="en-US" altLang="zh-CN" sz="1600" b="1" dirty="0">
                <a:solidFill>
                  <a:srgbClr val="3333CC"/>
                </a:solidFill>
                <a:latin typeface="Courier-Bold" charset="0"/>
              </a:rPr>
              <a:t>, </a:t>
            </a:r>
            <a:r>
              <a:rPr lang="en-US" altLang="zh-CN" sz="1600" b="1" dirty="0" err="1">
                <a:solidFill>
                  <a:srgbClr val="3333CC"/>
                </a:solidFill>
                <a:latin typeface="Courier-Bold" charset="0"/>
              </a:rPr>
              <a:t>clr</a:t>
            </a:r>
            <a:r>
              <a:rPr lang="en-US" altLang="zh-CN" sz="1600" b="1" dirty="0">
                <a:solidFill>
                  <a:srgbClr val="3333CC"/>
                </a:solidFill>
                <a:latin typeface="Courier-Bold" charset="0"/>
              </a:rPr>
              <a:t>, q[3], </a:t>
            </a:r>
            <a:r>
              <a:rPr lang="en-US" altLang="zh-CN" sz="1600" b="1" dirty="0" err="1">
                <a:solidFill>
                  <a:srgbClr val="3333CC"/>
                </a:solidFill>
                <a:latin typeface="Courier-Bold" charset="0"/>
              </a:rPr>
              <a:t>qb</a:t>
            </a:r>
            <a:r>
              <a:rPr lang="en-US" altLang="zh-CN" sz="1600" b="1" dirty="0">
                <a:solidFill>
                  <a:srgbClr val="3333CC"/>
                </a:solidFill>
                <a:latin typeface="Courier-Bold" charset="0"/>
              </a:rPr>
              <a:t>[3]);</a:t>
            </a:r>
          </a:p>
          <a:p>
            <a:pPr>
              <a:spcBef>
                <a:spcPct val="10000"/>
              </a:spcBef>
            </a:pPr>
            <a:r>
              <a:rPr lang="en-US" altLang="zh-CN" sz="1800" b="1" dirty="0">
                <a:latin typeface="Courier-Bold" charset="0"/>
              </a:rPr>
              <a:t>endmodule</a:t>
            </a:r>
          </a:p>
        </p:txBody>
      </p:sp>
      <p:sp>
        <p:nvSpPr>
          <p:cNvPr id="14" name="Line 10"/>
          <p:cNvSpPr>
            <a:spLocks noChangeShapeType="1"/>
          </p:cNvSpPr>
          <p:nvPr/>
        </p:nvSpPr>
        <p:spPr bwMode="auto">
          <a:xfrm flipH="1" flipV="1">
            <a:off x="2514600" y="2174776"/>
            <a:ext cx="2362200" cy="609600"/>
          </a:xfrm>
          <a:prstGeom prst="line">
            <a:avLst/>
          </a:prstGeom>
          <a:noFill/>
          <a:ln w="28575">
            <a:solidFill>
              <a:srgbClr val="00B050"/>
            </a:solidFill>
            <a:round/>
            <a:headEnd type="triangle" w="lg" len="med"/>
            <a:tailEnd type="triangle" w="lg" len="med"/>
          </a:ln>
        </p:spPr>
        <p:txBody>
          <a:bodyPr/>
          <a:lstStyle/>
          <a:p>
            <a:endParaRPr lang="zh-CN" altLang="en-US"/>
          </a:p>
        </p:txBody>
      </p:sp>
      <p:sp>
        <p:nvSpPr>
          <p:cNvPr id="15" name="Line 11"/>
          <p:cNvSpPr>
            <a:spLocks noChangeShapeType="1"/>
          </p:cNvSpPr>
          <p:nvPr/>
        </p:nvSpPr>
        <p:spPr bwMode="auto">
          <a:xfrm flipH="1" flipV="1">
            <a:off x="2843808" y="3573016"/>
            <a:ext cx="1800200" cy="1296144"/>
          </a:xfrm>
          <a:prstGeom prst="line">
            <a:avLst/>
          </a:prstGeom>
          <a:noFill/>
          <a:ln w="28575">
            <a:solidFill>
              <a:srgbClr val="00B050"/>
            </a:solidFill>
            <a:round/>
            <a:headEnd type="triangle" w="lg" len="med"/>
            <a:tailEnd type="triangle" w="lg"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blinds(horizontal)">
                                      <p:cBhvr>
                                        <p:cTn id="10" dur="500"/>
                                        <p:tgtEl>
                                          <p:spTgt spid="1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blinds(horizontal)">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blinds(horizontal)">
                                      <p:cBhvr>
                                        <p:cTn id="18" dur="500"/>
                                        <p:tgtEl>
                                          <p:spTgt spid="1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blinds(horizontal)">
                                      <p:cBhvr>
                                        <p:cTn id="21" dur="500"/>
                                        <p:tgtEl>
                                          <p:spTgt spid="1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
                                            <p:txEl>
                                              <p:pRg st="6" end="6"/>
                                            </p:txEl>
                                          </p:spTgt>
                                        </p:tgtEl>
                                        <p:attrNameLst>
                                          <p:attrName>style.visibility</p:attrName>
                                        </p:attrNameLst>
                                      </p:cBhvr>
                                      <p:to>
                                        <p:strVal val="visible"/>
                                      </p:to>
                                    </p:set>
                                    <p:animEffect transition="in" filter="blinds(horizontal)">
                                      <p:cBhvr>
                                        <p:cTn id="24" dur="500"/>
                                        <p:tgtEl>
                                          <p:spTgt spid="1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animEffect transition="in" filter="blinds(horizontal)">
                                      <p:cBhvr>
                                        <p:cTn id="27" dur="500"/>
                                        <p:tgtEl>
                                          <p:spTgt spid="1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
                                            <p:txEl>
                                              <p:pRg st="8" end="8"/>
                                            </p:txEl>
                                          </p:spTgt>
                                        </p:tgtEl>
                                        <p:attrNameLst>
                                          <p:attrName>style.visibility</p:attrName>
                                        </p:attrNameLst>
                                      </p:cBhvr>
                                      <p:to>
                                        <p:strVal val="visible"/>
                                      </p:to>
                                    </p:set>
                                    <p:animEffect transition="in" filter="blinds(horizontal)">
                                      <p:cBhvr>
                                        <p:cTn id="30" dur="500"/>
                                        <p:tgtEl>
                                          <p:spTgt spid="1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
                                            <p:txEl>
                                              <p:pRg st="9" end="9"/>
                                            </p:txEl>
                                          </p:spTgt>
                                        </p:tgtEl>
                                        <p:attrNameLst>
                                          <p:attrName>style.visibility</p:attrName>
                                        </p:attrNameLst>
                                      </p:cBhvr>
                                      <p:to>
                                        <p:strVal val="visible"/>
                                      </p:to>
                                    </p:set>
                                    <p:animEffect transition="in" filter="blinds(horizontal)">
                                      <p:cBhvr>
                                        <p:cTn id="33" dur="500"/>
                                        <p:tgtEl>
                                          <p:spTgt spid="1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3">
                                            <p:txEl>
                                              <p:pRg st="10" end="10"/>
                                            </p:txEl>
                                          </p:spTgt>
                                        </p:tgtEl>
                                        <p:attrNameLst>
                                          <p:attrName>style.visibility</p:attrName>
                                        </p:attrNameLst>
                                      </p:cBhvr>
                                      <p:to>
                                        <p:strVal val="visible"/>
                                      </p:to>
                                    </p:set>
                                    <p:animEffect transition="in" filter="blinds(horizontal)">
                                      <p:cBhvr>
                                        <p:cTn id="36" dur="500"/>
                                        <p:tgtEl>
                                          <p:spTgt spid="1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3">
                                            <p:txEl>
                                              <p:pRg st="11" end="11"/>
                                            </p:txEl>
                                          </p:spTgt>
                                        </p:tgtEl>
                                        <p:attrNameLst>
                                          <p:attrName>style.visibility</p:attrName>
                                        </p:attrNameLst>
                                      </p:cBhvr>
                                      <p:to>
                                        <p:strVal val="visible"/>
                                      </p:to>
                                    </p:set>
                                    <p:animEffect transition="in" filter="blinds(horizontal)">
                                      <p:cBhvr>
                                        <p:cTn id="39" dur="500"/>
                                        <p:tgtEl>
                                          <p:spTgt spid="13">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3">
                                            <p:txEl>
                                              <p:pRg st="12" end="12"/>
                                            </p:txEl>
                                          </p:spTgt>
                                        </p:tgtEl>
                                        <p:attrNameLst>
                                          <p:attrName>style.visibility</p:attrName>
                                        </p:attrNameLst>
                                      </p:cBhvr>
                                      <p:to>
                                        <p:strVal val="visible"/>
                                      </p:to>
                                    </p:set>
                                    <p:animEffect transition="in" filter="blinds(horizontal)">
                                      <p:cBhvr>
                                        <p:cTn id="42" dur="500"/>
                                        <p:tgtEl>
                                          <p:spTgt spid="1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26</a:t>
            </a:fld>
            <a:endParaRPr lang="en-US" altLang="zh-CN"/>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模块实例化（模块调用）格式</a:t>
            </a:r>
          </a:p>
        </p:txBody>
      </p:sp>
      <p:sp>
        <p:nvSpPr>
          <p:cNvPr id="11" name="Rectangle 6"/>
          <p:cNvSpPr txBox="1">
            <a:spLocks noChangeArrowheads="1"/>
          </p:cNvSpPr>
          <p:nvPr/>
        </p:nvSpPr>
        <p:spPr bwMode="auto">
          <a:xfrm>
            <a:off x="267344" y="1270173"/>
            <a:ext cx="8409112" cy="3382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ctr">
              <a:spcBef>
                <a:spcPct val="20000"/>
              </a:spcBef>
              <a:buClr>
                <a:schemeClr val="accent1"/>
              </a:buClr>
              <a:buSzPct val="100000"/>
            </a:pPr>
            <a:r>
              <a:rPr lang="zh-CN" altLang="en-US" sz="2800" kern="0" dirty="0">
                <a:solidFill>
                  <a:srgbClr val="0000FF"/>
                </a:solidFill>
                <a:latin typeface="微软雅黑" pitchFamily="34" charset="-122"/>
                <a:ea typeface="微软雅黑" pitchFamily="34" charset="-122"/>
              </a:rPr>
              <a:t>模块名</a:t>
            </a:r>
            <a:r>
              <a:rPr lang="zh-CN" altLang="en-US" sz="2800" kern="0" dirty="0">
                <a:latin typeface="微软雅黑" pitchFamily="34" charset="-122"/>
                <a:ea typeface="微软雅黑" pitchFamily="34" charset="-122"/>
              </a:rPr>
              <a:t> </a:t>
            </a:r>
            <a:r>
              <a:rPr lang="zh-CN" altLang="en-US" sz="2800" kern="0" dirty="0">
                <a:solidFill>
                  <a:srgbClr val="FF0000"/>
                </a:solidFill>
                <a:latin typeface="微软雅黑" pitchFamily="34" charset="-122"/>
                <a:ea typeface="微软雅黑" pitchFamily="34" charset="-122"/>
              </a:rPr>
              <a:t>实例名</a:t>
            </a:r>
            <a:r>
              <a:rPr lang="zh-CN" altLang="en-US" sz="2800" kern="0" dirty="0">
                <a:solidFill>
                  <a:srgbClr val="00B050"/>
                </a:solidFill>
                <a:latin typeface="微软雅黑" pitchFamily="34" charset="-122"/>
                <a:ea typeface="微软雅黑" pitchFamily="34" charset="-122"/>
              </a:rPr>
              <a:t>（信号列表）</a:t>
            </a:r>
            <a:r>
              <a:rPr lang="en-US" altLang="zh-CN" sz="2800" kern="0" dirty="0">
                <a:latin typeface="微软雅黑" pitchFamily="34" charset="-122"/>
                <a:ea typeface="微软雅黑" pitchFamily="34" charset="-122"/>
              </a:rPr>
              <a:t>;</a:t>
            </a:r>
          </a:p>
          <a:p>
            <a:pPr marL="342900" lvl="0" indent="-342900" algn="just">
              <a:spcBef>
                <a:spcPct val="20000"/>
              </a:spcBef>
              <a:buClr>
                <a:schemeClr val="accent1"/>
              </a:buClr>
              <a:buSzPct val="100000"/>
            </a:pPr>
            <a:endParaRPr lang="en-US" altLang="zh-CN" sz="2400" kern="0" dirty="0">
              <a:latin typeface="微软雅黑" pitchFamily="34" charset="-122"/>
              <a:ea typeface="微软雅黑" pitchFamily="34" charset="-122"/>
            </a:endParaRPr>
          </a:p>
          <a:p>
            <a:pPr marL="342900" lvl="0" indent="-342900" algn="just">
              <a:spcBef>
                <a:spcPct val="20000"/>
              </a:spcBef>
              <a:buClr>
                <a:schemeClr val="accent1"/>
              </a:buClr>
              <a:buSzPct val="100000"/>
              <a:buBlip>
                <a:blip r:embed="rId2"/>
              </a:buBlip>
            </a:pPr>
            <a:r>
              <a:rPr lang="zh-CN" altLang="en-US" sz="2400" kern="0" dirty="0">
                <a:latin typeface="微软雅黑" pitchFamily="34" charset="-122"/>
                <a:ea typeface="微软雅黑" pitchFamily="34" charset="-122"/>
              </a:rPr>
              <a:t>模块名就是定义模块时紧跟在</a:t>
            </a:r>
            <a:r>
              <a:rPr lang="en-US" altLang="zh-CN" sz="2400" kern="0" dirty="0">
                <a:latin typeface="微软雅黑" pitchFamily="34" charset="-122"/>
                <a:ea typeface="微软雅黑" pitchFamily="34" charset="-122"/>
              </a:rPr>
              <a:t>module</a:t>
            </a:r>
            <a:r>
              <a:rPr lang="zh-CN" altLang="en-US" sz="2400" kern="0" dirty="0">
                <a:latin typeface="微软雅黑" pitchFamily="34" charset="-122"/>
                <a:ea typeface="微软雅黑" pitchFamily="34" charset="-122"/>
              </a:rPr>
              <a:t>关键字后面的名字，如上例中“</a:t>
            </a:r>
            <a:r>
              <a:rPr lang="en-US" altLang="zh-CN" sz="2400" kern="0" dirty="0">
                <a:solidFill>
                  <a:srgbClr val="7030A0"/>
                </a:solidFill>
                <a:latin typeface="微软雅黑" pitchFamily="34" charset="-122"/>
                <a:ea typeface="微软雅黑" pitchFamily="34" charset="-122"/>
              </a:rPr>
              <a:t>DFF</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342900" lvl="0" indent="-342900" algn="just">
              <a:spcBef>
                <a:spcPct val="20000"/>
              </a:spcBef>
              <a:buClr>
                <a:schemeClr val="accent1"/>
              </a:buClr>
              <a:buSzPct val="100000"/>
              <a:buBlip>
                <a:blip r:embed="rId2"/>
              </a:buBlip>
            </a:pPr>
            <a:endParaRPr lang="en-US" altLang="zh-CN" sz="2400" kern="0" dirty="0">
              <a:latin typeface="微软雅黑" pitchFamily="34" charset="-122"/>
              <a:ea typeface="微软雅黑" pitchFamily="34" charset="-122"/>
            </a:endParaRPr>
          </a:p>
          <a:p>
            <a:pPr marL="342900" marR="0" lvl="0" indent="-342900" algn="just" defTabSz="914400" rtl="0" eaLnBrk="1" fontAlgn="base" latinLnBrk="0" hangingPunct="1">
              <a:lnSpc>
                <a:spcPct val="100000"/>
              </a:lnSpc>
              <a:spcBef>
                <a:spcPct val="20000"/>
              </a:spcBef>
              <a:spcAft>
                <a:spcPct val="0"/>
              </a:spcAft>
              <a:buClr>
                <a:schemeClr val="accent1"/>
              </a:buClr>
              <a:buSzPct val="100000"/>
              <a:buFont typeface="Wingdings" pitchFamily="2" charset="2"/>
              <a:buBlip>
                <a:blip r:embed="rId2"/>
              </a:buBlip>
              <a:tabLst/>
              <a:defRPr/>
            </a:pPr>
            <a:r>
              <a:rPr kumimoji="0" lang="zh-CN" altLang="en-US" sz="240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实例名是为本次调用的模块命名的实例名称，对本次调用的模块进行唯一标识，如上例中“</a:t>
            </a:r>
            <a:r>
              <a:rPr kumimoji="0" lang="en-US" altLang="zh-CN" sz="2400" i="0" u="none" strike="noStrike" kern="0" cap="none" spc="0" normalizeH="0" baseline="0" noProof="0" dirty="0">
                <a:ln>
                  <a:noFill/>
                </a:ln>
                <a:solidFill>
                  <a:srgbClr val="7030A0"/>
                </a:solidFill>
                <a:effectLst/>
                <a:uLnTx/>
                <a:uFillTx/>
                <a:latin typeface="微软雅黑" pitchFamily="34" charset="-122"/>
                <a:ea typeface="微软雅黑" pitchFamily="34" charset="-122"/>
                <a:cs typeface="+mn-cs"/>
              </a:rPr>
              <a:t>d0</a:t>
            </a:r>
            <a:r>
              <a:rPr kumimoji="0" lang="zh-CN" altLang="en-US" sz="240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”等。</a:t>
            </a:r>
            <a:endParaRPr kumimoji="0" lang="en-US" altLang="zh-CN" sz="240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ct val="100000"/>
              </a:lnSpc>
              <a:spcBef>
                <a:spcPct val="20000"/>
              </a:spcBef>
              <a:spcAft>
                <a:spcPct val="0"/>
              </a:spcAft>
              <a:buClr>
                <a:schemeClr val="accent1"/>
              </a:buClr>
              <a:buSzPct val="100000"/>
              <a:buFont typeface="Wingdings" pitchFamily="2" charset="2"/>
              <a:buBlip>
                <a:blip r:embed="rId2"/>
              </a:buBlip>
              <a:tabLst/>
              <a:defRPr/>
            </a:pPr>
            <a:endParaRPr kumimoji="0" lang="en-US" altLang="zh-CN" sz="240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42900" marR="0" lvl="0" indent="-342900" algn="just" defTabSz="914400" rtl="0" eaLnBrk="1" fontAlgn="base" latinLnBrk="0" hangingPunct="1">
              <a:lnSpc>
                <a:spcPct val="100000"/>
              </a:lnSpc>
              <a:spcBef>
                <a:spcPct val="20000"/>
              </a:spcBef>
              <a:spcAft>
                <a:spcPct val="0"/>
              </a:spcAft>
              <a:buClr>
                <a:schemeClr val="accent1"/>
              </a:buClr>
              <a:buSzPct val="100000"/>
              <a:buFont typeface="Wingdings" pitchFamily="2" charset="2"/>
              <a:buBlip>
                <a:blip r:embed="rId2"/>
              </a:buBlip>
              <a:tabLst/>
              <a:defRPr/>
            </a:pPr>
            <a:r>
              <a:rPr lang="zh-CN" altLang="en-US" sz="2400" kern="0" dirty="0">
                <a:latin typeface="微软雅黑" pitchFamily="34" charset="-122"/>
                <a:ea typeface="微软雅黑" pitchFamily="34" charset="-122"/>
              </a:rPr>
              <a:t>信号列表指出实例模块与外界的连接管道。</a:t>
            </a:r>
            <a:endParaRPr kumimoji="0" lang="zh-CN" altLang="en-US" sz="240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blinds(horizontal)">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animEffect transition="in" filter="blinds(horizontal)">
                                      <p:cBhvr>
                                        <p:cTn id="1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27</a:t>
            </a:fld>
            <a:endParaRPr lang="en-US" altLang="zh-CN"/>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模块实例化的信号列表</a:t>
            </a:r>
          </a:p>
        </p:txBody>
      </p:sp>
      <p:sp>
        <p:nvSpPr>
          <p:cNvPr id="11" name="Rectangle 6"/>
          <p:cNvSpPr txBox="1">
            <a:spLocks noChangeArrowheads="1"/>
          </p:cNvSpPr>
          <p:nvPr/>
        </p:nvSpPr>
        <p:spPr bwMode="auto">
          <a:xfrm>
            <a:off x="267344" y="1486197"/>
            <a:ext cx="8409112" cy="3382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a:spcBef>
                <a:spcPct val="20000"/>
              </a:spcBef>
              <a:buClr>
                <a:schemeClr val="accent1"/>
              </a:buClr>
              <a:buSzPct val="100000"/>
              <a:buBlip>
                <a:blip r:embed="rId2"/>
              </a:buBlip>
            </a:pPr>
            <a:r>
              <a:rPr lang="zh-CN" altLang="en-US" sz="2800" kern="0" noProof="0" dirty="0">
                <a:solidFill>
                  <a:srgbClr val="0000FF"/>
                </a:solidFill>
                <a:latin typeface="微软雅黑" pitchFamily="34" charset="-122"/>
                <a:ea typeface="微软雅黑" pitchFamily="34" charset="-122"/>
              </a:rPr>
              <a:t>按</a:t>
            </a:r>
            <a:r>
              <a:rPr lang="zh-CN" altLang="en-US" sz="2800" kern="0" dirty="0">
                <a:solidFill>
                  <a:srgbClr val="0000FF"/>
                </a:solidFill>
                <a:latin typeface="微软雅黑" pitchFamily="34" charset="-122"/>
                <a:ea typeface="微软雅黑" pitchFamily="34" charset="-122"/>
              </a:rPr>
              <a:t>位置</a:t>
            </a:r>
            <a:r>
              <a:rPr lang="zh-CN" altLang="en-US" sz="2800" kern="0" noProof="0" dirty="0">
                <a:solidFill>
                  <a:srgbClr val="0000FF"/>
                </a:solidFill>
                <a:latin typeface="微软雅黑" pitchFamily="34" charset="-122"/>
                <a:ea typeface="微软雅黑" pitchFamily="34" charset="-122"/>
              </a:rPr>
              <a:t>连接</a:t>
            </a:r>
            <a:endParaRPr lang="en-US" altLang="zh-CN" sz="2800" kern="0" noProof="0" dirty="0">
              <a:solidFill>
                <a:srgbClr val="0000FF"/>
              </a:solidFill>
              <a:latin typeface="微软雅黑" pitchFamily="34" charset="-122"/>
              <a:ea typeface="微软雅黑" pitchFamily="34" charset="-122"/>
            </a:endParaRPr>
          </a:p>
          <a:p>
            <a:pPr marL="800100" lvl="1" indent="-342900" algn="just">
              <a:spcBef>
                <a:spcPct val="20000"/>
              </a:spcBef>
              <a:buClr>
                <a:schemeClr val="accent1"/>
              </a:buClr>
              <a:buSzPct val="100000"/>
              <a:buBlip>
                <a:blip r:embed="rId3"/>
              </a:buBlip>
            </a:pPr>
            <a:r>
              <a:rPr lang="zh-CN" altLang="en-US" sz="2400" kern="0" dirty="0">
                <a:latin typeface="微软雅黑" pitchFamily="34" charset="-122"/>
                <a:ea typeface="微软雅黑" pitchFamily="34" charset="-122"/>
              </a:rPr>
              <a:t>实例化模块的信号列表中的信号顺序与模块定义中的端口列表信号顺序一一对应，其格式如下：</a:t>
            </a:r>
            <a:endParaRPr lang="en-US" altLang="zh-CN" sz="2400" kern="0" dirty="0">
              <a:latin typeface="微软雅黑" pitchFamily="34" charset="-122"/>
              <a:ea typeface="微软雅黑" pitchFamily="34" charset="-122"/>
            </a:endParaRPr>
          </a:p>
          <a:p>
            <a:pPr marL="800100" lvl="1" indent="-342900" algn="ctr">
              <a:spcBef>
                <a:spcPct val="20000"/>
              </a:spcBef>
              <a:buClr>
                <a:schemeClr val="accent1"/>
              </a:buClr>
              <a:buSzPct val="100000"/>
            </a:pPr>
            <a:r>
              <a:rPr lang="en-US" altLang="zh-CN" sz="2200" b="1" kern="0" dirty="0">
                <a:solidFill>
                  <a:srgbClr val="00B050"/>
                </a:solidFill>
                <a:latin typeface="微软雅黑" pitchFamily="34" charset="-122"/>
                <a:ea typeface="微软雅黑" pitchFamily="34" charset="-122"/>
              </a:rPr>
              <a:t>(</a:t>
            </a:r>
            <a:r>
              <a:rPr lang="zh-CN" altLang="en-US" sz="2200" b="1" kern="0" dirty="0">
                <a:solidFill>
                  <a:srgbClr val="00B050"/>
                </a:solidFill>
                <a:latin typeface="微软雅黑" pitchFamily="34" charset="-122"/>
                <a:ea typeface="微软雅黑" pitchFamily="34" charset="-122"/>
              </a:rPr>
              <a:t>信号</a:t>
            </a:r>
            <a:r>
              <a:rPr lang="en-US" altLang="zh-CN" sz="2200" b="1" kern="0" dirty="0">
                <a:solidFill>
                  <a:srgbClr val="00B050"/>
                </a:solidFill>
                <a:latin typeface="微软雅黑" pitchFamily="34" charset="-122"/>
                <a:ea typeface="微软雅黑" pitchFamily="34" charset="-122"/>
              </a:rPr>
              <a:t>1,</a:t>
            </a:r>
            <a:r>
              <a:rPr lang="zh-CN" altLang="en-US" sz="2200" b="1" kern="0" dirty="0">
                <a:solidFill>
                  <a:srgbClr val="00B050"/>
                </a:solidFill>
                <a:latin typeface="微软雅黑" pitchFamily="34" charset="-122"/>
                <a:ea typeface="微软雅黑" pitchFamily="34" charset="-122"/>
              </a:rPr>
              <a:t>信号</a:t>
            </a:r>
            <a:r>
              <a:rPr lang="en-US" altLang="zh-CN" sz="2200" b="1" kern="0" dirty="0">
                <a:solidFill>
                  <a:srgbClr val="00B050"/>
                </a:solidFill>
                <a:latin typeface="微软雅黑" pitchFamily="34" charset="-122"/>
                <a:ea typeface="微软雅黑" pitchFamily="34" charset="-122"/>
              </a:rPr>
              <a:t>2, . . . . . ., </a:t>
            </a:r>
            <a:r>
              <a:rPr lang="zh-CN" altLang="en-US" sz="2200" b="1" kern="0" dirty="0">
                <a:solidFill>
                  <a:srgbClr val="00B050"/>
                </a:solidFill>
                <a:latin typeface="微软雅黑" pitchFamily="34" charset="-122"/>
                <a:ea typeface="微软雅黑" pitchFamily="34" charset="-122"/>
              </a:rPr>
              <a:t>信号</a:t>
            </a:r>
            <a:r>
              <a:rPr lang="en-US" altLang="zh-CN" sz="2200" b="1" kern="0" dirty="0">
                <a:solidFill>
                  <a:srgbClr val="00B050"/>
                </a:solidFill>
                <a:latin typeface="微软雅黑" pitchFamily="34" charset="-122"/>
                <a:ea typeface="微软雅黑" pitchFamily="34" charset="-122"/>
              </a:rPr>
              <a:t>n)</a:t>
            </a:r>
          </a:p>
          <a:p>
            <a:pPr marL="800100" lvl="1" indent="-342900" algn="ctr">
              <a:spcBef>
                <a:spcPct val="20000"/>
              </a:spcBef>
              <a:buClr>
                <a:schemeClr val="accent1"/>
              </a:buClr>
              <a:buSzPct val="100000"/>
            </a:pPr>
            <a:r>
              <a:rPr lang="en-US" altLang="zh-CN" sz="2200" kern="0" dirty="0">
                <a:solidFill>
                  <a:srgbClr val="7030A0"/>
                </a:solidFill>
                <a:latin typeface="微软雅黑" pitchFamily="34" charset="-122"/>
                <a:ea typeface="微软雅黑" pitchFamily="34" charset="-122"/>
              </a:rPr>
              <a:t>DFF d0(d[0], </a:t>
            </a:r>
            <a:r>
              <a:rPr lang="en-US" altLang="zh-CN" sz="2200" kern="0" dirty="0" err="1">
                <a:solidFill>
                  <a:srgbClr val="7030A0"/>
                </a:solidFill>
                <a:latin typeface="微软雅黑" pitchFamily="34" charset="-122"/>
                <a:ea typeface="微软雅黑" pitchFamily="34" charset="-122"/>
              </a:rPr>
              <a:t>clk</a:t>
            </a:r>
            <a:r>
              <a:rPr lang="en-US" altLang="zh-CN" sz="2200" kern="0" dirty="0">
                <a:solidFill>
                  <a:srgbClr val="7030A0"/>
                </a:solidFill>
                <a:latin typeface="微软雅黑" pitchFamily="34" charset="-122"/>
                <a:ea typeface="微软雅黑" pitchFamily="34" charset="-122"/>
              </a:rPr>
              <a:t>, </a:t>
            </a:r>
            <a:r>
              <a:rPr lang="en-US" altLang="zh-CN" sz="2200" kern="0" dirty="0" err="1">
                <a:solidFill>
                  <a:srgbClr val="7030A0"/>
                </a:solidFill>
                <a:latin typeface="微软雅黑" pitchFamily="34" charset="-122"/>
                <a:ea typeface="微软雅黑" pitchFamily="34" charset="-122"/>
              </a:rPr>
              <a:t>clr</a:t>
            </a:r>
            <a:r>
              <a:rPr lang="en-US" altLang="zh-CN" sz="2200" kern="0" dirty="0">
                <a:solidFill>
                  <a:srgbClr val="7030A0"/>
                </a:solidFill>
                <a:latin typeface="微软雅黑" pitchFamily="34" charset="-122"/>
                <a:ea typeface="微软雅黑" pitchFamily="34" charset="-122"/>
              </a:rPr>
              <a:t>, q[0], </a:t>
            </a:r>
            <a:r>
              <a:rPr lang="en-US" altLang="zh-CN" sz="2200" kern="0" dirty="0" err="1">
                <a:solidFill>
                  <a:srgbClr val="7030A0"/>
                </a:solidFill>
                <a:latin typeface="微软雅黑" pitchFamily="34" charset="-122"/>
                <a:ea typeface="微软雅黑" pitchFamily="34" charset="-122"/>
              </a:rPr>
              <a:t>qb</a:t>
            </a:r>
            <a:r>
              <a:rPr lang="en-US" altLang="zh-CN" sz="2200" kern="0" dirty="0">
                <a:solidFill>
                  <a:srgbClr val="7030A0"/>
                </a:solidFill>
                <a:latin typeface="微软雅黑" pitchFamily="34" charset="-122"/>
                <a:ea typeface="微软雅黑" pitchFamily="34" charset="-122"/>
              </a:rPr>
              <a:t>[0]);</a:t>
            </a:r>
            <a:endParaRPr lang="en-US" altLang="zh-CN" kern="0" noProof="0" dirty="0">
              <a:solidFill>
                <a:srgbClr val="7030A0"/>
              </a:solidFill>
              <a:latin typeface="微软雅黑" pitchFamily="34" charset="-122"/>
              <a:ea typeface="微软雅黑" pitchFamily="34" charset="-122"/>
            </a:endParaRPr>
          </a:p>
          <a:p>
            <a:pPr marL="342900" indent="-342900" algn="just">
              <a:spcBef>
                <a:spcPct val="20000"/>
              </a:spcBef>
              <a:buClr>
                <a:schemeClr val="accent1"/>
              </a:buClr>
              <a:buSzPct val="100000"/>
              <a:buBlip>
                <a:blip r:embed="rId2"/>
              </a:buBlip>
            </a:pPr>
            <a:r>
              <a:rPr lang="zh-CN" altLang="en-US" sz="2800" kern="0" dirty="0">
                <a:solidFill>
                  <a:srgbClr val="0000FF"/>
                </a:solidFill>
                <a:latin typeface="微软雅黑" pitchFamily="34" charset="-122"/>
                <a:ea typeface="微软雅黑" pitchFamily="34" charset="-122"/>
              </a:rPr>
              <a:t>按名称连接</a:t>
            </a:r>
            <a:endParaRPr lang="en-US" altLang="zh-CN" sz="2800" kern="0" dirty="0">
              <a:solidFill>
                <a:srgbClr val="0000FF"/>
              </a:solidFill>
              <a:latin typeface="微软雅黑" pitchFamily="34" charset="-122"/>
              <a:ea typeface="微软雅黑" pitchFamily="34" charset="-122"/>
            </a:endParaRPr>
          </a:p>
          <a:p>
            <a:pPr marL="800100" lvl="1" indent="-342900" algn="just">
              <a:spcBef>
                <a:spcPct val="20000"/>
              </a:spcBef>
              <a:buClr>
                <a:schemeClr val="accent1"/>
              </a:buClr>
              <a:buSzPct val="100000"/>
              <a:buBlip>
                <a:blip r:embed="rId3"/>
              </a:buBlip>
            </a:pPr>
            <a:r>
              <a:rPr lang="zh-CN" altLang="en-US" sz="2400" kern="0" dirty="0">
                <a:latin typeface="微软雅黑" pitchFamily="34" charset="-122"/>
                <a:ea typeface="微软雅黑" pitchFamily="34" charset="-122"/>
              </a:rPr>
              <a:t>显示指出实例化模块信号名和模块定义中的端口名之前的关系，信号名的顺序可任意排列，只要保证信号名与端口名之间匹配即可，其格式如下：</a:t>
            </a:r>
            <a:endParaRPr lang="en-US" altLang="zh-CN" sz="2400" kern="0" dirty="0">
              <a:latin typeface="微软雅黑" pitchFamily="34" charset="-122"/>
              <a:ea typeface="微软雅黑" pitchFamily="34" charset="-122"/>
            </a:endParaRPr>
          </a:p>
          <a:p>
            <a:pPr marL="342900" indent="-342900" algn="ctr">
              <a:spcBef>
                <a:spcPct val="20000"/>
              </a:spcBef>
              <a:buClr>
                <a:schemeClr val="accent1"/>
              </a:buClr>
              <a:buSzPct val="100000"/>
            </a:pPr>
            <a:r>
              <a:rPr kumimoji="0" lang="en-US" altLang="zh-CN" sz="2200" b="1" i="0" u="none" strike="noStrike" kern="0" cap="none" spc="0" normalizeH="0" baseline="0" noProof="0" dirty="0">
                <a:ln>
                  <a:noFill/>
                </a:ln>
                <a:solidFill>
                  <a:srgbClr val="00B050"/>
                </a:solidFill>
                <a:effectLst/>
                <a:uLnTx/>
                <a:uFillTx/>
                <a:latin typeface="微软雅黑" pitchFamily="34" charset="-122"/>
                <a:ea typeface="微软雅黑" pitchFamily="34" charset="-122"/>
                <a:cs typeface="+mn-cs"/>
              </a:rPr>
              <a:t>(.</a:t>
            </a:r>
            <a:r>
              <a:rPr kumimoji="0" lang="zh-CN" altLang="en-US" sz="2200" b="1" i="0" u="none" strike="noStrike" kern="0" cap="none" spc="0" normalizeH="0" baseline="0" noProof="0" dirty="0">
                <a:ln>
                  <a:noFill/>
                </a:ln>
                <a:solidFill>
                  <a:srgbClr val="00B050"/>
                </a:solidFill>
                <a:effectLst/>
                <a:uLnTx/>
                <a:uFillTx/>
                <a:latin typeface="微软雅黑" pitchFamily="34" charset="-122"/>
                <a:ea typeface="微软雅黑" pitchFamily="34" charset="-122"/>
                <a:cs typeface="+mn-cs"/>
              </a:rPr>
              <a:t>端口名</a:t>
            </a:r>
            <a:r>
              <a:rPr kumimoji="0" lang="en-US" altLang="zh-CN" sz="2200" b="1" i="0" u="none" strike="noStrike" kern="0" cap="none" spc="0" normalizeH="0" baseline="0" noProof="0" dirty="0">
                <a:ln>
                  <a:noFill/>
                </a:ln>
                <a:solidFill>
                  <a:srgbClr val="00B050"/>
                </a:solidFill>
                <a:effectLst/>
                <a:uLnTx/>
                <a:uFillTx/>
                <a:latin typeface="微软雅黑" pitchFamily="34" charset="-122"/>
                <a:ea typeface="微软雅黑" pitchFamily="34" charset="-122"/>
                <a:cs typeface="+mn-cs"/>
              </a:rPr>
              <a:t>1(</a:t>
            </a:r>
            <a:r>
              <a:rPr kumimoji="0" lang="zh-CN" altLang="en-US" sz="2200" b="1" i="0" u="none" strike="noStrike" kern="0" cap="none" spc="0" normalizeH="0" baseline="0" noProof="0" dirty="0">
                <a:ln>
                  <a:noFill/>
                </a:ln>
                <a:solidFill>
                  <a:srgbClr val="00B050"/>
                </a:solidFill>
                <a:effectLst/>
                <a:uLnTx/>
                <a:uFillTx/>
                <a:latin typeface="微软雅黑" pitchFamily="34" charset="-122"/>
                <a:ea typeface="微软雅黑" pitchFamily="34" charset="-122"/>
                <a:cs typeface="+mn-cs"/>
              </a:rPr>
              <a:t>信号名</a:t>
            </a:r>
            <a:r>
              <a:rPr kumimoji="0" lang="en-US" altLang="zh-CN" sz="2200" b="1" i="0" u="none" strike="noStrike" kern="0" cap="none" spc="0" normalizeH="0" baseline="0" noProof="0" dirty="0">
                <a:ln>
                  <a:noFill/>
                </a:ln>
                <a:solidFill>
                  <a:srgbClr val="00B050"/>
                </a:solidFill>
                <a:effectLst/>
                <a:uLnTx/>
                <a:uFillTx/>
                <a:latin typeface="微软雅黑" pitchFamily="34" charset="-122"/>
                <a:ea typeface="微软雅黑" pitchFamily="34" charset="-122"/>
                <a:cs typeface="+mn-cs"/>
              </a:rPr>
              <a:t>1)</a:t>
            </a:r>
            <a:r>
              <a:rPr lang="en-US" altLang="zh-CN" sz="2200" b="1" kern="0" dirty="0">
                <a:solidFill>
                  <a:srgbClr val="00B050"/>
                </a:solidFill>
                <a:latin typeface="微软雅黑" pitchFamily="34" charset="-122"/>
                <a:ea typeface="微软雅黑" pitchFamily="34" charset="-122"/>
              </a:rPr>
              <a:t>, .</a:t>
            </a:r>
            <a:r>
              <a:rPr lang="zh-CN" altLang="en-US" sz="2200" b="1" kern="0" dirty="0">
                <a:solidFill>
                  <a:srgbClr val="00B050"/>
                </a:solidFill>
                <a:latin typeface="微软雅黑" pitchFamily="34" charset="-122"/>
                <a:ea typeface="微软雅黑" pitchFamily="34" charset="-122"/>
              </a:rPr>
              <a:t>端口名</a:t>
            </a:r>
            <a:r>
              <a:rPr lang="en-US" altLang="zh-CN" sz="2200" b="1" kern="0" dirty="0">
                <a:solidFill>
                  <a:srgbClr val="00B050"/>
                </a:solidFill>
                <a:latin typeface="微软雅黑" pitchFamily="34" charset="-122"/>
                <a:ea typeface="微软雅黑" pitchFamily="34" charset="-122"/>
              </a:rPr>
              <a:t>1(</a:t>
            </a:r>
            <a:r>
              <a:rPr lang="zh-CN" altLang="en-US" sz="2200" b="1" kern="0" dirty="0">
                <a:solidFill>
                  <a:srgbClr val="00B050"/>
                </a:solidFill>
                <a:latin typeface="微软雅黑" pitchFamily="34" charset="-122"/>
                <a:ea typeface="微软雅黑" pitchFamily="34" charset="-122"/>
              </a:rPr>
              <a:t>信号名</a:t>
            </a:r>
            <a:r>
              <a:rPr lang="en-US" altLang="zh-CN" sz="2200" b="1" kern="0" dirty="0">
                <a:solidFill>
                  <a:srgbClr val="00B050"/>
                </a:solidFill>
                <a:latin typeface="微软雅黑" pitchFamily="34" charset="-122"/>
                <a:ea typeface="微软雅黑" pitchFamily="34" charset="-122"/>
              </a:rPr>
              <a:t>1), . . ., .</a:t>
            </a:r>
            <a:r>
              <a:rPr lang="zh-CN" altLang="en-US" sz="2200" b="1" kern="0" dirty="0">
                <a:solidFill>
                  <a:srgbClr val="00B050"/>
                </a:solidFill>
                <a:latin typeface="微软雅黑" pitchFamily="34" charset="-122"/>
                <a:ea typeface="微软雅黑" pitchFamily="34" charset="-122"/>
              </a:rPr>
              <a:t>端口名</a:t>
            </a:r>
            <a:r>
              <a:rPr lang="en-US" altLang="zh-CN" sz="2200" b="1" kern="0" dirty="0">
                <a:solidFill>
                  <a:srgbClr val="00B050"/>
                </a:solidFill>
                <a:latin typeface="微软雅黑" pitchFamily="34" charset="-122"/>
                <a:ea typeface="微软雅黑" pitchFamily="34" charset="-122"/>
              </a:rPr>
              <a:t>n(</a:t>
            </a:r>
            <a:r>
              <a:rPr lang="zh-CN" altLang="en-US" sz="2200" b="1" kern="0" dirty="0">
                <a:solidFill>
                  <a:srgbClr val="00B050"/>
                </a:solidFill>
                <a:latin typeface="微软雅黑" pitchFamily="34" charset="-122"/>
                <a:ea typeface="微软雅黑" pitchFamily="34" charset="-122"/>
              </a:rPr>
              <a:t>信号名</a:t>
            </a:r>
            <a:r>
              <a:rPr lang="en-US" altLang="zh-CN" sz="2200" b="1" kern="0" dirty="0">
                <a:solidFill>
                  <a:srgbClr val="00B050"/>
                </a:solidFill>
                <a:latin typeface="微软雅黑" pitchFamily="34" charset="-122"/>
                <a:ea typeface="微软雅黑" pitchFamily="34" charset="-122"/>
              </a:rPr>
              <a:t>n)</a:t>
            </a:r>
            <a:r>
              <a:rPr kumimoji="0" lang="en-US" altLang="zh-CN" sz="2200" b="1" i="0" u="none" strike="noStrike" kern="0" cap="none" spc="0" normalizeH="0" baseline="0" noProof="0" dirty="0">
                <a:ln>
                  <a:noFill/>
                </a:ln>
                <a:solidFill>
                  <a:srgbClr val="00B050"/>
                </a:solidFill>
                <a:effectLst/>
                <a:uLnTx/>
                <a:uFillTx/>
                <a:latin typeface="微软雅黑" pitchFamily="34" charset="-122"/>
                <a:ea typeface="微软雅黑" pitchFamily="34" charset="-122"/>
                <a:cs typeface="+mn-cs"/>
              </a:rPr>
              <a:t>)</a:t>
            </a:r>
          </a:p>
          <a:p>
            <a:pPr marL="800100" lvl="1" indent="-342900" algn="ctr">
              <a:spcBef>
                <a:spcPct val="20000"/>
              </a:spcBef>
              <a:buClr>
                <a:schemeClr val="accent1"/>
              </a:buClr>
              <a:buSzPct val="100000"/>
            </a:pPr>
            <a:r>
              <a:rPr lang="en-US" altLang="zh-CN" sz="2200" kern="0" dirty="0">
                <a:solidFill>
                  <a:srgbClr val="7030A0"/>
                </a:solidFill>
                <a:latin typeface="微软雅黑" pitchFamily="34" charset="-122"/>
                <a:ea typeface="微软雅黑" pitchFamily="34" charset="-122"/>
              </a:rPr>
              <a:t>DFF d0(.d(d[0]), .</a:t>
            </a:r>
            <a:r>
              <a:rPr lang="en-US" altLang="zh-CN" sz="2200" kern="0" dirty="0" err="1">
                <a:solidFill>
                  <a:srgbClr val="7030A0"/>
                </a:solidFill>
                <a:latin typeface="微软雅黑" pitchFamily="34" charset="-122"/>
                <a:ea typeface="微软雅黑" pitchFamily="34" charset="-122"/>
              </a:rPr>
              <a:t>clk</a:t>
            </a:r>
            <a:r>
              <a:rPr lang="en-US" altLang="zh-CN" sz="2200" kern="0" dirty="0">
                <a:solidFill>
                  <a:srgbClr val="7030A0"/>
                </a:solidFill>
                <a:latin typeface="微软雅黑" pitchFamily="34" charset="-122"/>
                <a:ea typeface="微软雅黑" pitchFamily="34" charset="-122"/>
              </a:rPr>
              <a:t>(</a:t>
            </a:r>
            <a:r>
              <a:rPr lang="en-US" altLang="zh-CN" sz="2200" kern="0" dirty="0" err="1">
                <a:solidFill>
                  <a:srgbClr val="7030A0"/>
                </a:solidFill>
                <a:latin typeface="微软雅黑" pitchFamily="34" charset="-122"/>
                <a:ea typeface="微软雅黑" pitchFamily="34" charset="-122"/>
              </a:rPr>
              <a:t>clk</a:t>
            </a:r>
            <a:r>
              <a:rPr lang="en-US" altLang="zh-CN" sz="2200" kern="0" dirty="0">
                <a:solidFill>
                  <a:srgbClr val="7030A0"/>
                </a:solidFill>
                <a:latin typeface="微软雅黑" pitchFamily="34" charset="-122"/>
                <a:ea typeface="微软雅黑" pitchFamily="34" charset="-122"/>
              </a:rPr>
              <a:t>), .</a:t>
            </a:r>
            <a:r>
              <a:rPr lang="en-US" altLang="zh-CN" sz="2200" kern="0" dirty="0" err="1">
                <a:solidFill>
                  <a:srgbClr val="7030A0"/>
                </a:solidFill>
                <a:latin typeface="微软雅黑" pitchFamily="34" charset="-122"/>
                <a:ea typeface="微软雅黑" pitchFamily="34" charset="-122"/>
              </a:rPr>
              <a:t>clr</a:t>
            </a:r>
            <a:r>
              <a:rPr lang="en-US" altLang="zh-CN" sz="2200" kern="0" dirty="0">
                <a:solidFill>
                  <a:srgbClr val="7030A0"/>
                </a:solidFill>
                <a:latin typeface="微软雅黑" pitchFamily="34" charset="-122"/>
                <a:ea typeface="微软雅黑" pitchFamily="34" charset="-122"/>
              </a:rPr>
              <a:t>(</a:t>
            </a:r>
            <a:r>
              <a:rPr lang="en-US" altLang="zh-CN" sz="2200" kern="0" dirty="0" err="1">
                <a:solidFill>
                  <a:srgbClr val="7030A0"/>
                </a:solidFill>
                <a:latin typeface="微软雅黑" pitchFamily="34" charset="-122"/>
                <a:ea typeface="微软雅黑" pitchFamily="34" charset="-122"/>
              </a:rPr>
              <a:t>clr</a:t>
            </a:r>
            <a:r>
              <a:rPr lang="en-US" altLang="zh-CN" sz="2200" kern="0" dirty="0">
                <a:solidFill>
                  <a:srgbClr val="7030A0"/>
                </a:solidFill>
                <a:latin typeface="微软雅黑" pitchFamily="34" charset="-122"/>
                <a:ea typeface="微软雅黑" pitchFamily="34" charset="-122"/>
              </a:rPr>
              <a:t>), .q(q[0]), .</a:t>
            </a:r>
            <a:r>
              <a:rPr lang="en-US" altLang="zh-CN" sz="2200" kern="0" dirty="0" err="1">
                <a:solidFill>
                  <a:srgbClr val="7030A0"/>
                </a:solidFill>
                <a:latin typeface="微软雅黑" pitchFamily="34" charset="-122"/>
                <a:ea typeface="微软雅黑" pitchFamily="34" charset="-122"/>
              </a:rPr>
              <a:t>qb</a:t>
            </a:r>
            <a:r>
              <a:rPr lang="en-US" altLang="zh-CN" sz="2200" kern="0" dirty="0">
                <a:solidFill>
                  <a:srgbClr val="7030A0"/>
                </a:solidFill>
                <a:latin typeface="微软雅黑" pitchFamily="34" charset="-122"/>
                <a:ea typeface="微软雅黑" pitchFamily="34" charset="-122"/>
              </a:rPr>
              <a:t>(</a:t>
            </a:r>
            <a:r>
              <a:rPr lang="en-US" altLang="zh-CN" sz="2200" kern="0" dirty="0" err="1">
                <a:solidFill>
                  <a:srgbClr val="7030A0"/>
                </a:solidFill>
                <a:latin typeface="微软雅黑" pitchFamily="34" charset="-122"/>
                <a:ea typeface="微软雅黑" pitchFamily="34" charset="-122"/>
              </a:rPr>
              <a:t>qb</a:t>
            </a:r>
            <a:r>
              <a:rPr lang="en-US" altLang="zh-CN" sz="2200" kern="0" dirty="0">
                <a:solidFill>
                  <a:srgbClr val="7030A0"/>
                </a:solidFill>
                <a:latin typeface="微软雅黑" pitchFamily="34" charset="-122"/>
                <a:ea typeface="微软雅黑" pitchFamily="34" charset="-122"/>
              </a:rPr>
              <a:t>[0]));</a:t>
            </a:r>
            <a:endParaRPr kumimoji="0" lang="zh-CN" altLang="en-US" sz="2200" i="0" u="none" strike="noStrike" kern="0" cap="none" spc="0" normalizeH="0" baseline="0" noProof="0" dirty="0">
              <a:ln>
                <a:noFill/>
              </a:ln>
              <a:solidFill>
                <a:srgbClr val="7030A0"/>
              </a:solidFill>
              <a:effectLst/>
              <a:uLnTx/>
              <a:uFillTx/>
              <a:latin typeface="微软雅黑" pitchFamily="34" charset="-122"/>
              <a:ea typeface="微软雅黑" pitchFamily="34" charset="-122"/>
              <a:cs typeface="+mn-cs"/>
            </a:endParaRPr>
          </a:p>
        </p:txBody>
      </p:sp>
      <p:sp>
        <p:nvSpPr>
          <p:cNvPr id="7" name="TextBox 6"/>
          <p:cNvSpPr txBox="1"/>
          <p:nvPr/>
        </p:nvSpPr>
        <p:spPr>
          <a:xfrm>
            <a:off x="2627784" y="1052736"/>
            <a:ext cx="6084168" cy="400110"/>
          </a:xfrm>
          <a:prstGeom prst="rect">
            <a:avLst/>
          </a:prstGeom>
          <a:noFill/>
        </p:spPr>
        <p:txBody>
          <a:bodyPr wrap="square" rtlCol="0">
            <a:spAutoFit/>
          </a:bodyPr>
          <a:lstStyle/>
          <a:p>
            <a:r>
              <a:rPr lang="zh-CN" altLang="en-US" sz="2000" b="1" dirty="0">
                <a:solidFill>
                  <a:srgbClr val="FF0000"/>
                </a:solidFill>
                <a:latin typeface="微软雅黑" pitchFamily="34" charset="-122"/>
                <a:ea typeface="微软雅黑" pitchFamily="34" charset="-122"/>
              </a:rPr>
              <a:t>问题：</a:t>
            </a:r>
            <a:r>
              <a:rPr lang="en-US" altLang="zh-CN" sz="2000" b="1" dirty="0" err="1">
                <a:solidFill>
                  <a:srgbClr val="FF0000"/>
                </a:solidFill>
                <a:latin typeface="微软雅黑" pitchFamily="34" charset="-122"/>
                <a:ea typeface="微软雅黑" pitchFamily="34" charset="-122"/>
              </a:rPr>
              <a:t>Verilog</a:t>
            </a:r>
            <a:r>
              <a:rPr lang="en-US" altLang="zh-CN" sz="2000" b="1" dirty="0">
                <a:solidFill>
                  <a:srgbClr val="FF0000"/>
                </a:solidFill>
                <a:latin typeface="微软雅黑" pitchFamily="34" charset="-122"/>
                <a:ea typeface="微软雅黑" pitchFamily="34" charset="-122"/>
              </a:rPr>
              <a:t> HDL</a:t>
            </a:r>
            <a:r>
              <a:rPr lang="zh-CN" altLang="en-US" sz="2000" b="1" dirty="0">
                <a:solidFill>
                  <a:srgbClr val="FF0000"/>
                </a:solidFill>
                <a:latin typeface="微软雅黑" pitchFamily="34" charset="-122"/>
                <a:ea typeface="微软雅黑" pitchFamily="34" charset="-122"/>
              </a:rPr>
              <a:t>中如何对所设计的模块进行测试？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blinds(horizontal)">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blinds(horizontal)">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28</a:t>
            </a:fld>
            <a:endParaRPr lang="en-US" altLang="zh-CN"/>
          </a:p>
        </p:txBody>
      </p:sp>
      <p:sp>
        <p:nvSpPr>
          <p:cNvPr id="8" name="Rectangle 4"/>
          <p:cNvSpPr>
            <a:spLocks noChangeArrowheads="1"/>
          </p:cNvSpPr>
          <p:nvPr/>
        </p:nvSpPr>
        <p:spPr bwMode="auto">
          <a:xfrm>
            <a:off x="395288" y="239085"/>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模块实例化与调用实例</a:t>
            </a:r>
          </a:p>
        </p:txBody>
      </p:sp>
      <p:grpSp>
        <p:nvGrpSpPr>
          <p:cNvPr id="41" name="组合 40">
            <a:extLst>
              <a:ext uri="{FF2B5EF4-FFF2-40B4-BE49-F238E27FC236}">
                <a16:creationId xmlns:a16="http://schemas.microsoft.com/office/drawing/2014/main" id="{7E453142-3C77-4B67-BB4F-741140AFFC5F}"/>
              </a:ext>
            </a:extLst>
          </p:cNvPr>
          <p:cNvGrpSpPr/>
          <p:nvPr/>
        </p:nvGrpSpPr>
        <p:grpSpPr>
          <a:xfrm>
            <a:off x="1218609" y="1114111"/>
            <a:ext cx="6193007" cy="1285511"/>
            <a:chOff x="1218609" y="1114111"/>
            <a:chExt cx="6193007" cy="1285511"/>
          </a:xfrm>
        </p:grpSpPr>
        <p:sp>
          <p:nvSpPr>
            <p:cNvPr id="2" name="矩形 1">
              <a:extLst>
                <a:ext uri="{FF2B5EF4-FFF2-40B4-BE49-F238E27FC236}">
                  <a16:creationId xmlns:a16="http://schemas.microsoft.com/office/drawing/2014/main" id="{592AFBB5-D123-4E03-B062-1953DE260EF5}"/>
                </a:ext>
              </a:extLst>
            </p:cNvPr>
            <p:cNvSpPr/>
            <p:nvPr/>
          </p:nvSpPr>
          <p:spPr bwMode="auto">
            <a:xfrm>
              <a:off x="1763688" y="1247494"/>
              <a:ext cx="1728192" cy="1152128"/>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cs typeface="Arial" charset="0"/>
                </a:rPr>
                <a:t>NA</a:t>
              </a:r>
              <a:endParaRPr kumimoji="0" lang="zh-CN" altLang="en-US" sz="3200" b="0" i="0" u="none" strike="noStrike" cap="none" normalizeH="0" baseline="0" dirty="0">
                <a:ln>
                  <a:noFill/>
                </a:ln>
                <a:solidFill>
                  <a:schemeClr val="tx1"/>
                </a:solidFill>
                <a:effectLst/>
                <a:latin typeface="Arial" charset="0"/>
                <a:ea typeface="宋体" pitchFamily="2" charset="-122"/>
                <a:cs typeface="Arial" charset="0"/>
              </a:endParaRPr>
            </a:p>
          </p:txBody>
        </p:sp>
        <p:sp>
          <p:nvSpPr>
            <p:cNvPr id="11" name="矩形 10">
              <a:extLst>
                <a:ext uri="{FF2B5EF4-FFF2-40B4-BE49-F238E27FC236}">
                  <a16:creationId xmlns:a16="http://schemas.microsoft.com/office/drawing/2014/main" id="{C8E9367D-87FA-4B4D-B217-BFF0E12F2276}"/>
                </a:ext>
              </a:extLst>
            </p:cNvPr>
            <p:cNvSpPr/>
            <p:nvPr/>
          </p:nvSpPr>
          <p:spPr bwMode="auto">
            <a:xfrm>
              <a:off x="5076056" y="1247494"/>
              <a:ext cx="1728192" cy="1152128"/>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Arial" charset="0"/>
                  <a:ea typeface="宋体" pitchFamily="2" charset="-122"/>
                  <a:cs typeface="Arial" charset="0"/>
                </a:rPr>
                <a:t>NB</a:t>
              </a:r>
              <a:endParaRPr kumimoji="0" lang="zh-CN" altLang="en-US" sz="3200" b="0" i="0" u="none" strike="noStrike" cap="none" normalizeH="0" baseline="0" dirty="0">
                <a:ln>
                  <a:noFill/>
                </a:ln>
                <a:solidFill>
                  <a:schemeClr val="tx1"/>
                </a:solidFill>
                <a:effectLst/>
                <a:latin typeface="Arial" charset="0"/>
                <a:ea typeface="宋体" pitchFamily="2" charset="-122"/>
                <a:cs typeface="Arial" charset="0"/>
              </a:endParaRPr>
            </a:p>
          </p:txBody>
        </p:sp>
        <p:sp>
          <p:nvSpPr>
            <p:cNvPr id="9" name="矩形 8">
              <a:extLst>
                <a:ext uri="{FF2B5EF4-FFF2-40B4-BE49-F238E27FC236}">
                  <a16:creationId xmlns:a16="http://schemas.microsoft.com/office/drawing/2014/main" id="{307A907F-C190-4EE4-8657-AFBE97A470BB}"/>
                </a:ext>
              </a:extLst>
            </p:cNvPr>
            <p:cNvSpPr/>
            <p:nvPr/>
          </p:nvSpPr>
          <p:spPr bwMode="auto">
            <a:xfrm>
              <a:off x="1475656" y="1463518"/>
              <a:ext cx="288032" cy="14401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7" name="矩形 16">
              <a:extLst>
                <a:ext uri="{FF2B5EF4-FFF2-40B4-BE49-F238E27FC236}">
                  <a16:creationId xmlns:a16="http://schemas.microsoft.com/office/drawing/2014/main" id="{B0B86A15-7878-4EEB-8129-71C8410FB378}"/>
                </a:ext>
              </a:extLst>
            </p:cNvPr>
            <p:cNvSpPr/>
            <p:nvPr/>
          </p:nvSpPr>
          <p:spPr bwMode="auto">
            <a:xfrm>
              <a:off x="1475656" y="2039582"/>
              <a:ext cx="288032" cy="14401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8" name="矩形 17">
              <a:extLst>
                <a:ext uri="{FF2B5EF4-FFF2-40B4-BE49-F238E27FC236}">
                  <a16:creationId xmlns:a16="http://schemas.microsoft.com/office/drawing/2014/main" id="{407E0C95-1516-4B01-BDD4-E2EC6F2E46E6}"/>
                </a:ext>
              </a:extLst>
            </p:cNvPr>
            <p:cNvSpPr/>
            <p:nvPr/>
          </p:nvSpPr>
          <p:spPr bwMode="auto">
            <a:xfrm>
              <a:off x="4798657" y="1463518"/>
              <a:ext cx="288032" cy="14401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9" name="矩形 18">
              <a:extLst>
                <a:ext uri="{FF2B5EF4-FFF2-40B4-BE49-F238E27FC236}">
                  <a16:creationId xmlns:a16="http://schemas.microsoft.com/office/drawing/2014/main" id="{DC658885-10FE-4AE3-B4A1-9CCC3A938C83}"/>
                </a:ext>
              </a:extLst>
            </p:cNvPr>
            <p:cNvSpPr/>
            <p:nvPr/>
          </p:nvSpPr>
          <p:spPr bwMode="auto">
            <a:xfrm>
              <a:off x="4798657" y="2039582"/>
              <a:ext cx="288032" cy="14401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20" name="矩形 19">
              <a:extLst>
                <a:ext uri="{FF2B5EF4-FFF2-40B4-BE49-F238E27FC236}">
                  <a16:creationId xmlns:a16="http://schemas.microsoft.com/office/drawing/2014/main" id="{1BF1FA2D-8C12-4906-A881-CD383AFE0F7D}"/>
                </a:ext>
              </a:extLst>
            </p:cNvPr>
            <p:cNvSpPr/>
            <p:nvPr/>
          </p:nvSpPr>
          <p:spPr bwMode="auto">
            <a:xfrm>
              <a:off x="3491880" y="1474151"/>
              <a:ext cx="288032" cy="14401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21" name="矩形 20">
              <a:extLst>
                <a:ext uri="{FF2B5EF4-FFF2-40B4-BE49-F238E27FC236}">
                  <a16:creationId xmlns:a16="http://schemas.microsoft.com/office/drawing/2014/main" id="{827C87BB-2AAE-48D0-827E-A0E8EEE5AFE1}"/>
                </a:ext>
              </a:extLst>
            </p:cNvPr>
            <p:cNvSpPr/>
            <p:nvPr/>
          </p:nvSpPr>
          <p:spPr bwMode="auto">
            <a:xfrm>
              <a:off x="3491880" y="2050215"/>
              <a:ext cx="288032" cy="14401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22" name="矩形 21">
              <a:extLst>
                <a:ext uri="{FF2B5EF4-FFF2-40B4-BE49-F238E27FC236}">
                  <a16:creationId xmlns:a16="http://schemas.microsoft.com/office/drawing/2014/main" id="{D2B45E16-32C6-4AE1-927E-472E134EDA55}"/>
                </a:ext>
              </a:extLst>
            </p:cNvPr>
            <p:cNvSpPr/>
            <p:nvPr/>
          </p:nvSpPr>
          <p:spPr bwMode="auto">
            <a:xfrm>
              <a:off x="6793615" y="1751550"/>
              <a:ext cx="288032" cy="14401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2" name="文本框 11">
              <a:extLst>
                <a:ext uri="{FF2B5EF4-FFF2-40B4-BE49-F238E27FC236}">
                  <a16:creationId xmlns:a16="http://schemas.microsoft.com/office/drawing/2014/main" id="{EB39E71A-867B-4CB7-A39B-9BE7D6692C17}"/>
                </a:ext>
              </a:extLst>
            </p:cNvPr>
            <p:cNvSpPr txBox="1"/>
            <p:nvPr/>
          </p:nvSpPr>
          <p:spPr>
            <a:xfrm>
              <a:off x="1240789" y="1114111"/>
              <a:ext cx="535360" cy="369332"/>
            </a:xfrm>
            <a:prstGeom prst="rect">
              <a:avLst/>
            </a:prstGeom>
            <a:noFill/>
          </p:spPr>
          <p:txBody>
            <a:bodyPr wrap="square" rtlCol="0">
              <a:spAutoFit/>
            </a:bodyPr>
            <a:lstStyle/>
            <a:p>
              <a:pPr algn="ctr"/>
              <a:r>
                <a:rPr lang="en-US" altLang="zh-CN" sz="1800" b="1" dirty="0">
                  <a:solidFill>
                    <a:srgbClr val="FF0000"/>
                  </a:solidFill>
                </a:rPr>
                <a:t>ai1</a:t>
              </a:r>
              <a:endParaRPr lang="zh-CN" altLang="en-US" sz="1800" b="1" dirty="0">
                <a:solidFill>
                  <a:srgbClr val="FF0000"/>
                </a:solidFill>
              </a:endParaRPr>
            </a:p>
          </p:txBody>
        </p:sp>
        <p:sp>
          <p:nvSpPr>
            <p:cNvPr id="23" name="文本框 22">
              <a:extLst>
                <a:ext uri="{FF2B5EF4-FFF2-40B4-BE49-F238E27FC236}">
                  <a16:creationId xmlns:a16="http://schemas.microsoft.com/office/drawing/2014/main" id="{E39AFF0B-872A-4D70-A17C-1C27ECE22B15}"/>
                </a:ext>
              </a:extLst>
            </p:cNvPr>
            <p:cNvSpPr txBox="1"/>
            <p:nvPr/>
          </p:nvSpPr>
          <p:spPr>
            <a:xfrm>
              <a:off x="1218609" y="1670250"/>
              <a:ext cx="535360" cy="369332"/>
            </a:xfrm>
            <a:prstGeom prst="rect">
              <a:avLst/>
            </a:prstGeom>
            <a:noFill/>
          </p:spPr>
          <p:txBody>
            <a:bodyPr wrap="square" rtlCol="0">
              <a:spAutoFit/>
            </a:bodyPr>
            <a:lstStyle/>
            <a:p>
              <a:pPr algn="ctr"/>
              <a:r>
                <a:rPr lang="en-US" altLang="zh-CN" sz="1800" b="1" dirty="0">
                  <a:solidFill>
                    <a:srgbClr val="FF0000"/>
                  </a:solidFill>
                </a:rPr>
                <a:t>ai2</a:t>
              </a:r>
              <a:endParaRPr lang="zh-CN" altLang="en-US" sz="1800" b="1" dirty="0">
                <a:solidFill>
                  <a:srgbClr val="FF0000"/>
                </a:solidFill>
              </a:endParaRPr>
            </a:p>
          </p:txBody>
        </p:sp>
        <p:sp>
          <p:nvSpPr>
            <p:cNvPr id="24" name="文本框 23">
              <a:extLst>
                <a:ext uri="{FF2B5EF4-FFF2-40B4-BE49-F238E27FC236}">
                  <a16:creationId xmlns:a16="http://schemas.microsoft.com/office/drawing/2014/main" id="{6BBE5442-26EB-4D85-97F1-48D41E539ECB}"/>
                </a:ext>
              </a:extLst>
            </p:cNvPr>
            <p:cNvSpPr txBox="1"/>
            <p:nvPr/>
          </p:nvSpPr>
          <p:spPr>
            <a:xfrm>
              <a:off x="3460575" y="1114111"/>
              <a:ext cx="607369" cy="369332"/>
            </a:xfrm>
            <a:prstGeom prst="rect">
              <a:avLst/>
            </a:prstGeom>
            <a:noFill/>
          </p:spPr>
          <p:txBody>
            <a:bodyPr wrap="square" rtlCol="0">
              <a:spAutoFit/>
            </a:bodyPr>
            <a:lstStyle/>
            <a:p>
              <a:pPr algn="ctr"/>
              <a:r>
                <a:rPr lang="en-US" altLang="zh-CN" sz="1800" b="1" dirty="0">
                  <a:solidFill>
                    <a:srgbClr val="FF0000"/>
                  </a:solidFill>
                </a:rPr>
                <a:t>ao1</a:t>
              </a:r>
              <a:endParaRPr lang="zh-CN" altLang="en-US" sz="1800" b="1" dirty="0">
                <a:solidFill>
                  <a:srgbClr val="FF0000"/>
                </a:solidFill>
              </a:endParaRPr>
            </a:p>
          </p:txBody>
        </p:sp>
        <p:sp>
          <p:nvSpPr>
            <p:cNvPr id="25" name="文本框 24">
              <a:extLst>
                <a:ext uri="{FF2B5EF4-FFF2-40B4-BE49-F238E27FC236}">
                  <a16:creationId xmlns:a16="http://schemas.microsoft.com/office/drawing/2014/main" id="{C0AABF79-F6EE-4CBA-8874-35691CB2E3E4}"/>
                </a:ext>
              </a:extLst>
            </p:cNvPr>
            <p:cNvSpPr txBox="1"/>
            <p:nvPr/>
          </p:nvSpPr>
          <p:spPr>
            <a:xfrm>
              <a:off x="3460576" y="1679542"/>
              <a:ext cx="607368" cy="369332"/>
            </a:xfrm>
            <a:prstGeom prst="rect">
              <a:avLst/>
            </a:prstGeom>
            <a:noFill/>
          </p:spPr>
          <p:txBody>
            <a:bodyPr wrap="square" rtlCol="0">
              <a:spAutoFit/>
            </a:bodyPr>
            <a:lstStyle/>
            <a:p>
              <a:pPr algn="ctr"/>
              <a:r>
                <a:rPr lang="en-US" altLang="zh-CN" sz="1800" b="1" dirty="0">
                  <a:solidFill>
                    <a:srgbClr val="FF0000"/>
                  </a:solidFill>
                </a:rPr>
                <a:t>ao2</a:t>
              </a:r>
              <a:endParaRPr lang="zh-CN" altLang="en-US" sz="1800" b="1" dirty="0">
                <a:solidFill>
                  <a:srgbClr val="FF0000"/>
                </a:solidFill>
              </a:endParaRPr>
            </a:p>
          </p:txBody>
        </p:sp>
        <p:sp>
          <p:nvSpPr>
            <p:cNvPr id="26" name="文本框 25">
              <a:extLst>
                <a:ext uri="{FF2B5EF4-FFF2-40B4-BE49-F238E27FC236}">
                  <a16:creationId xmlns:a16="http://schemas.microsoft.com/office/drawing/2014/main" id="{CE18D7B5-B777-438E-A12C-D357677B9BA0}"/>
                </a:ext>
              </a:extLst>
            </p:cNvPr>
            <p:cNvSpPr txBox="1"/>
            <p:nvPr/>
          </p:nvSpPr>
          <p:spPr>
            <a:xfrm>
              <a:off x="4554071" y="1114111"/>
              <a:ext cx="535360" cy="369332"/>
            </a:xfrm>
            <a:prstGeom prst="rect">
              <a:avLst/>
            </a:prstGeom>
            <a:noFill/>
          </p:spPr>
          <p:txBody>
            <a:bodyPr wrap="square" rtlCol="0">
              <a:spAutoFit/>
            </a:bodyPr>
            <a:lstStyle/>
            <a:p>
              <a:pPr algn="ctr"/>
              <a:r>
                <a:rPr lang="en-US" altLang="zh-CN" sz="1800" b="1" dirty="0">
                  <a:solidFill>
                    <a:srgbClr val="FF0000"/>
                  </a:solidFill>
                </a:rPr>
                <a:t>bi1</a:t>
              </a:r>
              <a:endParaRPr lang="zh-CN" altLang="en-US" sz="1800" b="1" dirty="0">
                <a:solidFill>
                  <a:srgbClr val="FF0000"/>
                </a:solidFill>
              </a:endParaRPr>
            </a:p>
          </p:txBody>
        </p:sp>
        <p:sp>
          <p:nvSpPr>
            <p:cNvPr id="27" name="文本框 26">
              <a:extLst>
                <a:ext uri="{FF2B5EF4-FFF2-40B4-BE49-F238E27FC236}">
                  <a16:creationId xmlns:a16="http://schemas.microsoft.com/office/drawing/2014/main" id="{EB62DD56-3A85-4C37-968B-85DBDF22F955}"/>
                </a:ext>
              </a:extLst>
            </p:cNvPr>
            <p:cNvSpPr txBox="1"/>
            <p:nvPr/>
          </p:nvSpPr>
          <p:spPr>
            <a:xfrm>
              <a:off x="4531891" y="1670250"/>
              <a:ext cx="535360" cy="369332"/>
            </a:xfrm>
            <a:prstGeom prst="rect">
              <a:avLst/>
            </a:prstGeom>
            <a:noFill/>
          </p:spPr>
          <p:txBody>
            <a:bodyPr wrap="square" rtlCol="0">
              <a:spAutoFit/>
            </a:bodyPr>
            <a:lstStyle/>
            <a:p>
              <a:pPr algn="ctr"/>
              <a:r>
                <a:rPr lang="en-US" altLang="zh-CN" sz="1800" b="1" dirty="0">
                  <a:solidFill>
                    <a:srgbClr val="FF0000"/>
                  </a:solidFill>
                </a:rPr>
                <a:t>bi2</a:t>
              </a:r>
              <a:endParaRPr lang="zh-CN" altLang="en-US" sz="1800" b="1" dirty="0">
                <a:solidFill>
                  <a:srgbClr val="FF0000"/>
                </a:solidFill>
              </a:endParaRPr>
            </a:p>
          </p:txBody>
        </p:sp>
        <p:sp>
          <p:nvSpPr>
            <p:cNvPr id="28" name="文本框 27">
              <a:extLst>
                <a:ext uri="{FF2B5EF4-FFF2-40B4-BE49-F238E27FC236}">
                  <a16:creationId xmlns:a16="http://schemas.microsoft.com/office/drawing/2014/main" id="{8B84646A-13C7-4DE7-B7B5-AF6A6D1CDF0B}"/>
                </a:ext>
              </a:extLst>
            </p:cNvPr>
            <p:cNvSpPr txBox="1"/>
            <p:nvPr/>
          </p:nvSpPr>
          <p:spPr>
            <a:xfrm>
              <a:off x="6804248" y="1382218"/>
              <a:ext cx="607368" cy="369332"/>
            </a:xfrm>
            <a:prstGeom prst="rect">
              <a:avLst/>
            </a:prstGeom>
            <a:noFill/>
          </p:spPr>
          <p:txBody>
            <a:bodyPr wrap="square" rtlCol="0">
              <a:spAutoFit/>
            </a:bodyPr>
            <a:lstStyle/>
            <a:p>
              <a:pPr algn="ctr"/>
              <a:r>
                <a:rPr lang="en-US" altLang="zh-CN" sz="1800" b="1" dirty="0">
                  <a:solidFill>
                    <a:srgbClr val="FF0000"/>
                  </a:solidFill>
                </a:rPr>
                <a:t>bo1</a:t>
              </a:r>
              <a:endParaRPr lang="zh-CN" altLang="en-US" sz="1800" b="1" dirty="0">
                <a:solidFill>
                  <a:srgbClr val="FF0000"/>
                </a:solidFill>
              </a:endParaRPr>
            </a:p>
          </p:txBody>
        </p:sp>
      </p:grpSp>
      <p:grpSp>
        <p:nvGrpSpPr>
          <p:cNvPr id="44" name="组合 43">
            <a:extLst>
              <a:ext uri="{FF2B5EF4-FFF2-40B4-BE49-F238E27FC236}">
                <a16:creationId xmlns:a16="http://schemas.microsoft.com/office/drawing/2014/main" id="{9E728C7F-73A9-4B95-8DC8-20F596E89D42}"/>
              </a:ext>
            </a:extLst>
          </p:cNvPr>
          <p:cNvGrpSpPr/>
          <p:nvPr/>
        </p:nvGrpSpPr>
        <p:grpSpPr>
          <a:xfrm>
            <a:off x="251959" y="2770295"/>
            <a:ext cx="3714212" cy="3417854"/>
            <a:chOff x="251959" y="2770295"/>
            <a:chExt cx="3714212" cy="3322035"/>
          </a:xfrm>
        </p:grpSpPr>
        <p:sp>
          <p:nvSpPr>
            <p:cNvPr id="29" name="Text Box 6">
              <a:extLst>
                <a:ext uri="{FF2B5EF4-FFF2-40B4-BE49-F238E27FC236}">
                  <a16:creationId xmlns:a16="http://schemas.microsoft.com/office/drawing/2014/main" id="{8E593C52-FA66-4B80-9888-FAB79FFF47D6}"/>
                </a:ext>
              </a:extLst>
            </p:cNvPr>
            <p:cNvSpPr txBox="1">
              <a:spLocks noChangeArrowheads="1"/>
            </p:cNvSpPr>
            <p:nvPr/>
          </p:nvSpPr>
          <p:spPr bwMode="auto">
            <a:xfrm>
              <a:off x="251959" y="2770295"/>
              <a:ext cx="3599961" cy="158812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a:t>
              </a:r>
              <a:r>
                <a:rPr lang="en-US" altLang="zh-CN" sz="1800" dirty="0">
                  <a:solidFill>
                    <a:srgbClr val="7030A0"/>
                  </a:solidFill>
                  <a:latin typeface="微软雅黑" pitchFamily="34" charset="-122"/>
                  <a:ea typeface="微软雅黑" pitchFamily="34" charset="-122"/>
                </a:rPr>
                <a:t>NA</a:t>
              </a:r>
              <a:r>
                <a:rPr lang="en-US" altLang="zh-CN" sz="1800" dirty="0">
                  <a:latin typeface="微软雅黑" pitchFamily="34" charset="-122"/>
                  <a:ea typeface="微软雅黑" pitchFamily="34" charset="-122"/>
                </a:rPr>
                <a:t>( ai1, ai2, ao1, ao2);</a:t>
              </a:r>
            </a:p>
            <a:p>
              <a:pPr>
                <a:spcBef>
                  <a:spcPct val="10000"/>
                </a:spcBef>
              </a:pPr>
              <a:r>
                <a:rPr lang="en-US" altLang="zh-CN" sz="1800" dirty="0">
                  <a:latin typeface="微软雅黑" pitchFamily="34" charset="-122"/>
                  <a:ea typeface="微软雅黑" pitchFamily="34" charset="-122"/>
                </a:rPr>
                <a:t>      input ai1, ai2;</a:t>
              </a:r>
            </a:p>
            <a:p>
              <a:pPr>
                <a:spcBef>
                  <a:spcPct val="10000"/>
                </a:spcBef>
              </a:pPr>
              <a:r>
                <a:rPr lang="en-US" altLang="zh-CN" sz="1800" dirty="0">
                  <a:latin typeface="微软雅黑" pitchFamily="34" charset="-122"/>
                  <a:ea typeface="微软雅黑" pitchFamily="34" charset="-122"/>
                </a:rPr>
                <a:t>      output ao1, ao2;</a:t>
              </a:r>
            </a:p>
            <a:p>
              <a:pPr>
                <a:spcBef>
                  <a:spcPct val="10000"/>
                </a:spcBef>
              </a:pPr>
              <a:r>
                <a:rPr lang="en-US" altLang="zh-CN" sz="1800" dirty="0">
                  <a:latin typeface="微软雅黑" pitchFamily="34" charset="-122"/>
                  <a:ea typeface="微软雅黑" pitchFamily="34" charset="-122"/>
                </a:rPr>
                <a:t>      . . . . .</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
          <p:nvSpPr>
            <p:cNvPr id="30" name="Text Box 6">
              <a:extLst>
                <a:ext uri="{FF2B5EF4-FFF2-40B4-BE49-F238E27FC236}">
                  <a16:creationId xmlns:a16="http://schemas.microsoft.com/office/drawing/2014/main" id="{6CCADCA3-9FDE-4113-8F56-921C1994BB2A}"/>
                </a:ext>
              </a:extLst>
            </p:cNvPr>
            <p:cNvSpPr txBox="1">
              <a:spLocks noChangeArrowheads="1"/>
            </p:cNvSpPr>
            <p:nvPr/>
          </p:nvSpPr>
          <p:spPr bwMode="auto">
            <a:xfrm>
              <a:off x="251959" y="4504203"/>
              <a:ext cx="3599961" cy="158812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a:t>
              </a:r>
              <a:r>
                <a:rPr lang="en-US" altLang="zh-CN" sz="1800" dirty="0">
                  <a:solidFill>
                    <a:srgbClr val="7030A0"/>
                  </a:solidFill>
                  <a:latin typeface="微软雅黑" pitchFamily="34" charset="-122"/>
                  <a:ea typeface="微软雅黑" pitchFamily="34" charset="-122"/>
                </a:rPr>
                <a:t>NB</a:t>
              </a:r>
              <a:r>
                <a:rPr lang="en-US" altLang="zh-CN" sz="1800" dirty="0">
                  <a:latin typeface="微软雅黑" pitchFamily="34" charset="-122"/>
                  <a:ea typeface="微软雅黑" pitchFamily="34" charset="-122"/>
                </a:rPr>
                <a:t>( bi1, bi2, bo1);</a:t>
              </a:r>
            </a:p>
            <a:p>
              <a:pPr>
                <a:spcBef>
                  <a:spcPct val="10000"/>
                </a:spcBef>
              </a:pPr>
              <a:r>
                <a:rPr lang="en-US" altLang="zh-CN" sz="1800" dirty="0">
                  <a:latin typeface="微软雅黑" pitchFamily="34" charset="-122"/>
                  <a:ea typeface="微软雅黑" pitchFamily="34" charset="-122"/>
                </a:rPr>
                <a:t>      input bi1, bi2;</a:t>
              </a:r>
            </a:p>
            <a:p>
              <a:pPr>
                <a:spcBef>
                  <a:spcPct val="10000"/>
                </a:spcBef>
              </a:pPr>
              <a:r>
                <a:rPr lang="en-US" altLang="zh-CN" sz="1800" dirty="0">
                  <a:latin typeface="微软雅黑" pitchFamily="34" charset="-122"/>
                  <a:ea typeface="微软雅黑" pitchFamily="34" charset="-122"/>
                </a:rPr>
                <a:t>      output bo1;</a:t>
              </a:r>
            </a:p>
            <a:p>
              <a:pPr>
                <a:spcBef>
                  <a:spcPct val="10000"/>
                </a:spcBef>
              </a:pPr>
              <a:r>
                <a:rPr lang="en-US" altLang="zh-CN" sz="1800" dirty="0">
                  <a:latin typeface="微软雅黑" pitchFamily="34" charset="-122"/>
                  <a:ea typeface="微软雅黑" pitchFamily="34" charset="-122"/>
                </a:rPr>
                <a:t>      . . . . .</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
          <p:nvSpPr>
            <p:cNvPr id="31" name="文本框 30">
              <a:extLst>
                <a:ext uri="{FF2B5EF4-FFF2-40B4-BE49-F238E27FC236}">
                  <a16:creationId xmlns:a16="http://schemas.microsoft.com/office/drawing/2014/main" id="{9B4C58CF-71CD-482D-8415-FAFADE90333A}"/>
                </a:ext>
              </a:extLst>
            </p:cNvPr>
            <p:cNvSpPr txBox="1"/>
            <p:nvPr/>
          </p:nvSpPr>
          <p:spPr>
            <a:xfrm>
              <a:off x="3018656" y="3985139"/>
              <a:ext cx="946448" cy="369332"/>
            </a:xfrm>
            <a:prstGeom prst="rect">
              <a:avLst/>
            </a:prstGeom>
            <a:noFill/>
          </p:spPr>
          <p:txBody>
            <a:bodyPr wrap="square" rtlCol="0">
              <a:spAutoFit/>
            </a:bodyPr>
            <a:lstStyle/>
            <a:p>
              <a:pPr algn="ctr"/>
              <a:r>
                <a:rPr lang="en-US" altLang="zh-CN" sz="1800" b="1" dirty="0" err="1">
                  <a:solidFill>
                    <a:srgbClr val="0000FF"/>
                  </a:solidFill>
                </a:rPr>
                <a:t>NA.v</a:t>
              </a:r>
              <a:endParaRPr lang="zh-CN" altLang="en-US" sz="1800" b="1" dirty="0">
                <a:solidFill>
                  <a:srgbClr val="0000FF"/>
                </a:solidFill>
              </a:endParaRPr>
            </a:p>
          </p:txBody>
        </p:sp>
        <p:sp>
          <p:nvSpPr>
            <p:cNvPr id="32" name="文本框 31">
              <a:extLst>
                <a:ext uri="{FF2B5EF4-FFF2-40B4-BE49-F238E27FC236}">
                  <a16:creationId xmlns:a16="http://schemas.microsoft.com/office/drawing/2014/main" id="{381E4D08-3242-4B7A-A30B-314C9A0FE77A}"/>
                </a:ext>
              </a:extLst>
            </p:cNvPr>
            <p:cNvSpPr txBox="1"/>
            <p:nvPr/>
          </p:nvSpPr>
          <p:spPr>
            <a:xfrm>
              <a:off x="3019723" y="5722623"/>
              <a:ext cx="946448" cy="369332"/>
            </a:xfrm>
            <a:prstGeom prst="rect">
              <a:avLst/>
            </a:prstGeom>
            <a:noFill/>
          </p:spPr>
          <p:txBody>
            <a:bodyPr wrap="square" rtlCol="0">
              <a:spAutoFit/>
            </a:bodyPr>
            <a:lstStyle/>
            <a:p>
              <a:pPr algn="ctr"/>
              <a:r>
                <a:rPr lang="en-US" altLang="zh-CN" sz="1800" b="1" dirty="0" err="1">
                  <a:solidFill>
                    <a:srgbClr val="0000FF"/>
                  </a:solidFill>
                </a:rPr>
                <a:t>NB.v</a:t>
              </a:r>
              <a:endParaRPr lang="zh-CN" altLang="en-US" sz="1800" b="1" dirty="0">
                <a:solidFill>
                  <a:srgbClr val="0000FF"/>
                </a:solidFill>
              </a:endParaRPr>
            </a:p>
          </p:txBody>
        </p:sp>
      </p:grpSp>
      <p:cxnSp>
        <p:nvCxnSpPr>
          <p:cNvPr id="34" name="直接连接符 33">
            <a:extLst>
              <a:ext uri="{FF2B5EF4-FFF2-40B4-BE49-F238E27FC236}">
                <a16:creationId xmlns:a16="http://schemas.microsoft.com/office/drawing/2014/main" id="{494F751B-2B3C-4119-BE41-5B96E048D734}"/>
              </a:ext>
            </a:extLst>
          </p:cNvPr>
          <p:cNvCxnSpPr>
            <a:stCxn id="20" idx="3"/>
            <a:endCxn id="18" idx="1"/>
          </p:cNvCxnSpPr>
          <p:nvPr/>
        </p:nvCxnSpPr>
        <p:spPr bwMode="auto">
          <a:xfrm flipV="1">
            <a:off x="3779912" y="1535526"/>
            <a:ext cx="1018745" cy="10633"/>
          </a:xfrm>
          <a:prstGeom prst="line">
            <a:avLst/>
          </a:prstGeom>
          <a:noFill/>
          <a:ln w="57150" cap="flat" cmpd="sng" algn="ctr">
            <a:solidFill>
              <a:srgbClr val="00B050"/>
            </a:solidFill>
            <a:prstDash val="solid"/>
            <a:round/>
            <a:headEnd type="none" w="med" len="med"/>
            <a:tailEnd type="none" w="med" len="med"/>
          </a:ln>
          <a:effectLst/>
        </p:spPr>
      </p:cxnSp>
      <p:cxnSp>
        <p:nvCxnSpPr>
          <p:cNvPr id="35" name="直接连接符 34">
            <a:extLst>
              <a:ext uri="{FF2B5EF4-FFF2-40B4-BE49-F238E27FC236}">
                <a16:creationId xmlns:a16="http://schemas.microsoft.com/office/drawing/2014/main" id="{58FC416B-91EE-4CFE-86E0-22A2880C7A05}"/>
              </a:ext>
            </a:extLst>
          </p:cNvPr>
          <p:cNvCxnSpPr/>
          <p:nvPr/>
        </p:nvCxnSpPr>
        <p:spPr bwMode="auto">
          <a:xfrm flipV="1">
            <a:off x="3769279" y="2109131"/>
            <a:ext cx="1018745" cy="10633"/>
          </a:xfrm>
          <a:prstGeom prst="line">
            <a:avLst/>
          </a:prstGeom>
          <a:noFill/>
          <a:ln w="57150" cap="flat" cmpd="sng" algn="ctr">
            <a:solidFill>
              <a:srgbClr val="00B050"/>
            </a:solidFill>
            <a:prstDash val="solid"/>
            <a:round/>
            <a:headEnd type="none" w="med" len="med"/>
            <a:tailEnd type="none" w="med" len="med"/>
          </a:ln>
          <a:effectLst/>
        </p:spPr>
      </p:cxnSp>
      <p:cxnSp>
        <p:nvCxnSpPr>
          <p:cNvPr id="36" name="直接连接符 35">
            <a:extLst>
              <a:ext uri="{FF2B5EF4-FFF2-40B4-BE49-F238E27FC236}">
                <a16:creationId xmlns:a16="http://schemas.microsoft.com/office/drawing/2014/main" id="{9106ABB8-528B-4893-A40E-BF9890A07F12}"/>
              </a:ext>
            </a:extLst>
          </p:cNvPr>
          <p:cNvCxnSpPr>
            <a:cxnSpLocks/>
          </p:cNvCxnSpPr>
          <p:nvPr/>
        </p:nvCxnSpPr>
        <p:spPr bwMode="auto">
          <a:xfrm flipV="1">
            <a:off x="943156" y="1524076"/>
            <a:ext cx="528442" cy="5516"/>
          </a:xfrm>
          <a:prstGeom prst="line">
            <a:avLst/>
          </a:prstGeom>
          <a:noFill/>
          <a:ln w="57150" cap="flat" cmpd="sng" algn="ctr">
            <a:solidFill>
              <a:srgbClr val="00B050"/>
            </a:solidFill>
            <a:prstDash val="solid"/>
            <a:round/>
            <a:headEnd type="none" w="med" len="med"/>
            <a:tailEnd type="none" w="med" len="med"/>
          </a:ln>
          <a:effectLst/>
        </p:spPr>
      </p:cxnSp>
      <p:cxnSp>
        <p:nvCxnSpPr>
          <p:cNvPr id="39" name="直接连接符 38">
            <a:extLst>
              <a:ext uri="{FF2B5EF4-FFF2-40B4-BE49-F238E27FC236}">
                <a16:creationId xmlns:a16="http://schemas.microsoft.com/office/drawing/2014/main" id="{AB3073AF-D269-4408-8F96-9D95E28F7205}"/>
              </a:ext>
            </a:extLst>
          </p:cNvPr>
          <p:cNvCxnSpPr>
            <a:cxnSpLocks/>
          </p:cNvCxnSpPr>
          <p:nvPr/>
        </p:nvCxnSpPr>
        <p:spPr bwMode="auto">
          <a:xfrm flipV="1">
            <a:off x="943755" y="2108832"/>
            <a:ext cx="528442" cy="5516"/>
          </a:xfrm>
          <a:prstGeom prst="line">
            <a:avLst/>
          </a:prstGeom>
          <a:noFill/>
          <a:ln w="57150" cap="flat" cmpd="sng" algn="ctr">
            <a:solidFill>
              <a:srgbClr val="00B050"/>
            </a:solidFill>
            <a:prstDash val="solid"/>
            <a:round/>
            <a:headEnd type="none" w="med" len="med"/>
            <a:tailEnd type="none" w="med" len="med"/>
          </a:ln>
          <a:effectLst/>
        </p:spPr>
      </p:cxnSp>
      <p:cxnSp>
        <p:nvCxnSpPr>
          <p:cNvPr id="40" name="直接连接符 39">
            <a:extLst>
              <a:ext uri="{FF2B5EF4-FFF2-40B4-BE49-F238E27FC236}">
                <a16:creationId xmlns:a16="http://schemas.microsoft.com/office/drawing/2014/main" id="{05DE675E-F0A1-4A4D-89FA-A126541A4C46}"/>
              </a:ext>
            </a:extLst>
          </p:cNvPr>
          <p:cNvCxnSpPr>
            <a:cxnSpLocks/>
          </p:cNvCxnSpPr>
          <p:nvPr/>
        </p:nvCxnSpPr>
        <p:spPr bwMode="auto">
          <a:xfrm flipV="1">
            <a:off x="7072645" y="1810691"/>
            <a:ext cx="528442" cy="5516"/>
          </a:xfrm>
          <a:prstGeom prst="line">
            <a:avLst/>
          </a:prstGeom>
          <a:noFill/>
          <a:ln w="57150" cap="flat" cmpd="sng" algn="ctr">
            <a:solidFill>
              <a:srgbClr val="00B050"/>
            </a:solidFill>
            <a:prstDash val="solid"/>
            <a:round/>
            <a:headEnd type="none" w="med" len="med"/>
            <a:tailEnd type="none" w="med" len="med"/>
          </a:ln>
          <a:effectLst/>
        </p:spPr>
      </p:cxnSp>
      <p:sp>
        <p:nvSpPr>
          <p:cNvPr id="42" name="矩形 41">
            <a:extLst>
              <a:ext uri="{FF2B5EF4-FFF2-40B4-BE49-F238E27FC236}">
                <a16:creationId xmlns:a16="http://schemas.microsoft.com/office/drawing/2014/main" id="{B43393CF-4392-4D8B-BF32-8D3E5DCCC3E4}"/>
              </a:ext>
            </a:extLst>
          </p:cNvPr>
          <p:cNvSpPr/>
          <p:nvPr/>
        </p:nvSpPr>
        <p:spPr bwMode="auto">
          <a:xfrm>
            <a:off x="1207377" y="1032035"/>
            <a:ext cx="6204239" cy="1560547"/>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3" name="文本框 42">
            <a:extLst>
              <a:ext uri="{FF2B5EF4-FFF2-40B4-BE49-F238E27FC236}">
                <a16:creationId xmlns:a16="http://schemas.microsoft.com/office/drawing/2014/main" id="{65B79470-0964-4C17-BB92-90AC31B08E6B}"/>
              </a:ext>
            </a:extLst>
          </p:cNvPr>
          <p:cNvSpPr txBox="1"/>
          <p:nvPr/>
        </p:nvSpPr>
        <p:spPr>
          <a:xfrm>
            <a:off x="7385696" y="658693"/>
            <a:ext cx="1095810" cy="584775"/>
          </a:xfrm>
          <a:prstGeom prst="rect">
            <a:avLst/>
          </a:prstGeom>
          <a:noFill/>
        </p:spPr>
        <p:txBody>
          <a:bodyPr wrap="square" rtlCol="0">
            <a:spAutoFit/>
          </a:bodyPr>
          <a:lstStyle/>
          <a:p>
            <a:pPr algn="ctr"/>
            <a:r>
              <a:rPr lang="en-US" altLang="zh-CN" b="1" dirty="0">
                <a:solidFill>
                  <a:srgbClr val="0000FF"/>
                </a:solidFill>
              </a:rPr>
              <a:t>TOP</a:t>
            </a:r>
            <a:endParaRPr lang="zh-CN" altLang="en-US" b="1" dirty="0">
              <a:solidFill>
                <a:srgbClr val="0000FF"/>
              </a:solidFill>
            </a:endParaRPr>
          </a:p>
        </p:txBody>
      </p:sp>
      <p:grpSp>
        <p:nvGrpSpPr>
          <p:cNvPr id="54" name="组合 53">
            <a:extLst>
              <a:ext uri="{FF2B5EF4-FFF2-40B4-BE49-F238E27FC236}">
                <a16:creationId xmlns:a16="http://schemas.microsoft.com/office/drawing/2014/main" id="{F3BAA49E-7976-4AB4-9DCB-4C79CA21B8CA}"/>
              </a:ext>
            </a:extLst>
          </p:cNvPr>
          <p:cNvGrpSpPr/>
          <p:nvPr/>
        </p:nvGrpSpPr>
        <p:grpSpPr>
          <a:xfrm>
            <a:off x="3965104" y="2770294"/>
            <a:ext cx="4926937" cy="3416320"/>
            <a:chOff x="3965104" y="2770294"/>
            <a:chExt cx="4926937" cy="3416320"/>
          </a:xfrm>
        </p:grpSpPr>
        <p:sp>
          <p:nvSpPr>
            <p:cNvPr id="45" name="Text Box 6">
              <a:extLst>
                <a:ext uri="{FF2B5EF4-FFF2-40B4-BE49-F238E27FC236}">
                  <a16:creationId xmlns:a16="http://schemas.microsoft.com/office/drawing/2014/main" id="{ED768541-480C-4D30-800D-58608DE204CD}"/>
                </a:ext>
              </a:extLst>
            </p:cNvPr>
            <p:cNvSpPr txBox="1">
              <a:spLocks noChangeArrowheads="1"/>
            </p:cNvSpPr>
            <p:nvPr/>
          </p:nvSpPr>
          <p:spPr bwMode="auto">
            <a:xfrm>
              <a:off x="3965104" y="2770294"/>
              <a:ext cx="4926937" cy="341632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a:t>
              </a:r>
              <a:r>
                <a:rPr lang="en-US" altLang="zh-CN" sz="1800" dirty="0">
                  <a:solidFill>
                    <a:srgbClr val="7030A0"/>
                  </a:solidFill>
                  <a:latin typeface="微软雅黑" pitchFamily="34" charset="-122"/>
                  <a:ea typeface="微软雅黑" pitchFamily="34" charset="-122"/>
                </a:rPr>
                <a:t>TOP</a:t>
              </a:r>
              <a:r>
                <a:rPr lang="en-US" altLang="zh-CN" sz="1800" dirty="0">
                  <a:latin typeface="微软雅黑" pitchFamily="34" charset="-122"/>
                  <a:ea typeface="微软雅黑" pitchFamily="34" charset="-122"/>
                </a:rPr>
                <a:t>( Ti1, Ti2, To1);</a:t>
              </a:r>
            </a:p>
            <a:p>
              <a:pPr>
                <a:spcBef>
                  <a:spcPct val="10000"/>
                </a:spcBef>
              </a:pPr>
              <a:r>
                <a:rPr lang="en-US" altLang="zh-CN" sz="1800" dirty="0">
                  <a:latin typeface="微软雅黑" pitchFamily="34" charset="-122"/>
                  <a:ea typeface="微软雅黑" pitchFamily="34" charset="-122"/>
                </a:rPr>
                <a:t>      input Ti1, Ti2;</a:t>
              </a:r>
            </a:p>
            <a:p>
              <a:pPr>
                <a:spcBef>
                  <a:spcPct val="10000"/>
                </a:spcBef>
              </a:pPr>
              <a:r>
                <a:rPr lang="en-US" altLang="zh-CN" sz="1800" dirty="0">
                  <a:latin typeface="微软雅黑" pitchFamily="34" charset="-122"/>
                  <a:ea typeface="微软雅黑" pitchFamily="34" charset="-122"/>
                </a:rPr>
                <a:t>      output To1;</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      wire d, e;</a:t>
              </a:r>
            </a:p>
            <a:p>
              <a:pPr>
                <a:spcBef>
                  <a:spcPct val="10000"/>
                </a:spcBef>
              </a:pPr>
              <a:r>
                <a:rPr lang="en-US" altLang="zh-CN" sz="1800" dirty="0">
                  <a:latin typeface="微软雅黑" pitchFamily="34" charset="-122"/>
                  <a:ea typeface="微软雅黑" pitchFamily="34" charset="-122"/>
                </a:rPr>
                <a:t>      </a:t>
              </a:r>
            </a:p>
            <a:p>
              <a:pPr>
                <a:spcBef>
                  <a:spcPct val="10000"/>
                </a:spcBef>
              </a:pPr>
              <a:r>
                <a:rPr lang="en-US" altLang="zh-CN" sz="1800" dirty="0">
                  <a:latin typeface="微软雅黑" pitchFamily="34" charset="-122"/>
                  <a:ea typeface="微软雅黑" pitchFamily="34" charset="-122"/>
                </a:rPr>
                <a:t>  NA na1(.ai1(Ti1), .ai2(Ti2), .ao1(d), .ao2(e));</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  NB nb1(.bi1(d), .bi2(e), .bo1(To1));</a:t>
              </a:r>
            </a:p>
            <a:p>
              <a:pPr>
                <a:spcBef>
                  <a:spcPct val="10000"/>
                </a:spcBef>
              </a:pPr>
              <a:r>
                <a:rPr lang="en-US" altLang="zh-CN" sz="1800" dirty="0">
                  <a:latin typeface="微软雅黑" pitchFamily="34" charset="-122"/>
                  <a:ea typeface="微软雅黑" pitchFamily="34" charset="-122"/>
                </a:rPr>
                <a:t>  . . . . . .</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
          <p:nvSpPr>
            <p:cNvPr id="48" name="文本框 47">
              <a:extLst>
                <a:ext uri="{FF2B5EF4-FFF2-40B4-BE49-F238E27FC236}">
                  <a16:creationId xmlns:a16="http://schemas.microsoft.com/office/drawing/2014/main" id="{D32A0394-D8A8-4AE4-BFD3-B1A9DE534F01}"/>
                </a:ext>
              </a:extLst>
            </p:cNvPr>
            <p:cNvSpPr txBox="1"/>
            <p:nvPr/>
          </p:nvSpPr>
          <p:spPr>
            <a:xfrm>
              <a:off x="7923060" y="2780928"/>
              <a:ext cx="946448" cy="369332"/>
            </a:xfrm>
            <a:prstGeom prst="rect">
              <a:avLst/>
            </a:prstGeom>
            <a:noFill/>
          </p:spPr>
          <p:txBody>
            <a:bodyPr wrap="square" rtlCol="0">
              <a:spAutoFit/>
            </a:bodyPr>
            <a:lstStyle/>
            <a:p>
              <a:pPr algn="ctr"/>
              <a:r>
                <a:rPr lang="en-US" altLang="zh-CN" sz="1800" b="1" dirty="0" err="1">
                  <a:solidFill>
                    <a:srgbClr val="0000FF"/>
                  </a:solidFill>
                </a:rPr>
                <a:t>TOP.v</a:t>
              </a:r>
              <a:endParaRPr lang="zh-CN" altLang="en-US" sz="1800" b="1" dirty="0">
                <a:solidFill>
                  <a:srgbClr val="0000FF"/>
                </a:solidFill>
              </a:endParaRPr>
            </a:p>
          </p:txBody>
        </p:sp>
      </p:grpSp>
      <p:sp>
        <p:nvSpPr>
          <p:cNvPr id="49" name="文本框 48">
            <a:extLst>
              <a:ext uri="{FF2B5EF4-FFF2-40B4-BE49-F238E27FC236}">
                <a16:creationId xmlns:a16="http://schemas.microsoft.com/office/drawing/2014/main" id="{5330CF23-2A32-4FF9-8130-9FD2BFF5F9B6}"/>
              </a:ext>
            </a:extLst>
          </p:cNvPr>
          <p:cNvSpPr txBox="1"/>
          <p:nvPr/>
        </p:nvSpPr>
        <p:spPr>
          <a:xfrm>
            <a:off x="7545594" y="1619508"/>
            <a:ext cx="607368" cy="369332"/>
          </a:xfrm>
          <a:prstGeom prst="rect">
            <a:avLst/>
          </a:prstGeom>
          <a:noFill/>
        </p:spPr>
        <p:txBody>
          <a:bodyPr wrap="square" rtlCol="0">
            <a:spAutoFit/>
          </a:bodyPr>
          <a:lstStyle/>
          <a:p>
            <a:pPr algn="ctr"/>
            <a:r>
              <a:rPr lang="en-US" altLang="zh-CN" sz="1800" b="1" dirty="0"/>
              <a:t>To1</a:t>
            </a:r>
            <a:endParaRPr lang="zh-CN" altLang="en-US" sz="1800" b="1" dirty="0"/>
          </a:p>
        </p:txBody>
      </p:sp>
      <p:sp>
        <p:nvSpPr>
          <p:cNvPr id="50" name="文本框 49">
            <a:extLst>
              <a:ext uri="{FF2B5EF4-FFF2-40B4-BE49-F238E27FC236}">
                <a16:creationId xmlns:a16="http://schemas.microsoft.com/office/drawing/2014/main" id="{C49318BA-444A-4F5A-AC7F-E14A5072FE1E}"/>
              </a:ext>
            </a:extLst>
          </p:cNvPr>
          <p:cNvSpPr txBox="1"/>
          <p:nvPr/>
        </p:nvSpPr>
        <p:spPr>
          <a:xfrm>
            <a:off x="390358" y="1331226"/>
            <a:ext cx="607368" cy="369332"/>
          </a:xfrm>
          <a:prstGeom prst="rect">
            <a:avLst/>
          </a:prstGeom>
          <a:noFill/>
        </p:spPr>
        <p:txBody>
          <a:bodyPr wrap="square" rtlCol="0">
            <a:spAutoFit/>
          </a:bodyPr>
          <a:lstStyle/>
          <a:p>
            <a:pPr algn="ctr"/>
            <a:r>
              <a:rPr lang="en-US" altLang="zh-CN" sz="1800" b="1" dirty="0"/>
              <a:t>Ti1</a:t>
            </a:r>
            <a:endParaRPr lang="zh-CN" altLang="en-US" sz="1800" b="1" dirty="0"/>
          </a:p>
        </p:txBody>
      </p:sp>
      <p:sp>
        <p:nvSpPr>
          <p:cNvPr id="51" name="文本框 50">
            <a:extLst>
              <a:ext uri="{FF2B5EF4-FFF2-40B4-BE49-F238E27FC236}">
                <a16:creationId xmlns:a16="http://schemas.microsoft.com/office/drawing/2014/main" id="{B7DFA0D7-EEB3-4DD8-9466-87C177A32B41}"/>
              </a:ext>
            </a:extLst>
          </p:cNvPr>
          <p:cNvSpPr txBox="1"/>
          <p:nvPr/>
        </p:nvSpPr>
        <p:spPr>
          <a:xfrm>
            <a:off x="395536" y="1916832"/>
            <a:ext cx="607368" cy="369332"/>
          </a:xfrm>
          <a:prstGeom prst="rect">
            <a:avLst/>
          </a:prstGeom>
          <a:noFill/>
        </p:spPr>
        <p:txBody>
          <a:bodyPr wrap="square" rtlCol="0">
            <a:spAutoFit/>
          </a:bodyPr>
          <a:lstStyle/>
          <a:p>
            <a:pPr algn="ctr"/>
            <a:r>
              <a:rPr lang="en-US" altLang="zh-CN" sz="1800" b="1" dirty="0"/>
              <a:t>Ti2</a:t>
            </a:r>
            <a:endParaRPr lang="zh-CN" altLang="en-US" sz="1800" b="1" dirty="0"/>
          </a:p>
        </p:txBody>
      </p:sp>
      <p:sp>
        <p:nvSpPr>
          <p:cNvPr id="52" name="文本框 51">
            <a:extLst>
              <a:ext uri="{FF2B5EF4-FFF2-40B4-BE49-F238E27FC236}">
                <a16:creationId xmlns:a16="http://schemas.microsoft.com/office/drawing/2014/main" id="{37F99723-0AD5-43D4-92E8-3FF5837193F6}"/>
              </a:ext>
            </a:extLst>
          </p:cNvPr>
          <p:cNvSpPr txBox="1"/>
          <p:nvPr/>
        </p:nvSpPr>
        <p:spPr>
          <a:xfrm>
            <a:off x="3984175" y="1135377"/>
            <a:ext cx="607368" cy="369332"/>
          </a:xfrm>
          <a:prstGeom prst="rect">
            <a:avLst/>
          </a:prstGeom>
          <a:noFill/>
        </p:spPr>
        <p:txBody>
          <a:bodyPr wrap="square" rtlCol="0">
            <a:spAutoFit/>
          </a:bodyPr>
          <a:lstStyle/>
          <a:p>
            <a:pPr algn="ctr"/>
            <a:r>
              <a:rPr lang="en-US" altLang="zh-CN" sz="1800" b="1" dirty="0"/>
              <a:t>d</a:t>
            </a:r>
            <a:endParaRPr lang="zh-CN" altLang="en-US" sz="1800" b="1" dirty="0"/>
          </a:p>
        </p:txBody>
      </p:sp>
      <p:sp>
        <p:nvSpPr>
          <p:cNvPr id="53" name="文本框 52">
            <a:extLst>
              <a:ext uri="{FF2B5EF4-FFF2-40B4-BE49-F238E27FC236}">
                <a16:creationId xmlns:a16="http://schemas.microsoft.com/office/drawing/2014/main" id="{6FF3585A-6421-4BC1-9279-E30550044626}"/>
              </a:ext>
            </a:extLst>
          </p:cNvPr>
          <p:cNvSpPr txBox="1"/>
          <p:nvPr/>
        </p:nvSpPr>
        <p:spPr>
          <a:xfrm>
            <a:off x="3985898" y="1710359"/>
            <a:ext cx="607368" cy="369332"/>
          </a:xfrm>
          <a:prstGeom prst="rect">
            <a:avLst/>
          </a:prstGeom>
          <a:noFill/>
        </p:spPr>
        <p:txBody>
          <a:bodyPr wrap="square" rtlCol="0">
            <a:spAutoFit/>
          </a:bodyPr>
          <a:lstStyle/>
          <a:p>
            <a:pPr algn="ctr"/>
            <a:r>
              <a:rPr lang="en-US" altLang="zh-CN" sz="1800" b="1" dirty="0"/>
              <a:t>e</a:t>
            </a:r>
            <a:endParaRPr lang="zh-CN" altLang="en-US" sz="1800" b="1" dirty="0"/>
          </a:p>
        </p:txBody>
      </p:sp>
    </p:spTree>
    <p:extLst>
      <p:ext uri="{BB962C8B-B14F-4D97-AF65-F5344CB8AC3E}">
        <p14:creationId xmlns:p14="http://schemas.microsoft.com/office/powerpoint/2010/main" val="219767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linds(horizontal)">
                                      <p:cBhvr>
                                        <p:cTn id="12" dur="500"/>
                                        <p:tgtEl>
                                          <p:spTgt spid="4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linds(horizontal)">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linds(horizontal)">
                                      <p:cBhvr>
                                        <p:cTn id="23" dur="500"/>
                                        <p:tgtEl>
                                          <p:spTgt spid="39"/>
                                        </p:tgtEl>
                                      </p:cBhvr>
                                    </p:animEffect>
                                  </p:childTnLst>
                                </p:cTn>
                              </p:par>
                              <p:par>
                                <p:cTn id="24" presetID="3" presetClass="entr" presetSubtype="1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blinds(horizontal)">
                                      <p:cBhvr>
                                        <p:cTn id="26" dur="500"/>
                                        <p:tgtEl>
                                          <p:spTgt spid="34"/>
                                        </p:tgtEl>
                                      </p:cBhvr>
                                    </p:animEffect>
                                  </p:childTnLst>
                                </p:cTn>
                              </p:par>
                              <p:par>
                                <p:cTn id="27" presetID="3" presetClass="entr" presetSubtype="1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linds(horizontal)">
                                      <p:cBhvr>
                                        <p:cTn id="37" dur="500"/>
                                        <p:tgtEl>
                                          <p:spTgt spid="5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blinds(horizontal)">
                                      <p:cBhvr>
                                        <p:cTn id="40" dur="500"/>
                                        <p:tgtEl>
                                          <p:spTgt spid="5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linds(horizontal)">
                                      <p:cBhvr>
                                        <p:cTn id="43" dur="500"/>
                                        <p:tgtEl>
                                          <p:spTgt spid="4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linds(horizontal)">
                                      <p:cBhvr>
                                        <p:cTn id="46" dur="500"/>
                                        <p:tgtEl>
                                          <p:spTgt spid="5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linds(horizontal)">
                                      <p:cBhvr>
                                        <p:cTn id="49" dur="500"/>
                                        <p:tgtEl>
                                          <p:spTgt spid="5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blinds(horizontal)">
                                      <p:cBhvr>
                                        <p:cTn id="5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9" grpId="0"/>
      <p:bldP spid="50" grpId="0"/>
      <p:bldP spid="51" grpId="0"/>
      <p:bldP spid="52" grpId="0"/>
      <p:bldP spid="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29</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Verilog</a:t>
            </a:r>
            <a:r>
              <a:rPr lang="en-US" altLang="zh-CN" sz="3600" b="1" dirty="0">
                <a:latin typeface="微软雅黑" pitchFamily="34" charset="-122"/>
                <a:ea typeface="微软雅黑" pitchFamily="34" charset="-122"/>
              </a:rPr>
              <a:t> HDL</a:t>
            </a:r>
            <a:r>
              <a:rPr lang="zh-CN" altLang="en-US" sz="3600" b="1" dirty="0">
                <a:latin typeface="微软雅黑" pitchFamily="34" charset="-122"/>
                <a:ea typeface="微软雅黑" pitchFamily="34" charset="-122"/>
              </a:rPr>
              <a:t>模块的测试（</a:t>
            </a:r>
            <a:r>
              <a:rPr lang="en-US" altLang="zh-CN" sz="3600" b="1" dirty="0" err="1">
                <a:latin typeface="微软雅黑" pitchFamily="34" charset="-122"/>
                <a:ea typeface="微软雅黑" pitchFamily="34" charset="-122"/>
              </a:rPr>
              <a:t>Testbench</a:t>
            </a:r>
            <a:r>
              <a:rPr lang="zh-CN" altLang="en-US" sz="3600" b="1" dirty="0">
                <a:latin typeface="微软雅黑" pitchFamily="34" charset="-122"/>
                <a:ea typeface="微软雅黑" pitchFamily="34" charset="-122"/>
              </a:rPr>
              <a:t>）</a:t>
            </a:r>
          </a:p>
        </p:txBody>
      </p:sp>
      <p:pic>
        <p:nvPicPr>
          <p:cNvPr id="35843" name="Picture 3"/>
          <p:cNvPicPr>
            <a:picLocks noChangeAspect="1" noChangeArrowheads="1"/>
          </p:cNvPicPr>
          <p:nvPr/>
        </p:nvPicPr>
        <p:blipFill>
          <a:blip r:embed="rId2" cstate="print"/>
          <a:srcRect/>
          <a:stretch>
            <a:fillRect/>
          </a:stretch>
        </p:blipFill>
        <p:spPr bwMode="auto">
          <a:xfrm>
            <a:off x="1488504" y="1052739"/>
            <a:ext cx="6683896" cy="3003576"/>
          </a:xfrm>
          <a:prstGeom prst="rect">
            <a:avLst/>
          </a:prstGeom>
          <a:noFill/>
        </p:spPr>
      </p:pic>
      <p:sp>
        <p:nvSpPr>
          <p:cNvPr id="9" name="TextBox 8"/>
          <p:cNvSpPr txBox="1"/>
          <p:nvPr/>
        </p:nvSpPr>
        <p:spPr>
          <a:xfrm>
            <a:off x="3491880" y="3174070"/>
            <a:ext cx="3024336" cy="830997"/>
          </a:xfrm>
          <a:prstGeom prst="rect">
            <a:avLst/>
          </a:prstGeom>
          <a:noFill/>
        </p:spPr>
        <p:txBody>
          <a:bodyPr wrap="square" rtlCol="0">
            <a:spAutoFit/>
          </a:bodyPr>
          <a:lstStyle/>
          <a:p>
            <a:pPr algn="ctr"/>
            <a:r>
              <a:rPr lang="en-US" altLang="zh-CN" sz="2400" dirty="0" err="1">
                <a:solidFill>
                  <a:srgbClr val="00B050"/>
                </a:solidFill>
                <a:latin typeface="微软雅黑" pitchFamily="34" charset="-122"/>
                <a:ea typeface="微软雅黑" pitchFamily="34" charset="-122"/>
              </a:rPr>
              <a:t>Testbench</a:t>
            </a:r>
            <a:endParaRPr lang="en-US" altLang="zh-CN" sz="2400" dirty="0">
              <a:solidFill>
                <a:srgbClr val="00B050"/>
              </a:solidFill>
              <a:latin typeface="微软雅黑" pitchFamily="34" charset="-122"/>
              <a:ea typeface="微软雅黑" pitchFamily="34" charset="-122"/>
            </a:endParaRPr>
          </a:p>
          <a:p>
            <a:pPr algn="ctr"/>
            <a:r>
              <a:rPr lang="zh-CN" altLang="en-US" sz="2400" dirty="0">
                <a:solidFill>
                  <a:srgbClr val="0000FF"/>
                </a:solidFill>
                <a:latin typeface="微软雅黑" pitchFamily="34" charset="-122"/>
                <a:ea typeface="微软雅黑" pitchFamily="34" charset="-122"/>
              </a:rPr>
              <a:t>（测试平台）</a:t>
            </a:r>
          </a:p>
        </p:txBody>
      </p:sp>
      <p:sp>
        <p:nvSpPr>
          <p:cNvPr id="10" name="矩形 9"/>
          <p:cNvSpPr/>
          <p:nvPr/>
        </p:nvSpPr>
        <p:spPr bwMode="auto">
          <a:xfrm>
            <a:off x="1603024" y="1196755"/>
            <a:ext cx="1656184" cy="259228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rPr>
              <a:t>激励信号和</a:t>
            </a:r>
            <a:endParaRPr kumimoji="0" lang="en-US" altLang="zh-CN"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rPr>
              <a:t>控制信号</a:t>
            </a:r>
          </a:p>
        </p:txBody>
      </p:sp>
      <p:sp>
        <p:nvSpPr>
          <p:cNvPr id="12" name="矩形 11"/>
          <p:cNvSpPr/>
          <p:nvPr/>
        </p:nvSpPr>
        <p:spPr bwMode="auto">
          <a:xfrm>
            <a:off x="6588224" y="1196755"/>
            <a:ext cx="1440160" cy="2592288"/>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rPr>
              <a:t>输出响应和</a:t>
            </a:r>
            <a:endParaRPr kumimoji="0" lang="en-US" altLang="zh-CN" sz="2400" b="0" i="0" u="none" strike="noStrike" cap="none" normalizeH="0" baseline="0" dirty="0">
              <a:ln>
                <a:noFill/>
              </a:ln>
              <a:solidFill>
                <a:schemeClr val="tx1"/>
              </a:solidFill>
              <a:effectLst/>
              <a:latin typeface="微软雅黑" pitchFamily="34" charset="-122"/>
              <a:ea typeface="微软雅黑" pitchFamily="34" charset="-122"/>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itchFamily="34" charset="-122"/>
                <a:ea typeface="微软雅黑" pitchFamily="34" charset="-122"/>
                <a:cs typeface="Arial" charset="0"/>
              </a:rPr>
              <a:t>验证</a:t>
            </a:r>
          </a:p>
        </p:txBody>
      </p:sp>
      <p:sp>
        <p:nvSpPr>
          <p:cNvPr id="11" name="TextBox 10"/>
          <p:cNvSpPr txBox="1"/>
          <p:nvPr/>
        </p:nvSpPr>
        <p:spPr>
          <a:xfrm>
            <a:off x="1547664" y="4293099"/>
            <a:ext cx="4867048" cy="1733808"/>
          </a:xfrm>
          <a:prstGeom prst="rect">
            <a:avLst/>
          </a:prstGeom>
          <a:noFill/>
        </p:spPr>
        <p:txBody>
          <a:bodyPr wrap="square" rtlCol="0">
            <a:spAutoFit/>
          </a:bodyPr>
          <a:lstStyle/>
          <a:p>
            <a:pPr>
              <a:lnSpc>
                <a:spcPts val="3200"/>
              </a:lnSpc>
              <a:buBlip>
                <a:blip r:embed="rId3"/>
              </a:buBlip>
            </a:pP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Testbench</a:t>
            </a:r>
            <a:r>
              <a:rPr lang="zh-CN" altLang="en-US" sz="2400" dirty="0">
                <a:latin typeface="微软雅黑" pitchFamily="34" charset="-122"/>
                <a:ea typeface="微软雅黑" pitchFamily="34" charset="-122"/>
              </a:rPr>
              <a:t>由三部分组成：</a:t>
            </a:r>
            <a:endParaRPr lang="en-US" altLang="zh-CN" sz="2400" dirty="0">
              <a:latin typeface="微软雅黑" pitchFamily="34" charset="-122"/>
              <a:ea typeface="微软雅黑" pitchFamily="34" charset="-122"/>
            </a:endParaRPr>
          </a:p>
          <a:p>
            <a:pPr lvl="1">
              <a:lnSpc>
                <a:spcPts val="3200"/>
              </a:lnSpc>
              <a:buBlip>
                <a:blip r:embed="rId4"/>
              </a:buBlip>
            </a:pPr>
            <a:r>
              <a:rPr lang="zh-CN" altLang="en-US" sz="24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实例化的待测模块</a:t>
            </a:r>
            <a:r>
              <a:rPr lang="en-US" altLang="zh-CN" sz="2000" dirty="0">
                <a:latin typeface="微软雅黑" pitchFamily="34" charset="-122"/>
                <a:ea typeface="微软雅黑" pitchFamily="34" charset="-122"/>
              </a:rPr>
              <a:t>DUT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MUX2_1</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lvl="1">
              <a:lnSpc>
                <a:spcPts val="3200"/>
              </a:lnSpc>
              <a:buBlip>
                <a:blip r:embed="rId4"/>
              </a:buBli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激励（</a:t>
            </a:r>
            <a:r>
              <a:rPr lang="en-US" altLang="zh-CN" sz="2000" dirty="0">
                <a:latin typeface="微软雅黑" pitchFamily="34" charset="-122"/>
                <a:ea typeface="微软雅黑" pitchFamily="34" charset="-122"/>
              </a:rPr>
              <a:t>DUT</a:t>
            </a:r>
            <a:r>
              <a:rPr lang="zh-CN" altLang="en-US" sz="2000" dirty="0">
                <a:latin typeface="微软雅黑" pitchFamily="34" charset="-122"/>
                <a:ea typeface="微软雅黑" pitchFamily="34" charset="-122"/>
              </a:rPr>
              <a:t>的输入）和控制信号</a:t>
            </a:r>
            <a:endParaRPr lang="en-US" altLang="zh-CN" sz="2000" dirty="0">
              <a:latin typeface="微软雅黑" pitchFamily="34" charset="-122"/>
              <a:ea typeface="微软雅黑" pitchFamily="34" charset="-122"/>
            </a:endParaRPr>
          </a:p>
          <a:p>
            <a:pPr lvl="1">
              <a:lnSpc>
                <a:spcPts val="3200"/>
              </a:lnSpc>
              <a:buBlip>
                <a:blip r:embed="rId4"/>
              </a:buBlip>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输出相应（</a:t>
            </a:r>
            <a:r>
              <a:rPr lang="en-US" altLang="zh-CN" sz="2000" dirty="0">
                <a:latin typeface="微软雅黑" pitchFamily="34" charset="-122"/>
                <a:ea typeface="微软雅黑" pitchFamily="34" charset="-122"/>
              </a:rPr>
              <a:t>DUT</a:t>
            </a:r>
            <a:r>
              <a:rPr lang="zh-CN" altLang="en-US" sz="2000" dirty="0">
                <a:latin typeface="微软雅黑" pitchFamily="34" charset="-122"/>
                <a:ea typeface="微软雅黑" pitchFamily="34" charset="-122"/>
              </a:rPr>
              <a:t>的输出）和验证</a:t>
            </a:r>
          </a:p>
        </p:txBody>
      </p:sp>
      <p:sp>
        <p:nvSpPr>
          <p:cNvPr id="13" name="TextBox 12"/>
          <p:cNvSpPr txBox="1"/>
          <p:nvPr/>
        </p:nvSpPr>
        <p:spPr>
          <a:xfrm>
            <a:off x="5508104" y="1628803"/>
            <a:ext cx="1008112" cy="307777"/>
          </a:xfrm>
          <a:prstGeom prst="rect">
            <a:avLst/>
          </a:prstGeom>
          <a:noFill/>
        </p:spPr>
        <p:txBody>
          <a:bodyPr wrap="square" rtlCol="0">
            <a:spAutoFit/>
          </a:bodyPr>
          <a:lstStyle/>
          <a:p>
            <a:r>
              <a:rPr lang="en-US" altLang="zh-CN" sz="1400" b="1" dirty="0">
                <a:solidFill>
                  <a:srgbClr val="7030A0"/>
                </a:solidFill>
                <a:latin typeface="微软雅黑" pitchFamily="34" charset="-122"/>
                <a:ea typeface="微软雅黑" pitchFamily="34" charset="-122"/>
              </a:rPr>
              <a:t>MUX2_1</a:t>
            </a:r>
            <a:endParaRPr lang="zh-CN" altLang="en-US" sz="1400" b="1" dirty="0">
              <a:solidFill>
                <a:srgbClr val="7030A0"/>
              </a:solidFill>
              <a:latin typeface="微软雅黑" pitchFamily="34" charset="-122"/>
              <a:ea typeface="微软雅黑" pitchFamily="34" charset="-122"/>
            </a:endParaRPr>
          </a:p>
        </p:txBody>
      </p:sp>
      <p:sp>
        <p:nvSpPr>
          <p:cNvPr id="15" name="TextBox 14"/>
          <p:cNvSpPr txBox="1"/>
          <p:nvPr/>
        </p:nvSpPr>
        <p:spPr>
          <a:xfrm rot="5400000">
            <a:off x="-669776" y="2149407"/>
            <a:ext cx="3024338" cy="830997"/>
          </a:xfrm>
          <a:prstGeom prst="rect">
            <a:avLst/>
          </a:prstGeom>
          <a:noFill/>
        </p:spPr>
        <p:txBody>
          <a:bodyPr wrap="square" rtlCol="0">
            <a:spAutoFit/>
          </a:bodyPr>
          <a:lstStyle/>
          <a:p>
            <a:pPr algn="ctr"/>
            <a:r>
              <a:rPr lang="zh-CN" altLang="en-US" sz="2400" b="1" dirty="0">
                <a:solidFill>
                  <a:srgbClr val="FF3300"/>
                </a:solidFill>
                <a:latin typeface="微软雅黑" pitchFamily="34" charset="-122"/>
                <a:ea typeface="微软雅黑" pitchFamily="34" charset="-122"/>
              </a:rPr>
              <a:t>基于</a:t>
            </a:r>
            <a:r>
              <a:rPr lang="en-US" altLang="zh-CN" sz="2400" b="1" dirty="0" err="1">
                <a:solidFill>
                  <a:srgbClr val="FF3300"/>
                </a:solidFill>
                <a:latin typeface="微软雅黑" pitchFamily="34" charset="-122"/>
                <a:ea typeface="微软雅黑" pitchFamily="34" charset="-122"/>
              </a:rPr>
              <a:t>testbench</a:t>
            </a:r>
            <a:endParaRPr lang="en-US" altLang="zh-CN" sz="2400" b="1" dirty="0">
              <a:solidFill>
                <a:srgbClr val="FF3300"/>
              </a:solidFill>
              <a:latin typeface="微软雅黑" pitchFamily="34" charset="-122"/>
              <a:ea typeface="微软雅黑" pitchFamily="34" charset="-122"/>
            </a:endParaRPr>
          </a:p>
          <a:p>
            <a:pPr algn="ctr"/>
            <a:r>
              <a:rPr lang="zh-CN" altLang="en-US" sz="2400" b="1" dirty="0">
                <a:solidFill>
                  <a:srgbClr val="FF3300"/>
                </a:solidFill>
                <a:latin typeface="微软雅黑" pitchFamily="34" charset="-122"/>
                <a:ea typeface="微软雅黑" pitchFamily="34" charset="-122"/>
              </a:rPr>
              <a:t>的仿真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3</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硬件描述语言介绍</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模块的结构</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zh-CN" altLang="en-US" sz="2800" b="1" kern="0" dirty="0">
                <a:latin typeface="微软雅黑" pitchFamily="34" charset="-122"/>
                <a:ea typeface="微软雅黑" pitchFamily="34" charset="-122"/>
              </a:rPr>
              <a:t>语言的构成要素</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的描述风格</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编译预处理语句</a:t>
            </a: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Testbench</a:t>
            </a:r>
            <a:r>
              <a:rPr lang="zh-CN" altLang="en-US" sz="2800" b="1" kern="0" dirty="0">
                <a:latin typeface="微软雅黑" pitchFamily="34" charset="-122"/>
                <a:ea typeface="微软雅黑" pitchFamily="34" charset="-122"/>
              </a:rPr>
              <a:t>（测试程序）</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可综合的</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子集</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0" end="0"/>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30</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en-US" altLang="zh-CN" sz="3600" b="1" dirty="0" err="1">
                <a:latin typeface="微软雅黑" pitchFamily="34" charset="-122"/>
                <a:ea typeface="微软雅黑" pitchFamily="34" charset="-122"/>
              </a:rPr>
              <a:t>Testbench</a:t>
            </a:r>
            <a:r>
              <a:rPr lang="zh-CN" altLang="en-US" sz="3600" b="1" dirty="0">
                <a:latin typeface="微软雅黑" pitchFamily="34" charset="-122"/>
                <a:ea typeface="微软雅黑" pitchFamily="34" charset="-122"/>
              </a:rPr>
              <a:t>的模板</a:t>
            </a:r>
          </a:p>
        </p:txBody>
      </p:sp>
      <p:sp>
        <p:nvSpPr>
          <p:cNvPr id="13" name="TextBox 12"/>
          <p:cNvSpPr txBox="1"/>
          <p:nvPr/>
        </p:nvSpPr>
        <p:spPr>
          <a:xfrm>
            <a:off x="467544" y="1980123"/>
            <a:ext cx="4176464" cy="3785652"/>
          </a:xfrm>
          <a:prstGeom prst="rect">
            <a:avLst/>
          </a:prstGeom>
          <a:noFill/>
          <a:ln w="28575">
            <a:solidFill>
              <a:schemeClr val="tx1"/>
            </a:solidFill>
          </a:ln>
        </p:spPr>
        <p:txBody>
          <a:bodyPr wrap="square" rtlCol="0">
            <a:spAutoFit/>
          </a:bodyPr>
          <a:lstStyle/>
          <a:p>
            <a:r>
              <a:rPr lang="en-US" altLang="zh-CN" sz="2400" dirty="0">
                <a:latin typeface="微软雅黑" pitchFamily="34" charset="-122"/>
                <a:ea typeface="微软雅黑" pitchFamily="34" charset="-122"/>
              </a:rPr>
              <a:t>module </a:t>
            </a:r>
            <a:r>
              <a:rPr lang="en-US" altLang="zh-CN" sz="2400" dirty="0" err="1">
                <a:latin typeface="微软雅黑" pitchFamily="34" charset="-122"/>
                <a:ea typeface="微软雅黑" pitchFamily="34" charset="-122"/>
              </a:rPr>
              <a:t>testbench</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数据、信号类型的定义</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模块实例化</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添加激励信号</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 </a:t>
            </a:r>
            <a:r>
              <a:rPr lang="zh-CN" altLang="en-US" sz="2400" dirty="0">
                <a:latin typeface="微软雅黑" pitchFamily="34" charset="-122"/>
                <a:ea typeface="微软雅黑" pitchFamily="34" charset="-122"/>
              </a:rPr>
              <a:t>显示输出结果</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endmodule</a:t>
            </a:r>
          </a:p>
        </p:txBody>
      </p:sp>
      <p:sp>
        <p:nvSpPr>
          <p:cNvPr id="14" name="AutoShape 7"/>
          <p:cNvSpPr>
            <a:spLocks noChangeArrowheads="1"/>
          </p:cNvSpPr>
          <p:nvPr/>
        </p:nvSpPr>
        <p:spPr bwMode="auto">
          <a:xfrm>
            <a:off x="5436096" y="1052736"/>
            <a:ext cx="3276600" cy="1447800"/>
          </a:xfrm>
          <a:prstGeom prst="cloudCallout">
            <a:avLst>
              <a:gd name="adj1" fmla="val -95284"/>
              <a:gd name="adj2" fmla="val 26446"/>
            </a:avLst>
          </a:prstGeom>
          <a:solidFill>
            <a:srgbClr val="FFFF00"/>
          </a:solidFill>
          <a:ln w="9525">
            <a:solidFill>
              <a:schemeClr val="tx1"/>
            </a:solidFill>
            <a:round/>
            <a:headEnd/>
            <a:tailEnd/>
          </a:ln>
        </p:spPr>
        <p:txBody>
          <a:bodyPr/>
          <a:lstStyle/>
          <a:p>
            <a:pPr lvl="0" algn="ctr">
              <a:spcBef>
                <a:spcPct val="50000"/>
              </a:spcBef>
            </a:pPr>
            <a:r>
              <a:rPr lang="zh-CN" altLang="en-US" sz="2400" b="1" i="1">
                <a:solidFill>
                  <a:srgbClr val="FF0066"/>
                </a:solidFill>
                <a:latin typeface="微软雅黑" pitchFamily="34" charset="-122"/>
                <a:ea typeface="微软雅黑" pitchFamily="34" charset="-122"/>
              </a:rPr>
              <a:t>为什么没</a:t>
            </a:r>
          </a:p>
          <a:p>
            <a:pPr lvl="0" algn="ctr">
              <a:spcBef>
                <a:spcPct val="50000"/>
              </a:spcBef>
            </a:pPr>
            <a:r>
              <a:rPr lang="zh-CN" altLang="en-US" sz="2400" b="1" i="1">
                <a:solidFill>
                  <a:srgbClr val="FF0066"/>
                </a:solidFill>
                <a:latin typeface="微软雅黑" pitchFamily="34" charset="-122"/>
                <a:ea typeface="微软雅黑" pitchFamily="34" charset="-122"/>
              </a:rPr>
              <a:t>有端口？</a:t>
            </a:r>
            <a:endParaRPr lang="zh-CN" altLang="en-US" sz="2400" b="1" i="1" dirty="0">
              <a:solidFill>
                <a:srgbClr val="FF0066"/>
              </a:solidFill>
              <a:latin typeface="微软雅黑" pitchFamily="34" charset="-122"/>
              <a:ea typeface="微软雅黑" pitchFamily="34" charset="-122"/>
            </a:endParaRPr>
          </a:p>
        </p:txBody>
      </p:sp>
      <p:sp>
        <p:nvSpPr>
          <p:cNvPr id="15" name="Text Box 9"/>
          <p:cNvSpPr txBox="1">
            <a:spLocks noChangeArrowheads="1"/>
          </p:cNvSpPr>
          <p:nvPr/>
        </p:nvSpPr>
        <p:spPr bwMode="auto">
          <a:xfrm>
            <a:off x="4860032" y="3933056"/>
            <a:ext cx="3962400" cy="1200150"/>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6200000" scaled="1"/>
            <a:tileRect/>
          </a:gradFill>
          <a:ln w="9525">
            <a:noFill/>
            <a:miter lim="800000"/>
            <a:headEnd/>
            <a:tailEnd/>
          </a:ln>
        </p:spPr>
        <p:txBody>
          <a:bodyPr>
            <a:spAutoFit/>
          </a:bodyPr>
          <a:lstStyle/>
          <a:p>
            <a:pPr algn="ctr">
              <a:spcBef>
                <a:spcPct val="50000"/>
              </a:spcBef>
            </a:pPr>
            <a:r>
              <a:rPr lang="en-US" altLang="zh-CN" sz="2400" b="1" dirty="0" err="1">
                <a:solidFill>
                  <a:srgbClr val="CC3300"/>
                </a:solidFill>
                <a:latin typeface="微软雅黑" pitchFamily="34" charset="-122"/>
                <a:ea typeface="微软雅黑" pitchFamily="34" charset="-122"/>
              </a:rPr>
              <a:t>testbench</a:t>
            </a:r>
            <a:r>
              <a:rPr lang="zh-CN" altLang="en-US" sz="2400" b="1" dirty="0">
                <a:solidFill>
                  <a:srgbClr val="CC3300"/>
                </a:solidFill>
                <a:latin typeface="微软雅黑" pitchFamily="34" charset="-122"/>
                <a:ea typeface="微软雅黑" pitchFamily="34" charset="-122"/>
              </a:rPr>
              <a:t>是顶层模块，不会被其它模块实例化，因此不需要有端口。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outHorizontal)">
                                      <p:cBhvr>
                                        <p:cTn id="12" dur="500"/>
                                        <p:tgtEl>
                                          <p:spTgt spid="15"/>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755576" y="5381309"/>
            <a:ext cx="6984776" cy="31579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7" name="矩形 16"/>
          <p:cNvSpPr/>
          <p:nvPr/>
        </p:nvSpPr>
        <p:spPr bwMode="auto">
          <a:xfrm>
            <a:off x="755576" y="3176825"/>
            <a:ext cx="3240360" cy="144016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6" name="矩形 15"/>
          <p:cNvSpPr/>
          <p:nvPr/>
        </p:nvSpPr>
        <p:spPr bwMode="auto">
          <a:xfrm>
            <a:off x="711332" y="2369989"/>
            <a:ext cx="3269856" cy="288032"/>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2" name="矩形 11"/>
          <p:cNvSpPr/>
          <p:nvPr/>
        </p:nvSpPr>
        <p:spPr bwMode="auto">
          <a:xfrm>
            <a:off x="711332" y="1577901"/>
            <a:ext cx="1728192" cy="50405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31</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完整的</a:t>
            </a:r>
            <a:r>
              <a:rPr lang="en-US" altLang="zh-CN" sz="3600" b="1" dirty="0" err="1">
                <a:latin typeface="微软雅黑" pitchFamily="34" charset="-122"/>
                <a:ea typeface="微软雅黑" pitchFamily="34" charset="-122"/>
              </a:rPr>
              <a:t>Testbench</a:t>
            </a:r>
            <a:endParaRPr lang="zh-CN" altLang="en-US" sz="3600" b="1" dirty="0">
              <a:latin typeface="微软雅黑" pitchFamily="34" charset="-122"/>
              <a:ea typeface="微软雅黑" pitchFamily="34" charset="-122"/>
            </a:endParaRPr>
          </a:p>
        </p:txBody>
      </p:sp>
      <p:sp>
        <p:nvSpPr>
          <p:cNvPr id="9" name="Text Box 7"/>
          <p:cNvSpPr txBox="1">
            <a:spLocks noChangeArrowheads="1"/>
          </p:cNvSpPr>
          <p:nvPr/>
        </p:nvSpPr>
        <p:spPr bwMode="auto">
          <a:xfrm>
            <a:off x="410284" y="967799"/>
            <a:ext cx="7620000" cy="5078313"/>
          </a:xfrm>
          <a:prstGeom prst="rect">
            <a:avLst/>
          </a:prstGeom>
          <a:noFill/>
          <a:ln w="9525">
            <a:noFill/>
            <a:miter lim="800000"/>
            <a:headEnd/>
            <a:tailEnd/>
          </a:ln>
        </p:spPr>
        <p:txBody>
          <a:bodyPr>
            <a:spAutoFit/>
          </a:bodyPr>
          <a:lstStyle/>
          <a:p>
            <a:r>
              <a:rPr lang="en-US" altLang="zh-CN" sz="1800" dirty="0">
                <a:latin typeface="微软雅黑" pitchFamily="34" charset="-122"/>
                <a:ea typeface="微软雅黑" pitchFamily="34" charset="-122"/>
              </a:rPr>
              <a:t>module </a:t>
            </a:r>
            <a:r>
              <a:rPr lang="en-US" altLang="zh-CN" sz="1800" dirty="0" err="1">
                <a:latin typeface="微软雅黑" pitchFamily="34" charset="-122"/>
                <a:ea typeface="微软雅黑" pitchFamily="34" charset="-122"/>
              </a:rPr>
              <a:t>testbench</a:t>
            </a:r>
            <a:r>
              <a:rPr lang="en-US" altLang="zh-CN"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数据、信号类型的定义</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reg</a:t>
            </a:r>
            <a:r>
              <a:rPr lang="en-US" altLang="zh-CN" sz="1800" dirty="0">
                <a:latin typeface="微软雅黑" pitchFamily="34" charset="-122"/>
                <a:ea typeface="微软雅黑" pitchFamily="34" charset="-122"/>
              </a:rPr>
              <a:t> a, b,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    wire out;</a:t>
            </a:r>
          </a:p>
          <a:p>
            <a:r>
              <a:rPr lang="en-US" altLang="zh-CN" sz="1800" dirty="0">
                <a:latin typeface="微软雅黑" pitchFamily="34" charset="-122"/>
                <a:ea typeface="微软雅黑" pitchFamily="34" charset="-122"/>
              </a:rPr>
              <a:t>  // </a:t>
            </a:r>
            <a:r>
              <a:rPr lang="zh-CN" altLang="en-US" sz="1800" dirty="0">
                <a:latin typeface="微软雅黑" pitchFamily="34" charset="-122"/>
                <a:ea typeface="微软雅黑" pitchFamily="34" charset="-122"/>
              </a:rPr>
              <a:t>模块实例化</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    MUX2_1 </a:t>
            </a:r>
            <a:r>
              <a:rPr lang="en-US" altLang="zh-CN" sz="1800" dirty="0" err="1">
                <a:latin typeface="微软雅黑" pitchFamily="34" charset="-122"/>
                <a:ea typeface="微软雅黑" pitchFamily="34" charset="-122"/>
              </a:rPr>
              <a:t>mux</a:t>
            </a:r>
            <a:r>
              <a:rPr lang="en-US" altLang="zh-CN" sz="1800" dirty="0">
                <a:latin typeface="微软雅黑" pitchFamily="34" charset="-122"/>
                <a:ea typeface="微软雅黑" pitchFamily="34" charset="-122"/>
              </a:rPr>
              <a:t> (out, a, b,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  // </a:t>
            </a:r>
            <a:r>
              <a:rPr lang="zh-CN" altLang="en-US" sz="1800" dirty="0">
                <a:latin typeface="微软雅黑" pitchFamily="34" charset="-122"/>
                <a:ea typeface="微软雅黑" pitchFamily="34" charset="-122"/>
              </a:rPr>
              <a:t>添加激励信号</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   initial begin</a:t>
            </a:r>
          </a:p>
          <a:p>
            <a:r>
              <a:rPr lang="en-US" altLang="zh-CN" sz="1800" dirty="0">
                <a:latin typeface="微软雅黑" pitchFamily="34" charset="-122"/>
                <a:ea typeface="微软雅黑" pitchFamily="34" charset="-122"/>
              </a:rPr>
              <a:t>             a = 0; b = 1;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 = 0;</a:t>
            </a:r>
          </a:p>
          <a:p>
            <a:r>
              <a:rPr lang="en-US" altLang="zh-CN" sz="1800" dirty="0">
                <a:latin typeface="微软雅黑" pitchFamily="34" charset="-122"/>
                <a:ea typeface="微软雅黑" pitchFamily="34" charset="-122"/>
              </a:rPr>
              <a:t>        #5 b = 0;  </a:t>
            </a:r>
          </a:p>
          <a:p>
            <a:r>
              <a:rPr lang="en-US" altLang="zh-CN" sz="1800" dirty="0">
                <a:latin typeface="微软雅黑" pitchFamily="34" charset="-122"/>
                <a:ea typeface="微软雅黑" pitchFamily="34" charset="-122"/>
              </a:rPr>
              <a:t>        #5 b = 1;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 = 1;</a:t>
            </a:r>
          </a:p>
          <a:p>
            <a:r>
              <a:rPr lang="en-US" altLang="zh-CN" sz="1800" dirty="0">
                <a:latin typeface="微软雅黑" pitchFamily="34" charset="-122"/>
                <a:ea typeface="微软雅黑" pitchFamily="34" charset="-122"/>
              </a:rPr>
              <a:t>        #5 a = 1;</a:t>
            </a:r>
          </a:p>
          <a:p>
            <a:r>
              <a:rPr lang="en-US" altLang="zh-CN" sz="1800" dirty="0">
                <a:latin typeface="微软雅黑" pitchFamily="34" charset="-122"/>
                <a:ea typeface="微软雅黑" pitchFamily="34" charset="-122"/>
              </a:rPr>
              <a:t>        #5 $finish;</a:t>
            </a:r>
          </a:p>
          <a:p>
            <a:r>
              <a:rPr lang="en-US" altLang="zh-CN" sz="1800" dirty="0">
                <a:latin typeface="微软雅黑" pitchFamily="34" charset="-122"/>
                <a:ea typeface="微软雅黑" pitchFamily="34" charset="-122"/>
              </a:rPr>
              <a:t>   end</a:t>
            </a:r>
          </a:p>
          <a:p>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显示输出结果</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  initial</a:t>
            </a:r>
          </a:p>
          <a:p>
            <a:r>
              <a:rPr lang="en-US" altLang="zh-CN" sz="1800" dirty="0">
                <a:latin typeface="微软雅黑" pitchFamily="34" charset="-122"/>
                <a:ea typeface="微软雅黑" pitchFamily="34" charset="-122"/>
              </a:rPr>
              <a:t>    $monitor($time," out=%b a=%b </a:t>
            </a:r>
            <a:r>
              <a:rPr lang="en-US" altLang="zh-CN" sz="1800" dirty="0" err="1">
                <a:latin typeface="微软雅黑" pitchFamily="34" charset="-122"/>
                <a:ea typeface="微软雅黑" pitchFamily="34" charset="-122"/>
              </a:rPr>
              <a:t>b</a:t>
            </a:r>
            <a:r>
              <a:rPr lang="en-US" altLang="zh-CN" sz="1800" dirty="0">
                <a:latin typeface="微软雅黑" pitchFamily="34" charset="-122"/>
                <a:ea typeface="微软雅黑" pitchFamily="34" charset="-122"/>
              </a:rPr>
              <a:t>=%b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=%b", out, a, b,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endmodule</a:t>
            </a:r>
          </a:p>
        </p:txBody>
      </p:sp>
      <p:sp>
        <p:nvSpPr>
          <p:cNvPr id="10" name="Text Box 8"/>
          <p:cNvSpPr txBox="1">
            <a:spLocks noChangeArrowheads="1"/>
          </p:cNvSpPr>
          <p:nvPr/>
        </p:nvSpPr>
        <p:spPr bwMode="auto">
          <a:xfrm>
            <a:off x="4925888" y="984771"/>
            <a:ext cx="4038600" cy="1508125"/>
          </a:xfrm>
          <a:prstGeom prst="rect">
            <a:avLst/>
          </a:prstGeom>
          <a:solidFill>
            <a:schemeClr val="accent1">
              <a:lumMod val="40000"/>
              <a:lumOff val="60000"/>
            </a:schemeClr>
          </a:solidFill>
          <a:ln w="9525">
            <a:noFill/>
            <a:miter lim="800000"/>
            <a:headEnd/>
            <a:tailEnd/>
          </a:ln>
        </p:spPr>
        <p:txBody>
          <a:bodyPr>
            <a:spAutoFit/>
          </a:bodyPr>
          <a:lstStyle/>
          <a:p>
            <a:pPr>
              <a:spcBef>
                <a:spcPct val="20000"/>
              </a:spcBef>
            </a:pPr>
            <a:r>
              <a:rPr lang="en-US" altLang="zh-CN" sz="2000" dirty="0">
                <a:latin typeface="微软雅黑" pitchFamily="34" charset="-122"/>
                <a:ea typeface="微软雅黑" pitchFamily="34" charset="-122"/>
              </a:rPr>
              <a:t>0     out= 0  a= 0  b= 1  </a:t>
            </a:r>
            <a:r>
              <a:rPr lang="en-US" altLang="zh-CN" sz="2000" dirty="0" err="1">
                <a:latin typeface="微软雅黑" pitchFamily="34" charset="-122"/>
                <a:ea typeface="微软雅黑" pitchFamily="34" charset="-122"/>
              </a:rPr>
              <a:t>sel</a:t>
            </a:r>
            <a:r>
              <a:rPr lang="en-US" altLang="zh-CN" sz="2000" dirty="0">
                <a:latin typeface="微软雅黑" pitchFamily="34" charset="-122"/>
                <a:ea typeface="微软雅黑" pitchFamily="34" charset="-122"/>
              </a:rPr>
              <a:t>= 0</a:t>
            </a:r>
          </a:p>
          <a:p>
            <a:pPr>
              <a:spcBef>
                <a:spcPct val="20000"/>
              </a:spcBef>
            </a:pPr>
            <a:r>
              <a:rPr lang="en-US" altLang="zh-CN" sz="2000" dirty="0">
                <a:latin typeface="微软雅黑" pitchFamily="34" charset="-122"/>
                <a:ea typeface="微软雅黑" pitchFamily="34" charset="-122"/>
              </a:rPr>
              <a:t>5     out= 0  a= 0  b= 0  </a:t>
            </a:r>
            <a:r>
              <a:rPr lang="en-US" altLang="zh-CN" sz="2000" dirty="0" err="1">
                <a:latin typeface="微软雅黑" pitchFamily="34" charset="-122"/>
                <a:ea typeface="微软雅黑" pitchFamily="34" charset="-122"/>
              </a:rPr>
              <a:t>sel</a:t>
            </a:r>
            <a:r>
              <a:rPr lang="en-US" altLang="zh-CN" sz="2000" dirty="0">
                <a:latin typeface="微软雅黑" pitchFamily="34" charset="-122"/>
                <a:ea typeface="微软雅黑" pitchFamily="34" charset="-122"/>
              </a:rPr>
              <a:t>= 0</a:t>
            </a:r>
          </a:p>
          <a:p>
            <a:pPr>
              <a:spcBef>
                <a:spcPct val="20000"/>
              </a:spcBef>
            </a:pPr>
            <a:r>
              <a:rPr lang="en-US" altLang="zh-CN" sz="2000" dirty="0">
                <a:latin typeface="微软雅黑" pitchFamily="34" charset="-122"/>
                <a:ea typeface="微软雅黑" pitchFamily="34" charset="-122"/>
              </a:rPr>
              <a:t>10   out= 1  a= 0  b= 1  </a:t>
            </a:r>
            <a:r>
              <a:rPr lang="en-US" altLang="zh-CN" sz="2000" dirty="0" err="1">
                <a:latin typeface="微软雅黑" pitchFamily="34" charset="-122"/>
                <a:ea typeface="微软雅黑" pitchFamily="34" charset="-122"/>
              </a:rPr>
              <a:t>sel</a:t>
            </a:r>
            <a:r>
              <a:rPr lang="en-US" altLang="zh-CN" sz="2000" dirty="0">
                <a:latin typeface="微软雅黑" pitchFamily="34" charset="-122"/>
                <a:ea typeface="微软雅黑" pitchFamily="34" charset="-122"/>
              </a:rPr>
              <a:t>= 1</a:t>
            </a:r>
          </a:p>
          <a:p>
            <a:pPr>
              <a:spcBef>
                <a:spcPct val="20000"/>
              </a:spcBef>
            </a:pPr>
            <a:r>
              <a:rPr lang="en-US" altLang="zh-CN" sz="2000" dirty="0">
                <a:latin typeface="微软雅黑" pitchFamily="34" charset="-122"/>
                <a:ea typeface="微软雅黑" pitchFamily="34" charset="-122"/>
              </a:rPr>
              <a:t>15   out= 1  a= 1  b= 1  </a:t>
            </a:r>
            <a:r>
              <a:rPr lang="en-US" altLang="zh-CN" sz="2000" dirty="0" err="1">
                <a:latin typeface="微软雅黑" pitchFamily="34" charset="-122"/>
                <a:ea typeface="微软雅黑" pitchFamily="34" charset="-122"/>
              </a:rPr>
              <a:t>sel</a:t>
            </a:r>
            <a:r>
              <a:rPr lang="en-US" altLang="zh-CN" sz="2000" dirty="0">
                <a:latin typeface="微软雅黑" pitchFamily="34" charset="-122"/>
                <a:ea typeface="微软雅黑" pitchFamily="34" charset="-122"/>
              </a:rPr>
              <a:t>= 1</a:t>
            </a:r>
          </a:p>
        </p:txBody>
      </p:sp>
      <p:sp>
        <p:nvSpPr>
          <p:cNvPr id="11" name="Text Box 9"/>
          <p:cNvSpPr txBox="1">
            <a:spLocks noChangeArrowheads="1"/>
          </p:cNvSpPr>
          <p:nvPr/>
        </p:nvSpPr>
        <p:spPr bwMode="auto">
          <a:xfrm>
            <a:off x="4925888" y="527571"/>
            <a:ext cx="4038600" cy="461665"/>
          </a:xfrm>
          <a:prstGeom prst="rect">
            <a:avLst/>
          </a:prstGeom>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16200000" scaled="1"/>
            <a:tileRect/>
          </a:gradFill>
          <a:ln w="9525">
            <a:solidFill>
              <a:schemeClr val="tx2">
                <a:lumMod val="60000"/>
                <a:lumOff val="40000"/>
              </a:schemeClr>
            </a:solidFill>
            <a:miter lim="800000"/>
            <a:headEnd/>
            <a:tailEnd/>
          </a:ln>
        </p:spPr>
        <p:txBody>
          <a:bodyPr>
            <a:spAutoFit/>
          </a:bodyPr>
          <a:lstStyle/>
          <a:p>
            <a:pPr>
              <a:spcBef>
                <a:spcPct val="50000"/>
              </a:spcBef>
            </a:pPr>
            <a:r>
              <a:rPr lang="zh-CN" altLang="en-US" sz="2400" b="1" dirty="0">
                <a:latin typeface="微软雅黑" pitchFamily="34" charset="-122"/>
                <a:ea typeface="微软雅黑" pitchFamily="34" charset="-122"/>
              </a:rPr>
              <a:t>结果输出</a:t>
            </a:r>
          </a:p>
        </p:txBody>
      </p:sp>
      <p:sp>
        <p:nvSpPr>
          <p:cNvPr id="19" name="TextBox 18"/>
          <p:cNvSpPr txBox="1"/>
          <p:nvPr/>
        </p:nvSpPr>
        <p:spPr>
          <a:xfrm>
            <a:off x="4355976" y="3748970"/>
            <a:ext cx="4608512" cy="400110"/>
          </a:xfrm>
          <a:prstGeom prst="rect">
            <a:avLst/>
          </a:prstGeom>
          <a:noFill/>
        </p:spPr>
        <p:txBody>
          <a:bodyPr wrap="square" rtlCol="0">
            <a:spAutoFit/>
          </a:bodyPr>
          <a:lstStyle/>
          <a:p>
            <a:r>
              <a:rPr lang="en-US" altLang="zh-CN" sz="2000" b="1" dirty="0">
                <a:solidFill>
                  <a:srgbClr val="0000FF"/>
                </a:solidFill>
              </a:rPr>
              <a:t>$time</a:t>
            </a:r>
            <a:r>
              <a:rPr lang="en-US" altLang="zh-CN" sz="2000" dirty="0"/>
              <a:t>: </a:t>
            </a:r>
            <a:r>
              <a:rPr lang="zh-CN" altLang="en-US" sz="2000" dirty="0"/>
              <a:t>系统任务，给出当前仿真时间。</a:t>
            </a:r>
          </a:p>
        </p:txBody>
      </p:sp>
      <p:sp>
        <p:nvSpPr>
          <p:cNvPr id="20" name="TextBox 19"/>
          <p:cNvSpPr txBox="1"/>
          <p:nvPr/>
        </p:nvSpPr>
        <p:spPr>
          <a:xfrm>
            <a:off x="4355976" y="4213537"/>
            <a:ext cx="4608512" cy="1015663"/>
          </a:xfrm>
          <a:prstGeom prst="rect">
            <a:avLst/>
          </a:prstGeom>
          <a:noFill/>
        </p:spPr>
        <p:txBody>
          <a:bodyPr wrap="square" rtlCol="0">
            <a:spAutoFit/>
          </a:bodyPr>
          <a:lstStyle/>
          <a:p>
            <a:pPr algn="just"/>
            <a:r>
              <a:rPr lang="en-US" altLang="zh-CN" sz="2000" b="1" dirty="0">
                <a:solidFill>
                  <a:srgbClr val="0000FF"/>
                </a:solidFill>
              </a:rPr>
              <a:t>$monitor</a:t>
            </a:r>
            <a:r>
              <a:rPr lang="en-US" altLang="zh-CN" sz="2000" dirty="0"/>
              <a:t>: </a:t>
            </a:r>
            <a:r>
              <a:rPr lang="zh-CN" altLang="en-US" sz="2000" dirty="0"/>
              <a:t>系统任务，若参数列表中的参数值发生变化，则在时间单位末显示参数值。</a:t>
            </a:r>
          </a:p>
        </p:txBody>
      </p:sp>
      <p:sp>
        <p:nvSpPr>
          <p:cNvPr id="15" name="TextBox 14"/>
          <p:cNvSpPr txBox="1"/>
          <p:nvPr/>
        </p:nvSpPr>
        <p:spPr>
          <a:xfrm>
            <a:off x="4383740" y="2708920"/>
            <a:ext cx="4608512" cy="400110"/>
          </a:xfrm>
          <a:prstGeom prst="rect">
            <a:avLst/>
          </a:prstGeom>
          <a:noFill/>
        </p:spPr>
        <p:txBody>
          <a:bodyPr wrap="square" rtlCol="0">
            <a:spAutoFit/>
          </a:bodyPr>
          <a:lstStyle/>
          <a:p>
            <a:r>
              <a:rPr lang="en-US" altLang="zh-CN" sz="2000" b="1" dirty="0">
                <a:solidFill>
                  <a:srgbClr val="0000FF"/>
                </a:solidFill>
              </a:rPr>
              <a:t>#5</a:t>
            </a:r>
            <a:r>
              <a:rPr lang="en-US" altLang="zh-CN" sz="2000" dirty="0"/>
              <a:t>: </a:t>
            </a:r>
            <a:r>
              <a:rPr lang="zh-CN" altLang="en-US" sz="2000" dirty="0"/>
              <a:t>表示等待</a:t>
            </a:r>
            <a:r>
              <a:rPr lang="en-US" altLang="zh-CN" sz="2000" dirty="0"/>
              <a:t>5</a:t>
            </a:r>
            <a:r>
              <a:rPr lang="zh-CN" altLang="en-US" sz="2000" dirty="0"/>
              <a:t>个时间单位。</a:t>
            </a:r>
          </a:p>
        </p:txBody>
      </p:sp>
      <p:sp>
        <p:nvSpPr>
          <p:cNvPr id="21" name="TextBox 20"/>
          <p:cNvSpPr txBox="1"/>
          <p:nvPr/>
        </p:nvSpPr>
        <p:spPr>
          <a:xfrm>
            <a:off x="4355976" y="3212976"/>
            <a:ext cx="4608512" cy="400110"/>
          </a:xfrm>
          <a:prstGeom prst="rect">
            <a:avLst/>
          </a:prstGeom>
          <a:noFill/>
        </p:spPr>
        <p:txBody>
          <a:bodyPr wrap="square" rtlCol="0">
            <a:spAutoFit/>
          </a:bodyPr>
          <a:lstStyle/>
          <a:p>
            <a:r>
              <a:rPr lang="en-US" altLang="zh-CN" sz="2000" b="1" dirty="0">
                <a:solidFill>
                  <a:srgbClr val="0000FF"/>
                </a:solidFill>
              </a:rPr>
              <a:t>$finish</a:t>
            </a:r>
            <a:r>
              <a:rPr lang="en-US" altLang="zh-CN" sz="2000" dirty="0"/>
              <a:t>: </a:t>
            </a:r>
            <a:r>
              <a:rPr lang="zh-CN" altLang="en-US" sz="2000" dirty="0"/>
              <a:t>系统任务，表示结束仿真。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500"/>
                            </p:stCondLst>
                            <p:childTnLst>
                              <p:par>
                                <p:cTn id="49" presetID="16" presetClass="entr" presetSubtype="37"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outVertical)">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2" grpId="0" animBg="1"/>
      <p:bldP spid="10" grpId="0" animBg="1" autoUpdateAnimBg="0"/>
      <p:bldP spid="19" grpId="0"/>
      <p:bldP spid="20" grpId="0"/>
      <p:bldP spid="15"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32</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仿真波形（时序图）</a:t>
            </a:r>
          </a:p>
        </p:txBody>
      </p:sp>
      <p:pic>
        <p:nvPicPr>
          <p:cNvPr id="51204" name="Picture 4"/>
          <p:cNvPicPr>
            <a:picLocks noChangeAspect="1" noChangeArrowheads="1"/>
          </p:cNvPicPr>
          <p:nvPr/>
        </p:nvPicPr>
        <p:blipFill>
          <a:blip r:embed="rId2" cstate="print"/>
          <a:srcRect/>
          <a:stretch>
            <a:fillRect/>
          </a:stretch>
        </p:blipFill>
        <p:spPr bwMode="auto">
          <a:xfrm>
            <a:off x="444612" y="1412776"/>
            <a:ext cx="8231844" cy="403244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33</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硬件描述语言介绍</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模块的结构</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zh-CN" altLang="en-US" sz="2800" b="1" kern="0" dirty="0">
                <a:latin typeface="微软雅黑" pitchFamily="34" charset="-122"/>
                <a:ea typeface="微软雅黑" pitchFamily="34" charset="-122"/>
              </a:rPr>
              <a:t>语言的构成要素</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的描述风格</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编译预处理语句</a:t>
            </a: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Testbench</a:t>
            </a:r>
            <a:r>
              <a:rPr lang="zh-CN" altLang="en-US" sz="2800" b="1" kern="0" dirty="0">
                <a:latin typeface="微软雅黑" pitchFamily="34" charset="-122"/>
                <a:ea typeface="微软雅黑" pitchFamily="34" charset="-122"/>
              </a:rPr>
              <a:t>（测试程序）</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可综合的</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子集</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2" end="2"/>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34</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的构成要素</a:t>
            </a:r>
          </a:p>
        </p:txBody>
      </p:sp>
      <p:sp>
        <p:nvSpPr>
          <p:cNvPr id="7" name="Rectangle 6"/>
          <p:cNvSpPr txBox="1">
            <a:spLocks noChangeArrowheads="1"/>
          </p:cNvSpPr>
          <p:nvPr/>
        </p:nvSpPr>
        <p:spPr>
          <a:xfrm>
            <a:off x="352425" y="1198165"/>
            <a:ext cx="8396288" cy="3382963"/>
          </a:xfrm>
          <a:prstGeom prst="rect">
            <a:avLst/>
          </a:prstGeom>
          <a:noFill/>
        </p:spPr>
        <p:txBody>
          <a:bodyPr/>
          <a:lstStyle/>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空白符和注释</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标识符</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关键字</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常量 </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信号（数据或变量）类型</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操作符</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35</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空白符和注释</a:t>
            </a:r>
          </a:p>
        </p:txBody>
      </p:sp>
      <p:sp>
        <p:nvSpPr>
          <p:cNvPr id="7" name="Rectangle 6"/>
          <p:cNvSpPr txBox="1">
            <a:spLocks noChangeArrowheads="1"/>
          </p:cNvSpPr>
          <p:nvPr/>
        </p:nvSpPr>
        <p:spPr>
          <a:xfrm>
            <a:off x="352424" y="1198165"/>
            <a:ext cx="8540055" cy="3382963"/>
          </a:xfrm>
          <a:prstGeom prst="rect">
            <a:avLst/>
          </a:prstGeom>
          <a:noFill/>
        </p:spPr>
        <p:txBody>
          <a:bodyPr/>
          <a:lstStyle/>
          <a:p>
            <a:pPr marL="342900" indent="-342900">
              <a:lnSpc>
                <a:spcPts val="4200"/>
              </a:lnSpc>
              <a:spcBef>
                <a:spcPct val="20000"/>
              </a:spcBef>
              <a:buClr>
                <a:schemeClr val="accent1"/>
              </a:buClr>
              <a:buSzPct val="100000"/>
              <a:buBlip>
                <a:blip r:embed="rId2"/>
              </a:buBlip>
              <a:defRPr/>
            </a:pPr>
            <a:r>
              <a:rPr lang="zh-CN" altLang="en-US" sz="2400" kern="0" dirty="0">
                <a:solidFill>
                  <a:srgbClr val="0000FF"/>
                </a:solidFill>
                <a:latin typeface="微软雅黑" pitchFamily="34" charset="-122"/>
                <a:ea typeface="微软雅黑" pitchFamily="34" charset="-122"/>
              </a:rPr>
              <a:t>空白符</a:t>
            </a:r>
            <a:r>
              <a:rPr lang="zh-CN" altLang="en-US" sz="2400" kern="0" dirty="0">
                <a:latin typeface="微软雅黑" pitchFamily="34" charset="-122"/>
                <a:ea typeface="微软雅黑" pitchFamily="34" charset="-122"/>
              </a:rPr>
              <a:t>包括：空格、</a:t>
            </a:r>
            <a:r>
              <a:rPr lang="en-US" altLang="zh-CN" sz="2400" kern="0" dirty="0">
                <a:latin typeface="微软雅黑" pitchFamily="34" charset="-122"/>
                <a:ea typeface="微软雅黑" pitchFamily="34" charset="-122"/>
              </a:rPr>
              <a:t>tab</a:t>
            </a:r>
            <a:r>
              <a:rPr lang="zh-CN" altLang="en-US" sz="2400" kern="0" dirty="0">
                <a:latin typeface="微软雅黑" pitchFamily="34" charset="-122"/>
                <a:ea typeface="微软雅黑" pitchFamily="34" charset="-122"/>
              </a:rPr>
              <a:t>、换行和换页。空白符使代码错落有致，阅读起来更方便。在综合时空白符被忽略。</a:t>
            </a:r>
            <a:endParaRPr lang="en-US" altLang="zh-CN" sz="2400"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Blip>
                <a:blip r:embed="rId2"/>
              </a:buBlip>
              <a:defRPr/>
            </a:pPr>
            <a:r>
              <a:rPr lang="zh-CN" altLang="en-US" sz="2400" kern="0" dirty="0">
                <a:solidFill>
                  <a:srgbClr val="0000FF"/>
                </a:solidFill>
                <a:latin typeface="微软雅黑" pitchFamily="34" charset="-122"/>
                <a:ea typeface="微软雅黑" pitchFamily="34" charset="-122"/>
              </a:rPr>
              <a:t>注释（</a:t>
            </a:r>
            <a:r>
              <a:rPr lang="en-US" altLang="zh-CN" sz="2400" kern="0" dirty="0">
                <a:solidFill>
                  <a:srgbClr val="0000FF"/>
                </a:solidFill>
                <a:latin typeface="微软雅黑" pitchFamily="34" charset="-122"/>
                <a:ea typeface="微软雅黑" pitchFamily="34" charset="-122"/>
              </a:rPr>
              <a:t>Comment</a:t>
            </a:r>
            <a:r>
              <a:rPr lang="zh-CN" altLang="en-US" sz="2400" kern="0" dirty="0">
                <a:solidFill>
                  <a:srgbClr val="0000FF"/>
                </a:solidFill>
                <a:latin typeface="微软雅黑" pitchFamily="34" charset="-122"/>
                <a:ea typeface="微软雅黑" pitchFamily="34" charset="-122"/>
              </a:rPr>
              <a:t>）</a:t>
            </a:r>
          </a:p>
          <a:p>
            <a:pPr marL="800100" lvl="1" indent="-342900">
              <a:lnSpc>
                <a:spcPts val="4200"/>
              </a:lnSpc>
              <a:spcBef>
                <a:spcPct val="20000"/>
              </a:spcBef>
              <a:buClr>
                <a:schemeClr val="accent1"/>
              </a:buClr>
              <a:buSzPct val="100000"/>
              <a:buBlip>
                <a:blip r:embed="rId3"/>
              </a:buBlip>
              <a:defRPr/>
            </a:pPr>
            <a:r>
              <a:rPr lang="zh-CN" altLang="en-US" sz="2400" kern="0" dirty="0">
                <a:solidFill>
                  <a:srgbClr val="FF0000"/>
                </a:solidFill>
                <a:latin typeface="微软雅黑" pitchFamily="34" charset="-122"/>
                <a:ea typeface="微软雅黑" pitchFamily="34" charset="-122"/>
              </a:rPr>
              <a:t>单行注释：</a:t>
            </a:r>
            <a:r>
              <a:rPr lang="zh-CN" altLang="en-US" sz="2400" kern="0" dirty="0">
                <a:latin typeface="微软雅黑" pitchFamily="34" charset="-122"/>
                <a:ea typeface="微软雅黑" pitchFamily="34" charset="-122"/>
              </a:rPr>
              <a:t>以“</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开始到本行结束</a:t>
            </a:r>
            <a:endParaRPr lang="en-US" altLang="zh-CN" sz="2400" kern="0" dirty="0">
              <a:latin typeface="微软雅黑" pitchFamily="34" charset="-122"/>
              <a:ea typeface="微软雅黑" pitchFamily="34" charset="-122"/>
            </a:endParaRPr>
          </a:p>
          <a:p>
            <a:pPr marL="800100" lvl="1" indent="-342900">
              <a:lnSpc>
                <a:spcPts val="4200"/>
              </a:lnSpc>
              <a:spcBef>
                <a:spcPct val="20000"/>
              </a:spcBef>
              <a:buClr>
                <a:schemeClr val="accent1"/>
              </a:buClr>
              <a:buSzPct val="100000"/>
              <a:buBlip>
                <a:blip r:embed="rId3"/>
              </a:buBlip>
              <a:defRPr/>
            </a:pPr>
            <a:r>
              <a:rPr lang="zh-CN" altLang="en-US" sz="2400" kern="0" dirty="0">
                <a:solidFill>
                  <a:srgbClr val="FF0000"/>
                </a:solidFill>
                <a:latin typeface="微软雅黑" pitchFamily="34" charset="-122"/>
                <a:ea typeface="微软雅黑" pitchFamily="34" charset="-122"/>
              </a:rPr>
              <a:t>多行注释：</a:t>
            </a:r>
            <a:r>
              <a:rPr lang="zh-CN" altLang="en-US" sz="2400" kern="0" dirty="0">
                <a:latin typeface="微软雅黑" pitchFamily="34" charset="-122"/>
                <a:ea typeface="微软雅黑" pitchFamily="34" charset="-122"/>
              </a:rPr>
              <a:t>多行注释以“</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开始，到“*</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结束</a:t>
            </a:r>
          </a:p>
          <a:p>
            <a:pPr marL="342900" indent="-342900">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36</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的构成要素</a:t>
            </a:r>
          </a:p>
        </p:txBody>
      </p:sp>
      <p:sp>
        <p:nvSpPr>
          <p:cNvPr id="7" name="Rectangle 6"/>
          <p:cNvSpPr txBox="1">
            <a:spLocks noChangeArrowheads="1"/>
          </p:cNvSpPr>
          <p:nvPr/>
        </p:nvSpPr>
        <p:spPr>
          <a:xfrm>
            <a:off x="352425" y="1198165"/>
            <a:ext cx="8396288" cy="3382963"/>
          </a:xfrm>
          <a:prstGeom prst="rect">
            <a:avLst/>
          </a:prstGeom>
          <a:noFill/>
        </p:spPr>
        <p:txBody>
          <a:bodyPr/>
          <a:lstStyle/>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空白符和注释</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标识符</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关键字</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常量 </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信号（数据或变量）类型</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37</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标识符</a:t>
            </a:r>
          </a:p>
        </p:txBody>
      </p:sp>
      <p:sp>
        <p:nvSpPr>
          <p:cNvPr id="7" name="Rectangle 6"/>
          <p:cNvSpPr txBox="1">
            <a:spLocks noChangeArrowheads="1"/>
          </p:cNvSpPr>
          <p:nvPr/>
        </p:nvSpPr>
        <p:spPr>
          <a:xfrm>
            <a:off x="352424" y="1198165"/>
            <a:ext cx="8540055" cy="3382963"/>
          </a:xfrm>
          <a:prstGeom prst="rect">
            <a:avLst/>
          </a:prstGeom>
          <a:noFill/>
        </p:spPr>
        <p:txBody>
          <a:bodyPr/>
          <a:lstStyle/>
          <a:p>
            <a:pPr marL="342900" indent="-342900">
              <a:lnSpc>
                <a:spcPts val="4200"/>
              </a:lnSpc>
              <a:spcBef>
                <a:spcPct val="20000"/>
              </a:spcBef>
              <a:buClr>
                <a:schemeClr val="accent1"/>
              </a:buClr>
              <a:buSzPct val="100000"/>
              <a:buBlip>
                <a:blip r:embed="rId2"/>
              </a:buBlip>
              <a:defRPr/>
            </a:pPr>
            <a:r>
              <a:rPr lang="en-US" altLang="zh-CN" sz="2400" kern="0" dirty="0" err="1">
                <a:latin typeface="微软雅黑" pitchFamily="34" charset="-122"/>
                <a:ea typeface="微软雅黑" pitchFamily="34" charset="-122"/>
              </a:rPr>
              <a:t>Verilog</a:t>
            </a:r>
            <a:r>
              <a:rPr lang="zh-CN" altLang="en-US" sz="2400" kern="0" dirty="0">
                <a:latin typeface="微软雅黑" pitchFamily="34" charset="-122"/>
                <a:ea typeface="微软雅黑" pitchFamily="34" charset="-122"/>
              </a:rPr>
              <a:t>中的</a:t>
            </a:r>
            <a:r>
              <a:rPr lang="zh-CN" altLang="en-US" sz="2400" kern="0" dirty="0">
                <a:solidFill>
                  <a:srgbClr val="0000FF"/>
                </a:solidFill>
                <a:latin typeface="微软雅黑" pitchFamily="34" charset="-122"/>
                <a:ea typeface="微软雅黑" pitchFamily="34" charset="-122"/>
              </a:rPr>
              <a:t>标识符</a:t>
            </a:r>
            <a:r>
              <a:rPr lang="zh-CN" altLang="en-US" sz="2400" kern="0" dirty="0">
                <a:latin typeface="微软雅黑" pitchFamily="34" charset="-122"/>
                <a:ea typeface="微软雅黑" pitchFamily="34" charset="-122"/>
              </a:rPr>
              <a:t>可以是任意一组</a:t>
            </a:r>
            <a:r>
              <a:rPr lang="zh-CN" altLang="en-US" sz="2400" kern="0" dirty="0">
                <a:solidFill>
                  <a:srgbClr val="0000FF"/>
                </a:solidFill>
                <a:latin typeface="微软雅黑" pitchFamily="34" charset="-122"/>
                <a:ea typeface="微软雅黑" pitchFamily="34" charset="-122"/>
              </a:rPr>
              <a:t>字母、数字以及符号“</a:t>
            </a:r>
            <a:r>
              <a:rPr lang="en-US" altLang="zh-CN" sz="2400" kern="0" dirty="0">
                <a:solidFill>
                  <a:srgbClr val="0000FF"/>
                </a:solidFill>
                <a:latin typeface="微软雅黑" pitchFamily="34" charset="-122"/>
                <a:ea typeface="微软雅黑" pitchFamily="34" charset="-122"/>
              </a:rPr>
              <a:t>$”</a:t>
            </a:r>
            <a:r>
              <a:rPr lang="zh-CN" altLang="en-US" sz="2400" kern="0" dirty="0">
                <a:solidFill>
                  <a:srgbClr val="0000FF"/>
                </a:solidFill>
                <a:latin typeface="微软雅黑" pitchFamily="34" charset="-122"/>
                <a:ea typeface="微软雅黑" pitchFamily="34" charset="-122"/>
              </a:rPr>
              <a:t>和“</a:t>
            </a:r>
            <a:r>
              <a:rPr lang="en-US" altLang="zh-CN" sz="2400" kern="0" dirty="0">
                <a:solidFill>
                  <a:srgbClr val="0000FF"/>
                </a:solidFill>
                <a:latin typeface="微软雅黑" pitchFamily="34" charset="-122"/>
                <a:ea typeface="微软雅黑" pitchFamily="34" charset="-122"/>
              </a:rPr>
              <a:t>_”</a:t>
            </a:r>
            <a:r>
              <a:rPr lang="zh-CN" altLang="en-US" sz="2400" kern="0" dirty="0">
                <a:solidFill>
                  <a:srgbClr val="0000FF"/>
                </a:solidFill>
                <a:latin typeface="微软雅黑" pitchFamily="34" charset="-122"/>
                <a:ea typeface="微软雅黑" pitchFamily="34" charset="-122"/>
              </a:rPr>
              <a:t>（下划线）的组合</a:t>
            </a:r>
            <a:r>
              <a:rPr lang="zh-CN" altLang="en-US" sz="2400" kern="0" dirty="0">
                <a:latin typeface="微软雅黑" pitchFamily="34" charset="-122"/>
                <a:ea typeface="微软雅黑" pitchFamily="34" charset="-122"/>
              </a:rPr>
              <a:t>，但标识符的</a:t>
            </a:r>
            <a:r>
              <a:rPr lang="zh-CN" altLang="en-US" sz="2400" kern="0" dirty="0">
                <a:solidFill>
                  <a:srgbClr val="FF0000"/>
                </a:solidFill>
                <a:latin typeface="微软雅黑" pitchFamily="34" charset="-122"/>
                <a:ea typeface="微软雅黑" pitchFamily="34" charset="-122"/>
              </a:rPr>
              <a:t>第一个字符必须是字母或者下划线</a:t>
            </a:r>
            <a:r>
              <a:rPr lang="zh-CN" altLang="en-US" sz="2400" kern="0" dirty="0">
                <a:latin typeface="微软雅黑" pitchFamily="34" charset="-122"/>
                <a:ea typeface="微软雅黑" pitchFamily="34" charset="-122"/>
              </a:rPr>
              <a:t>。另外，标识符是</a:t>
            </a:r>
            <a:r>
              <a:rPr lang="zh-CN" altLang="en-US" sz="2400" kern="0" dirty="0">
                <a:solidFill>
                  <a:srgbClr val="FF0000"/>
                </a:solidFill>
                <a:latin typeface="微软雅黑" pitchFamily="34" charset="-122"/>
                <a:ea typeface="微软雅黑" pitchFamily="34" charset="-122"/>
              </a:rPr>
              <a:t>区分大小写</a:t>
            </a:r>
            <a:r>
              <a:rPr lang="zh-CN" altLang="en-US" sz="2400" kern="0" dirty="0">
                <a:latin typeface="微软雅黑" pitchFamily="34" charset="-122"/>
                <a:ea typeface="微软雅黑" pitchFamily="34" charset="-122"/>
              </a:rPr>
              <a:t>的。</a:t>
            </a:r>
          </a:p>
          <a:p>
            <a:pPr marL="342900" indent="-342900">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p:txBody>
      </p:sp>
      <p:sp>
        <p:nvSpPr>
          <p:cNvPr id="8" name="TextBox 7"/>
          <p:cNvSpPr txBox="1"/>
          <p:nvPr/>
        </p:nvSpPr>
        <p:spPr>
          <a:xfrm>
            <a:off x="755576" y="2996952"/>
            <a:ext cx="8064896" cy="210871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en-US" altLang="zh-CN" sz="2200" dirty="0">
                <a:latin typeface="微软雅黑" pitchFamily="34" charset="-122"/>
                <a:ea typeface="微软雅黑" pitchFamily="34" charset="-122"/>
              </a:rPr>
              <a:t>count</a:t>
            </a:r>
          </a:p>
          <a:p>
            <a:pPr>
              <a:lnSpc>
                <a:spcPts val="3200"/>
              </a:lnSpc>
            </a:pPr>
            <a:r>
              <a:rPr lang="en-US" altLang="zh-CN" sz="2200" dirty="0">
                <a:solidFill>
                  <a:srgbClr val="0000FF"/>
                </a:solidFill>
                <a:latin typeface="微软雅黑" pitchFamily="34" charset="-122"/>
                <a:ea typeface="微软雅黑" pitchFamily="34" charset="-122"/>
              </a:rPr>
              <a:t>COUNT</a:t>
            </a:r>
            <a:r>
              <a:rPr lang="en-US" altLang="zh-CN" sz="2200" dirty="0">
                <a:latin typeface="微软雅黑" pitchFamily="34" charset="-122"/>
                <a:ea typeface="微软雅黑" pitchFamily="34" charset="-122"/>
              </a:rPr>
              <a:t>          //COUNT</a:t>
            </a:r>
            <a:r>
              <a:rPr lang="zh-CN" altLang="en-US" sz="2200" dirty="0">
                <a:latin typeface="微软雅黑" pitchFamily="34" charset="-122"/>
                <a:ea typeface="微软雅黑" pitchFamily="34" charset="-122"/>
              </a:rPr>
              <a:t>与</a:t>
            </a:r>
            <a:r>
              <a:rPr lang="en-US" altLang="zh-CN" sz="2200" dirty="0">
                <a:latin typeface="微软雅黑" pitchFamily="34" charset="-122"/>
                <a:ea typeface="微软雅黑" pitchFamily="34" charset="-122"/>
              </a:rPr>
              <a:t>count</a:t>
            </a:r>
            <a:r>
              <a:rPr lang="zh-CN" altLang="en-US" sz="2200" dirty="0">
                <a:latin typeface="微软雅黑" pitchFamily="34" charset="-122"/>
                <a:ea typeface="微软雅黑" pitchFamily="34" charset="-122"/>
              </a:rPr>
              <a:t>是不同的</a:t>
            </a:r>
          </a:p>
          <a:p>
            <a:pPr>
              <a:lnSpc>
                <a:spcPts val="3200"/>
              </a:lnSpc>
            </a:pPr>
            <a:r>
              <a:rPr lang="en-US" altLang="zh-CN" sz="2200" dirty="0">
                <a:latin typeface="微软雅黑" pitchFamily="34" charset="-122"/>
                <a:ea typeface="微软雅黑" pitchFamily="34" charset="-122"/>
              </a:rPr>
              <a:t>_A1_d2         //</a:t>
            </a:r>
            <a:r>
              <a:rPr lang="zh-CN" altLang="en-US" sz="2200" dirty="0">
                <a:latin typeface="微软雅黑" pitchFamily="34" charset="-122"/>
                <a:ea typeface="微软雅黑" pitchFamily="34" charset="-122"/>
              </a:rPr>
              <a:t>以下划线开头</a:t>
            </a:r>
          </a:p>
          <a:p>
            <a:pPr>
              <a:lnSpc>
                <a:spcPts val="3200"/>
              </a:lnSpc>
            </a:pPr>
            <a:r>
              <a:rPr lang="en-US" altLang="zh-CN" sz="2200" dirty="0">
                <a:latin typeface="微软雅黑" pitchFamily="34" charset="-122"/>
                <a:ea typeface="微软雅黑" pitchFamily="34" charset="-122"/>
              </a:rPr>
              <a:t>R56_68</a:t>
            </a:r>
          </a:p>
          <a:p>
            <a:pPr>
              <a:lnSpc>
                <a:spcPts val="3200"/>
              </a:lnSpc>
            </a:pPr>
            <a:r>
              <a:rPr lang="en-US" altLang="zh-CN" sz="2200" dirty="0">
                <a:latin typeface="微软雅黑" pitchFamily="34" charset="-122"/>
                <a:ea typeface="微软雅黑" pitchFamily="34" charset="-122"/>
              </a:rPr>
              <a:t>FIVE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38</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的构成要素</a:t>
            </a:r>
          </a:p>
        </p:txBody>
      </p:sp>
      <p:sp>
        <p:nvSpPr>
          <p:cNvPr id="7" name="Rectangle 6"/>
          <p:cNvSpPr txBox="1">
            <a:spLocks noChangeArrowheads="1"/>
          </p:cNvSpPr>
          <p:nvPr/>
        </p:nvSpPr>
        <p:spPr>
          <a:xfrm>
            <a:off x="352425" y="1198165"/>
            <a:ext cx="8396288" cy="3382963"/>
          </a:xfrm>
          <a:prstGeom prst="rect">
            <a:avLst/>
          </a:prstGeom>
          <a:noFill/>
        </p:spPr>
        <p:txBody>
          <a:bodyPr/>
          <a:lstStyle/>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空白符和注释</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标识符</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关键字</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常量 </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信号（数据或变量）类型</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39</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关键字（保留字）</a:t>
            </a:r>
          </a:p>
        </p:txBody>
      </p:sp>
      <p:sp>
        <p:nvSpPr>
          <p:cNvPr id="7" name="Rectangle 6"/>
          <p:cNvSpPr txBox="1">
            <a:spLocks noChangeArrowheads="1"/>
          </p:cNvSpPr>
          <p:nvPr/>
        </p:nvSpPr>
        <p:spPr>
          <a:xfrm>
            <a:off x="352424" y="1198165"/>
            <a:ext cx="8540055" cy="1798787"/>
          </a:xfrm>
          <a:prstGeom prst="rect">
            <a:avLst/>
          </a:prstGeom>
          <a:noFill/>
        </p:spPr>
        <p:txBody>
          <a:bodyPr/>
          <a:lstStyle/>
          <a:p>
            <a:pPr marL="342900" indent="-342900">
              <a:lnSpc>
                <a:spcPts val="4200"/>
              </a:lnSpc>
              <a:spcBef>
                <a:spcPct val="20000"/>
              </a:spcBef>
              <a:buClr>
                <a:schemeClr val="accent1"/>
              </a:buClr>
              <a:buSzPct val="100000"/>
              <a:buBlip>
                <a:blip r:embed="rId2"/>
              </a:buBlip>
              <a:defRPr/>
            </a:pPr>
            <a:r>
              <a:rPr lang="en-US" altLang="zh-CN" sz="2400" kern="0" dirty="0" err="1">
                <a:latin typeface="微软雅黑" pitchFamily="34" charset="-122"/>
                <a:ea typeface="微软雅黑" pitchFamily="34" charset="-122"/>
              </a:rPr>
              <a:t>Verilog</a:t>
            </a:r>
            <a:r>
              <a:rPr lang="zh-CN" altLang="en-US" sz="2400" kern="0" dirty="0">
                <a:latin typeface="微软雅黑" pitchFamily="34" charset="-122"/>
                <a:ea typeface="微软雅黑" pitchFamily="34" charset="-122"/>
              </a:rPr>
              <a:t> </a:t>
            </a:r>
            <a:r>
              <a:rPr lang="en-US" altLang="zh-CN" sz="2400" kern="0" dirty="0">
                <a:latin typeface="微软雅黑" pitchFamily="34" charset="-122"/>
                <a:ea typeface="微软雅黑" pitchFamily="34" charset="-122"/>
              </a:rPr>
              <a:t>HDL</a:t>
            </a:r>
            <a:r>
              <a:rPr lang="zh-CN" altLang="en-US" sz="2400" kern="0" dirty="0">
                <a:latin typeface="微软雅黑" pitchFamily="34" charset="-122"/>
                <a:ea typeface="微软雅黑" pitchFamily="34" charset="-122"/>
              </a:rPr>
              <a:t>内部已经使用的词称为</a:t>
            </a:r>
            <a:r>
              <a:rPr lang="zh-CN" altLang="en-US" sz="2400" kern="0" dirty="0">
                <a:solidFill>
                  <a:srgbClr val="0000FF"/>
                </a:solidFill>
                <a:latin typeface="微软雅黑" pitchFamily="34" charset="-122"/>
                <a:ea typeface="微软雅黑" pitchFamily="34" charset="-122"/>
              </a:rPr>
              <a:t>关键字</a:t>
            </a:r>
            <a:r>
              <a:rPr lang="zh-CN" altLang="en-US" sz="2400" kern="0" dirty="0">
                <a:latin typeface="微软雅黑" pitchFamily="34" charset="-122"/>
                <a:ea typeface="微软雅黑" pitchFamily="34" charset="-122"/>
              </a:rPr>
              <a:t>或</a:t>
            </a:r>
            <a:r>
              <a:rPr lang="zh-CN" altLang="en-US" sz="2400" kern="0" dirty="0">
                <a:solidFill>
                  <a:srgbClr val="0000FF"/>
                </a:solidFill>
                <a:latin typeface="微软雅黑" pitchFamily="34" charset="-122"/>
                <a:ea typeface="微软雅黑" pitchFamily="34" charset="-122"/>
              </a:rPr>
              <a:t>保留字</a:t>
            </a:r>
            <a:r>
              <a:rPr lang="zh-CN" altLang="en-US" sz="2400" kern="0" dirty="0">
                <a:latin typeface="微软雅黑" pitchFamily="34" charset="-122"/>
                <a:ea typeface="微软雅黑" pitchFamily="34" charset="-122"/>
              </a:rPr>
              <a:t>，这些保留字用户不能作为变量或信号名字使用。</a:t>
            </a:r>
          </a:p>
          <a:p>
            <a:pPr marL="342900" indent="-342900">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关键字都是小写。</a:t>
            </a:r>
          </a:p>
          <a:p>
            <a:pPr marL="342900" indent="-342900">
              <a:lnSpc>
                <a:spcPts val="4200"/>
              </a:lnSpc>
              <a:spcBef>
                <a:spcPct val="20000"/>
              </a:spcBef>
              <a:buClr>
                <a:schemeClr val="accent1"/>
              </a:buClr>
              <a:buSzPct val="100000"/>
              <a:buBlip>
                <a:blip r:embed="rId2"/>
              </a:buBlip>
              <a:defRPr/>
            </a:pPr>
            <a:endParaRPr lang="zh-CN" altLang="en-US" sz="2400" kern="0" dirty="0">
              <a:latin typeface="微软雅黑" pitchFamily="34" charset="-122"/>
              <a:ea typeface="微软雅黑" pitchFamily="34" charset="-122"/>
            </a:endParaRPr>
          </a:p>
        </p:txBody>
      </p:sp>
      <p:sp>
        <p:nvSpPr>
          <p:cNvPr id="8" name="TextBox 7"/>
          <p:cNvSpPr txBox="1"/>
          <p:nvPr/>
        </p:nvSpPr>
        <p:spPr>
          <a:xfrm>
            <a:off x="683568" y="3212976"/>
            <a:ext cx="8064896" cy="214417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en-US" altLang="zh-CN" sz="2200" dirty="0">
                <a:latin typeface="微软雅黑" pitchFamily="34" charset="-122"/>
                <a:ea typeface="微软雅黑" pitchFamily="34" charset="-122"/>
              </a:rPr>
              <a:t>module     </a:t>
            </a:r>
            <a:r>
              <a:rPr lang="en-US" altLang="zh-CN" sz="2200" dirty="0" err="1">
                <a:latin typeface="微软雅黑" pitchFamily="34" charset="-122"/>
                <a:ea typeface="微软雅黑" pitchFamily="34" charset="-122"/>
              </a:rPr>
              <a:t>endmodule</a:t>
            </a:r>
            <a:r>
              <a:rPr lang="en-US" altLang="zh-CN" sz="2200" dirty="0">
                <a:latin typeface="微软雅黑" pitchFamily="34" charset="-122"/>
                <a:ea typeface="微软雅黑" pitchFamily="34" charset="-122"/>
              </a:rPr>
              <a:t>    assign   always     initial      begin</a:t>
            </a:r>
          </a:p>
          <a:p>
            <a:pPr>
              <a:lnSpc>
                <a:spcPts val="3200"/>
              </a:lnSpc>
            </a:pPr>
            <a:r>
              <a:rPr lang="en-US" altLang="zh-CN" sz="2200" dirty="0">
                <a:latin typeface="微软雅黑" pitchFamily="34" charset="-122"/>
                <a:ea typeface="微软雅黑" pitchFamily="34" charset="-122"/>
              </a:rPr>
              <a:t>end           case                if           else         default    for</a:t>
            </a:r>
          </a:p>
          <a:p>
            <a:pPr>
              <a:lnSpc>
                <a:spcPts val="3200"/>
              </a:lnSpc>
            </a:pPr>
            <a:r>
              <a:rPr lang="en-US" altLang="zh-CN" sz="2200" dirty="0">
                <a:latin typeface="微软雅黑" pitchFamily="34" charset="-122"/>
                <a:ea typeface="微软雅黑" pitchFamily="34" charset="-122"/>
              </a:rPr>
              <a:t>function   </a:t>
            </a:r>
            <a:r>
              <a:rPr lang="en-US" altLang="zh-CN" sz="2200" dirty="0" err="1">
                <a:latin typeface="微软雅黑" pitchFamily="34" charset="-122"/>
                <a:ea typeface="微软雅黑" pitchFamily="34" charset="-122"/>
              </a:rPr>
              <a:t>endfunction</a:t>
            </a:r>
            <a:r>
              <a:rPr lang="en-US" altLang="zh-CN" sz="2200" dirty="0">
                <a:latin typeface="微软雅黑" pitchFamily="34" charset="-122"/>
                <a:ea typeface="微软雅黑" pitchFamily="34" charset="-122"/>
              </a:rPr>
              <a:t>    task      </a:t>
            </a:r>
            <a:r>
              <a:rPr lang="en-US" altLang="zh-CN" sz="2200" dirty="0" err="1">
                <a:latin typeface="微软雅黑" pitchFamily="34" charset="-122"/>
                <a:ea typeface="微软雅黑" pitchFamily="34" charset="-122"/>
              </a:rPr>
              <a:t>endtask</a:t>
            </a:r>
            <a:r>
              <a:rPr lang="en-US" altLang="zh-CN" sz="2200" dirty="0">
                <a:latin typeface="微软雅黑" pitchFamily="34" charset="-122"/>
                <a:ea typeface="微软雅黑" pitchFamily="34" charset="-122"/>
              </a:rPr>
              <a:t>   input       output</a:t>
            </a:r>
          </a:p>
          <a:p>
            <a:pPr>
              <a:lnSpc>
                <a:spcPts val="3200"/>
              </a:lnSpc>
            </a:pPr>
            <a:r>
              <a:rPr lang="en-US" altLang="zh-CN" sz="2200" dirty="0" err="1">
                <a:latin typeface="微软雅黑" pitchFamily="34" charset="-122"/>
                <a:ea typeface="微软雅黑" pitchFamily="34" charset="-122"/>
              </a:rPr>
              <a:t>inout</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reg</a:t>
            </a:r>
            <a:r>
              <a:rPr lang="en-US" altLang="zh-CN" sz="2200" dirty="0">
                <a:latin typeface="微软雅黑" pitchFamily="34" charset="-122"/>
                <a:ea typeface="微软雅黑" pitchFamily="34" charset="-122"/>
              </a:rPr>
              <a:t>                  wire      and         or            not</a:t>
            </a:r>
          </a:p>
          <a:p>
            <a:pPr>
              <a:lnSpc>
                <a:spcPts val="3200"/>
              </a:lnSpc>
            </a:pPr>
            <a:r>
              <a:rPr lang="en-US" altLang="zh-CN" sz="2200" dirty="0" err="1">
                <a:latin typeface="微软雅黑" pitchFamily="34" charset="-122"/>
                <a:ea typeface="微软雅黑" pitchFamily="34" charset="-122"/>
              </a:rPr>
              <a:t>xor</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posedge</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negedge</a:t>
            </a:r>
            <a:r>
              <a:rPr lang="en-US" altLang="zh-CN" sz="2200" dirty="0">
                <a:latin typeface="微软雅黑" pitchFamily="34" charset="-122"/>
                <a:ea typeface="微软雅黑" pitchFamily="34" charset="-122"/>
              </a:rPr>
              <a:t> . . .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4</a:t>
            </a:fld>
            <a:endParaRPr lang="en-US" altLang="zh-CN"/>
          </a:p>
        </p:txBody>
      </p:sp>
      <p:sp>
        <p:nvSpPr>
          <p:cNvPr id="12293" name="Rectangle 6"/>
          <p:cNvSpPr>
            <a:spLocks noGrp="1" noChangeArrowheads="1"/>
          </p:cNvSpPr>
          <p:nvPr>
            <p:ph type="body" idx="1"/>
          </p:nvPr>
        </p:nvSpPr>
        <p:spPr>
          <a:xfrm>
            <a:off x="374848" y="1340768"/>
            <a:ext cx="8229600" cy="3382963"/>
          </a:xfrm>
          <a:noFill/>
        </p:spPr>
        <p:txBody>
          <a:bodyPr/>
          <a:lstStyle/>
          <a:p>
            <a:pPr algn="just" eaLnBrk="1" hangingPunct="1">
              <a:lnSpc>
                <a:spcPts val="2600"/>
              </a:lnSpc>
              <a:buSzPct val="100000"/>
              <a:buBlip>
                <a:blip r:embed="rId2"/>
              </a:buBlip>
            </a:pPr>
            <a:r>
              <a:rPr lang="zh-CN" altLang="en-US" sz="2400" dirty="0">
                <a:latin typeface="微软雅黑" pitchFamily="34" charset="-122"/>
                <a:ea typeface="微软雅黑" pitchFamily="34" charset="-122"/>
              </a:rPr>
              <a:t>具有特殊结构能够对</a:t>
            </a:r>
            <a:r>
              <a:rPr lang="zh-CN" altLang="en-US" sz="2400" b="1" dirty="0">
                <a:solidFill>
                  <a:srgbClr val="0000FF"/>
                </a:solidFill>
                <a:latin typeface="微软雅黑" pitchFamily="34" charset="-122"/>
                <a:ea typeface="微软雅黑" pitchFamily="34" charset="-122"/>
              </a:rPr>
              <a:t>硬件逻辑电路的功能和时序</a:t>
            </a:r>
            <a:r>
              <a:rPr lang="zh-CN" altLang="en-US" sz="2400" dirty="0">
                <a:latin typeface="微软雅黑" pitchFamily="34" charset="-122"/>
                <a:ea typeface="微软雅黑" pitchFamily="34" charset="-122"/>
              </a:rPr>
              <a:t>进行描述的一种高级编程语言。</a:t>
            </a:r>
            <a:endParaRPr lang="en-US" altLang="zh-CN" sz="2400" dirty="0">
              <a:latin typeface="微软雅黑" pitchFamily="34" charset="-122"/>
              <a:ea typeface="微软雅黑" pitchFamily="34" charset="-122"/>
            </a:endParaRPr>
          </a:p>
          <a:p>
            <a:pPr algn="just" eaLnBrk="1" hangingPunct="1">
              <a:lnSpc>
                <a:spcPts val="2600"/>
              </a:lnSpc>
              <a:buSzPct val="100000"/>
              <a:buBlip>
                <a:blip r:embed="rId2"/>
              </a:buBlip>
            </a:pPr>
            <a:r>
              <a:rPr lang="zh-CN" altLang="en-US" sz="2400" dirty="0">
                <a:latin typeface="微软雅黑" pitchFamily="34" charset="-122"/>
                <a:ea typeface="微软雅黑" pitchFamily="34" charset="-122"/>
              </a:rPr>
              <a:t>这种特殊结构能够：</a:t>
            </a: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描述电路的连接</a:t>
            </a:r>
            <a:endParaRPr lang="en-US" altLang="zh-CN" sz="2000" dirty="0">
              <a:latin typeface="微软雅黑" pitchFamily="34" charset="-122"/>
              <a:ea typeface="微软雅黑" pitchFamily="34" charset="-122"/>
            </a:endParaRP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描述电路的功能</a:t>
            </a:r>
            <a:endParaRPr lang="en-US" altLang="zh-CN" sz="2000" dirty="0">
              <a:latin typeface="微软雅黑" pitchFamily="34" charset="-122"/>
              <a:ea typeface="微软雅黑" pitchFamily="34" charset="-122"/>
            </a:endParaRP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在不同抽象级上描述电路</a:t>
            </a:r>
            <a:endParaRPr lang="en-US" altLang="zh-CN" sz="2000" dirty="0">
              <a:latin typeface="微软雅黑" pitchFamily="34" charset="-122"/>
              <a:ea typeface="微软雅黑" pitchFamily="34" charset="-122"/>
            </a:endParaRP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描述电路的时序</a:t>
            </a:r>
            <a:endParaRPr lang="en-US" altLang="zh-CN" sz="2000" dirty="0">
              <a:latin typeface="微软雅黑" pitchFamily="34" charset="-122"/>
              <a:ea typeface="微软雅黑" pitchFamily="34" charset="-122"/>
            </a:endParaRPr>
          </a:p>
          <a:p>
            <a:pPr lvl="1" algn="just" eaLnBrk="1" hangingPunct="1">
              <a:lnSpc>
                <a:spcPts val="2600"/>
              </a:lnSpc>
              <a:buSzPct val="100000"/>
              <a:buBlip>
                <a:blip r:embed="rId3"/>
              </a:buBlip>
            </a:pPr>
            <a:r>
              <a:rPr lang="zh-CN" altLang="en-US" sz="2000" b="1" dirty="0">
                <a:solidFill>
                  <a:srgbClr val="0000FF"/>
                </a:solidFill>
                <a:latin typeface="微软雅黑" pitchFamily="34" charset="-122"/>
                <a:ea typeface="微软雅黑" pitchFamily="34" charset="-122"/>
              </a:rPr>
              <a:t>表达具有并行性</a:t>
            </a:r>
          </a:p>
          <a:p>
            <a:pPr algn="just" eaLnBrk="1" hangingPunct="1">
              <a:lnSpc>
                <a:spcPts val="2600"/>
              </a:lnSpc>
              <a:buSzPct val="100000"/>
              <a:buBlip>
                <a:blip r:embed="rId2"/>
              </a:buBlip>
            </a:pPr>
            <a:r>
              <a:rPr lang="en-US" altLang="zh-CN" sz="2400" dirty="0">
                <a:latin typeface="微软雅黑" pitchFamily="34" charset="-122"/>
                <a:ea typeface="微软雅黑" pitchFamily="34" charset="-122"/>
              </a:rPr>
              <a:t>HDL</a:t>
            </a:r>
            <a:r>
              <a:rPr lang="zh-CN" altLang="en-US" sz="2400" dirty="0">
                <a:latin typeface="微软雅黑" pitchFamily="34" charset="-122"/>
                <a:ea typeface="微软雅黑" pitchFamily="34" charset="-122"/>
              </a:rPr>
              <a:t>主要有两种：</a:t>
            </a:r>
            <a:r>
              <a:rPr lang="en-US" altLang="zh-CN" sz="2400" dirty="0" err="1">
                <a:solidFill>
                  <a:srgbClr val="0000FF"/>
                </a:solidFill>
                <a:latin typeface="微软雅黑" pitchFamily="34" charset="-122"/>
                <a:ea typeface="微软雅黑" pitchFamily="34" charset="-122"/>
              </a:rPr>
              <a:t>Verilog</a:t>
            </a:r>
            <a:r>
              <a:rPr lang="zh-CN" altLang="en-US" sz="2400" dirty="0">
                <a:latin typeface="微软雅黑" pitchFamily="34" charset="-122"/>
                <a:ea typeface="微软雅黑" pitchFamily="34" charset="-122"/>
              </a:rPr>
              <a:t>和</a:t>
            </a:r>
            <a:r>
              <a:rPr lang="en-US" altLang="zh-CN" sz="2400" dirty="0">
                <a:solidFill>
                  <a:srgbClr val="0000FF"/>
                </a:solidFill>
                <a:latin typeface="微软雅黑" pitchFamily="34" charset="-122"/>
                <a:ea typeface="微软雅黑" pitchFamily="34" charset="-122"/>
              </a:rPr>
              <a:t>VHDL</a:t>
            </a:r>
          </a:p>
          <a:p>
            <a:pPr lvl="1" algn="just" eaLnBrk="1" hangingPunct="1">
              <a:lnSpc>
                <a:spcPts val="2600"/>
              </a:lnSpc>
              <a:buSzPct val="100000"/>
              <a:buBlip>
                <a:blip r:embed="rId3"/>
              </a:buBlip>
            </a:pPr>
            <a:r>
              <a:rPr lang="en-US" altLang="zh-CN" sz="2000" dirty="0" err="1">
                <a:solidFill>
                  <a:srgbClr val="FF0000"/>
                </a:solidFill>
                <a:latin typeface="微软雅黑" pitchFamily="34" charset="-122"/>
                <a:ea typeface="微软雅黑" pitchFamily="34" charset="-122"/>
              </a:rPr>
              <a:t>Verilog</a:t>
            </a:r>
            <a:r>
              <a:rPr lang="zh-CN" altLang="en-US" sz="2000" dirty="0">
                <a:solidFill>
                  <a:srgbClr val="FF0000"/>
                </a:solidFill>
                <a:latin typeface="微软雅黑" pitchFamily="34" charset="-122"/>
                <a:ea typeface="微软雅黑" pitchFamily="34" charset="-122"/>
              </a:rPr>
              <a:t>起源于</a:t>
            </a:r>
            <a:r>
              <a:rPr lang="en-US" altLang="zh-CN" sz="2000" dirty="0">
                <a:solidFill>
                  <a:srgbClr val="FF0000"/>
                </a:solidFill>
                <a:latin typeface="微软雅黑" pitchFamily="34" charset="-122"/>
                <a:ea typeface="微软雅黑" pitchFamily="34" charset="-122"/>
              </a:rPr>
              <a:t>C</a:t>
            </a:r>
            <a:r>
              <a:rPr lang="zh-CN" altLang="en-US" sz="2000" dirty="0">
                <a:solidFill>
                  <a:srgbClr val="FF0000"/>
                </a:solidFill>
                <a:latin typeface="微软雅黑" pitchFamily="34" charset="-122"/>
                <a:ea typeface="微软雅黑" pitchFamily="34" charset="-122"/>
              </a:rPr>
              <a:t>语言</a:t>
            </a:r>
            <a:r>
              <a:rPr lang="zh-CN" altLang="en-US" sz="2000" dirty="0">
                <a:latin typeface="微软雅黑" pitchFamily="34" charset="-122"/>
                <a:ea typeface="微软雅黑" pitchFamily="34" charset="-122"/>
              </a:rPr>
              <a:t>，因此非常类似于</a:t>
            </a:r>
            <a:r>
              <a:rPr lang="en-US" altLang="zh-CN" sz="2000" dirty="0">
                <a:latin typeface="微软雅黑" pitchFamily="34" charset="-122"/>
                <a:ea typeface="微软雅黑" pitchFamily="34" charset="-122"/>
              </a:rPr>
              <a:t>C</a:t>
            </a:r>
            <a:r>
              <a:rPr lang="zh-CN" altLang="en-US" sz="2000" dirty="0">
                <a:latin typeface="微软雅黑" pitchFamily="34" charset="-122"/>
                <a:ea typeface="微软雅黑" pitchFamily="34" charset="-122"/>
              </a:rPr>
              <a:t>语言，容易掌握</a:t>
            </a:r>
            <a:endParaRPr lang="en-US" altLang="zh-CN" sz="2000" dirty="0">
              <a:latin typeface="微软雅黑" pitchFamily="34" charset="-122"/>
              <a:ea typeface="微软雅黑" pitchFamily="34" charset="-122"/>
            </a:endParaRPr>
          </a:p>
          <a:p>
            <a:pPr lvl="1" algn="just" eaLnBrk="1" hangingPunct="1">
              <a:lnSpc>
                <a:spcPts val="2600"/>
              </a:lnSpc>
              <a:buSzPct val="100000"/>
              <a:buBlip>
                <a:blip r:embed="rId3"/>
              </a:buBlip>
            </a:pPr>
            <a:r>
              <a:rPr lang="en-US" altLang="zh-CN" sz="2000" dirty="0">
                <a:latin typeface="微软雅黑" pitchFamily="34" charset="-122"/>
                <a:ea typeface="微软雅黑" pitchFamily="34" charset="-122"/>
              </a:rPr>
              <a:t>VHDL</a:t>
            </a:r>
            <a:r>
              <a:rPr lang="zh-CN" altLang="en-US" sz="2000" dirty="0">
                <a:latin typeface="微软雅黑" pitchFamily="34" charset="-122"/>
                <a:ea typeface="微软雅黑" pitchFamily="34" charset="-122"/>
              </a:rPr>
              <a:t>起源于</a:t>
            </a:r>
            <a:r>
              <a:rPr lang="en-US" altLang="zh-CN" sz="2000" dirty="0">
                <a:latin typeface="微软雅黑" pitchFamily="34" charset="-122"/>
                <a:ea typeface="微软雅黑" pitchFamily="34" charset="-122"/>
              </a:rPr>
              <a:t>ADA</a:t>
            </a:r>
            <a:r>
              <a:rPr lang="zh-CN" altLang="en-US" sz="2000" dirty="0">
                <a:latin typeface="微软雅黑" pitchFamily="34" charset="-122"/>
                <a:ea typeface="微软雅黑" pitchFamily="34" charset="-122"/>
              </a:rPr>
              <a:t>语言，格式严谨，不易学习。</a:t>
            </a:r>
            <a:endParaRPr lang="en-US" altLang="zh-CN" sz="2000" dirty="0">
              <a:latin typeface="微软雅黑" pitchFamily="34" charset="-122"/>
              <a:ea typeface="微软雅黑" pitchFamily="34" charset="-122"/>
            </a:endParaRPr>
          </a:p>
          <a:p>
            <a:pPr lvl="1" algn="just" eaLnBrk="1" hangingPunct="1">
              <a:lnSpc>
                <a:spcPts val="2600"/>
              </a:lnSpc>
              <a:buSzPct val="100000"/>
              <a:buBlip>
                <a:blip r:embed="rId3"/>
              </a:buBlip>
            </a:pPr>
            <a:r>
              <a:rPr lang="en-US" altLang="zh-CN" sz="2000" dirty="0">
                <a:latin typeface="微软雅黑" pitchFamily="34" charset="-122"/>
                <a:ea typeface="微软雅黑" pitchFamily="34" charset="-122"/>
              </a:rPr>
              <a:t>VHDL</a:t>
            </a:r>
            <a:r>
              <a:rPr lang="zh-CN" altLang="en-US" sz="2000" dirty="0">
                <a:latin typeface="微软雅黑" pitchFamily="34" charset="-122"/>
                <a:ea typeface="微软雅黑" pitchFamily="34" charset="-122"/>
              </a:rPr>
              <a:t>出现较晚，但标准化早。</a:t>
            </a:r>
            <a:r>
              <a:rPr lang="en-US" altLang="zh-CN" sz="2000" dirty="0">
                <a:latin typeface="微软雅黑" pitchFamily="34" charset="-122"/>
                <a:ea typeface="微软雅黑" pitchFamily="34" charset="-122"/>
              </a:rPr>
              <a:t>IEEE 1706-1985</a:t>
            </a:r>
            <a:r>
              <a:rPr lang="zh-CN" altLang="en-US" sz="2000" dirty="0">
                <a:latin typeface="微软雅黑" pitchFamily="34" charset="-122"/>
                <a:ea typeface="微软雅黑" pitchFamily="34" charset="-122"/>
              </a:rPr>
              <a:t>标准</a:t>
            </a: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什么是硬件描述语言</a:t>
            </a:r>
            <a:r>
              <a:rPr lang="en-US" altLang="zh-CN" sz="4000" b="1" dirty="0">
                <a:latin typeface="微软雅黑" pitchFamily="34" charset="-122"/>
                <a:ea typeface="微软雅黑" pitchFamily="34" charset="-122"/>
              </a:rPr>
              <a:t>HDL</a:t>
            </a:r>
            <a:endParaRPr lang="zh-CN" altLang="en-US" sz="4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blinds(horizontal)">
                                      <p:cBhvr>
                                        <p:cTn id="22" dur="500"/>
                                        <p:tgtEl>
                                          <p:spTgt spid="122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27" dur="500"/>
                                        <p:tgtEl>
                                          <p:spTgt spid="122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3">
                                            <p:txEl>
                                              <p:pRg st="5" end="5"/>
                                            </p:txEl>
                                          </p:spTgt>
                                        </p:tgtEl>
                                        <p:attrNameLst>
                                          <p:attrName>style.visibility</p:attrName>
                                        </p:attrNameLst>
                                      </p:cBhvr>
                                      <p:to>
                                        <p:strVal val="visible"/>
                                      </p:to>
                                    </p:set>
                                    <p:animEffect transition="in" filter="blinds(horizontal)">
                                      <p:cBhvr>
                                        <p:cTn id="32" dur="500"/>
                                        <p:tgtEl>
                                          <p:spTgt spid="122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293">
                                            <p:txEl>
                                              <p:pRg st="6" end="6"/>
                                            </p:txEl>
                                          </p:spTgt>
                                        </p:tgtEl>
                                        <p:attrNameLst>
                                          <p:attrName>style.visibility</p:attrName>
                                        </p:attrNameLst>
                                      </p:cBhvr>
                                      <p:to>
                                        <p:strVal val="visible"/>
                                      </p:to>
                                    </p:set>
                                    <p:animEffect transition="in" filter="blinds(horizontal)">
                                      <p:cBhvr>
                                        <p:cTn id="37" dur="500"/>
                                        <p:tgtEl>
                                          <p:spTgt spid="122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93">
                                            <p:txEl>
                                              <p:pRg st="7" end="7"/>
                                            </p:txEl>
                                          </p:spTgt>
                                        </p:tgtEl>
                                        <p:attrNameLst>
                                          <p:attrName>style.visibility</p:attrName>
                                        </p:attrNameLst>
                                      </p:cBhvr>
                                      <p:to>
                                        <p:strVal val="visible"/>
                                      </p:to>
                                    </p:set>
                                    <p:animEffect transition="in" filter="blinds(horizontal)">
                                      <p:cBhvr>
                                        <p:cTn id="42" dur="500"/>
                                        <p:tgtEl>
                                          <p:spTgt spid="1229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93">
                                            <p:txEl>
                                              <p:pRg st="8" end="8"/>
                                            </p:txEl>
                                          </p:spTgt>
                                        </p:tgtEl>
                                        <p:attrNameLst>
                                          <p:attrName>style.visibility</p:attrName>
                                        </p:attrNameLst>
                                      </p:cBhvr>
                                      <p:to>
                                        <p:strVal val="visible"/>
                                      </p:to>
                                    </p:set>
                                    <p:animEffect transition="in" filter="blinds(horizontal)">
                                      <p:cBhvr>
                                        <p:cTn id="47" dur="500"/>
                                        <p:tgtEl>
                                          <p:spTgt spid="1229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293">
                                            <p:txEl>
                                              <p:pRg st="9" end="9"/>
                                            </p:txEl>
                                          </p:spTgt>
                                        </p:tgtEl>
                                        <p:attrNameLst>
                                          <p:attrName>style.visibility</p:attrName>
                                        </p:attrNameLst>
                                      </p:cBhvr>
                                      <p:to>
                                        <p:strVal val="visible"/>
                                      </p:to>
                                    </p:set>
                                    <p:animEffect transition="in" filter="blinds(horizontal)">
                                      <p:cBhvr>
                                        <p:cTn id="52" dur="500"/>
                                        <p:tgtEl>
                                          <p:spTgt spid="1229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293">
                                            <p:txEl>
                                              <p:pRg st="10" end="10"/>
                                            </p:txEl>
                                          </p:spTgt>
                                        </p:tgtEl>
                                        <p:attrNameLst>
                                          <p:attrName>style.visibility</p:attrName>
                                        </p:attrNameLst>
                                      </p:cBhvr>
                                      <p:to>
                                        <p:strVal val="visible"/>
                                      </p:to>
                                    </p:set>
                                    <p:animEffect transition="in" filter="blinds(horizontal)">
                                      <p:cBhvr>
                                        <p:cTn id="57" dur="500"/>
                                        <p:tgtEl>
                                          <p:spTgt spid="1229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40</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的构成要素</a:t>
            </a:r>
          </a:p>
        </p:txBody>
      </p:sp>
      <p:sp>
        <p:nvSpPr>
          <p:cNvPr id="7" name="Rectangle 6"/>
          <p:cNvSpPr txBox="1">
            <a:spLocks noChangeArrowheads="1"/>
          </p:cNvSpPr>
          <p:nvPr/>
        </p:nvSpPr>
        <p:spPr>
          <a:xfrm>
            <a:off x="352425" y="1198165"/>
            <a:ext cx="8396288" cy="3382963"/>
          </a:xfrm>
          <a:prstGeom prst="rect">
            <a:avLst/>
          </a:prstGeom>
          <a:noFill/>
        </p:spPr>
        <p:txBody>
          <a:bodyPr/>
          <a:lstStyle/>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空白符和注释</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标识符</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关键字</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常量类型</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信号（数据或变量）类型</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3" end="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41</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常量类型</a:t>
            </a:r>
          </a:p>
        </p:txBody>
      </p:sp>
      <p:sp>
        <p:nvSpPr>
          <p:cNvPr id="7" name="Rectangle 6"/>
          <p:cNvSpPr txBox="1">
            <a:spLocks noChangeArrowheads="1"/>
          </p:cNvSpPr>
          <p:nvPr/>
        </p:nvSpPr>
        <p:spPr>
          <a:xfrm>
            <a:off x="352424" y="1270173"/>
            <a:ext cx="8540055" cy="3382963"/>
          </a:xfrm>
          <a:prstGeom prst="rect">
            <a:avLst/>
          </a:prstGeom>
          <a:noFill/>
        </p:spPr>
        <p:txBody>
          <a:bodyPr/>
          <a:lstStyle/>
          <a:p>
            <a:pPr marL="342900" indent="-342900">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在程序（电路）运行过程中，其值不改变的量称为常量：</a:t>
            </a:r>
            <a:endParaRPr lang="en-US" altLang="zh-CN" sz="2600" kern="0" dirty="0">
              <a:latin typeface="微软雅黑" pitchFamily="34" charset="-122"/>
              <a:ea typeface="微软雅黑" pitchFamily="34" charset="-122"/>
            </a:endParaRPr>
          </a:p>
          <a:p>
            <a:pPr marL="800100" lvl="1" indent="-342900">
              <a:lnSpc>
                <a:spcPts val="4200"/>
              </a:lnSpc>
              <a:spcBef>
                <a:spcPct val="20000"/>
              </a:spcBef>
              <a:buClr>
                <a:schemeClr val="accent1"/>
              </a:buClr>
              <a:buSzPct val="100000"/>
              <a:buBlip>
                <a:blip r:embed="rId3"/>
              </a:buBlip>
              <a:defRPr/>
            </a:pPr>
            <a:r>
              <a:rPr lang="zh-CN" altLang="en-US" sz="2400" kern="0" dirty="0">
                <a:solidFill>
                  <a:srgbClr val="0000FF"/>
                </a:solidFill>
                <a:latin typeface="微软雅黑" pitchFamily="34" charset="-122"/>
                <a:ea typeface="微软雅黑" pitchFamily="34" charset="-122"/>
              </a:rPr>
              <a:t>整型常量：</a:t>
            </a:r>
            <a:r>
              <a:rPr lang="zh-CN" altLang="en-US" sz="2400" kern="0" dirty="0">
                <a:solidFill>
                  <a:srgbClr val="FF0000"/>
                </a:solidFill>
                <a:latin typeface="微软雅黑" pitchFamily="34" charset="-122"/>
                <a:ea typeface="微软雅黑" pitchFamily="34" charset="-122"/>
              </a:rPr>
              <a:t>可综合</a:t>
            </a:r>
            <a:endParaRPr lang="en-US" altLang="zh-CN" sz="2400" kern="0" dirty="0">
              <a:solidFill>
                <a:srgbClr val="FF0000"/>
              </a:solidFill>
              <a:latin typeface="微软雅黑" pitchFamily="34" charset="-122"/>
              <a:ea typeface="微软雅黑" pitchFamily="34" charset="-122"/>
            </a:endParaRPr>
          </a:p>
          <a:p>
            <a:pPr marL="800100" lvl="1" indent="-342900">
              <a:lnSpc>
                <a:spcPts val="4200"/>
              </a:lnSpc>
              <a:spcBef>
                <a:spcPct val="20000"/>
              </a:spcBef>
              <a:buClr>
                <a:schemeClr val="accent1"/>
              </a:buClr>
              <a:buSzPct val="100000"/>
              <a:buBlip>
                <a:blip r:embed="rId3"/>
              </a:buBlip>
              <a:defRPr/>
            </a:pPr>
            <a:r>
              <a:rPr lang="zh-CN" altLang="en-US" sz="2400" kern="0" dirty="0">
                <a:solidFill>
                  <a:srgbClr val="0000FF"/>
                </a:solidFill>
                <a:latin typeface="微软雅黑" pitchFamily="34" charset="-122"/>
                <a:ea typeface="微软雅黑" pitchFamily="34" charset="-122"/>
              </a:rPr>
              <a:t>实型常量：</a:t>
            </a:r>
            <a:r>
              <a:rPr lang="zh-CN" altLang="en-US" sz="2400" kern="0" dirty="0">
                <a:latin typeface="微软雅黑" pitchFamily="34" charset="-122"/>
                <a:ea typeface="微软雅黑" pitchFamily="34" charset="-122"/>
              </a:rPr>
              <a:t>不可综合</a:t>
            </a:r>
          </a:p>
          <a:p>
            <a:pPr marL="800100" lvl="1" indent="-342900">
              <a:lnSpc>
                <a:spcPts val="4200"/>
              </a:lnSpc>
              <a:spcBef>
                <a:spcPct val="20000"/>
              </a:spcBef>
              <a:buClr>
                <a:schemeClr val="accent1"/>
              </a:buClr>
              <a:buSzPct val="100000"/>
              <a:buBlip>
                <a:blip r:embed="rId3"/>
              </a:buBlip>
              <a:defRPr/>
            </a:pPr>
            <a:r>
              <a:rPr lang="zh-CN" altLang="en-US" sz="2400" kern="0" dirty="0">
                <a:solidFill>
                  <a:srgbClr val="0000FF"/>
                </a:solidFill>
                <a:latin typeface="微软雅黑" pitchFamily="34" charset="-122"/>
                <a:ea typeface="微软雅黑" pitchFamily="34" charset="-122"/>
              </a:rPr>
              <a:t>字符串常量：</a:t>
            </a:r>
            <a:r>
              <a:rPr lang="zh-CN" altLang="en-US" sz="2400" kern="0" dirty="0">
                <a:latin typeface="微软雅黑" pitchFamily="34" charset="-122"/>
                <a:ea typeface="微软雅黑" pitchFamily="34" charset="-122"/>
              </a:rPr>
              <a:t>不可综合</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42</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整型常量</a:t>
            </a:r>
          </a:p>
        </p:txBody>
      </p:sp>
      <p:sp>
        <p:nvSpPr>
          <p:cNvPr id="7" name="Rectangle 6"/>
          <p:cNvSpPr txBox="1">
            <a:spLocks noChangeArrowheads="1"/>
          </p:cNvSpPr>
          <p:nvPr/>
        </p:nvSpPr>
        <p:spPr>
          <a:xfrm>
            <a:off x="352424" y="1270173"/>
            <a:ext cx="8540055" cy="3382963"/>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在</a:t>
            </a:r>
            <a:r>
              <a:rPr lang="en-US" altLang="zh-CN" sz="2600" kern="0" dirty="0" err="1">
                <a:latin typeface="微软雅黑" pitchFamily="34" charset="-122"/>
                <a:ea typeface="微软雅黑" pitchFamily="34" charset="-122"/>
              </a:rPr>
              <a:t>Verilog</a:t>
            </a:r>
            <a:r>
              <a:rPr lang="en-US" altLang="zh-CN" sz="2600" kern="0" dirty="0">
                <a:latin typeface="微软雅黑" pitchFamily="34" charset="-122"/>
                <a:ea typeface="微软雅黑" pitchFamily="34" charset="-122"/>
              </a:rPr>
              <a:t> HDL</a:t>
            </a:r>
            <a:r>
              <a:rPr lang="zh-CN" altLang="en-US" sz="2600" kern="0" dirty="0">
                <a:latin typeface="微软雅黑" pitchFamily="34" charset="-122"/>
                <a:ea typeface="微软雅黑" pitchFamily="34" charset="-122"/>
              </a:rPr>
              <a:t>中整型常量表示格式为：</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solidFill>
                  <a:srgbClr val="0000FF"/>
                </a:solidFill>
                <a:latin typeface="微软雅黑" pitchFamily="34" charset="-122"/>
                <a:ea typeface="微软雅黑" pitchFamily="34" charset="-122"/>
              </a:rPr>
              <a:t>位宽</a:t>
            </a:r>
            <a:r>
              <a:rPr lang="zh-CN" altLang="en-US" sz="2600" kern="0" dirty="0">
                <a:latin typeface="微软雅黑" pitchFamily="34" charset="-122"/>
                <a:ea typeface="微软雅黑" pitchFamily="34" charset="-122"/>
              </a:rPr>
              <a:t>：对应二进制位宽。</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solidFill>
                  <a:srgbClr val="0000FF"/>
                </a:solidFill>
                <a:latin typeface="微软雅黑" pitchFamily="34" charset="-122"/>
                <a:ea typeface="微软雅黑" pitchFamily="34" charset="-122"/>
              </a:rPr>
              <a:t>进制</a:t>
            </a:r>
            <a:r>
              <a:rPr lang="zh-CN" altLang="en-US" sz="2600" kern="0" dirty="0">
                <a:latin typeface="微软雅黑" pitchFamily="34" charset="-122"/>
                <a:ea typeface="微软雅黑" pitchFamily="34" charset="-122"/>
              </a:rPr>
              <a:t>：二进制（</a:t>
            </a:r>
            <a:r>
              <a:rPr lang="en-US" altLang="zh-CN" sz="2600" kern="0" dirty="0">
                <a:latin typeface="微软雅黑" pitchFamily="34" charset="-122"/>
                <a:ea typeface="微软雅黑" pitchFamily="34" charset="-122"/>
              </a:rPr>
              <a:t>b</a:t>
            </a:r>
            <a:r>
              <a:rPr lang="zh-CN" altLang="en-US" sz="2600" kern="0" dirty="0">
                <a:latin typeface="微软雅黑" pitchFamily="34" charset="-122"/>
                <a:ea typeface="微软雅黑" pitchFamily="34" charset="-122"/>
              </a:rPr>
              <a:t>或</a:t>
            </a:r>
            <a:r>
              <a:rPr lang="en-US" altLang="zh-CN" sz="2600" kern="0" dirty="0">
                <a:latin typeface="微软雅黑" pitchFamily="34" charset="-122"/>
                <a:ea typeface="微软雅黑" pitchFamily="34" charset="-122"/>
              </a:rPr>
              <a:t>B</a:t>
            </a:r>
            <a:r>
              <a:rPr lang="zh-CN" altLang="en-US" sz="2600" kern="0" dirty="0">
                <a:latin typeface="微软雅黑" pitchFamily="34" charset="-122"/>
                <a:ea typeface="微软雅黑" pitchFamily="34" charset="-122"/>
              </a:rPr>
              <a:t>），十进制（</a:t>
            </a:r>
            <a:r>
              <a:rPr lang="en-US" altLang="zh-CN" sz="2600" kern="0" dirty="0">
                <a:latin typeface="微软雅黑" pitchFamily="34" charset="-122"/>
                <a:ea typeface="微软雅黑" pitchFamily="34" charset="-122"/>
              </a:rPr>
              <a:t>d</a:t>
            </a:r>
            <a:r>
              <a:rPr lang="zh-CN" altLang="en-US" sz="2600" kern="0" dirty="0">
                <a:latin typeface="微软雅黑" pitchFamily="34" charset="-122"/>
                <a:ea typeface="微软雅黑" pitchFamily="34" charset="-122"/>
              </a:rPr>
              <a:t>或</a:t>
            </a:r>
            <a:r>
              <a:rPr lang="en-US" altLang="zh-CN" sz="2600" kern="0" dirty="0">
                <a:latin typeface="微软雅黑" pitchFamily="34" charset="-122"/>
                <a:ea typeface="微软雅黑" pitchFamily="34" charset="-122"/>
              </a:rPr>
              <a:t>D</a:t>
            </a:r>
            <a:r>
              <a:rPr lang="zh-CN" altLang="en-US" sz="2600" kern="0" dirty="0">
                <a:latin typeface="微软雅黑" pitchFamily="34" charset="-122"/>
                <a:ea typeface="微软雅黑" pitchFamily="34" charset="-122"/>
              </a:rPr>
              <a:t>），八进制（</a:t>
            </a:r>
            <a:r>
              <a:rPr lang="en-US" altLang="zh-CN" sz="2600" kern="0" dirty="0">
                <a:latin typeface="微软雅黑" pitchFamily="34" charset="-122"/>
                <a:ea typeface="微软雅黑" pitchFamily="34" charset="-122"/>
              </a:rPr>
              <a:t>o</a:t>
            </a:r>
            <a:r>
              <a:rPr lang="zh-CN" altLang="en-US" sz="2600" kern="0" dirty="0">
                <a:latin typeface="微软雅黑" pitchFamily="34" charset="-122"/>
                <a:ea typeface="微软雅黑" pitchFamily="34" charset="-122"/>
              </a:rPr>
              <a:t>或</a:t>
            </a:r>
            <a:r>
              <a:rPr lang="en-US" altLang="zh-CN" sz="2600" kern="0" dirty="0">
                <a:latin typeface="微软雅黑" pitchFamily="34" charset="-122"/>
                <a:ea typeface="微软雅黑" pitchFamily="34" charset="-122"/>
              </a:rPr>
              <a:t>O</a:t>
            </a:r>
            <a:r>
              <a:rPr lang="zh-CN" altLang="en-US" sz="2600" kern="0" dirty="0">
                <a:latin typeface="微软雅黑" pitchFamily="34" charset="-122"/>
                <a:ea typeface="微软雅黑" pitchFamily="34" charset="-122"/>
              </a:rPr>
              <a:t>）以及十六进制（</a:t>
            </a:r>
            <a:r>
              <a:rPr lang="en-US" altLang="zh-CN" sz="2600" kern="0" dirty="0">
                <a:latin typeface="微软雅黑" pitchFamily="34" charset="-122"/>
                <a:ea typeface="微软雅黑" pitchFamily="34" charset="-122"/>
              </a:rPr>
              <a:t>h</a:t>
            </a:r>
            <a:r>
              <a:rPr lang="zh-CN" altLang="en-US" sz="2600" kern="0" dirty="0">
                <a:latin typeface="微软雅黑" pitchFamily="34" charset="-122"/>
                <a:ea typeface="微软雅黑" pitchFamily="34" charset="-122"/>
              </a:rPr>
              <a:t>或</a:t>
            </a:r>
            <a:r>
              <a:rPr lang="en-US" altLang="zh-CN" sz="2600" kern="0" dirty="0">
                <a:latin typeface="微软雅黑" pitchFamily="34" charset="-122"/>
                <a:ea typeface="微软雅黑" pitchFamily="34" charset="-122"/>
              </a:rPr>
              <a:t>H</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solidFill>
                  <a:srgbClr val="0000FF"/>
                </a:solidFill>
                <a:latin typeface="微软雅黑" pitchFamily="34" charset="-122"/>
                <a:ea typeface="微软雅黑" pitchFamily="34" charset="-122"/>
              </a:rPr>
              <a:t>数值</a:t>
            </a:r>
            <a:r>
              <a:rPr lang="zh-CN" altLang="en-US" sz="2600" kern="0" dirty="0">
                <a:latin typeface="微软雅黑" pitchFamily="34" charset="-122"/>
                <a:ea typeface="微软雅黑" pitchFamily="34" charset="-122"/>
              </a:rPr>
              <a:t>：</a:t>
            </a:r>
            <a:r>
              <a:rPr lang="en-US" altLang="zh-CN" sz="2600" kern="0" dirty="0">
                <a:latin typeface="微软雅黑" pitchFamily="34" charset="-122"/>
                <a:ea typeface="微软雅黑" pitchFamily="34" charset="-122"/>
              </a:rPr>
              <a:t>0</a:t>
            </a:r>
            <a:r>
              <a:rPr lang="zh-CN" altLang="en-US" sz="2600" kern="0" dirty="0">
                <a:latin typeface="微软雅黑" pitchFamily="34" charset="-122"/>
                <a:ea typeface="微软雅黑" pitchFamily="34" charset="-122"/>
              </a:rPr>
              <a:t>，</a:t>
            </a:r>
            <a:r>
              <a:rPr lang="en-US" altLang="zh-CN" sz="2600" kern="0" dirty="0">
                <a:latin typeface="微软雅黑" pitchFamily="34" charset="-122"/>
                <a:ea typeface="微软雅黑" pitchFamily="34" charset="-122"/>
              </a:rPr>
              <a:t>1</a:t>
            </a:r>
            <a:r>
              <a:rPr lang="zh-CN" altLang="en-US" sz="2600" kern="0" dirty="0">
                <a:latin typeface="微软雅黑" pitchFamily="34" charset="-122"/>
                <a:ea typeface="微软雅黑" pitchFamily="34" charset="-122"/>
              </a:rPr>
              <a:t>，</a:t>
            </a:r>
            <a:r>
              <a:rPr lang="en-US" altLang="zh-CN" sz="2600" kern="0" dirty="0">
                <a:latin typeface="微软雅黑" pitchFamily="34" charset="-122"/>
                <a:ea typeface="微软雅黑" pitchFamily="34" charset="-122"/>
              </a:rPr>
              <a:t>x</a:t>
            </a:r>
            <a:r>
              <a:rPr lang="zh-CN" altLang="en-US" sz="2600" kern="0" dirty="0">
                <a:latin typeface="微软雅黑" pitchFamily="34" charset="-122"/>
                <a:ea typeface="微软雅黑" pitchFamily="34" charset="-122"/>
              </a:rPr>
              <a:t>（未知）和</a:t>
            </a:r>
            <a:r>
              <a:rPr lang="en-US" altLang="zh-CN" sz="2600" kern="0" dirty="0">
                <a:latin typeface="微软雅黑" pitchFamily="34" charset="-122"/>
                <a:ea typeface="微软雅黑" pitchFamily="34" charset="-122"/>
              </a:rPr>
              <a:t>z</a:t>
            </a:r>
            <a:r>
              <a:rPr lang="zh-CN" altLang="en-US" sz="2600" kern="0" dirty="0">
                <a:latin typeface="微软雅黑" pitchFamily="34" charset="-122"/>
                <a:ea typeface="微软雅黑" pitchFamily="34" charset="-122"/>
              </a:rPr>
              <a:t>（高阻）。</a:t>
            </a:r>
            <a:endParaRPr lang="en-US" altLang="zh-CN" sz="2600" kern="0" dirty="0">
              <a:latin typeface="微软雅黑" pitchFamily="34" charset="-122"/>
              <a:ea typeface="微软雅黑" pitchFamily="34" charset="-122"/>
            </a:endParaRPr>
          </a:p>
        </p:txBody>
      </p:sp>
      <p:sp>
        <p:nvSpPr>
          <p:cNvPr id="8" name="TextBox 7"/>
          <p:cNvSpPr txBox="1"/>
          <p:nvPr/>
        </p:nvSpPr>
        <p:spPr>
          <a:xfrm>
            <a:off x="755576" y="2204864"/>
            <a:ext cx="4032448" cy="132343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en-US" altLang="zh-CN" sz="2200" dirty="0">
                <a:solidFill>
                  <a:srgbClr val="0000FF"/>
                </a:solidFill>
                <a:latin typeface="微软雅黑" pitchFamily="34" charset="-122"/>
                <a:ea typeface="微软雅黑" pitchFamily="34" charset="-122"/>
              </a:rPr>
              <a:t>&lt;[</a:t>
            </a:r>
            <a:r>
              <a:rPr lang="zh-CN" altLang="en-US" sz="2200" dirty="0">
                <a:solidFill>
                  <a:srgbClr val="0000FF"/>
                </a:solidFill>
                <a:latin typeface="微软雅黑" pitchFamily="34" charset="-122"/>
                <a:ea typeface="微软雅黑" pitchFamily="34" charset="-122"/>
              </a:rPr>
              <a:t>位宽</a:t>
            </a:r>
            <a:r>
              <a:rPr lang="en-US" altLang="zh-CN" sz="2200" dirty="0">
                <a:solidFill>
                  <a:srgbClr val="0000FF"/>
                </a:solidFill>
                <a:latin typeface="微软雅黑" pitchFamily="34" charset="-122"/>
                <a:ea typeface="微软雅黑" pitchFamily="34" charset="-122"/>
              </a:rPr>
              <a:t>]&gt;</a:t>
            </a:r>
            <a:r>
              <a:rPr lang="en-US" altLang="zh-CN" sz="2200" dirty="0">
                <a:latin typeface="微软雅黑" pitchFamily="34" charset="-122"/>
                <a:ea typeface="微软雅黑" pitchFamily="34" charset="-122"/>
              </a:rPr>
              <a:t>' </a:t>
            </a:r>
            <a:r>
              <a:rPr lang="en-US" altLang="zh-CN" sz="2200" dirty="0">
                <a:solidFill>
                  <a:srgbClr val="FF0000"/>
                </a:solidFill>
                <a:latin typeface="微软雅黑" pitchFamily="34" charset="-122"/>
                <a:ea typeface="微软雅黑" pitchFamily="34" charset="-122"/>
              </a:rPr>
              <a:t>&lt;</a:t>
            </a:r>
            <a:r>
              <a:rPr lang="zh-CN" altLang="en-US" sz="2200" dirty="0">
                <a:solidFill>
                  <a:srgbClr val="FF0000"/>
                </a:solidFill>
                <a:latin typeface="微软雅黑" pitchFamily="34" charset="-122"/>
                <a:ea typeface="微软雅黑" pitchFamily="34" charset="-122"/>
              </a:rPr>
              <a:t>进制</a:t>
            </a:r>
            <a:r>
              <a:rPr lang="en-US" altLang="zh-CN" sz="2200" dirty="0">
                <a:solidFill>
                  <a:srgbClr val="FF0000"/>
                </a:solidFill>
                <a:latin typeface="微软雅黑" pitchFamily="34" charset="-122"/>
                <a:ea typeface="微软雅黑" pitchFamily="34" charset="-122"/>
              </a:rPr>
              <a:t>&gt;</a:t>
            </a:r>
            <a:r>
              <a:rPr lang="en-US" altLang="zh-CN" sz="2200" dirty="0">
                <a:solidFill>
                  <a:srgbClr val="00B050"/>
                </a:solidFill>
                <a:latin typeface="微软雅黑" pitchFamily="34" charset="-122"/>
                <a:ea typeface="微软雅黑" pitchFamily="34" charset="-122"/>
              </a:rPr>
              <a:t>&lt;</a:t>
            </a:r>
            <a:r>
              <a:rPr lang="zh-CN" altLang="en-US" sz="2200" dirty="0">
                <a:solidFill>
                  <a:srgbClr val="00B050"/>
                </a:solidFill>
                <a:latin typeface="微软雅黑" pitchFamily="34" charset="-122"/>
                <a:ea typeface="微软雅黑" pitchFamily="34" charset="-122"/>
              </a:rPr>
              <a:t>数值</a:t>
            </a:r>
            <a:r>
              <a:rPr lang="en-US" altLang="zh-CN" sz="2200" dirty="0">
                <a:solidFill>
                  <a:srgbClr val="00B050"/>
                </a:solidFill>
                <a:latin typeface="微软雅黑" pitchFamily="34" charset="-122"/>
                <a:ea typeface="微软雅黑" pitchFamily="34" charset="-122"/>
              </a:rPr>
              <a:t>&gt;</a:t>
            </a:r>
            <a:endParaRPr lang="en-US" altLang="zh-CN" sz="2200" dirty="0">
              <a:latin typeface="微软雅黑" pitchFamily="34" charset="-122"/>
              <a:ea typeface="微软雅黑" pitchFamily="34" charset="-122"/>
            </a:endParaRPr>
          </a:p>
          <a:p>
            <a:pPr>
              <a:lnSpc>
                <a:spcPts val="3200"/>
              </a:lnSpc>
            </a:pPr>
            <a:r>
              <a:rPr lang="en-US" altLang="zh-CN" sz="2200" dirty="0">
                <a:latin typeface="微软雅黑" pitchFamily="34" charset="-122"/>
                <a:ea typeface="微软雅黑" pitchFamily="34" charset="-122"/>
              </a:rPr>
              <a:t>' </a:t>
            </a:r>
            <a:r>
              <a:rPr lang="en-US" altLang="zh-CN" sz="2200" dirty="0">
                <a:solidFill>
                  <a:srgbClr val="FF0000"/>
                </a:solidFill>
                <a:latin typeface="微软雅黑" pitchFamily="34" charset="-122"/>
                <a:ea typeface="微软雅黑" pitchFamily="34" charset="-122"/>
              </a:rPr>
              <a:t>&lt;</a:t>
            </a:r>
            <a:r>
              <a:rPr lang="zh-CN" altLang="en-US" sz="2200" dirty="0">
                <a:solidFill>
                  <a:srgbClr val="FF0000"/>
                </a:solidFill>
                <a:latin typeface="微软雅黑" pitchFamily="34" charset="-122"/>
                <a:ea typeface="微软雅黑" pitchFamily="34" charset="-122"/>
              </a:rPr>
              <a:t>进制</a:t>
            </a:r>
            <a:r>
              <a:rPr lang="en-US" altLang="zh-CN" sz="2200" dirty="0">
                <a:solidFill>
                  <a:srgbClr val="FF0000"/>
                </a:solidFill>
                <a:latin typeface="微软雅黑" pitchFamily="34" charset="-122"/>
                <a:ea typeface="微软雅黑" pitchFamily="34" charset="-122"/>
              </a:rPr>
              <a:t>&gt;</a:t>
            </a:r>
            <a:r>
              <a:rPr lang="en-US" altLang="zh-CN" sz="2200" dirty="0">
                <a:solidFill>
                  <a:srgbClr val="00B050"/>
                </a:solidFill>
                <a:latin typeface="微软雅黑" pitchFamily="34" charset="-122"/>
                <a:ea typeface="微软雅黑" pitchFamily="34" charset="-122"/>
              </a:rPr>
              <a:t>&lt;</a:t>
            </a:r>
            <a:r>
              <a:rPr lang="zh-CN" altLang="en-US" sz="2200" dirty="0">
                <a:solidFill>
                  <a:srgbClr val="00B050"/>
                </a:solidFill>
                <a:latin typeface="微软雅黑" pitchFamily="34" charset="-122"/>
                <a:ea typeface="微软雅黑" pitchFamily="34" charset="-122"/>
              </a:rPr>
              <a:t>数值</a:t>
            </a:r>
            <a:r>
              <a:rPr lang="en-US" altLang="zh-CN" sz="2200" dirty="0">
                <a:solidFill>
                  <a:srgbClr val="00B050"/>
                </a:solidFill>
                <a:latin typeface="微软雅黑" pitchFamily="34" charset="-122"/>
                <a:ea typeface="微软雅黑" pitchFamily="34" charset="-122"/>
              </a:rPr>
              <a:t>&gt;</a:t>
            </a:r>
            <a:endParaRPr lang="en-US" altLang="zh-CN" sz="2200" dirty="0">
              <a:latin typeface="微软雅黑" pitchFamily="34" charset="-122"/>
              <a:ea typeface="微软雅黑" pitchFamily="34" charset="-122"/>
            </a:endParaRPr>
          </a:p>
          <a:p>
            <a:pPr>
              <a:lnSpc>
                <a:spcPts val="3200"/>
              </a:lnSpc>
            </a:pPr>
            <a:r>
              <a:rPr lang="en-US" altLang="zh-CN" sz="2200" dirty="0">
                <a:solidFill>
                  <a:srgbClr val="00B050"/>
                </a:solidFill>
                <a:latin typeface="微软雅黑" pitchFamily="34" charset="-122"/>
                <a:ea typeface="微软雅黑" pitchFamily="34" charset="-122"/>
              </a:rPr>
              <a:t>&lt;</a:t>
            </a:r>
            <a:r>
              <a:rPr lang="zh-CN" altLang="en-US" sz="2200" dirty="0">
                <a:solidFill>
                  <a:srgbClr val="00B050"/>
                </a:solidFill>
                <a:latin typeface="微软雅黑" pitchFamily="34" charset="-122"/>
                <a:ea typeface="微软雅黑" pitchFamily="34" charset="-122"/>
              </a:rPr>
              <a:t>数值</a:t>
            </a:r>
            <a:r>
              <a:rPr lang="en-US" altLang="zh-CN" sz="2200" dirty="0">
                <a:solidFill>
                  <a:srgbClr val="00B050"/>
                </a:solidFill>
                <a:latin typeface="微软雅黑" pitchFamily="34" charset="-122"/>
                <a:ea typeface="微软雅黑" pitchFamily="34" charset="-122"/>
              </a:rPr>
              <a:t>&gt;   </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缺省为十进制</a:t>
            </a:r>
          </a:p>
        </p:txBody>
      </p:sp>
      <p:sp>
        <p:nvSpPr>
          <p:cNvPr id="9" name="TextBox 8"/>
          <p:cNvSpPr txBox="1"/>
          <p:nvPr/>
        </p:nvSpPr>
        <p:spPr>
          <a:xfrm>
            <a:off x="5004048" y="2204864"/>
            <a:ext cx="4032448" cy="132343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en-US" altLang="zh-CN" sz="2200" dirty="0">
                <a:solidFill>
                  <a:srgbClr val="0000FF"/>
                </a:solidFill>
                <a:latin typeface="微软雅黑" pitchFamily="34" charset="-122"/>
                <a:ea typeface="微软雅黑" pitchFamily="34" charset="-122"/>
              </a:rPr>
              <a:t>8</a:t>
            </a:r>
            <a:r>
              <a:rPr lang="en-US" altLang="zh-CN" sz="2200" dirty="0">
                <a:latin typeface="微软雅黑" pitchFamily="34" charset="-122"/>
                <a:ea typeface="微软雅黑" pitchFamily="34" charset="-122"/>
              </a:rPr>
              <a:t>'</a:t>
            </a:r>
            <a:r>
              <a:rPr lang="en-US" altLang="zh-CN" sz="2200" dirty="0">
                <a:solidFill>
                  <a:srgbClr val="FF0000"/>
                </a:solidFill>
                <a:latin typeface="微软雅黑" pitchFamily="34" charset="-122"/>
                <a:ea typeface="微软雅黑" pitchFamily="34" charset="-122"/>
              </a:rPr>
              <a:t>b</a:t>
            </a:r>
            <a:r>
              <a:rPr lang="en-US" altLang="zh-CN" sz="2200" dirty="0">
                <a:solidFill>
                  <a:srgbClr val="00B050"/>
                </a:solidFill>
                <a:latin typeface="微软雅黑" pitchFamily="34" charset="-122"/>
                <a:ea typeface="微软雅黑" pitchFamily="34" charset="-122"/>
              </a:rPr>
              <a:t>10010111  </a:t>
            </a:r>
            <a:r>
              <a:rPr lang="en-US" altLang="zh-CN" sz="2200" dirty="0">
                <a:latin typeface="微软雅黑" pitchFamily="34" charset="-122"/>
                <a:ea typeface="微软雅黑" pitchFamily="34" charset="-122"/>
              </a:rPr>
              <a:t>// 8</a:t>
            </a:r>
            <a:r>
              <a:rPr lang="zh-CN" altLang="en-US" sz="2200" dirty="0">
                <a:latin typeface="微软雅黑" pitchFamily="34" charset="-122"/>
                <a:ea typeface="微软雅黑" pitchFamily="34" charset="-122"/>
              </a:rPr>
              <a:t>位二进制</a:t>
            </a:r>
            <a:endParaRPr lang="en-US" altLang="zh-CN" sz="2200" dirty="0">
              <a:latin typeface="微软雅黑" pitchFamily="34" charset="-122"/>
              <a:ea typeface="微软雅黑" pitchFamily="34" charset="-122"/>
            </a:endParaRPr>
          </a:p>
          <a:p>
            <a:pPr>
              <a:lnSpc>
                <a:spcPts val="3200"/>
              </a:lnSpc>
            </a:pPr>
            <a:r>
              <a:rPr lang="en-US" altLang="zh-CN" sz="2200" dirty="0">
                <a:latin typeface="微软雅黑" pitchFamily="34" charset="-122"/>
                <a:ea typeface="微软雅黑" pitchFamily="34" charset="-122"/>
              </a:rPr>
              <a:t>'</a:t>
            </a:r>
            <a:r>
              <a:rPr lang="en-US" altLang="zh-CN" sz="2200" dirty="0">
                <a:solidFill>
                  <a:srgbClr val="FF0000"/>
                </a:solidFill>
                <a:latin typeface="微软雅黑" pitchFamily="34" charset="-122"/>
                <a:ea typeface="微软雅黑" pitchFamily="34" charset="-122"/>
              </a:rPr>
              <a:t>h</a:t>
            </a:r>
            <a:r>
              <a:rPr lang="en-US" altLang="zh-CN" sz="2200" dirty="0">
                <a:solidFill>
                  <a:srgbClr val="00B050"/>
                </a:solidFill>
                <a:latin typeface="微软雅黑" pitchFamily="34" charset="-122"/>
                <a:ea typeface="微软雅黑" pitchFamily="34" charset="-122"/>
              </a:rPr>
              <a:t>56AB </a:t>
            </a:r>
            <a:endParaRPr lang="en-US" altLang="zh-CN" sz="2200" dirty="0">
              <a:latin typeface="微软雅黑" pitchFamily="34" charset="-122"/>
              <a:ea typeface="微软雅黑" pitchFamily="34" charset="-122"/>
            </a:endParaRPr>
          </a:p>
          <a:p>
            <a:pPr>
              <a:lnSpc>
                <a:spcPts val="3200"/>
              </a:lnSpc>
            </a:pPr>
            <a:r>
              <a:rPr lang="en-US" altLang="zh-CN" sz="2200" dirty="0">
                <a:solidFill>
                  <a:srgbClr val="00B050"/>
                </a:solidFill>
                <a:latin typeface="微软雅黑" pitchFamily="34" charset="-122"/>
                <a:ea typeface="微软雅黑" pitchFamily="34" charset="-122"/>
              </a:rPr>
              <a:t>92</a:t>
            </a:r>
            <a:endParaRPr lang="zh-CN" altLang="en-US" sz="2200" dirty="0">
              <a:solidFill>
                <a:srgbClr val="00B05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linds(horizont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blinds(horizontal)">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linds(horizontal)">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43</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的构成要素</a:t>
            </a:r>
          </a:p>
        </p:txBody>
      </p:sp>
      <p:sp>
        <p:nvSpPr>
          <p:cNvPr id="7" name="Rectangle 6"/>
          <p:cNvSpPr txBox="1">
            <a:spLocks noChangeArrowheads="1"/>
          </p:cNvSpPr>
          <p:nvPr/>
        </p:nvSpPr>
        <p:spPr>
          <a:xfrm>
            <a:off x="352425" y="1198165"/>
            <a:ext cx="8396288" cy="3382963"/>
          </a:xfrm>
          <a:prstGeom prst="rect">
            <a:avLst/>
          </a:prstGeom>
          <a:noFill/>
        </p:spPr>
        <p:txBody>
          <a:bodyPr/>
          <a:lstStyle/>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空白符和注释</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标识符</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关键字</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常量类型</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信号（数据或变量）类型</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44</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中的信号类型</a:t>
            </a:r>
          </a:p>
        </p:txBody>
      </p:sp>
      <p:sp>
        <p:nvSpPr>
          <p:cNvPr id="7" name="Rectangle 6"/>
          <p:cNvSpPr txBox="1">
            <a:spLocks noChangeArrowheads="1"/>
          </p:cNvSpPr>
          <p:nvPr/>
        </p:nvSpPr>
        <p:spPr>
          <a:xfrm>
            <a:off x="352424" y="1198165"/>
            <a:ext cx="8540055" cy="3382963"/>
          </a:xfrm>
          <a:prstGeom prst="rect">
            <a:avLst/>
          </a:prstGeom>
          <a:noFill/>
        </p:spPr>
        <p:txBody>
          <a:bodyPr/>
          <a:lstStyle/>
          <a:p>
            <a:pPr marL="342900" indent="-342900">
              <a:lnSpc>
                <a:spcPts val="4200"/>
              </a:lnSpc>
              <a:spcBef>
                <a:spcPct val="20000"/>
              </a:spcBef>
              <a:buClr>
                <a:schemeClr val="accent1"/>
              </a:buClr>
              <a:buSzPct val="100000"/>
              <a:buBlip>
                <a:blip r:embed="rId2"/>
              </a:buBlip>
              <a:defRPr/>
            </a:pPr>
            <a:r>
              <a:rPr lang="en-US" altLang="zh-CN" sz="2800" kern="0" dirty="0" err="1">
                <a:latin typeface="微软雅黑" pitchFamily="34" charset="-122"/>
                <a:ea typeface="微软雅黑" pitchFamily="34" charset="-122"/>
              </a:rPr>
              <a:t>Verilog</a:t>
            </a:r>
            <a:r>
              <a:rPr lang="en-US" altLang="zh-CN" sz="2800" kern="0" dirty="0">
                <a:latin typeface="微软雅黑" pitchFamily="34" charset="-122"/>
                <a:ea typeface="微软雅黑" pitchFamily="34" charset="-122"/>
              </a:rPr>
              <a:t> HDL</a:t>
            </a:r>
            <a:r>
              <a:rPr lang="zh-CN" altLang="en-US" sz="2800" kern="0" dirty="0">
                <a:latin typeface="微软雅黑" pitchFamily="34" charset="-122"/>
                <a:ea typeface="微软雅黑" pitchFamily="34" charset="-122"/>
              </a:rPr>
              <a:t>主要有三种信号类型：</a:t>
            </a:r>
            <a:endParaRPr lang="en-US" altLang="zh-CN" sz="2800" kern="0" dirty="0">
              <a:latin typeface="微软雅黑" pitchFamily="34" charset="-122"/>
              <a:ea typeface="微软雅黑" pitchFamily="34" charset="-122"/>
            </a:endParaRPr>
          </a:p>
          <a:p>
            <a:pPr marL="800100" lvl="1" indent="-342900">
              <a:lnSpc>
                <a:spcPts val="4200"/>
              </a:lnSpc>
              <a:spcBef>
                <a:spcPct val="20000"/>
              </a:spcBef>
              <a:buClr>
                <a:schemeClr val="accent1"/>
              </a:buClr>
              <a:buSzPct val="100000"/>
              <a:buBlip>
                <a:blip r:embed="rId3"/>
              </a:buBlip>
              <a:defRPr/>
            </a:pPr>
            <a:r>
              <a:rPr lang="en-US" altLang="zh-CN" sz="2400" kern="0" dirty="0">
                <a:solidFill>
                  <a:srgbClr val="0000FF"/>
                </a:solidFill>
                <a:latin typeface="微软雅黑" pitchFamily="34" charset="-122"/>
                <a:ea typeface="微软雅黑" pitchFamily="34" charset="-122"/>
              </a:rPr>
              <a:t>net </a:t>
            </a:r>
            <a:r>
              <a:rPr lang="zh-CN" altLang="en-US" sz="2400" kern="0" dirty="0">
                <a:solidFill>
                  <a:srgbClr val="0000FF"/>
                </a:solidFill>
                <a:latin typeface="微软雅黑" pitchFamily="34" charset="-122"/>
                <a:ea typeface="微软雅黑" pitchFamily="34" charset="-122"/>
              </a:rPr>
              <a:t>（线网）：</a:t>
            </a:r>
            <a:r>
              <a:rPr lang="zh-CN" altLang="en-US" sz="2400" kern="0" dirty="0">
                <a:latin typeface="微软雅黑" pitchFamily="34" charset="-122"/>
                <a:ea typeface="微软雅黑" pitchFamily="34" charset="-122"/>
              </a:rPr>
              <a:t>表示器件之间的物理连接</a:t>
            </a:r>
          </a:p>
          <a:p>
            <a:pPr marL="800100" lvl="1" indent="-342900">
              <a:lnSpc>
                <a:spcPts val="4200"/>
              </a:lnSpc>
              <a:spcBef>
                <a:spcPct val="20000"/>
              </a:spcBef>
              <a:buClr>
                <a:schemeClr val="accent1"/>
              </a:buClr>
              <a:buSzPct val="100000"/>
              <a:buBlip>
                <a:blip r:embed="rId3"/>
              </a:buBlip>
              <a:defRPr/>
            </a:pPr>
            <a:r>
              <a:rPr lang="en-US" altLang="zh-CN" sz="2400" kern="0" dirty="0">
                <a:solidFill>
                  <a:srgbClr val="0000FF"/>
                </a:solidFill>
                <a:latin typeface="微软雅黑" pitchFamily="34" charset="-122"/>
                <a:ea typeface="微软雅黑" pitchFamily="34" charset="-122"/>
              </a:rPr>
              <a:t>register </a:t>
            </a:r>
            <a:r>
              <a:rPr lang="zh-CN" altLang="en-US" sz="2400" kern="0" dirty="0">
                <a:solidFill>
                  <a:srgbClr val="0000FF"/>
                </a:solidFill>
                <a:latin typeface="微软雅黑" pitchFamily="34" charset="-122"/>
                <a:ea typeface="微软雅黑" pitchFamily="34" charset="-122"/>
              </a:rPr>
              <a:t>（寄存器）：</a:t>
            </a:r>
            <a:r>
              <a:rPr lang="zh-CN" altLang="en-US" sz="2400" kern="0" dirty="0">
                <a:latin typeface="微软雅黑" pitchFamily="34" charset="-122"/>
                <a:ea typeface="微软雅黑" pitchFamily="34" charset="-122"/>
              </a:rPr>
              <a:t>表示抽象存储元件</a:t>
            </a:r>
            <a:endParaRPr lang="en-US" altLang="zh-CN" sz="2400" kern="0" dirty="0">
              <a:latin typeface="微软雅黑" pitchFamily="34" charset="-122"/>
              <a:ea typeface="微软雅黑" pitchFamily="34" charset="-122"/>
            </a:endParaRPr>
          </a:p>
          <a:p>
            <a:pPr marL="800100" lvl="1" indent="-342900">
              <a:lnSpc>
                <a:spcPts val="4200"/>
              </a:lnSpc>
              <a:spcBef>
                <a:spcPct val="20000"/>
              </a:spcBef>
              <a:buClr>
                <a:schemeClr val="accent1"/>
              </a:buClr>
              <a:buSzPct val="100000"/>
              <a:buBlip>
                <a:blip r:embed="rId3"/>
              </a:buBlip>
              <a:defRPr/>
            </a:pPr>
            <a:r>
              <a:rPr lang="en-US" altLang="zh-CN" sz="2400" kern="0" dirty="0">
                <a:solidFill>
                  <a:srgbClr val="0000FF"/>
                </a:solidFill>
                <a:latin typeface="微软雅黑" pitchFamily="34" charset="-122"/>
                <a:ea typeface="微软雅黑" pitchFamily="34" charset="-122"/>
              </a:rPr>
              <a:t>memory</a:t>
            </a:r>
            <a:r>
              <a:rPr lang="zh-CN" altLang="en-US" sz="2400" kern="0" dirty="0">
                <a:solidFill>
                  <a:srgbClr val="0000FF"/>
                </a:solidFill>
                <a:latin typeface="微软雅黑" pitchFamily="34" charset="-122"/>
                <a:ea typeface="微软雅黑" pitchFamily="34" charset="-122"/>
              </a:rPr>
              <a:t>（存储器）：</a:t>
            </a:r>
            <a:r>
              <a:rPr lang="zh-CN" altLang="en-US" sz="2400" kern="0" dirty="0">
                <a:latin typeface="微软雅黑" pitchFamily="34" charset="-122"/>
                <a:ea typeface="微软雅黑" pitchFamily="34" charset="-122"/>
              </a:rPr>
              <a:t>表示存储器或寄存器文件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45</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net</a:t>
            </a:r>
            <a:r>
              <a:rPr lang="zh-CN" altLang="en-US" sz="4000" b="1" dirty="0">
                <a:latin typeface="微软雅黑" pitchFamily="34" charset="-122"/>
                <a:ea typeface="微软雅黑" pitchFamily="34" charset="-122"/>
              </a:rPr>
              <a:t>（线网）类型</a:t>
            </a:r>
          </a:p>
        </p:txBody>
      </p:sp>
      <p:sp>
        <p:nvSpPr>
          <p:cNvPr id="7" name="Rectangle 6"/>
          <p:cNvSpPr txBox="1">
            <a:spLocks noChangeArrowheads="1"/>
          </p:cNvSpPr>
          <p:nvPr/>
        </p:nvSpPr>
        <p:spPr>
          <a:xfrm>
            <a:off x="352424" y="1198165"/>
            <a:ext cx="8540055" cy="3382963"/>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800" kern="0" dirty="0">
                <a:latin typeface="微软雅黑" pitchFamily="34" charset="-122"/>
                <a:ea typeface="微软雅黑" pitchFamily="34" charset="-122"/>
              </a:rPr>
              <a:t>net</a:t>
            </a:r>
            <a:r>
              <a:rPr lang="zh-CN" altLang="en-US" sz="2800" kern="0" dirty="0">
                <a:latin typeface="微软雅黑" pitchFamily="34" charset="-122"/>
                <a:ea typeface="微软雅黑" pitchFamily="34" charset="-122"/>
              </a:rPr>
              <a:t>型信号用来描述数字电路中的各种物理连接，其特点是</a:t>
            </a:r>
            <a:r>
              <a:rPr lang="zh-CN" altLang="en-US" sz="2800" kern="0" dirty="0">
                <a:solidFill>
                  <a:srgbClr val="0000FF"/>
                </a:solidFill>
                <a:latin typeface="微软雅黑" pitchFamily="34" charset="-122"/>
                <a:ea typeface="微软雅黑" pitchFamily="34" charset="-122"/>
              </a:rPr>
              <a:t>输出的值紧跟输入值的变化而变化</a:t>
            </a:r>
            <a:r>
              <a:rPr lang="zh-CN" altLang="en-US" sz="2800" kern="0" dirty="0">
                <a:latin typeface="微软雅黑" pitchFamily="34" charset="-122"/>
                <a:ea typeface="微软雅黑" pitchFamily="34" charset="-122"/>
              </a:rPr>
              <a:t>。</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en-US" altLang="zh-CN" sz="2800" kern="0" dirty="0" err="1">
                <a:latin typeface="微软雅黑" pitchFamily="34" charset="-122"/>
                <a:ea typeface="微软雅黑" pitchFamily="34" charset="-122"/>
              </a:rPr>
              <a:t>Verilog</a:t>
            </a:r>
            <a:r>
              <a:rPr lang="en-US" altLang="zh-CN" sz="2800" kern="0" dirty="0">
                <a:latin typeface="微软雅黑" pitchFamily="34" charset="-122"/>
                <a:ea typeface="微软雅黑" pitchFamily="34" charset="-122"/>
              </a:rPr>
              <a:t> HDL</a:t>
            </a:r>
            <a:r>
              <a:rPr lang="zh-CN" altLang="en-US" sz="2800" kern="0" dirty="0">
                <a:latin typeface="微软雅黑" pitchFamily="34" charset="-122"/>
                <a:ea typeface="微软雅黑" pitchFamily="34" charset="-122"/>
              </a:rPr>
              <a:t>中</a:t>
            </a:r>
            <a:r>
              <a:rPr lang="en-US" altLang="zh-CN" sz="2800" kern="0" dirty="0">
                <a:latin typeface="微软雅黑" pitchFamily="34" charset="-122"/>
                <a:ea typeface="微软雅黑" pitchFamily="34" charset="-122"/>
              </a:rPr>
              <a:t>net</a:t>
            </a:r>
            <a:r>
              <a:rPr lang="zh-CN" altLang="en-US" sz="2800" kern="0" dirty="0">
                <a:latin typeface="微软雅黑" pitchFamily="34" charset="-122"/>
                <a:ea typeface="微软雅黑" pitchFamily="34" charset="-122"/>
              </a:rPr>
              <a:t>类型包括</a:t>
            </a:r>
            <a:r>
              <a:rPr lang="en-US" altLang="zh-CN" sz="2800" kern="0" dirty="0">
                <a:latin typeface="微软雅黑" pitchFamily="34" charset="-122"/>
                <a:ea typeface="微软雅黑" pitchFamily="34" charset="-122"/>
              </a:rPr>
              <a:t>wire</a:t>
            </a:r>
            <a:r>
              <a:rPr lang="zh-CN" altLang="en-US" sz="2800" kern="0" dirty="0">
                <a:latin typeface="微软雅黑" pitchFamily="34" charset="-122"/>
                <a:ea typeface="微软雅黑" pitchFamily="34" charset="-122"/>
              </a:rPr>
              <a:t>，</a:t>
            </a:r>
            <a:r>
              <a:rPr lang="en-US" altLang="zh-CN" sz="2800" kern="0" dirty="0">
                <a:latin typeface="微软雅黑" pitchFamily="34" charset="-122"/>
                <a:ea typeface="微软雅黑" pitchFamily="34" charset="-122"/>
              </a:rPr>
              <a:t>tri</a:t>
            </a:r>
            <a:r>
              <a:rPr lang="zh-CN" altLang="en-US" sz="2800" kern="0" dirty="0">
                <a:latin typeface="微软雅黑" pitchFamily="34" charset="-122"/>
                <a:ea typeface="微软雅黑" pitchFamily="34" charset="-122"/>
              </a:rPr>
              <a:t>，</a:t>
            </a:r>
            <a:r>
              <a:rPr lang="en-US" altLang="zh-CN" sz="2800" kern="0" dirty="0" err="1">
                <a:latin typeface="微软雅黑" pitchFamily="34" charset="-122"/>
                <a:ea typeface="微软雅黑" pitchFamily="34" charset="-122"/>
              </a:rPr>
              <a:t>wor</a:t>
            </a:r>
            <a:r>
              <a:rPr lang="zh-CN" altLang="en-US" sz="2800" kern="0" dirty="0">
                <a:latin typeface="微软雅黑" pitchFamily="34" charset="-122"/>
                <a:ea typeface="微软雅黑" pitchFamily="34" charset="-122"/>
              </a:rPr>
              <a:t>等。其中，</a:t>
            </a:r>
            <a:r>
              <a:rPr lang="zh-CN" altLang="en-US" sz="2800" kern="0" dirty="0">
                <a:solidFill>
                  <a:srgbClr val="FF0000"/>
                </a:solidFill>
                <a:latin typeface="微软雅黑" pitchFamily="34" charset="-122"/>
                <a:ea typeface="微软雅黑" pitchFamily="34" charset="-122"/>
              </a:rPr>
              <a:t>可综合设计</a:t>
            </a:r>
            <a:r>
              <a:rPr lang="zh-CN" altLang="en-US" sz="2800" kern="0" dirty="0">
                <a:latin typeface="微软雅黑" pitchFamily="34" charset="-122"/>
                <a:ea typeface="微软雅黑" pitchFamily="34" charset="-122"/>
              </a:rPr>
              <a:t>中最常见的是</a:t>
            </a:r>
            <a:r>
              <a:rPr lang="en-US" altLang="zh-CN" sz="2800" kern="0" dirty="0">
                <a:solidFill>
                  <a:srgbClr val="0000FF"/>
                </a:solidFill>
                <a:latin typeface="微软雅黑" pitchFamily="34" charset="-122"/>
                <a:ea typeface="微软雅黑" pitchFamily="34" charset="-122"/>
              </a:rPr>
              <a:t>wire</a:t>
            </a:r>
            <a:r>
              <a:rPr lang="zh-CN" altLang="en-US" sz="2800" kern="0" dirty="0">
                <a:solidFill>
                  <a:srgbClr val="0000FF"/>
                </a:solidFill>
                <a:latin typeface="微软雅黑" pitchFamily="34" charset="-122"/>
                <a:ea typeface="微软雅黑" pitchFamily="34" charset="-122"/>
              </a:rPr>
              <a:t>型</a:t>
            </a:r>
            <a:r>
              <a:rPr lang="zh-CN" altLang="en-US" sz="2800" kern="0" dirty="0">
                <a:latin typeface="微软雅黑" pitchFamily="34" charset="-122"/>
                <a:ea typeface="微软雅黑" pitchFamily="34" charset="-122"/>
              </a:rPr>
              <a:t>信号，其信号定义格式如下：</a:t>
            </a:r>
          </a:p>
        </p:txBody>
      </p:sp>
      <p:sp>
        <p:nvSpPr>
          <p:cNvPr id="8" name="TextBox 7"/>
          <p:cNvSpPr txBox="1"/>
          <p:nvPr/>
        </p:nvSpPr>
        <p:spPr>
          <a:xfrm>
            <a:off x="755576" y="4820959"/>
            <a:ext cx="7920880" cy="1200329"/>
          </a:xfrm>
          <a:prstGeom prst="rect">
            <a:avLst/>
          </a:prstGeom>
          <a:noFill/>
        </p:spPr>
        <p:txBody>
          <a:bodyPr wrap="square" rtlCol="0">
            <a:spAutoFit/>
          </a:bodyPr>
          <a:lstStyle/>
          <a:p>
            <a:r>
              <a:rPr lang="en-US" altLang="zh-CN" sz="2400" dirty="0">
                <a:solidFill>
                  <a:srgbClr val="FF0000"/>
                </a:solidFill>
                <a:latin typeface="微软雅黑" pitchFamily="34" charset="-122"/>
                <a:ea typeface="微软雅黑" pitchFamily="34" charset="-122"/>
              </a:rPr>
              <a:t>wire</a:t>
            </a:r>
            <a:r>
              <a:rPr lang="en-US" altLang="zh-CN" sz="2400" dirty="0">
                <a:latin typeface="微软雅黑" pitchFamily="34" charset="-122"/>
                <a:ea typeface="微软雅黑" pitchFamily="34" charset="-122"/>
              </a:rPr>
              <a:t> </a:t>
            </a:r>
            <a:r>
              <a:rPr lang="en-US" altLang="zh-CN" sz="2400" dirty="0">
                <a:solidFill>
                  <a:srgbClr val="0000FF"/>
                </a:solidFill>
                <a:latin typeface="微软雅黑" pitchFamily="34" charset="-122"/>
                <a:ea typeface="微软雅黑" pitchFamily="34" charset="-122"/>
              </a:rPr>
              <a:t>&lt;[</a:t>
            </a:r>
            <a:r>
              <a:rPr lang="zh-CN" altLang="en-US" sz="2400" dirty="0">
                <a:solidFill>
                  <a:srgbClr val="0000FF"/>
                </a:solidFill>
                <a:latin typeface="微软雅黑" pitchFamily="34" charset="-122"/>
                <a:ea typeface="微软雅黑" pitchFamily="34" charset="-122"/>
              </a:rPr>
              <a:t>位宽</a:t>
            </a:r>
            <a:r>
              <a:rPr lang="en-US" altLang="zh-CN" sz="2400" dirty="0">
                <a:solidFill>
                  <a:srgbClr val="0000FF"/>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&gt; </a:t>
            </a:r>
            <a:r>
              <a:rPr lang="zh-CN" altLang="en-US" sz="2400" dirty="0">
                <a:solidFill>
                  <a:srgbClr val="00B050"/>
                </a:solidFill>
                <a:latin typeface="微软雅黑" pitchFamily="34" charset="-122"/>
                <a:ea typeface="微软雅黑" pitchFamily="34" charset="-122"/>
              </a:rPr>
              <a:t>信号名</a:t>
            </a:r>
            <a:r>
              <a:rPr lang="en-US" altLang="zh-CN" sz="2400" dirty="0">
                <a:solidFill>
                  <a:srgbClr val="00B050"/>
                </a:solidFill>
                <a:latin typeface="微软雅黑" pitchFamily="34" charset="-122"/>
                <a:ea typeface="微软雅黑" pitchFamily="34" charset="-122"/>
              </a:rPr>
              <a:t>1,</a:t>
            </a:r>
            <a:r>
              <a:rPr lang="zh-CN" altLang="en-US" sz="2400" dirty="0">
                <a:solidFill>
                  <a:srgbClr val="00B050"/>
                </a:solidFill>
                <a:latin typeface="微软雅黑" pitchFamily="34" charset="-122"/>
                <a:ea typeface="微软雅黑" pitchFamily="34" charset="-122"/>
              </a:rPr>
              <a:t>信号名</a:t>
            </a:r>
            <a:r>
              <a:rPr lang="en-US" altLang="zh-CN" sz="2400" dirty="0">
                <a:solidFill>
                  <a:srgbClr val="00B050"/>
                </a:solidFill>
                <a:latin typeface="微软雅黑" pitchFamily="34" charset="-122"/>
                <a:ea typeface="微软雅黑" pitchFamily="34" charset="-122"/>
              </a:rPr>
              <a:t>2, . . .,</a:t>
            </a:r>
            <a:r>
              <a:rPr lang="zh-CN" altLang="en-US" sz="2400" dirty="0">
                <a:solidFill>
                  <a:srgbClr val="00B050"/>
                </a:solidFill>
                <a:latin typeface="微软雅黑" pitchFamily="34" charset="-122"/>
                <a:ea typeface="微软雅黑" pitchFamily="34" charset="-122"/>
              </a:rPr>
              <a:t>信号名</a:t>
            </a:r>
            <a:r>
              <a:rPr lang="en-US" altLang="zh-CN" sz="2400" dirty="0">
                <a:solidFill>
                  <a:srgbClr val="00B050"/>
                </a:solidFill>
                <a:latin typeface="微软雅黑" pitchFamily="34" charset="-122"/>
                <a:ea typeface="微软雅黑" pitchFamily="34" charset="-122"/>
              </a:rPr>
              <a:t>n</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，例如：</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wire a, b; //</a:t>
            </a:r>
            <a:r>
              <a:rPr lang="zh-CN" altLang="en-US" sz="2400" dirty="0">
                <a:latin typeface="微软雅黑" pitchFamily="34" charset="-122"/>
                <a:ea typeface="微软雅黑" pitchFamily="34" charset="-122"/>
              </a:rPr>
              <a:t>省略位宽，默认定义</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位</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wire [31:0] </a:t>
            </a:r>
            <a:r>
              <a:rPr lang="en-US" altLang="zh-CN" sz="2400" dirty="0" err="1">
                <a:latin typeface="微软雅黑" pitchFamily="34" charset="-122"/>
                <a:ea typeface="微软雅黑" pitchFamily="34" charset="-122"/>
              </a:rPr>
              <a:t>addrbus</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databus</a:t>
            </a:r>
            <a:r>
              <a:rPr lang="en-US" altLang="zh-CN" sz="2400" dirty="0">
                <a:latin typeface="微软雅黑" pitchFamily="34" charset="-122"/>
                <a:ea typeface="微软雅黑" pitchFamily="34" charset="-122"/>
              </a:rPr>
              <a:t>, buff;  //</a:t>
            </a:r>
            <a:r>
              <a:rPr lang="zh-CN" altLang="en-US" sz="2400" dirty="0">
                <a:solidFill>
                  <a:srgbClr val="7030A0"/>
                </a:solidFill>
                <a:latin typeface="微软雅黑" pitchFamily="34" charset="-122"/>
                <a:ea typeface="微软雅黑" pitchFamily="34" charset="-122"/>
              </a:rPr>
              <a:t>向量信号</a:t>
            </a:r>
          </a:p>
        </p:txBody>
      </p:sp>
      <p:sp>
        <p:nvSpPr>
          <p:cNvPr id="10" name="TextBox 9"/>
          <p:cNvSpPr txBox="1"/>
          <p:nvPr/>
        </p:nvSpPr>
        <p:spPr>
          <a:xfrm>
            <a:off x="755576" y="2924944"/>
            <a:ext cx="7920880" cy="1569660"/>
          </a:xfrm>
          <a:prstGeom prst="rect">
            <a:avLst/>
          </a:prstGeom>
          <a:noFill/>
        </p:spPr>
        <p:txBody>
          <a:bodyPr wrap="square" rtlCol="0">
            <a:spAutoFit/>
          </a:bodyPr>
          <a:lstStyle/>
          <a:p>
            <a:r>
              <a:rPr lang="zh-CN" altLang="en-US" sz="2400" dirty="0">
                <a:latin typeface="微软雅黑" pitchFamily="34" charset="-122"/>
                <a:ea typeface="微软雅黑" pitchFamily="34" charset="-122"/>
              </a:rPr>
              <a:t>使用</a:t>
            </a:r>
            <a:r>
              <a:rPr lang="en-US" altLang="zh-CN" sz="2400" dirty="0">
                <a:latin typeface="微软雅黑" pitchFamily="34" charset="-122"/>
                <a:ea typeface="微软雅黑" pitchFamily="34" charset="-122"/>
              </a:rPr>
              <a:t>wire</a:t>
            </a:r>
            <a:r>
              <a:rPr lang="zh-CN" altLang="en-US" sz="2400" dirty="0">
                <a:latin typeface="微软雅黑" pitchFamily="34" charset="-122"/>
                <a:ea typeface="微软雅黑" pitchFamily="34" charset="-122"/>
              </a:rPr>
              <a:t>型向量信号时，可以全选或域选，例如：</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wire [7:0] out, in;</a:t>
            </a:r>
          </a:p>
          <a:p>
            <a:r>
              <a:rPr lang="en-US" altLang="zh-CN" sz="2400" dirty="0">
                <a:latin typeface="微软雅黑" pitchFamily="34" charset="-122"/>
                <a:ea typeface="微软雅黑" pitchFamily="34" charset="-122"/>
              </a:rPr>
              <a:t>assign out= in;  //</a:t>
            </a:r>
            <a:r>
              <a:rPr lang="zh-CN" altLang="en-US" sz="2400" dirty="0">
                <a:latin typeface="微软雅黑" pitchFamily="34" charset="-122"/>
                <a:ea typeface="微软雅黑" pitchFamily="34" charset="-122"/>
              </a:rPr>
              <a:t>全选，按位对应赋值</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assign out [7:4] = in[3:0];  //</a:t>
            </a:r>
            <a:r>
              <a:rPr lang="zh-CN" altLang="en-US" sz="2400" dirty="0">
                <a:latin typeface="微软雅黑" pitchFamily="34" charset="-122"/>
                <a:ea typeface="微软雅黑" pitchFamily="34" charset="-122"/>
              </a:rPr>
              <a:t>域选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7">
                                            <p:txEl>
                                              <p:pRg st="2" end="2"/>
                                            </p:txEl>
                                          </p:spTgt>
                                        </p:tgtEl>
                                      </p:cBhvr>
                                    </p:animEffect>
                                    <p:set>
                                      <p:cBhvr>
                                        <p:cTn id="20" dur="1" fill="hold">
                                          <p:stCondLst>
                                            <p:cond delay="499"/>
                                          </p:stCondLst>
                                        </p:cTn>
                                        <p:tgtEl>
                                          <p:spTgt spid="7">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46</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net</a:t>
            </a:r>
            <a:r>
              <a:rPr lang="zh-CN" altLang="en-US" sz="4000" b="1" dirty="0">
                <a:latin typeface="微软雅黑" pitchFamily="34" charset="-122"/>
                <a:ea typeface="微软雅黑" pitchFamily="34" charset="-122"/>
              </a:rPr>
              <a:t>（线网）类型（</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
        <p:nvSpPr>
          <p:cNvPr id="7" name="Rectangle 6"/>
          <p:cNvSpPr txBox="1">
            <a:spLocks noChangeArrowheads="1"/>
          </p:cNvSpPr>
          <p:nvPr/>
        </p:nvSpPr>
        <p:spPr>
          <a:xfrm>
            <a:off x="352424" y="1198165"/>
            <a:ext cx="8540055" cy="3382963"/>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对</a:t>
            </a:r>
            <a:r>
              <a:rPr lang="en-US" altLang="zh-CN" sz="2800" kern="0" dirty="0">
                <a:latin typeface="微软雅黑" pitchFamily="34" charset="-122"/>
                <a:ea typeface="微软雅黑" pitchFamily="34" charset="-122"/>
              </a:rPr>
              <a:t>net</a:t>
            </a:r>
            <a:r>
              <a:rPr lang="zh-CN" altLang="en-US" sz="2800" kern="0" dirty="0">
                <a:latin typeface="微软雅黑" pitchFamily="34" charset="-122"/>
                <a:ea typeface="微软雅黑" pitchFamily="34" charset="-122"/>
              </a:rPr>
              <a:t>型信号有两种驱动方式：</a:t>
            </a:r>
            <a:endParaRPr lang="en-US" altLang="zh-CN" sz="28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在结构描述中将其连接到一个门元件或模块的输出端。</a:t>
            </a:r>
            <a:endParaRPr lang="en-US" altLang="zh-CN" sz="24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在数据流描述中用持续赋值语句</a:t>
            </a:r>
            <a:r>
              <a:rPr lang="en-US" altLang="zh-CN" sz="2400" kern="0" dirty="0">
                <a:latin typeface="微软雅黑" pitchFamily="34" charset="-122"/>
                <a:ea typeface="微软雅黑" pitchFamily="34" charset="-122"/>
              </a:rPr>
              <a:t>assign</a:t>
            </a:r>
            <a:r>
              <a:rPr lang="zh-CN" altLang="en-US" sz="2400" kern="0" dirty="0">
                <a:latin typeface="微软雅黑" pitchFamily="34" charset="-122"/>
                <a:ea typeface="微软雅黑" pitchFamily="34" charset="-122"/>
              </a:rPr>
              <a:t>对其进行赋值。</a:t>
            </a:r>
            <a:endParaRPr lang="en-US" altLang="zh-CN" sz="2400" kern="0" dirty="0">
              <a:latin typeface="微软雅黑" pitchFamily="34" charset="-122"/>
              <a:ea typeface="微软雅黑" pitchFamily="34" charset="-122"/>
            </a:endParaRPr>
          </a:p>
        </p:txBody>
      </p:sp>
      <p:sp>
        <p:nvSpPr>
          <p:cNvPr id="9" name="TextBox 8"/>
          <p:cNvSpPr txBox="1"/>
          <p:nvPr/>
        </p:nvSpPr>
        <p:spPr>
          <a:xfrm>
            <a:off x="4932040" y="3524815"/>
            <a:ext cx="3960440" cy="1200329"/>
          </a:xfrm>
          <a:prstGeom prst="rect">
            <a:avLst/>
          </a:prstGeom>
          <a:noFill/>
          <a:ln w="28575">
            <a:solidFill>
              <a:schemeClr val="tx1"/>
            </a:solidFill>
          </a:ln>
        </p:spPr>
        <p:txBody>
          <a:bodyPr wrap="square" rtlCol="0">
            <a:spAutoFit/>
          </a:bodyPr>
          <a:lstStyle/>
          <a:p>
            <a:r>
              <a:rPr lang="en-US" altLang="zh-CN" sz="2400" dirty="0">
                <a:latin typeface="微软雅黑" pitchFamily="34" charset="-122"/>
                <a:ea typeface="微软雅黑" pitchFamily="34" charset="-122"/>
              </a:rPr>
              <a:t>wire a, b, c, d, out;</a:t>
            </a:r>
          </a:p>
          <a:p>
            <a:r>
              <a:rPr lang="en-US" altLang="zh-CN" sz="2400" dirty="0">
                <a:latin typeface="微软雅黑" pitchFamily="34" charset="-122"/>
                <a:ea typeface="微软雅黑" pitchFamily="34" charset="-122"/>
              </a:rPr>
              <a:t>and A1 (c, a, b);</a:t>
            </a:r>
          </a:p>
          <a:p>
            <a:r>
              <a:rPr lang="en-US" altLang="zh-CN" sz="2400" dirty="0" err="1">
                <a:latin typeface="微软雅黑" pitchFamily="34" charset="-122"/>
                <a:ea typeface="微软雅黑" pitchFamily="34" charset="-122"/>
              </a:rPr>
              <a:t>xor</a:t>
            </a:r>
            <a:r>
              <a:rPr lang="en-US" altLang="zh-CN" sz="2400" dirty="0">
                <a:latin typeface="微软雅黑" pitchFamily="34" charset="-122"/>
                <a:ea typeface="微软雅黑" pitchFamily="34" charset="-122"/>
              </a:rPr>
              <a:t> F2 (out, c, d);</a:t>
            </a:r>
            <a:endParaRPr lang="zh-CN" altLang="en-US" sz="2400" dirty="0">
              <a:latin typeface="微软雅黑" pitchFamily="34" charset="-122"/>
              <a:ea typeface="微软雅黑" pitchFamily="34" charset="-122"/>
            </a:endParaRPr>
          </a:p>
        </p:txBody>
      </p:sp>
      <p:sp>
        <p:nvSpPr>
          <p:cNvPr id="10" name="TextBox 9"/>
          <p:cNvSpPr txBox="1"/>
          <p:nvPr/>
        </p:nvSpPr>
        <p:spPr>
          <a:xfrm>
            <a:off x="4932040" y="5190291"/>
            <a:ext cx="3960440" cy="830997"/>
          </a:xfrm>
          <a:prstGeom prst="rect">
            <a:avLst/>
          </a:prstGeom>
          <a:noFill/>
          <a:ln w="28575">
            <a:solidFill>
              <a:schemeClr val="tx1"/>
            </a:solidFill>
          </a:ln>
        </p:spPr>
        <p:txBody>
          <a:bodyPr wrap="square" rtlCol="0">
            <a:spAutoFit/>
          </a:bodyPr>
          <a:lstStyle/>
          <a:p>
            <a:r>
              <a:rPr lang="en-US" altLang="zh-CN" sz="2400" dirty="0">
                <a:latin typeface="微软雅黑" pitchFamily="34" charset="-122"/>
                <a:ea typeface="微软雅黑" pitchFamily="34" charset="-122"/>
              </a:rPr>
              <a:t>wire a, b, c, d, out;</a:t>
            </a:r>
          </a:p>
          <a:p>
            <a:r>
              <a:rPr lang="en-US" altLang="zh-CN" sz="2400" dirty="0">
                <a:latin typeface="微软雅黑" pitchFamily="34" charset="-122"/>
                <a:ea typeface="微软雅黑" pitchFamily="34" charset="-122"/>
              </a:rPr>
              <a:t>assign out = (a &amp; b) ^ d;</a:t>
            </a:r>
            <a:endParaRPr lang="zh-CN" altLang="en-US" sz="2400" dirty="0">
              <a:latin typeface="微软雅黑" pitchFamily="34" charset="-122"/>
              <a:ea typeface="微软雅黑" pitchFamily="34" charset="-122"/>
            </a:endParaRPr>
          </a:p>
        </p:txBody>
      </p:sp>
      <p:sp>
        <p:nvSpPr>
          <p:cNvPr id="11" name="TextBox 10"/>
          <p:cNvSpPr txBox="1"/>
          <p:nvPr/>
        </p:nvSpPr>
        <p:spPr>
          <a:xfrm>
            <a:off x="5976664" y="3115646"/>
            <a:ext cx="1907704" cy="400110"/>
          </a:xfrm>
          <a:prstGeom prst="rect">
            <a:avLst/>
          </a:prstGeom>
          <a:noFill/>
        </p:spPr>
        <p:txBody>
          <a:bodyPr wrap="square" rtlCol="0">
            <a:spAutoFit/>
          </a:bodyPr>
          <a:lstStyle/>
          <a:p>
            <a:pPr algn="ctr"/>
            <a:r>
              <a:rPr lang="zh-CN" altLang="en-US" sz="2000" dirty="0">
                <a:solidFill>
                  <a:srgbClr val="0000FF"/>
                </a:solidFill>
                <a:latin typeface="微软雅黑" pitchFamily="34" charset="-122"/>
                <a:ea typeface="微软雅黑" pitchFamily="34" charset="-122"/>
              </a:rPr>
              <a:t>结构描述方式</a:t>
            </a:r>
          </a:p>
        </p:txBody>
      </p:sp>
      <p:sp>
        <p:nvSpPr>
          <p:cNvPr id="12" name="TextBox 11"/>
          <p:cNvSpPr txBox="1"/>
          <p:nvPr/>
        </p:nvSpPr>
        <p:spPr>
          <a:xfrm>
            <a:off x="5976664" y="4786578"/>
            <a:ext cx="2123728" cy="400110"/>
          </a:xfrm>
          <a:prstGeom prst="rect">
            <a:avLst/>
          </a:prstGeom>
          <a:noFill/>
        </p:spPr>
        <p:txBody>
          <a:bodyPr wrap="square" rtlCol="0">
            <a:spAutoFit/>
          </a:bodyPr>
          <a:lstStyle/>
          <a:p>
            <a:pPr algn="ctr"/>
            <a:r>
              <a:rPr lang="zh-CN" altLang="en-US" sz="2000" dirty="0">
                <a:solidFill>
                  <a:srgbClr val="0000FF"/>
                </a:solidFill>
                <a:latin typeface="微软雅黑" pitchFamily="34" charset="-122"/>
                <a:ea typeface="微软雅黑" pitchFamily="34" charset="-122"/>
              </a:rPr>
              <a:t>数据流描述方式</a:t>
            </a:r>
          </a:p>
        </p:txBody>
      </p:sp>
      <p:pic>
        <p:nvPicPr>
          <p:cNvPr id="2" name="Picture 2"/>
          <p:cNvPicPr>
            <a:picLocks noChangeAspect="1" noChangeArrowheads="1"/>
          </p:cNvPicPr>
          <p:nvPr/>
        </p:nvPicPr>
        <p:blipFill>
          <a:blip r:embed="rId4" cstate="print"/>
          <a:srcRect/>
          <a:stretch>
            <a:fillRect/>
          </a:stretch>
        </p:blipFill>
        <p:spPr bwMode="auto">
          <a:xfrm>
            <a:off x="420695" y="3528772"/>
            <a:ext cx="3791265" cy="13681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47</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register</a:t>
            </a:r>
            <a:r>
              <a:rPr lang="zh-CN" altLang="en-US" sz="4000" b="1" dirty="0">
                <a:latin typeface="微软雅黑" pitchFamily="34" charset="-122"/>
                <a:ea typeface="微软雅黑" pitchFamily="34" charset="-122"/>
              </a:rPr>
              <a:t>（寄存器）类型</a:t>
            </a:r>
          </a:p>
        </p:txBody>
      </p:sp>
      <p:sp>
        <p:nvSpPr>
          <p:cNvPr id="7" name="Rectangle 6"/>
          <p:cNvSpPr txBox="1">
            <a:spLocks noChangeArrowheads="1"/>
          </p:cNvSpPr>
          <p:nvPr/>
        </p:nvSpPr>
        <p:spPr>
          <a:xfrm>
            <a:off x="352424" y="1198165"/>
            <a:ext cx="8540055" cy="3382963"/>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800" kern="0" dirty="0">
                <a:latin typeface="微软雅黑" pitchFamily="34" charset="-122"/>
                <a:ea typeface="微软雅黑" pitchFamily="34" charset="-122"/>
              </a:rPr>
              <a:t>register</a:t>
            </a:r>
            <a:r>
              <a:rPr lang="zh-CN" altLang="en-US" sz="2800" kern="0" dirty="0">
                <a:latin typeface="微软雅黑" pitchFamily="34" charset="-122"/>
                <a:ea typeface="微软雅黑" pitchFamily="34" charset="-122"/>
              </a:rPr>
              <a:t>型信号是数字电路中数据存储单元的抽象，</a:t>
            </a:r>
            <a:r>
              <a:rPr lang="zh-CN" altLang="en-US" sz="2800" kern="0" dirty="0">
                <a:solidFill>
                  <a:srgbClr val="FF0000"/>
                </a:solidFill>
                <a:latin typeface="微软雅黑" pitchFamily="34" charset="-122"/>
                <a:ea typeface="微软雅黑" pitchFamily="34" charset="-122"/>
              </a:rPr>
              <a:t>可对应</a:t>
            </a:r>
            <a:r>
              <a:rPr lang="zh-CN" altLang="en-US" sz="2800" kern="0" dirty="0">
                <a:latin typeface="微软雅黑" pitchFamily="34" charset="-122"/>
                <a:ea typeface="微软雅黑" pitchFamily="34" charset="-122"/>
              </a:rPr>
              <a:t>电路中的存储元件，如触发器、寄存器等。</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注意：</a:t>
            </a:r>
            <a:r>
              <a:rPr lang="en-US" altLang="zh-CN" sz="2800" kern="0" dirty="0">
                <a:latin typeface="微软雅黑" pitchFamily="34" charset="-122"/>
                <a:ea typeface="微软雅黑" pitchFamily="34" charset="-122"/>
              </a:rPr>
              <a:t>register</a:t>
            </a:r>
            <a:r>
              <a:rPr lang="zh-CN" altLang="en-US" sz="2800" kern="0" dirty="0">
                <a:latin typeface="微软雅黑" pitchFamily="34" charset="-122"/>
                <a:ea typeface="微软雅黑" pitchFamily="34" charset="-122"/>
              </a:rPr>
              <a:t>型信号</a:t>
            </a:r>
            <a:r>
              <a:rPr lang="zh-CN" altLang="en-US" sz="2800" kern="0" dirty="0">
                <a:solidFill>
                  <a:srgbClr val="FF0000"/>
                </a:solidFill>
                <a:latin typeface="微软雅黑" pitchFamily="34" charset="-122"/>
                <a:ea typeface="微软雅黑" pitchFamily="34" charset="-122"/>
              </a:rPr>
              <a:t>并不意味着一定对应着硬件上的触发器或寄存器等存储元件</a:t>
            </a:r>
            <a:r>
              <a:rPr lang="zh-CN" altLang="en-US" sz="2800" kern="0" dirty="0">
                <a:latin typeface="微软雅黑" pitchFamily="34" charset="-122"/>
                <a:ea typeface="微软雅黑" pitchFamily="34" charset="-122"/>
              </a:rPr>
              <a:t>，在综合器进行综合时，</a:t>
            </a:r>
            <a:r>
              <a:rPr lang="en-US" altLang="zh-CN" sz="2800" kern="0" dirty="0">
                <a:latin typeface="微软雅黑" pitchFamily="34" charset="-122"/>
                <a:ea typeface="微软雅黑" pitchFamily="34" charset="-122"/>
              </a:rPr>
              <a:t>register</a:t>
            </a:r>
            <a:r>
              <a:rPr lang="zh-CN" altLang="en-US" sz="2800" kern="0" dirty="0">
                <a:latin typeface="微软雅黑" pitchFamily="34" charset="-122"/>
                <a:ea typeface="微软雅黑" pitchFamily="34" charset="-122"/>
              </a:rPr>
              <a:t>型信号会根据具体情况来确定是映射成</a:t>
            </a:r>
            <a:r>
              <a:rPr lang="zh-CN" altLang="en-US" sz="2800" kern="0" dirty="0">
                <a:solidFill>
                  <a:srgbClr val="0000FF"/>
                </a:solidFill>
                <a:latin typeface="微软雅黑" pitchFamily="34" charset="-122"/>
                <a:ea typeface="微软雅黑" pitchFamily="34" charset="-122"/>
              </a:rPr>
              <a:t>连线</a:t>
            </a:r>
            <a:r>
              <a:rPr lang="zh-CN" altLang="en-US" sz="2800" kern="0" dirty="0">
                <a:latin typeface="微软雅黑" pitchFamily="34" charset="-122"/>
                <a:ea typeface="微软雅黑" pitchFamily="34" charset="-122"/>
              </a:rPr>
              <a:t>还是映射为</a:t>
            </a:r>
            <a:r>
              <a:rPr lang="zh-CN" altLang="en-US" sz="2800" kern="0" dirty="0">
                <a:solidFill>
                  <a:srgbClr val="0000FF"/>
                </a:solidFill>
                <a:latin typeface="微软雅黑" pitchFamily="34" charset="-122"/>
                <a:ea typeface="微软雅黑" pitchFamily="34" charset="-122"/>
              </a:rPr>
              <a:t>触发器或寄存器</a:t>
            </a:r>
            <a:r>
              <a:rPr lang="zh-CN" altLang="en-US" sz="2800" kern="0" dirty="0">
                <a:latin typeface="微软雅黑" pitchFamily="34" charset="-122"/>
                <a:ea typeface="微软雅黑" pitchFamily="34" charset="-122"/>
              </a:rPr>
              <a:t>。 </a:t>
            </a:r>
          </a:p>
        </p:txBody>
      </p:sp>
      <p:sp>
        <p:nvSpPr>
          <p:cNvPr id="9" name="TextBox 8"/>
          <p:cNvSpPr txBox="1"/>
          <p:nvPr/>
        </p:nvSpPr>
        <p:spPr>
          <a:xfrm>
            <a:off x="827584" y="5487615"/>
            <a:ext cx="7776864" cy="461665"/>
          </a:xfrm>
          <a:prstGeom prst="rect">
            <a:avLst/>
          </a:prstGeom>
          <a:noFill/>
        </p:spPr>
        <p:txBody>
          <a:bodyPr wrap="square" rtlCol="0">
            <a:spAutoFit/>
          </a:bodyPr>
          <a:lstStyle/>
          <a:p>
            <a:pPr algn="ctr"/>
            <a:r>
              <a:rPr lang="zh-CN" altLang="en-US" sz="2400" dirty="0">
                <a:latin typeface="华文彩云" pitchFamily="2" charset="-122"/>
                <a:ea typeface="华文彩云" pitchFamily="2" charset="-122"/>
              </a:rPr>
              <a:t>千万不要将</a:t>
            </a:r>
            <a:r>
              <a:rPr lang="en-US" altLang="zh-CN" sz="2400" dirty="0">
                <a:latin typeface="华文彩云" pitchFamily="2" charset="-122"/>
                <a:ea typeface="华文彩云" pitchFamily="2" charset="-122"/>
              </a:rPr>
              <a:t>register</a:t>
            </a:r>
            <a:r>
              <a:rPr lang="zh-CN" altLang="en-US" sz="2400" dirty="0">
                <a:latin typeface="华文彩云" pitchFamily="2" charset="-122"/>
                <a:ea typeface="华文彩云" pitchFamily="2" charset="-122"/>
              </a:rPr>
              <a:t>型信号和寄存器混淆！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48</a:t>
            </a:fld>
            <a:endParaRPr lang="en-US" altLang="zh-CN"/>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register</a:t>
            </a:r>
            <a:r>
              <a:rPr lang="zh-CN" altLang="en-US" sz="4000" b="1" dirty="0">
                <a:latin typeface="微软雅黑" pitchFamily="34" charset="-122"/>
                <a:ea typeface="微软雅黑" pitchFamily="34" charset="-122"/>
              </a:rPr>
              <a:t>（寄存器）类型（</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
        <p:nvSpPr>
          <p:cNvPr id="7" name="Rectangle 6"/>
          <p:cNvSpPr txBox="1">
            <a:spLocks noChangeArrowheads="1"/>
          </p:cNvSpPr>
          <p:nvPr/>
        </p:nvSpPr>
        <p:spPr>
          <a:xfrm>
            <a:off x="352424" y="1198165"/>
            <a:ext cx="8540055" cy="3382963"/>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400" kern="0" dirty="0" err="1">
                <a:latin typeface="微软雅黑" pitchFamily="34" charset="-122"/>
                <a:ea typeface="微软雅黑" pitchFamily="34" charset="-122"/>
              </a:rPr>
              <a:t>Verilog</a:t>
            </a:r>
            <a:r>
              <a:rPr lang="en-US" altLang="zh-CN" sz="2400" kern="0" dirty="0">
                <a:latin typeface="微软雅黑" pitchFamily="34" charset="-122"/>
                <a:ea typeface="微软雅黑" pitchFamily="34" charset="-122"/>
              </a:rPr>
              <a:t> HDL</a:t>
            </a:r>
            <a:r>
              <a:rPr lang="zh-CN" altLang="en-US" sz="2400" kern="0" dirty="0">
                <a:latin typeface="微软雅黑" pitchFamily="34" charset="-122"/>
                <a:ea typeface="微软雅黑" pitchFamily="34" charset="-122"/>
              </a:rPr>
              <a:t>中</a:t>
            </a:r>
            <a:r>
              <a:rPr lang="en-US" altLang="zh-CN" sz="2400" kern="0" dirty="0">
                <a:latin typeface="微软雅黑" pitchFamily="34" charset="-122"/>
                <a:ea typeface="微软雅黑" pitchFamily="34" charset="-122"/>
              </a:rPr>
              <a:t>register</a:t>
            </a:r>
            <a:r>
              <a:rPr lang="zh-CN" altLang="en-US" sz="2400" kern="0" dirty="0">
                <a:latin typeface="微软雅黑" pitchFamily="34" charset="-122"/>
                <a:ea typeface="微软雅黑" pitchFamily="34" charset="-122"/>
              </a:rPr>
              <a:t>类型包括</a:t>
            </a:r>
            <a:r>
              <a:rPr lang="en-US" altLang="zh-CN" sz="2400" kern="0" dirty="0" err="1">
                <a:solidFill>
                  <a:srgbClr val="0000FF"/>
                </a:solidFill>
                <a:latin typeface="微软雅黑" pitchFamily="34" charset="-122"/>
                <a:ea typeface="微软雅黑" pitchFamily="34" charset="-122"/>
              </a:rPr>
              <a:t>reg</a:t>
            </a:r>
            <a:r>
              <a:rPr lang="zh-CN" altLang="en-US" sz="2400" kern="0" dirty="0">
                <a:solidFill>
                  <a:srgbClr val="0000FF"/>
                </a:solidFill>
                <a:latin typeface="微软雅黑" pitchFamily="34" charset="-122"/>
                <a:ea typeface="微软雅黑" pitchFamily="34" charset="-122"/>
              </a:rPr>
              <a:t>，</a:t>
            </a:r>
            <a:r>
              <a:rPr lang="en-US" altLang="zh-CN" sz="2400" kern="0" dirty="0">
                <a:solidFill>
                  <a:srgbClr val="0000FF"/>
                </a:solidFill>
                <a:latin typeface="微软雅黑" pitchFamily="34" charset="-122"/>
                <a:ea typeface="微软雅黑" pitchFamily="34" charset="-122"/>
              </a:rPr>
              <a:t>integer</a:t>
            </a:r>
            <a:r>
              <a:rPr lang="zh-CN" altLang="en-US" sz="2400" kern="0" dirty="0">
                <a:solidFill>
                  <a:srgbClr val="0000FF"/>
                </a:solidFill>
                <a:latin typeface="微软雅黑" pitchFamily="34" charset="-122"/>
                <a:ea typeface="微软雅黑" pitchFamily="34" charset="-122"/>
              </a:rPr>
              <a:t>，</a:t>
            </a:r>
            <a:r>
              <a:rPr lang="en-US" altLang="zh-CN" sz="2400" kern="0" dirty="0">
                <a:solidFill>
                  <a:srgbClr val="0000FF"/>
                </a:solidFill>
                <a:latin typeface="微软雅黑" pitchFamily="34" charset="-122"/>
                <a:ea typeface="微软雅黑" pitchFamily="34" charset="-122"/>
              </a:rPr>
              <a:t>parameter</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real</a:t>
            </a:r>
            <a:r>
              <a:rPr lang="zh-CN" altLang="en-US" sz="2400" kern="0" dirty="0">
                <a:latin typeface="微软雅黑" pitchFamily="34" charset="-122"/>
                <a:ea typeface="微软雅黑" pitchFamily="34" charset="-122"/>
              </a:rPr>
              <a:t>和</a:t>
            </a:r>
            <a:r>
              <a:rPr lang="en-US" altLang="zh-CN" sz="2400" kern="0" dirty="0">
                <a:latin typeface="微软雅黑" pitchFamily="34" charset="-122"/>
                <a:ea typeface="微软雅黑" pitchFamily="34" charset="-122"/>
              </a:rPr>
              <a:t>time</a:t>
            </a:r>
            <a:r>
              <a:rPr lang="zh-CN" altLang="en-US" sz="2400" kern="0" dirty="0">
                <a:latin typeface="微软雅黑" pitchFamily="34" charset="-122"/>
                <a:ea typeface="微软雅黑" pitchFamily="34" charset="-122"/>
              </a:rPr>
              <a:t>等。其中，</a:t>
            </a:r>
            <a:r>
              <a:rPr lang="zh-CN" altLang="en-US" sz="2400" kern="0" dirty="0">
                <a:solidFill>
                  <a:srgbClr val="FF0000"/>
                </a:solidFill>
                <a:latin typeface="微软雅黑" pitchFamily="34" charset="-122"/>
                <a:ea typeface="微软雅黑" pitchFamily="34" charset="-122"/>
              </a:rPr>
              <a:t>可综合设计</a:t>
            </a:r>
            <a:r>
              <a:rPr lang="zh-CN" altLang="en-US" sz="2400" kern="0" dirty="0">
                <a:latin typeface="微软雅黑" pitchFamily="34" charset="-122"/>
                <a:ea typeface="微软雅黑" pitchFamily="34" charset="-122"/>
              </a:rPr>
              <a:t>中只能使用前三中类型，其数据定义格式如下：</a:t>
            </a:r>
          </a:p>
        </p:txBody>
      </p:sp>
      <p:sp>
        <p:nvSpPr>
          <p:cNvPr id="8" name="TextBox 7"/>
          <p:cNvSpPr txBox="1"/>
          <p:nvPr/>
        </p:nvSpPr>
        <p:spPr>
          <a:xfrm>
            <a:off x="755576" y="4149080"/>
            <a:ext cx="7920880" cy="769441"/>
          </a:xfrm>
          <a:prstGeom prst="rect">
            <a:avLst/>
          </a:prstGeom>
          <a:noFill/>
        </p:spPr>
        <p:txBody>
          <a:bodyPr wrap="square" rtlCol="0">
            <a:spAutoFit/>
          </a:bodyPr>
          <a:lstStyle/>
          <a:p>
            <a:r>
              <a:rPr lang="en-US" altLang="zh-CN" sz="2200" dirty="0">
                <a:solidFill>
                  <a:srgbClr val="FF0000"/>
                </a:solidFill>
                <a:latin typeface="微软雅黑" pitchFamily="34" charset="-122"/>
                <a:ea typeface="微软雅黑" pitchFamily="34" charset="-122"/>
              </a:rPr>
              <a:t>integer </a:t>
            </a:r>
            <a:r>
              <a:rPr lang="zh-CN" altLang="en-US" sz="2200" dirty="0">
                <a:solidFill>
                  <a:srgbClr val="00B050"/>
                </a:solidFill>
                <a:latin typeface="微软雅黑" pitchFamily="34" charset="-122"/>
                <a:ea typeface="微软雅黑" pitchFamily="34" charset="-122"/>
              </a:rPr>
              <a:t>信号名</a:t>
            </a:r>
            <a:r>
              <a:rPr lang="en-US" altLang="zh-CN" sz="2200" dirty="0">
                <a:solidFill>
                  <a:srgbClr val="00B050"/>
                </a:solidFill>
                <a:latin typeface="微软雅黑" pitchFamily="34" charset="-122"/>
                <a:ea typeface="微软雅黑" pitchFamily="34" charset="-122"/>
              </a:rPr>
              <a:t>1, </a:t>
            </a:r>
            <a:r>
              <a:rPr lang="zh-CN" altLang="en-US" sz="2200" dirty="0">
                <a:solidFill>
                  <a:srgbClr val="00B050"/>
                </a:solidFill>
                <a:latin typeface="微软雅黑" pitchFamily="34" charset="-122"/>
                <a:ea typeface="微软雅黑" pitchFamily="34" charset="-122"/>
              </a:rPr>
              <a:t>信号名</a:t>
            </a:r>
            <a:r>
              <a:rPr lang="en-US" altLang="zh-CN" sz="2200" dirty="0">
                <a:solidFill>
                  <a:srgbClr val="00B050"/>
                </a:solidFill>
                <a:latin typeface="微软雅黑" pitchFamily="34" charset="-122"/>
                <a:ea typeface="微软雅黑" pitchFamily="34" charset="-122"/>
              </a:rPr>
              <a:t>2, . . ., </a:t>
            </a:r>
            <a:r>
              <a:rPr lang="zh-CN" altLang="en-US" sz="2200" dirty="0">
                <a:solidFill>
                  <a:srgbClr val="00B050"/>
                </a:solidFill>
                <a:latin typeface="微软雅黑" pitchFamily="34" charset="-122"/>
                <a:ea typeface="微软雅黑" pitchFamily="34" charset="-122"/>
              </a:rPr>
              <a:t>信号名</a:t>
            </a:r>
            <a:r>
              <a:rPr lang="en-US" altLang="zh-CN" sz="2200" dirty="0">
                <a:solidFill>
                  <a:srgbClr val="00B050"/>
                </a:solidFill>
                <a:latin typeface="微软雅黑" pitchFamily="34" charset="-122"/>
                <a:ea typeface="微软雅黑" pitchFamily="34" charset="-122"/>
              </a:rPr>
              <a:t>n</a:t>
            </a:r>
            <a:r>
              <a:rPr lang="en-US" altLang="zh-CN" sz="2200" dirty="0">
                <a:latin typeface="微软雅黑" pitchFamily="34" charset="-122"/>
                <a:ea typeface="微软雅黑" pitchFamily="34" charset="-122"/>
              </a:rPr>
              <a:t>;</a:t>
            </a:r>
          </a:p>
          <a:p>
            <a:r>
              <a:rPr lang="zh-CN" altLang="en-US" sz="2200" dirty="0">
                <a:latin typeface="微软雅黑" pitchFamily="34" charset="-122"/>
                <a:ea typeface="微软雅黑" pitchFamily="34" charset="-122"/>
              </a:rPr>
              <a:t>定义带符号的</a:t>
            </a:r>
            <a:r>
              <a:rPr lang="en-US" altLang="zh-CN" sz="2200" dirty="0">
                <a:latin typeface="微软雅黑" pitchFamily="34" charset="-122"/>
                <a:ea typeface="微软雅黑" pitchFamily="34" charset="-122"/>
              </a:rPr>
              <a:t>32</a:t>
            </a:r>
            <a:r>
              <a:rPr lang="zh-CN" altLang="en-US" sz="2200" dirty="0">
                <a:latin typeface="微软雅黑" pitchFamily="34" charset="-122"/>
                <a:ea typeface="微软雅黑" pitchFamily="34" charset="-122"/>
              </a:rPr>
              <a:t>位整型数据，常用作</a:t>
            </a:r>
            <a:r>
              <a:rPr lang="en-US" altLang="zh-CN" sz="2200" dirty="0">
                <a:latin typeface="微软雅黑" pitchFamily="34" charset="-122"/>
                <a:ea typeface="微软雅黑" pitchFamily="34" charset="-122"/>
              </a:rPr>
              <a:t>for</a:t>
            </a:r>
            <a:r>
              <a:rPr lang="zh-CN" altLang="en-US" sz="2200" dirty="0">
                <a:latin typeface="微软雅黑" pitchFamily="34" charset="-122"/>
                <a:ea typeface="微软雅黑" pitchFamily="34" charset="-122"/>
              </a:rPr>
              <a:t>循环的循环变量</a:t>
            </a:r>
          </a:p>
        </p:txBody>
      </p:sp>
      <p:sp>
        <p:nvSpPr>
          <p:cNvPr id="9" name="TextBox 8"/>
          <p:cNvSpPr txBox="1"/>
          <p:nvPr/>
        </p:nvSpPr>
        <p:spPr>
          <a:xfrm>
            <a:off x="755576" y="2924944"/>
            <a:ext cx="7920880" cy="1107996"/>
          </a:xfrm>
          <a:prstGeom prst="rect">
            <a:avLst/>
          </a:prstGeom>
          <a:noFill/>
        </p:spPr>
        <p:txBody>
          <a:bodyPr wrap="square" rtlCol="0">
            <a:spAutoFit/>
          </a:bodyPr>
          <a:lstStyle/>
          <a:p>
            <a:r>
              <a:rPr lang="en-US" altLang="zh-CN" sz="2200" dirty="0" err="1">
                <a:solidFill>
                  <a:srgbClr val="FF0000"/>
                </a:solidFill>
                <a:latin typeface="微软雅黑" pitchFamily="34" charset="-122"/>
                <a:ea typeface="微软雅黑" pitchFamily="34" charset="-122"/>
              </a:rPr>
              <a:t>reg</a:t>
            </a:r>
            <a:r>
              <a:rPr lang="en-US" altLang="zh-CN" sz="2200" dirty="0">
                <a:latin typeface="微软雅黑" pitchFamily="34" charset="-122"/>
                <a:ea typeface="微软雅黑" pitchFamily="34" charset="-122"/>
              </a:rPr>
              <a:t> </a:t>
            </a:r>
            <a:r>
              <a:rPr lang="en-US" altLang="zh-CN" sz="2200" dirty="0">
                <a:solidFill>
                  <a:srgbClr val="0000FF"/>
                </a:solidFill>
                <a:latin typeface="微软雅黑" pitchFamily="34" charset="-122"/>
                <a:ea typeface="微软雅黑" pitchFamily="34" charset="-122"/>
              </a:rPr>
              <a:t>&lt;[</a:t>
            </a:r>
            <a:r>
              <a:rPr lang="zh-CN" altLang="en-US" sz="2200" dirty="0">
                <a:solidFill>
                  <a:srgbClr val="0000FF"/>
                </a:solidFill>
                <a:latin typeface="微软雅黑" pitchFamily="34" charset="-122"/>
                <a:ea typeface="微软雅黑" pitchFamily="34" charset="-122"/>
              </a:rPr>
              <a:t>位宽</a:t>
            </a:r>
            <a:r>
              <a:rPr lang="en-US" altLang="zh-CN" sz="2200" dirty="0">
                <a:solidFill>
                  <a:srgbClr val="0000FF"/>
                </a:solidFill>
                <a:latin typeface="微软雅黑" pitchFamily="34" charset="-122"/>
                <a:ea typeface="微软雅黑" pitchFamily="34" charset="-122"/>
              </a:rPr>
              <a:t>]</a:t>
            </a:r>
            <a:r>
              <a:rPr lang="en-US" altLang="zh-CN" sz="2200" dirty="0">
                <a:latin typeface="微软雅黑" pitchFamily="34" charset="-122"/>
                <a:ea typeface="微软雅黑" pitchFamily="34" charset="-122"/>
              </a:rPr>
              <a:t>&gt;  </a:t>
            </a:r>
            <a:r>
              <a:rPr lang="zh-CN" altLang="en-US" sz="2200" dirty="0">
                <a:solidFill>
                  <a:srgbClr val="00B050"/>
                </a:solidFill>
                <a:latin typeface="微软雅黑" pitchFamily="34" charset="-122"/>
                <a:ea typeface="微软雅黑" pitchFamily="34" charset="-122"/>
              </a:rPr>
              <a:t>信号名</a:t>
            </a:r>
            <a:r>
              <a:rPr lang="en-US" altLang="zh-CN" sz="2200" dirty="0">
                <a:solidFill>
                  <a:srgbClr val="00B050"/>
                </a:solidFill>
                <a:latin typeface="微软雅黑" pitchFamily="34" charset="-122"/>
                <a:ea typeface="微软雅黑" pitchFamily="34" charset="-122"/>
              </a:rPr>
              <a:t>1, </a:t>
            </a:r>
            <a:r>
              <a:rPr lang="zh-CN" altLang="en-US" sz="2200" dirty="0">
                <a:solidFill>
                  <a:srgbClr val="00B050"/>
                </a:solidFill>
                <a:latin typeface="微软雅黑" pitchFamily="34" charset="-122"/>
                <a:ea typeface="微软雅黑" pitchFamily="34" charset="-122"/>
              </a:rPr>
              <a:t>信号名</a:t>
            </a:r>
            <a:r>
              <a:rPr lang="en-US" altLang="zh-CN" sz="2200" dirty="0">
                <a:solidFill>
                  <a:srgbClr val="00B050"/>
                </a:solidFill>
                <a:latin typeface="微软雅黑" pitchFamily="34" charset="-122"/>
                <a:ea typeface="微软雅黑" pitchFamily="34" charset="-122"/>
              </a:rPr>
              <a:t>2, . . ., </a:t>
            </a:r>
            <a:r>
              <a:rPr lang="zh-CN" altLang="en-US" sz="2200" dirty="0">
                <a:solidFill>
                  <a:srgbClr val="00B050"/>
                </a:solidFill>
                <a:latin typeface="微软雅黑" pitchFamily="34" charset="-122"/>
                <a:ea typeface="微软雅黑" pitchFamily="34" charset="-122"/>
              </a:rPr>
              <a:t>信号名</a:t>
            </a:r>
            <a:r>
              <a:rPr lang="en-US" altLang="zh-CN" sz="2200" dirty="0">
                <a:solidFill>
                  <a:srgbClr val="00B050"/>
                </a:solidFill>
                <a:latin typeface="微软雅黑" pitchFamily="34" charset="-122"/>
                <a:ea typeface="微软雅黑" pitchFamily="34" charset="-122"/>
              </a:rPr>
              <a:t>n</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，例如：</a:t>
            </a:r>
            <a:endParaRPr lang="en-US" altLang="zh-CN" sz="2200" dirty="0">
              <a:latin typeface="微软雅黑" pitchFamily="34" charset="-122"/>
              <a:ea typeface="微软雅黑" pitchFamily="34" charset="-122"/>
            </a:endParaRPr>
          </a:p>
          <a:p>
            <a:r>
              <a:rPr lang="en-US" altLang="zh-CN" sz="2200" dirty="0" err="1">
                <a:latin typeface="微软雅黑" pitchFamily="34" charset="-122"/>
                <a:ea typeface="微软雅黑" pitchFamily="34" charset="-122"/>
              </a:rPr>
              <a:t>reg</a:t>
            </a:r>
            <a:r>
              <a:rPr lang="en-US" altLang="zh-CN" sz="2200" dirty="0">
                <a:latin typeface="微软雅黑" pitchFamily="34" charset="-122"/>
                <a:ea typeface="微软雅黑" pitchFamily="34" charset="-122"/>
              </a:rPr>
              <a:t> a, b;  //</a:t>
            </a:r>
            <a:r>
              <a:rPr lang="zh-CN" altLang="en-US" sz="2200" dirty="0">
                <a:latin typeface="微软雅黑" pitchFamily="34" charset="-122"/>
                <a:ea typeface="微软雅黑" pitchFamily="34" charset="-122"/>
              </a:rPr>
              <a:t>省略位宽，默认定义</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位</a:t>
            </a:r>
            <a:endParaRPr lang="en-US" altLang="zh-CN" sz="2200" dirty="0">
              <a:latin typeface="微软雅黑" pitchFamily="34" charset="-122"/>
              <a:ea typeface="微软雅黑" pitchFamily="34" charset="-122"/>
            </a:endParaRPr>
          </a:p>
          <a:p>
            <a:r>
              <a:rPr lang="en-US" altLang="zh-CN" sz="2200" dirty="0" err="1">
                <a:latin typeface="微软雅黑" pitchFamily="34" charset="-122"/>
                <a:ea typeface="微软雅黑" pitchFamily="34" charset="-122"/>
              </a:rPr>
              <a:t>reg</a:t>
            </a:r>
            <a:r>
              <a:rPr lang="en-US" altLang="zh-CN" sz="2200" dirty="0">
                <a:latin typeface="微软雅黑" pitchFamily="34" charset="-122"/>
                <a:ea typeface="微软雅黑" pitchFamily="34" charset="-122"/>
              </a:rPr>
              <a:t> [31:0] </a:t>
            </a:r>
            <a:r>
              <a:rPr lang="en-US" altLang="zh-CN" sz="2200" dirty="0" err="1">
                <a:latin typeface="微软雅黑" pitchFamily="34" charset="-122"/>
                <a:ea typeface="微软雅黑" pitchFamily="34" charset="-122"/>
              </a:rPr>
              <a:t>addrbus</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databus</a:t>
            </a:r>
            <a:r>
              <a:rPr lang="en-US" altLang="zh-CN" sz="2200" dirty="0">
                <a:latin typeface="微软雅黑" pitchFamily="34" charset="-122"/>
                <a:ea typeface="微软雅黑" pitchFamily="34" charset="-122"/>
              </a:rPr>
              <a:t>, buff;</a:t>
            </a:r>
            <a:endParaRPr lang="zh-CN" altLang="en-US" sz="2200" dirty="0">
              <a:latin typeface="微软雅黑" pitchFamily="34" charset="-122"/>
              <a:ea typeface="微软雅黑" pitchFamily="34" charset="-122"/>
            </a:endParaRPr>
          </a:p>
        </p:txBody>
      </p:sp>
      <p:sp>
        <p:nvSpPr>
          <p:cNvPr id="10" name="TextBox 9"/>
          <p:cNvSpPr txBox="1"/>
          <p:nvPr/>
        </p:nvSpPr>
        <p:spPr>
          <a:xfrm>
            <a:off x="755576" y="5085184"/>
            <a:ext cx="8136904" cy="1107996"/>
          </a:xfrm>
          <a:prstGeom prst="rect">
            <a:avLst/>
          </a:prstGeom>
          <a:noFill/>
        </p:spPr>
        <p:txBody>
          <a:bodyPr wrap="square" rtlCol="0">
            <a:spAutoFit/>
          </a:bodyPr>
          <a:lstStyle/>
          <a:p>
            <a:r>
              <a:rPr lang="en-US" altLang="zh-CN" sz="2200" dirty="0">
                <a:solidFill>
                  <a:srgbClr val="FF0000"/>
                </a:solidFill>
                <a:latin typeface="微软雅黑" pitchFamily="34" charset="-122"/>
                <a:ea typeface="微软雅黑" pitchFamily="34" charset="-122"/>
              </a:rPr>
              <a:t>parameter</a:t>
            </a:r>
            <a:r>
              <a:rPr lang="en-US" altLang="zh-CN" sz="2200" dirty="0">
                <a:latin typeface="微软雅黑" pitchFamily="34" charset="-122"/>
                <a:ea typeface="微软雅黑" pitchFamily="34" charset="-122"/>
              </a:rPr>
              <a:t> </a:t>
            </a:r>
            <a:r>
              <a:rPr lang="zh-CN" altLang="en-US" sz="2200" dirty="0">
                <a:solidFill>
                  <a:srgbClr val="00B050"/>
                </a:solidFill>
                <a:latin typeface="微软雅黑" pitchFamily="34" charset="-122"/>
                <a:ea typeface="微软雅黑" pitchFamily="34" charset="-122"/>
              </a:rPr>
              <a:t>参数</a:t>
            </a:r>
            <a:r>
              <a:rPr lang="en-US" altLang="zh-CN" sz="2200" dirty="0">
                <a:solidFill>
                  <a:srgbClr val="00B050"/>
                </a:solidFill>
                <a:latin typeface="微软雅黑" pitchFamily="34" charset="-122"/>
                <a:ea typeface="微软雅黑" pitchFamily="34" charset="-122"/>
              </a:rPr>
              <a:t>1 = </a:t>
            </a:r>
            <a:r>
              <a:rPr lang="zh-CN" altLang="en-US" sz="2200" dirty="0">
                <a:solidFill>
                  <a:srgbClr val="00B050"/>
                </a:solidFill>
                <a:latin typeface="微软雅黑" pitchFamily="34" charset="-122"/>
                <a:ea typeface="微软雅黑" pitchFamily="34" charset="-122"/>
              </a:rPr>
              <a:t>表达式</a:t>
            </a:r>
            <a:r>
              <a:rPr lang="en-US" altLang="zh-CN" sz="2200" dirty="0">
                <a:solidFill>
                  <a:srgbClr val="00B050"/>
                </a:solidFill>
                <a:latin typeface="微软雅黑" pitchFamily="34" charset="-122"/>
                <a:ea typeface="微软雅黑" pitchFamily="34" charset="-122"/>
              </a:rPr>
              <a:t>1, . . .,</a:t>
            </a:r>
            <a:r>
              <a:rPr lang="zh-CN" altLang="en-US" sz="2200" dirty="0">
                <a:solidFill>
                  <a:srgbClr val="00B050"/>
                </a:solidFill>
                <a:latin typeface="微软雅黑" pitchFamily="34" charset="-122"/>
                <a:ea typeface="微软雅黑" pitchFamily="34" charset="-122"/>
              </a:rPr>
              <a:t>参数</a:t>
            </a:r>
            <a:r>
              <a:rPr lang="en-US" altLang="zh-CN" sz="2200" dirty="0">
                <a:solidFill>
                  <a:srgbClr val="00B050"/>
                </a:solidFill>
                <a:latin typeface="微软雅黑" pitchFamily="34" charset="-122"/>
                <a:ea typeface="微软雅黑" pitchFamily="34" charset="-122"/>
              </a:rPr>
              <a:t>n = </a:t>
            </a:r>
            <a:r>
              <a:rPr lang="zh-CN" altLang="en-US" sz="2200" dirty="0">
                <a:solidFill>
                  <a:srgbClr val="00B050"/>
                </a:solidFill>
                <a:latin typeface="微软雅黑" pitchFamily="34" charset="-122"/>
                <a:ea typeface="微软雅黑" pitchFamily="34" charset="-122"/>
              </a:rPr>
              <a:t>表达式</a:t>
            </a:r>
            <a:r>
              <a:rPr lang="en-US" altLang="zh-CN" sz="2200" dirty="0">
                <a:solidFill>
                  <a:srgbClr val="00B050"/>
                </a:solidFill>
                <a:latin typeface="微软雅黑" pitchFamily="34" charset="-122"/>
                <a:ea typeface="微软雅黑" pitchFamily="34" charset="-122"/>
              </a:rPr>
              <a:t>n</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，例如：</a:t>
            </a:r>
            <a:endParaRPr lang="en-US" altLang="zh-CN" sz="2200" dirty="0">
              <a:latin typeface="微软雅黑" pitchFamily="34" charset="-122"/>
              <a:ea typeface="微软雅黑" pitchFamily="34" charset="-122"/>
            </a:endParaRPr>
          </a:p>
          <a:p>
            <a:r>
              <a:rPr lang="en-US" altLang="zh-CN" sz="2200" dirty="0">
                <a:latin typeface="微软雅黑" pitchFamily="34" charset="-122"/>
                <a:ea typeface="微软雅黑" pitchFamily="34" charset="-122"/>
              </a:rPr>
              <a:t>parameter  SEL = 8, CODE = 8'ha3;</a:t>
            </a:r>
          </a:p>
          <a:p>
            <a:r>
              <a:rPr lang="zh-CN" altLang="en-US" sz="2200" dirty="0">
                <a:latin typeface="微软雅黑" pitchFamily="34" charset="-122"/>
                <a:ea typeface="微软雅黑" pitchFamily="34" charset="-122"/>
              </a:rPr>
              <a:t>用于模块的参数化设计，便于代码修改，类似宏定义</a:t>
            </a:r>
            <a:r>
              <a:rPr lang="en-US" altLang="zh-CN" sz="2200" dirty="0">
                <a:latin typeface="微软雅黑" pitchFamily="34" charset="-122"/>
                <a:ea typeface="微软雅黑" pitchFamily="34" charset="-122"/>
              </a:rPr>
              <a:t>#define</a:t>
            </a:r>
            <a:endParaRPr lang="zh-CN" altLang="en-US" sz="2200" dirty="0">
              <a:latin typeface="微软雅黑" pitchFamily="34" charset="-122"/>
              <a:ea typeface="微软雅黑" pitchFamily="34" charset="-122"/>
            </a:endParaRPr>
          </a:p>
        </p:txBody>
      </p:sp>
      <p:sp>
        <p:nvSpPr>
          <p:cNvPr id="12" name="TextBox 11"/>
          <p:cNvSpPr txBox="1"/>
          <p:nvPr/>
        </p:nvSpPr>
        <p:spPr>
          <a:xfrm>
            <a:off x="5076056" y="3358153"/>
            <a:ext cx="4392488" cy="430887"/>
          </a:xfrm>
          <a:prstGeom prst="rect">
            <a:avLst/>
          </a:prstGeom>
          <a:noFill/>
        </p:spPr>
        <p:txBody>
          <a:bodyPr wrap="square" rtlCol="0">
            <a:spAutoFit/>
          </a:bodyPr>
          <a:lstStyle/>
          <a:p>
            <a:pPr algn="ctr"/>
            <a:r>
              <a:rPr lang="en-US" altLang="zh-CN" sz="2200" b="1" dirty="0" err="1">
                <a:solidFill>
                  <a:srgbClr val="FF0000"/>
                </a:solidFill>
                <a:latin typeface="华文彩云" pitchFamily="2" charset="-122"/>
                <a:ea typeface="华文彩云" pitchFamily="2" charset="-122"/>
              </a:rPr>
              <a:t>reg</a:t>
            </a:r>
            <a:r>
              <a:rPr lang="zh-CN" altLang="en-US" sz="2200" b="1" dirty="0">
                <a:solidFill>
                  <a:srgbClr val="FF0000"/>
                </a:solidFill>
                <a:latin typeface="华文彩云" pitchFamily="2" charset="-122"/>
                <a:ea typeface="华文彩云" pitchFamily="2" charset="-122"/>
              </a:rPr>
              <a:t>是最常用的</a:t>
            </a:r>
            <a:r>
              <a:rPr lang="en-US" altLang="zh-CN" sz="2200" b="1" dirty="0">
                <a:solidFill>
                  <a:srgbClr val="FF0000"/>
                </a:solidFill>
                <a:latin typeface="华文彩云" pitchFamily="2" charset="-122"/>
                <a:ea typeface="华文彩云" pitchFamily="2" charset="-122"/>
              </a:rPr>
              <a:t>register</a:t>
            </a:r>
            <a:r>
              <a:rPr lang="zh-CN" altLang="en-US" sz="2200" b="1" dirty="0">
                <a:solidFill>
                  <a:srgbClr val="FF0000"/>
                </a:solidFill>
                <a:latin typeface="华文彩云" pitchFamily="2" charset="-122"/>
                <a:ea typeface="华文彩云" pitchFamily="2" charset="-122"/>
              </a:rPr>
              <a:t>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49</a:t>
            </a:fld>
            <a:endParaRPr lang="en-US" altLang="zh-CN"/>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reg</a:t>
            </a:r>
            <a:r>
              <a:rPr lang="zh-CN" altLang="en-US" sz="4000" b="1" dirty="0">
                <a:latin typeface="微软雅黑" pitchFamily="34" charset="-122"/>
                <a:ea typeface="微软雅黑" pitchFamily="34" charset="-122"/>
              </a:rPr>
              <a:t>类型</a:t>
            </a:r>
          </a:p>
        </p:txBody>
      </p:sp>
      <p:sp>
        <p:nvSpPr>
          <p:cNvPr id="7" name="Rectangle 6"/>
          <p:cNvSpPr txBox="1">
            <a:spLocks noChangeArrowheads="1"/>
          </p:cNvSpPr>
          <p:nvPr/>
        </p:nvSpPr>
        <p:spPr>
          <a:xfrm>
            <a:off x="352424" y="1124745"/>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400" kern="0" dirty="0" err="1">
                <a:latin typeface="微软雅黑" pitchFamily="34" charset="-122"/>
                <a:ea typeface="微软雅黑" pitchFamily="34" charset="-122"/>
              </a:rPr>
              <a:t>reg</a:t>
            </a:r>
            <a:r>
              <a:rPr lang="zh-CN" altLang="en-US" sz="2400" kern="0" dirty="0">
                <a:latin typeface="微软雅黑" pitchFamily="34" charset="-122"/>
                <a:ea typeface="微软雅黑" pitchFamily="34" charset="-122"/>
              </a:rPr>
              <a:t>类型的信号通常用作在</a:t>
            </a:r>
            <a:r>
              <a:rPr lang="en-US" altLang="zh-CN" sz="2400" kern="0" dirty="0">
                <a:latin typeface="微软雅黑" pitchFamily="34" charset="-122"/>
                <a:ea typeface="微软雅黑" pitchFamily="34" charset="-122"/>
              </a:rPr>
              <a:t>always</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initial</a:t>
            </a:r>
            <a:r>
              <a:rPr lang="zh-CN" altLang="en-US" sz="2400" kern="0" dirty="0">
                <a:latin typeface="微软雅黑" pitchFamily="34" charset="-122"/>
                <a:ea typeface="微软雅黑" pitchFamily="34" charset="-122"/>
              </a:rPr>
              <a:t>过程块中被赋值的信号，亦可用于表达式的输入。</a:t>
            </a:r>
          </a:p>
        </p:txBody>
      </p:sp>
      <p:sp>
        <p:nvSpPr>
          <p:cNvPr id="13" name="TextBox 12"/>
          <p:cNvSpPr txBox="1"/>
          <p:nvPr/>
        </p:nvSpPr>
        <p:spPr>
          <a:xfrm>
            <a:off x="4499992" y="2348880"/>
            <a:ext cx="3960440" cy="2308324"/>
          </a:xfrm>
          <a:prstGeom prst="rect">
            <a:avLst/>
          </a:prstGeom>
          <a:noFill/>
          <a:ln w="28575">
            <a:solidFill>
              <a:schemeClr val="tx1"/>
            </a:solidFill>
          </a:ln>
        </p:spPr>
        <p:txBody>
          <a:bodyPr wrap="square" rtlCol="0">
            <a:spAutoFit/>
          </a:bodyPr>
          <a:lstStyle/>
          <a:p>
            <a:r>
              <a:rPr lang="en-US" altLang="zh-CN" sz="2400" dirty="0">
                <a:latin typeface="微软雅黑" pitchFamily="34" charset="-122"/>
                <a:ea typeface="微软雅黑" pitchFamily="34" charset="-122"/>
              </a:rPr>
              <a:t>wire a, b, d;</a:t>
            </a:r>
          </a:p>
          <a:p>
            <a:r>
              <a:rPr lang="en-US" altLang="zh-CN" sz="2400" dirty="0" err="1">
                <a:latin typeface="微软雅黑" pitchFamily="34" charset="-122"/>
                <a:ea typeface="微软雅黑" pitchFamily="34" charset="-122"/>
              </a:rPr>
              <a:t>reg</a:t>
            </a:r>
            <a:r>
              <a:rPr lang="en-US" altLang="zh-CN" sz="2400" dirty="0">
                <a:latin typeface="微软雅黑" pitchFamily="34" charset="-122"/>
                <a:ea typeface="微软雅黑" pitchFamily="34" charset="-122"/>
              </a:rPr>
              <a:t> out;</a:t>
            </a:r>
          </a:p>
          <a:p>
            <a:r>
              <a:rPr lang="en-US" altLang="zh-CN" sz="2400" dirty="0">
                <a:latin typeface="微软雅黑" pitchFamily="34" charset="-122"/>
                <a:ea typeface="微软雅黑" pitchFamily="34" charset="-122"/>
              </a:rPr>
              <a:t>always @(a or b or d)</a:t>
            </a:r>
          </a:p>
          <a:p>
            <a:r>
              <a:rPr lang="en-US" altLang="zh-CN" sz="2400" dirty="0">
                <a:latin typeface="微软雅黑" pitchFamily="34" charset="-122"/>
                <a:ea typeface="微软雅黑" pitchFamily="34" charset="-122"/>
              </a:rPr>
              <a:t>begin</a:t>
            </a:r>
          </a:p>
          <a:p>
            <a:r>
              <a:rPr lang="en-US" altLang="zh-CN" sz="2400" dirty="0">
                <a:latin typeface="微软雅黑" pitchFamily="34" charset="-122"/>
                <a:ea typeface="微软雅黑" pitchFamily="34" charset="-122"/>
              </a:rPr>
              <a:t>   out = (a &amp; b) ^ d;</a:t>
            </a:r>
          </a:p>
          <a:p>
            <a:r>
              <a:rPr lang="en-US" altLang="zh-CN" sz="2400" dirty="0">
                <a:latin typeface="微软雅黑" pitchFamily="34" charset="-122"/>
                <a:ea typeface="微软雅黑" pitchFamily="34" charset="-122"/>
              </a:rPr>
              <a:t>end</a:t>
            </a:r>
            <a:endParaRPr lang="zh-CN" altLang="en-US" sz="2400" dirty="0">
              <a:latin typeface="微软雅黑" pitchFamily="34" charset="-122"/>
              <a:ea typeface="微软雅黑" pitchFamily="34" charset="-122"/>
            </a:endParaRPr>
          </a:p>
        </p:txBody>
      </p:sp>
      <p:sp>
        <p:nvSpPr>
          <p:cNvPr id="14" name="TextBox 13"/>
          <p:cNvSpPr txBox="1"/>
          <p:nvPr/>
        </p:nvSpPr>
        <p:spPr>
          <a:xfrm>
            <a:off x="467544" y="4869160"/>
            <a:ext cx="3960440" cy="1200329"/>
          </a:xfrm>
          <a:prstGeom prst="rect">
            <a:avLst/>
          </a:prstGeom>
          <a:noFill/>
          <a:ln w="28575">
            <a:solidFill>
              <a:schemeClr val="tx1"/>
            </a:solidFill>
          </a:ln>
        </p:spPr>
        <p:txBody>
          <a:bodyPr wrap="square" rtlCol="0">
            <a:spAutoFit/>
          </a:bodyPr>
          <a:lstStyle/>
          <a:p>
            <a:r>
              <a:rPr lang="en-US" altLang="zh-CN" sz="2400" dirty="0">
                <a:latin typeface="微软雅黑" pitchFamily="34" charset="-122"/>
                <a:ea typeface="微软雅黑" pitchFamily="34" charset="-122"/>
              </a:rPr>
              <a:t>wire a, b, d;</a:t>
            </a:r>
          </a:p>
          <a:p>
            <a:r>
              <a:rPr lang="en-US" altLang="zh-CN" sz="2400" dirty="0" err="1">
                <a:latin typeface="微软雅黑" pitchFamily="34" charset="-122"/>
                <a:ea typeface="微软雅黑" pitchFamily="34" charset="-122"/>
              </a:rPr>
              <a:t>reg</a:t>
            </a:r>
            <a:r>
              <a:rPr lang="en-US" altLang="zh-CN" sz="2400" dirty="0">
                <a:latin typeface="微软雅黑" pitchFamily="34" charset="-122"/>
                <a:ea typeface="微软雅黑" pitchFamily="34" charset="-122"/>
              </a:rPr>
              <a:t> out;</a:t>
            </a:r>
          </a:p>
          <a:p>
            <a:r>
              <a:rPr lang="en-US" altLang="zh-CN" sz="2400" dirty="0">
                <a:latin typeface="微软雅黑" pitchFamily="34" charset="-122"/>
                <a:ea typeface="微软雅黑" pitchFamily="34" charset="-122"/>
              </a:rPr>
              <a:t>assign out = (a &amp; b) ^ d;</a:t>
            </a:r>
          </a:p>
        </p:txBody>
      </p:sp>
      <p:sp>
        <p:nvSpPr>
          <p:cNvPr id="15" name="TextBox 14"/>
          <p:cNvSpPr txBox="1"/>
          <p:nvPr/>
        </p:nvSpPr>
        <p:spPr>
          <a:xfrm>
            <a:off x="3347864" y="4883449"/>
            <a:ext cx="1080120" cy="523220"/>
          </a:xfrm>
          <a:prstGeom prst="rect">
            <a:avLst/>
          </a:prstGeom>
          <a:noFill/>
        </p:spPr>
        <p:txBody>
          <a:bodyPr wrap="square" rtlCol="0">
            <a:spAutoFit/>
          </a:bodyPr>
          <a:lstStyle/>
          <a:p>
            <a:r>
              <a:rPr lang="zh-CN" altLang="en-US" sz="2800" dirty="0">
                <a:solidFill>
                  <a:srgbClr val="FF0000"/>
                </a:solidFill>
                <a:latin typeface="微软雅黑" pitchFamily="34" charset="-122"/>
                <a:ea typeface="微软雅黑" pitchFamily="34" charset="-122"/>
              </a:rPr>
              <a:t>错误！</a:t>
            </a:r>
          </a:p>
        </p:txBody>
      </p:sp>
      <p:sp>
        <p:nvSpPr>
          <p:cNvPr id="16" name="TextBox 15"/>
          <p:cNvSpPr txBox="1"/>
          <p:nvPr/>
        </p:nvSpPr>
        <p:spPr>
          <a:xfrm>
            <a:off x="4716016" y="5046275"/>
            <a:ext cx="3600400" cy="830997"/>
          </a:xfrm>
          <a:prstGeom prst="rect">
            <a:avLst/>
          </a:prstGeom>
          <a:noFill/>
        </p:spPr>
        <p:txBody>
          <a:bodyPr wrap="square" rtlCol="0">
            <a:spAutoFit/>
          </a:bodyPr>
          <a:lstStyle/>
          <a:p>
            <a:pPr algn="ctr"/>
            <a:r>
              <a:rPr lang="en-US" altLang="zh-CN" sz="2400" dirty="0">
                <a:latin typeface="微软雅黑" pitchFamily="34" charset="-122"/>
                <a:ea typeface="微软雅黑" pitchFamily="34" charset="-122"/>
              </a:rPr>
              <a:t>assign</a:t>
            </a:r>
            <a:r>
              <a:rPr lang="zh-CN" altLang="en-US" sz="2400" dirty="0">
                <a:latin typeface="微软雅黑" pitchFamily="34" charset="-122"/>
                <a:ea typeface="微软雅黑" pitchFamily="34" charset="-122"/>
              </a:rPr>
              <a:t>语句</a:t>
            </a:r>
            <a:endParaRPr lang="en-US" altLang="zh-CN" sz="2400" dirty="0">
              <a:latin typeface="微软雅黑" pitchFamily="34" charset="-122"/>
              <a:ea typeface="微软雅黑" pitchFamily="34" charset="-122"/>
            </a:endParaRPr>
          </a:p>
          <a:p>
            <a:pPr algn="ctr"/>
            <a:r>
              <a:rPr lang="zh-CN" altLang="en-US" sz="2400" dirty="0">
                <a:latin typeface="微软雅黑" pitchFamily="34" charset="-122"/>
                <a:ea typeface="微软雅黑" pitchFamily="34" charset="-122"/>
              </a:rPr>
              <a:t>只能对</a:t>
            </a:r>
            <a:r>
              <a:rPr lang="en-US" altLang="zh-CN" sz="2400" dirty="0">
                <a:latin typeface="微软雅黑" pitchFamily="34" charset="-122"/>
                <a:ea typeface="微软雅黑" pitchFamily="34" charset="-122"/>
              </a:rPr>
              <a:t>wire</a:t>
            </a:r>
            <a:r>
              <a:rPr lang="zh-CN" altLang="en-US" sz="2400" dirty="0">
                <a:latin typeface="微软雅黑" pitchFamily="34" charset="-122"/>
                <a:ea typeface="微软雅黑" pitchFamily="34" charset="-122"/>
              </a:rPr>
              <a:t>型数据赋值</a:t>
            </a:r>
          </a:p>
        </p:txBody>
      </p:sp>
      <p:pic>
        <p:nvPicPr>
          <p:cNvPr id="41986" name="Picture 2"/>
          <p:cNvPicPr>
            <a:picLocks noChangeAspect="1" noChangeArrowheads="1"/>
          </p:cNvPicPr>
          <p:nvPr/>
        </p:nvPicPr>
        <p:blipFill>
          <a:blip r:embed="rId3" cstate="print"/>
          <a:srcRect/>
          <a:stretch>
            <a:fillRect/>
          </a:stretch>
        </p:blipFill>
        <p:spPr bwMode="auto">
          <a:xfrm>
            <a:off x="467544" y="2378376"/>
            <a:ext cx="3591724" cy="12961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5</a:t>
            </a:fld>
            <a:endParaRPr lang="en-US" altLang="zh-CN"/>
          </a:p>
        </p:txBody>
      </p:sp>
      <p:sp>
        <p:nvSpPr>
          <p:cNvPr id="12293" name="Rectangle 6"/>
          <p:cNvSpPr>
            <a:spLocks noGrp="1" noChangeArrowheads="1"/>
          </p:cNvSpPr>
          <p:nvPr>
            <p:ph type="body" idx="1"/>
          </p:nvPr>
        </p:nvSpPr>
        <p:spPr>
          <a:xfrm>
            <a:off x="374848" y="1052736"/>
            <a:ext cx="8229600" cy="3382963"/>
          </a:xfrm>
          <a:noFill/>
        </p:spPr>
        <p:txBody>
          <a:bodyPr/>
          <a:lstStyle/>
          <a:p>
            <a:pPr algn="just" eaLnBrk="1" hangingPunct="1">
              <a:lnSpc>
                <a:spcPts val="2600"/>
              </a:lnSpc>
              <a:buSzPct val="100000"/>
              <a:buBlip>
                <a:blip r:embed="rId2"/>
              </a:buBlip>
            </a:pPr>
            <a:r>
              <a:rPr lang="zh-CN" altLang="en-US" sz="2400" dirty="0">
                <a:latin typeface="微软雅黑" pitchFamily="34" charset="-122"/>
                <a:ea typeface="微软雅黑" pitchFamily="34" charset="-122"/>
              </a:rPr>
              <a:t>使用</a:t>
            </a:r>
            <a:r>
              <a:rPr lang="en-US" altLang="zh-CN" sz="2400" dirty="0">
                <a:latin typeface="微软雅黑" pitchFamily="34" charset="-122"/>
                <a:ea typeface="微软雅黑" pitchFamily="34" charset="-122"/>
              </a:rPr>
              <a:t>HDL</a:t>
            </a:r>
            <a:r>
              <a:rPr lang="zh-CN" altLang="en-US" sz="2400" dirty="0">
                <a:latin typeface="微软雅黑" pitchFamily="34" charset="-122"/>
                <a:ea typeface="微软雅黑" pitchFamily="34" charset="-122"/>
              </a:rPr>
              <a:t>描述设计具有下列优点：</a:t>
            </a: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设计在高层次进行，与具体实现无关</a:t>
            </a: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设计开发更加容易</a:t>
            </a: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早在设计期间就能发现问题</a:t>
            </a: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能够自动的将高级描述映射到具体工艺实现</a:t>
            </a:r>
            <a:endParaRPr lang="en-US" altLang="zh-CN" sz="2000" dirty="0">
              <a:latin typeface="微软雅黑" pitchFamily="34" charset="-122"/>
              <a:ea typeface="微软雅黑" pitchFamily="34" charset="-122"/>
            </a:endParaRPr>
          </a:p>
          <a:p>
            <a:pPr lvl="1" algn="just" eaLnBrk="1" hangingPunct="1">
              <a:lnSpc>
                <a:spcPts val="2600"/>
              </a:lnSpc>
              <a:buSzPct val="100000"/>
              <a:buBlip>
                <a:blip r:embed="rId3"/>
              </a:buBlip>
            </a:pPr>
            <a:endParaRPr lang="zh-CN" altLang="en-US" sz="2000" b="1" dirty="0">
              <a:solidFill>
                <a:srgbClr val="0000FF"/>
              </a:solidFill>
              <a:latin typeface="微软雅黑" pitchFamily="34" charset="-122"/>
              <a:ea typeface="微软雅黑" pitchFamily="34" charset="-122"/>
            </a:endParaRPr>
          </a:p>
          <a:p>
            <a:pPr algn="just" eaLnBrk="1" hangingPunct="1">
              <a:lnSpc>
                <a:spcPts val="2600"/>
              </a:lnSpc>
              <a:buSzPct val="100000"/>
              <a:buBlip>
                <a:blip r:embed="rId2"/>
              </a:buBlip>
            </a:pPr>
            <a:r>
              <a:rPr lang="en-US" altLang="zh-CN" sz="2400" dirty="0">
                <a:solidFill>
                  <a:srgbClr val="0000FF"/>
                </a:solidFill>
                <a:latin typeface="微软雅黑" pitchFamily="34" charset="-122"/>
                <a:ea typeface="微软雅黑" pitchFamily="34" charset="-122"/>
              </a:rPr>
              <a:t>HDL</a:t>
            </a:r>
            <a:r>
              <a:rPr lang="zh-CN" altLang="en-US" sz="2400" dirty="0">
                <a:solidFill>
                  <a:srgbClr val="0000FF"/>
                </a:solidFill>
                <a:latin typeface="微软雅黑" pitchFamily="34" charset="-122"/>
                <a:ea typeface="微软雅黑" pitchFamily="34" charset="-122"/>
              </a:rPr>
              <a:t>具有更大的灵活性</a:t>
            </a:r>
            <a:endParaRPr lang="en-US" altLang="zh-CN" sz="2400" dirty="0">
              <a:solidFill>
                <a:srgbClr val="0000FF"/>
              </a:solidFill>
              <a:latin typeface="微软雅黑" pitchFamily="34" charset="-122"/>
              <a:ea typeface="微软雅黑" pitchFamily="34" charset="-122"/>
            </a:endParaRP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可重用</a:t>
            </a: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可以选择工具及生产厂</a:t>
            </a:r>
            <a:endParaRPr lang="en-US" altLang="zh-CN" sz="2000" dirty="0">
              <a:latin typeface="微软雅黑" pitchFamily="34" charset="-122"/>
              <a:ea typeface="微软雅黑" pitchFamily="34" charset="-122"/>
            </a:endParaRPr>
          </a:p>
          <a:p>
            <a:pPr lvl="1" algn="just" eaLnBrk="1" hangingPunct="1">
              <a:lnSpc>
                <a:spcPts val="2600"/>
              </a:lnSpc>
              <a:buSzPct val="100000"/>
              <a:buBlip>
                <a:blip r:embed="rId3"/>
              </a:buBlip>
            </a:pPr>
            <a:endParaRPr lang="en-US" altLang="zh-CN" sz="2000" dirty="0">
              <a:latin typeface="微软雅黑" pitchFamily="34" charset="-122"/>
              <a:ea typeface="微软雅黑" pitchFamily="34" charset="-122"/>
            </a:endParaRPr>
          </a:p>
          <a:p>
            <a:pPr algn="just" eaLnBrk="1" hangingPunct="1">
              <a:lnSpc>
                <a:spcPts val="2600"/>
              </a:lnSpc>
              <a:buSzPct val="100000"/>
              <a:buBlip>
                <a:blip r:embed="rId2"/>
              </a:buBlip>
            </a:pPr>
            <a:r>
              <a:rPr lang="en-US" altLang="zh-CN" sz="2400" dirty="0">
                <a:solidFill>
                  <a:srgbClr val="0000FF"/>
                </a:solidFill>
                <a:latin typeface="微软雅黑" pitchFamily="34" charset="-122"/>
                <a:ea typeface="微软雅黑" pitchFamily="34" charset="-122"/>
              </a:rPr>
              <a:t>HDL</a:t>
            </a:r>
            <a:r>
              <a:rPr lang="zh-CN" altLang="en-US" sz="2400" dirty="0">
                <a:solidFill>
                  <a:srgbClr val="0000FF"/>
                </a:solidFill>
                <a:latin typeface="微软雅黑" pitchFamily="34" charset="-122"/>
                <a:ea typeface="微软雅黑" pitchFamily="34" charset="-122"/>
              </a:rPr>
              <a:t>能够利用先进的电子设计自动化工具（</a:t>
            </a:r>
            <a:r>
              <a:rPr lang="en-US" altLang="zh-CN" sz="2400" dirty="0">
                <a:solidFill>
                  <a:srgbClr val="0000FF"/>
                </a:solidFill>
                <a:latin typeface="微软雅黑" pitchFamily="34" charset="-122"/>
                <a:ea typeface="微软雅黑" pitchFamily="34" charset="-122"/>
              </a:rPr>
              <a:t>EDA</a:t>
            </a:r>
            <a:r>
              <a:rPr lang="zh-CN" altLang="en-US" sz="2400" dirty="0">
                <a:solidFill>
                  <a:srgbClr val="0000FF"/>
                </a:solidFill>
                <a:latin typeface="微软雅黑" pitchFamily="34" charset="-122"/>
                <a:ea typeface="微软雅黑" pitchFamily="34" charset="-122"/>
              </a:rPr>
              <a:t>）</a:t>
            </a:r>
            <a:endParaRPr lang="en-US" altLang="zh-CN" sz="2400" dirty="0">
              <a:solidFill>
                <a:srgbClr val="0000FF"/>
              </a:solidFill>
              <a:latin typeface="微软雅黑" pitchFamily="34" charset="-122"/>
              <a:ea typeface="微软雅黑" pitchFamily="34" charset="-122"/>
            </a:endParaRP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更快的输入</a:t>
            </a:r>
          </a:p>
          <a:p>
            <a:pPr lvl="1" algn="just" eaLnBrk="1" hangingPunct="1">
              <a:lnSpc>
                <a:spcPts val="2600"/>
              </a:lnSpc>
              <a:buSzPct val="100000"/>
              <a:buBlip>
                <a:blip r:embed="rId3"/>
              </a:buBlip>
            </a:pPr>
            <a:r>
              <a:rPr lang="zh-CN" altLang="en-US" sz="2000" dirty="0">
                <a:latin typeface="微软雅黑" pitchFamily="34" charset="-122"/>
                <a:ea typeface="微软雅黑" pitchFamily="34" charset="-122"/>
              </a:rPr>
              <a:t>易于管理</a:t>
            </a: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zh-CN" altLang="en-US" sz="4000" b="1" dirty="0">
                <a:latin typeface="微软雅黑" pitchFamily="34" charset="-122"/>
                <a:ea typeface="微软雅黑" pitchFamily="34" charset="-122"/>
              </a:rPr>
              <a:t>为什么使用</a:t>
            </a:r>
            <a:r>
              <a:rPr lang="en-US" altLang="zh-CN" sz="4000" b="1" dirty="0">
                <a:latin typeface="微软雅黑" pitchFamily="34" charset="-122"/>
                <a:ea typeface="微软雅黑" pitchFamily="34" charset="-122"/>
              </a:rPr>
              <a:t>HDL</a:t>
            </a:r>
            <a:endParaRPr lang="zh-CN" altLang="en-US" sz="4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blinds(horizontal)">
                                      <p:cBhvr>
                                        <p:cTn id="22" dur="500"/>
                                        <p:tgtEl>
                                          <p:spTgt spid="122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27" dur="500"/>
                                        <p:tgtEl>
                                          <p:spTgt spid="122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3">
                                            <p:txEl>
                                              <p:pRg st="6" end="6"/>
                                            </p:txEl>
                                          </p:spTgt>
                                        </p:tgtEl>
                                        <p:attrNameLst>
                                          <p:attrName>style.visibility</p:attrName>
                                        </p:attrNameLst>
                                      </p:cBhvr>
                                      <p:to>
                                        <p:strVal val="visible"/>
                                      </p:to>
                                    </p:set>
                                    <p:animEffect transition="in" filter="blinds(horizontal)">
                                      <p:cBhvr>
                                        <p:cTn id="32" dur="500"/>
                                        <p:tgtEl>
                                          <p:spTgt spid="1229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293">
                                            <p:txEl>
                                              <p:pRg st="7" end="7"/>
                                            </p:txEl>
                                          </p:spTgt>
                                        </p:tgtEl>
                                        <p:attrNameLst>
                                          <p:attrName>style.visibility</p:attrName>
                                        </p:attrNameLst>
                                      </p:cBhvr>
                                      <p:to>
                                        <p:strVal val="visible"/>
                                      </p:to>
                                    </p:set>
                                    <p:animEffect transition="in" filter="blinds(horizontal)">
                                      <p:cBhvr>
                                        <p:cTn id="37" dur="500"/>
                                        <p:tgtEl>
                                          <p:spTgt spid="1229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93">
                                            <p:txEl>
                                              <p:pRg st="8" end="8"/>
                                            </p:txEl>
                                          </p:spTgt>
                                        </p:tgtEl>
                                        <p:attrNameLst>
                                          <p:attrName>style.visibility</p:attrName>
                                        </p:attrNameLst>
                                      </p:cBhvr>
                                      <p:to>
                                        <p:strVal val="visible"/>
                                      </p:to>
                                    </p:set>
                                    <p:animEffect transition="in" filter="blinds(horizontal)">
                                      <p:cBhvr>
                                        <p:cTn id="42" dur="500"/>
                                        <p:tgtEl>
                                          <p:spTgt spid="1229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93">
                                            <p:txEl>
                                              <p:pRg st="10" end="10"/>
                                            </p:txEl>
                                          </p:spTgt>
                                        </p:tgtEl>
                                        <p:attrNameLst>
                                          <p:attrName>style.visibility</p:attrName>
                                        </p:attrNameLst>
                                      </p:cBhvr>
                                      <p:to>
                                        <p:strVal val="visible"/>
                                      </p:to>
                                    </p:set>
                                    <p:animEffect transition="in" filter="blinds(horizontal)">
                                      <p:cBhvr>
                                        <p:cTn id="47" dur="500"/>
                                        <p:tgtEl>
                                          <p:spTgt spid="1229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293">
                                            <p:txEl>
                                              <p:pRg st="11" end="11"/>
                                            </p:txEl>
                                          </p:spTgt>
                                        </p:tgtEl>
                                        <p:attrNameLst>
                                          <p:attrName>style.visibility</p:attrName>
                                        </p:attrNameLst>
                                      </p:cBhvr>
                                      <p:to>
                                        <p:strVal val="visible"/>
                                      </p:to>
                                    </p:set>
                                    <p:animEffect transition="in" filter="blinds(horizontal)">
                                      <p:cBhvr>
                                        <p:cTn id="52" dur="500"/>
                                        <p:tgtEl>
                                          <p:spTgt spid="1229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293">
                                            <p:txEl>
                                              <p:pRg st="12" end="12"/>
                                            </p:txEl>
                                          </p:spTgt>
                                        </p:tgtEl>
                                        <p:attrNameLst>
                                          <p:attrName>style.visibility</p:attrName>
                                        </p:attrNameLst>
                                      </p:cBhvr>
                                      <p:to>
                                        <p:strVal val="visible"/>
                                      </p:to>
                                    </p:set>
                                    <p:animEffect transition="in" filter="blinds(horizontal)">
                                      <p:cBhvr>
                                        <p:cTn id="57" dur="500"/>
                                        <p:tgtEl>
                                          <p:spTgt spid="1229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2" cstate="print"/>
          <a:srcRect/>
          <a:stretch>
            <a:fillRect/>
          </a:stretch>
        </p:blipFill>
        <p:spPr bwMode="auto">
          <a:xfrm>
            <a:off x="2411760" y="1628800"/>
            <a:ext cx="4032448" cy="1455188"/>
          </a:xfrm>
          <a:prstGeom prst="rect">
            <a:avLst/>
          </a:prstGeom>
          <a:noFill/>
          <a:ln w="9525">
            <a:noFill/>
            <a:miter lim="800000"/>
            <a:headEnd/>
            <a:tailEnd/>
          </a:ln>
        </p:spPr>
      </p:pic>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50</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wire</a:t>
            </a:r>
            <a:r>
              <a:rPr lang="zh-CN" altLang="en-US" sz="4000" b="1" dirty="0">
                <a:latin typeface="微软雅黑" pitchFamily="34" charset="-122"/>
                <a:ea typeface="微软雅黑" pitchFamily="34" charset="-122"/>
              </a:rPr>
              <a:t>类型和</a:t>
            </a:r>
            <a:r>
              <a:rPr lang="en-US" altLang="zh-CN" sz="4000" b="1" dirty="0" err="1">
                <a:latin typeface="微软雅黑" pitchFamily="34" charset="-122"/>
                <a:ea typeface="微软雅黑" pitchFamily="34" charset="-122"/>
              </a:rPr>
              <a:t>reg</a:t>
            </a:r>
            <a:r>
              <a:rPr lang="zh-CN" altLang="en-US" sz="4000" b="1" dirty="0">
                <a:latin typeface="微软雅黑" pitchFamily="34" charset="-122"/>
                <a:ea typeface="微软雅黑" pitchFamily="34" charset="-122"/>
              </a:rPr>
              <a:t>类型使用规则</a:t>
            </a:r>
          </a:p>
        </p:txBody>
      </p:sp>
      <p:sp>
        <p:nvSpPr>
          <p:cNvPr id="7" name="Rectangle 6"/>
          <p:cNvSpPr txBox="1">
            <a:spLocks noChangeArrowheads="1"/>
          </p:cNvSpPr>
          <p:nvPr/>
        </p:nvSpPr>
        <p:spPr>
          <a:xfrm>
            <a:off x="352424" y="378904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zh-CN" altLang="en-US" sz="2400" kern="0" dirty="0">
                <a:solidFill>
                  <a:srgbClr val="0000FF"/>
                </a:solidFill>
                <a:latin typeface="微软雅黑" pitchFamily="34" charset="-122"/>
                <a:ea typeface="微软雅黑" pitchFamily="34" charset="-122"/>
              </a:rPr>
              <a:t>输入端口</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input</a:t>
            </a:r>
            <a:r>
              <a:rPr lang="zh-CN" altLang="en-US" sz="2400" kern="0" dirty="0">
                <a:latin typeface="微软雅黑" pitchFamily="34" charset="-122"/>
                <a:ea typeface="微软雅黑" pitchFamily="34" charset="-122"/>
              </a:rPr>
              <a:t>）必须是</a:t>
            </a:r>
            <a:r>
              <a:rPr lang="en-US" altLang="zh-CN" sz="2400" kern="0" dirty="0">
                <a:latin typeface="微软雅黑" pitchFamily="34" charset="-122"/>
                <a:ea typeface="微软雅黑" pitchFamily="34" charset="-122"/>
              </a:rPr>
              <a:t>wire</a:t>
            </a:r>
            <a:r>
              <a:rPr lang="zh-CN" altLang="en-US" sz="2400" kern="0" dirty="0">
                <a:latin typeface="微软雅黑" pitchFamily="34" charset="-122"/>
                <a:ea typeface="微软雅黑" pitchFamily="34" charset="-122"/>
              </a:rPr>
              <a:t>类型，</a:t>
            </a:r>
            <a:r>
              <a:rPr lang="zh-CN" altLang="en-US" sz="2400" kern="0" dirty="0">
                <a:solidFill>
                  <a:srgbClr val="0000FF"/>
                </a:solidFill>
                <a:latin typeface="微软雅黑" pitchFamily="34" charset="-122"/>
                <a:ea typeface="微软雅黑" pitchFamily="34" charset="-122"/>
              </a:rPr>
              <a:t>输出端口</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output</a:t>
            </a:r>
            <a:r>
              <a:rPr lang="zh-CN" altLang="en-US" sz="2400" kern="0" dirty="0">
                <a:latin typeface="微软雅黑" pitchFamily="34" charset="-122"/>
                <a:ea typeface="微软雅黑" pitchFamily="34" charset="-122"/>
              </a:rPr>
              <a:t>）可是是</a:t>
            </a:r>
            <a:r>
              <a:rPr lang="en-US" altLang="zh-CN" sz="2400" kern="0" dirty="0">
                <a:latin typeface="微软雅黑" pitchFamily="34" charset="-122"/>
                <a:ea typeface="微软雅黑" pitchFamily="34" charset="-122"/>
              </a:rPr>
              <a:t>wire</a:t>
            </a:r>
            <a:r>
              <a:rPr lang="zh-CN" altLang="en-US" sz="2400" kern="0" dirty="0">
                <a:latin typeface="微软雅黑" pitchFamily="34" charset="-122"/>
                <a:ea typeface="微软雅黑" pitchFamily="34" charset="-122"/>
              </a:rPr>
              <a:t>类型也可以是</a:t>
            </a:r>
            <a:r>
              <a:rPr lang="en-US" altLang="zh-CN" sz="2400" kern="0" dirty="0" err="1">
                <a:latin typeface="微软雅黑" pitchFamily="34" charset="-122"/>
                <a:ea typeface="微软雅黑" pitchFamily="34" charset="-122"/>
              </a:rPr>
              <a:t>reg</a:t>
            </a:r>
            <a:r>
              <a:rPr lang="zh-CN" altLang="en-US" sz="2400" kern="0" dirty="0">
                <a:latin typeface="微软雅黑" pitchFamily="34" charset="-122"/>
                <a:ea typeface="微软雅黑" pitchFamily="34" charset="-122"/>
              </a:rPr>
              <a:t>类型</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400" kern="0" dirty="0">
                <a:solidFill>
                  <a:srgbClr val="0000FF"/>
                </a:solidFill>
                <a:latin typeface="微软雅黑" pitchFamily="34" charset="-122"/>
                <a:ea typeface="微软雅黑" pitchFamily="34" charset="-122"/>
              </a:rPr>
              <a:t>过程块</a:t>
            </a:r>
            <a:r>
              <a:rPr lang="zh-CN" altLang="en-US" sz="2400" kern="0" dirty="0">
                <a:latin typeface="微软雅黑" pitchFamily="34" charset="-122"/>
                <a:ea typeface="微软雅黑" pitchFamily="34" charset="-122"/>
              </a:rPr>
              <a:t>只能给</a:t>
            </a:r>
            <a:r>
              <a:rPr lang="en-US" altLang="zh-CN" sz="2400" kern="0" dirty="0" err="1">
                <a:latin typeface="微软雅黑" pitchFamily="34" charset="-122"/>
                <a:ea typeface="微软雅黑" pitchFamily="34" charset="-122"/>
              </a:rPr>
              <a:t>reg</a:t>
            </a:r>
            <a:r>
              <a:rPr lang="zh-CN" altLang="en-US" sz="2400" kern="0" dirty="0">
                <a:latin typeface="微软雅黑" pitchFamily="34" charset="-122"/>
                <a:ea typeface="微软雅黑" pitchFamily="34" charset="-122"/>
              </a:rPr>
              <a:t>类型的数据赋值。</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400" kern="0" dirty="0">
                <a:solidFill>
                  <a:srgbClr val="0000FF"/>
                </a:solidFill>
                <a:latin typeface="微软雅黑" pitchFamily="34" charset="-122"/>
                <a:ea typeface="微软雅黑" pitchFamily="34" charset="-122"/>
              </a:rPr>
              <a:t>持续赋值语句</a:t>
            </a:r>
            <a:r>
              <a:rPr lang="zh-CN" altLang="en-US" sz="2400" kern="0" dirty="0">
                <a:latin typeface="微软雅黑" pitchFamily="34" charset="-122"/>
                <a:ea typeface="微软雅黑" pitchFamily="34" charset="-122"/>
              </a:rPr>
              <a:t>（</a:t>
            </a:r>
            <a:r>
              <a:rPr lang="en-US" altLang="zh-CN" sz="2400" kern="0" dirty="0">
                <a:latin typeface="微软雅黑" pitchFamily="34" charset="-122"/>
                <a:ea typeface="微软雅黑" pitchFamily="34" charset="-122"/>
              </a:rPr>
              <a:t>assign</a:t>
            </a:r>
            <a:r>
              <a:rPr lang="zh-CN" altLang="en-US" sz="2400" kern="0" dirty="0">
                <a:latin typeface="微软雅黑" pitchFamily="34" charset="-122"/>
                <a:ea typeface="微软雅黑" pitchFamily="34" charset="-122"/>
              </a:rPr>
              <a:t>）只能给</a:t>
            </a:r>
            <a:r>
              <a:rPr lang="en-US" altLang="zh-CN" sz="2400" kern="0" dirty="0">
                <a:latin typeface="微软雅黑" pitchFamily="34" charset="-122"/>
                <a:ea typeface="微软雅黑" pitchFamily="34" charset="-122"/>
              </a:rPr>
              <a:t>wire</a:t>
            </a:r>
            <a:r>
              <a:rPr lang="zh-CN" altLang="en-US" sz="2400" kern="0" dirty="0">
                <a:latin typeface="微软雅黑" pitchFamily="34" charset="-122"/>
                <a:ea typeface="微软雅黑" pitchFamily="34" charset="-122"/>
              </a:rPr>
              <a:t>类型的信号赋值。</a:t>
            </a:r>
          </a:p>
        </p:txBody>
      </p:sp>
      <p:sp>
        <p:nvSpPr>
          <p:cNvPr id="18" name="AutoShape 9"/>
          <p:cNvSpPr>
            <a:spLocks noChangeArrowheads="1"/>
          </p:cNvSpPr>
          <p:nvPr/>
        </p:nvSpPr>
        <p:spPr bwMode="auto">
          <a:xfrm>
            <a:off x="76200" y="1124744"/>
            <a:ext cx="2057400" cy="1200329"/>
          </a:xfrm>
          <a:prstGeom prst="wedgeRectCallout">
            <a:avLst>
              <a:gd name="adj1" fmla="val 69829"/>
              <a:gd name="adj2" fmla="val 54317"/>
            </a:avLst>
          </a:prstGeom>
          <a:solidFill>
            <a:srgbClr val="FFFF00"/>
          </a:solidFill>
          <a:ln w="9525">
            <a:solidFill>
              <a:srgbClr val="FFFF00"/>
            </a:solidFill>
            <a:miter lim="800000"/>
            <a:headEnd/>
            <a:tailEnd/>
          </a:ln>
        </p:spPr>
        <p:txBody>
          <a:bodyPr>
            <a:spAutoFit/>
          </a:bodyPr>
          <a:lstStyle/>
          <a:p>
            <a:pPr lvl="0" algn="just"/>
            <a:r>
              <a:rPr lang="zh-CN" altLang="en-US" sz="1800" b="1">
                <a:solidFill>
                  <a:srgbClr val="0070C0"/>
                </a:solidFill>
                <a:latin typeface="微软雅黑" pitchFamily="34" charset="-122"/>
                <a:ea typeface="微软雅黑" pitchFamily="34" charset="-122"/>
              </a:rPr>
              <a:t>输入端口可以由</a:t>
            </a:r>
            <a:r>
              <a:rPr lang="en-US" altLang="zh-CN" sz="1800" b="1">
                <a:solidFill>
                  <a:srgbClr val="0070C0"/>
                </a:solidFill>
                <a:latin typeface="微软雅黑" pitchFamily="34" charset="-122"/>
                <a:ea typeface="微软雅黑" pitchFamily="34" charset="-122"/>
              </a:rPr>
              <a:t>wire/reg</a:t>
            </a:r>
            <a:r>
              <a:rPr lang="zh-CN" altLang="en-US" sz="1800" b="1">
                <a:solidFill>
                  <a:srgbClr val="0070C0"/>
                </a:solidFill>
                <a:latin typeface="微软雅黑" pitchFamily="34" charset="-122"/>
                <a:ea typeface="微软雅黑" pitchFamily="34" charset="-122"/>
              </a:rPr>
              <a:t>驱动，但输入端口只能是</a:t>
            </a:r>
            <a:r>
              <a:rPr lang="en-US" altLang="zh-CN" sz="1800" b="1">
                <a:solidFill>
                  <a:srgbClr val="0070C0"/>
                </a:solidFill>
                <a:latin typeface="微软雅黑" pitchFamily="34" charset="-122"/>
                <a:ea typeface="微软雅黑" pitchFamily="34" charset="-122"/>
              </a:rPr>
              <a:t>wire</a:t>
            </a:r>
            <a:r>
              <a:rPr lang="zh-CN" altLang="en-US" sz="1800" b="1">
                <a:solidFill>
                  <a:srgbClr val="0070C0"/>
                </a:solidFill>
                <a:latin typeface="微软雅黑" pitchFamily="34" charset="-122"/>
                <a:ea typeface="微软雅黑" pitchFamily="34" charset="-122"/>
              </a:rPr>
              <a:t>类型</a:t>
            </a:r>
            <a:endParaRPr lang="en-US" altLang="zh-CN" sz="1800" b="1" dirty="0">
              <a:solidFill>
                <a:srgbClr val="0070C0"/>
              </a:solidFill>
              <a:latin typeface="微软雅黑" pitchFamily="34" charset="-122"/>
              <a:ea typeface="微软雅黑" pitchFamily="34" charset="-122"/>
            </a:endParaRPr>
          </a:p>
        </p:txBody>
      </p:sp>
      <p:sp>
        <p:nvSpPr>
          <p:cNvPr id="19" name="AutoShape 10"/>
          <p:cNvSpPr>
            <a:spLocks noChangeArrowheads="1"/>
          </p:cNvSpPr>
          <p:nvPr/>
        </p:nvSpPr>
        <p:spPr bwMode="auto">
          <a:xfrm>
            <a:off x="6948264" y="1004535"/>
            <a:ext cx="2057400" cy="1200329"/>
          </a:xfrm>
          <a:prstGeom prst="wedgeRectCallout">
            <a:avLst>
              <a:gd name="adj1" fmla="val -84226"/>
              <a:gd name="adj2" fmla="val 76003"/>
            </a:avLst>
          </a:prstGeom>
          <a:solidFill>
            <a:srgbClr val="FFFF00"/>
          </a:solidFill>
          <a:ln w="9525">
            <a:solidFill>
              <a:srgbClr val="FFFF00"/>
            </a:solidFill>
            <a:miter lim="800000"/>
            <a:headEnd/>
            <a:tailEnd/>
          </a:ln>
        </p:spPr>
        <p:txBody>
          <a:bodyPr>
            <a:spAutoFit/>
          </a:bodyPr>
          <a:lstStyle/>
          <a:p>
            <a:pPr lvl="0"/>
            <a:r>
              <a:rPr lang="zh-CN" altLang="en-US" sz="1800" b="1">
                <a:solidFill>
                  <a:srgbClr val="0070C0"/>
                </a:solidFill>
                <a:latin typeface="微软雅黑" pitchFamily="34" charset="-122"/>
                <a:ea typeface="微软雅黑" pitchFamily="34" charset="-122"/>
              </a:rPr>
              <a:t>输出端口可以是</a:t>
            </a:r>
            <a:r>
              <a:rPr lang="en-US" altLang="zh-CN" sz="1800" b="1">
                <a:solidFill>
                  <a:srgbClr val="0070C0"/>
                </a:solidFill>
                <a:latin typeface="微软雅黑" pitchFamily="34" charset="-122"/>
                <a:ea typeface="微软雅黑" pitchFamily="34" charset="-122"/>
              </a:rPr>
              <a:t>wire/reg</a:t>
            </a:r>
            <a:r>
              <a:rPr lang="zh-CN" altLang="en-US" sz="1800" b="1">
                <a:solidFill>
                  <a:srgbClr val="0070C0"/>
                </a:solidFill>
                <a:latin typeface="微软雅黑" pitchFamily="34" charset="-122"/>
                <a:ea typeface="微软雅黑" pitchFamily="34" charset="-122"/>
              </a:rPr>
              <a:t>类型，但输出端口只能驱动</a:t>
            </a:r>
            <a:r>
              <a:rPr lang="en-US" altLang="zh-CN" sz="1800" b="1">
                <a:solidFill>
                  <a:srgbClr val="0070C0"/>
                </a:solidFill>
                <a:latin typeface="微软雅黑" pitchFamily="34" charset="-122"/>
                <a:ea typeface="微软雅黑" pitchFamily="34" charset="-122"/>
              </a:rPr>
              <a:t>wire</a:t>
            </a:r>
            <a:r>
              <a:rPr lang="zh-CN" altLang="en-US" sz="1800" b="1">
                <a:solidFill>
                  <a:srgbClr val="0070C0"/>
                </a:solidFill>
                <a:latin typeface="微软雅黑" pitchFamily="34" charset="-122"/>
                <a:ea typeface="微软雅黑" pitchFamily="34" charset="-122"/>
              </a:rPr>
              <a:t>类型</a:t>
            </a:r>
            <a:endParaRPr lang="en-US" altLang="zh-CN" sz="1800" b="1" dirty="0">
              <a:solidFill>
                <a:srgbClr val="0070C0"/>
              </a:solidFill>
              <a:latin typeface="微软雅黑" pitchFamily="34" charset="-122"/>
              <a:ea typeface="微软雅黑" pitchFamily="34" charset="-122"/>
            </a:endParaRPr>
          </a:p>
        </p:txBody>
      </p:sp>
      <p:sp>
        <p:nvSpPr>
          <p:cNvPr id="27" name="Rectangle 22"/>
          <p:cNvSpPr>
            <a:spLocks noChangeArrowheads="1"/>
          </p:cNvSpPr>
          <p:nvPr/>
        </p:nvSpPr>
        <p:spPr bwMode="auto">
          <a:xfrm>
            <a:off x="2843808" y="1412776"/>
            <a:ext cx="2808312" cy="1872208"/>
          </a:xfrm>
          <a:prstGeom prst="rect">
            <a:avLst/>
          </a:prstGeom>
          <a:noFill/>
          <a:ln w="28575">
            <a:solidFill>
              <a:schemeClr val="tx1"/>
            </a:solidFill>
            <a:miter lim="800000"/>
            <a:headEnd/>
            <a:tailEnd/>
          </a:ln>
        </p:spPr>
        <p:txBody>
          <a:bodyPr wrap="none" anchor="ctr"/>
          <a:lstStyle/>
          <a:p>
            <a:endParaRPr lang="zh-CN" altLang="en-US"/>
          </a:p>
        </p:txBody>
      </p:sp>
      <p:sp>
        <p:nvSpPr>
          <p:cNvPr id="32" name="TextBox 31"/>
          <p:cNvSpPr txBox="1"/>
          <p:nvPr/>
        </p:nvSpPr>
        <p:spPr>
          <a:xfrm>
            <a:off x="395536" y="3645024"/>
            <a:ext cx="3528392" cy="2031325"/>
          </a:xfrm>
          <a:prstGeom prst="rect">
            <a:avLst/>
          </a:prstGeom>
          <a:noFill/>
        </p:spPr>
        <p:txBody>
          <a:bodyPr wrap="square" rtlCol="0">
            <a:spAutoFit/>
          </a:bodyPr>
          <a:lstStyle/>
          <a:p>
            <a:r>
              <a:rPr lang="en-US" altLang="zh-CN" sz="1800" dirty="0">
                <a:latin typeface="微软雅黑" pitchFamily="34" charset="-122"/>
                <a:ea typeface="微软雅黑" pitchFamily="34" charset="-122"/>
              </a:rPr>
              <a:t>module DUT (out, a, b, d);</a:t>
            </a:r>
          </a:p>
          <a:p>
            <a:r>
              <a:rPr lang="en-US" altLang="zh-CN" sz="1800" dirty="0">
                <a:latin typeface="微软雅黑" pitchFamily="34" charset="-122"/>
                <a:ea typeface="微软雅黑" pitchFamily="34" charset="-122"/>
              </a:rPr>
              <a:t>output out;  //</a:t>
            </a:r>
            <a:r>
              <a:rPr lang="zh-CN" altLang="en-US" sz="1800" dirty="0">
                <a:latin typeface="微软雅黑" pitchFamily="34" charset="-122"/>
                <a:ea typeface="微软雅黑" pitchFamily="34" charset="-122"/>
              </a:rPr>
              <a:t>默认</a:t>
            </a:r>
            <a:r>
              <a:rPr lang="en-US" altLang="zh-CN" sz="1800" dirty="0">
                <a:latin typeface="微软雅黑" pitchFamily="34" charset="-122"/>
                <a:ea typeface="微软雅黑" pitchFamily="34" charset="-122"/>
              </a:rPr>
              <a:t>wire</a:t>
            </a:r>
            <a:r>
              <a:rPr lang="zh-CN" altLang="en-US" sz="1800" dirty="0">
                <a:latin typeface="微软雅黑" pitchFamily="34" charset="-122"/>
                <a:ea typeface="微软雅黑" pitchFamily="34" charset="-122"/>
              </a:rPr>
              <a:t>类型</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input a, b, d; //</a:t>
            </a:r>
            <a:r>
              <a:rPr lang="zh-CN" altLang="en-US" sz="1800" dirty="0">
                <a:latin typeface="微软雅黑" pitchFamily="34" charset="-122"/>
                <a:ea typeface="微软雅黑" pitchFamily="34" charset="-122"/>
              </a:rPr>
              <a:t>默认</a:t>
            </a:r>
            <a:r>
              <a:rPr lang="en-US" altLang="zh-CN" sz="1800" dirty="0">
                <a:latin typeface="微软雅黑" pitchFamily="34" charset="-122"/>
                <a:ea typeface="微软雅黑" pitchFamily="34" charset="-122"/>
              </a:rPr>
              <a:t>wire</a:t>
            </a:r>
            <a:r>
              <a:rPr lang="zh-CN" altLang="en-US" sz="1800" dirty="0">
                <a:latin typeface="微软雅黑" pitchFamily="34" charset="-122"/>
                <a:ea typeface="微软雅黑" pitchFamily="34" charset="-122"/>
              </a:rPr>
              <a:t>类型</a:t>
            </a:r>
            <a:endParaRPr lang="en-US" altLang="zh-CN" sz="1800" dirty="0">
              <a:latin typeface="微软雅黑" pitchFamily="34" charset="-122"/>
              <a:ea typeface="微软雅黑" pitchFamily="34" charset="-122"/>
            </a:endParaRPr>
          </a:p>
          <a:p>
            <a:endParaRPr lang="en-US" altLang="zh-CN" sz="1800" dirty="0">
              <a:latin typeface="微软雅黑" pitchFamily="34" charset="-122"/>
              <a:ea typeface="微软雅黑" pitchFamily="34" charset="-122"/>
            </a:endParaRPr>
          </a:p>
          <a:p>
            <a:r>
              <a:rPr lang="en-US" altLang="zh-CN" sz="1800" b="1" dirty="0">
                <a:solidFill>
                  <a:srgbClr val="FF0000"/>
                </a:solidFill>
                <a:latin typeface="微软雅黑" pitchFamily="34" charset="-122"/>
                <a:ea typeface="微软雅黑" pitchFamily="34" charset="-122"/>
              </a:rPr>
              <a:t>assign out = (a &amp; b) ^ d;</a:t>
            </a:r>
          </a:p>
          <a:p>
            <a:endParaRPr lang="en-US" altLang="zh-CN" sz="1800" dirty="0">
              <a:latin typeface="微软雅黑" pitchFamily="34" charset="-122"/>
              <a:ea typeface="微软雅黑" pitchFamily="34" charset="-122"/>
            </a:endParaRPr>
          </a:p>
          <a:p>
            <a:r>
              <a:rPr lang="en-US" altLang="zh-CN" sz="1800" dirty="0" err="1">
                <a:latin typeface="微软雅黑" pitchFamily="34" charset="-122"/>
                <a:ea typeface="微软雅黑" pitchFamily="34" charset="-122"/>
              </a:rPr>
              <a:t>endmodule</a:t>
            </a:r>
            <a:endParaRPr lang="zh-CN" altLang="en-US" sz="1800" dirty="0">
              <a:latin typeface="微软雅黑" pitchFamily="34" charset="-122"/>
              <a:ea typeface="微软雅黑" pitchFamily="34" charset="-122"/>
            </a:endParaRPr>
          </a:p>
        </p:txBody>
      </p:sp>
      <p:sp>
        <p:nvSpPr>
          <p:cNvPr id="33" name="TextBox 32"/>
          <p:cNvSpPr txBox="1"/>
          <p:nvPr/>
        </p:nvSpPr>
        <p:spPr>
          <a:xfrm>
            <a:off x="4860032" y="1412776"/>
            <a:ext cx="792088" cy="400110"/>
          </a:xfrm>
          <a:prstGeom prst="rect">
            <a:avLst/>
          </a:prstGeom>
          <a:noFill/>
        </p:spPr>
        <p:txBody>
          <a:bodyPr wrap="square" rtlCol="0">
            <a:spAutoFit/>
          </a:bodyPr>
          <a:lstStyle/>
          <a:p>
            <a:r>
              <a:rPr lang="en-US" altLang="zh-CN" sz="2000" b="1" dirty="0">
                <a:solidFill>
                  <a:srgbClr val="FF0000"/>
                </a:solidFill>
                <a:latin typeface="微软雅黑" pitchFamily="34" charset="-122"/>
                <a:ea typeface="微软雅黑" pitchFamily="34" charset="-122"/>
              </a:rPr>
              <a:t>DUT</a:t>
            </a:r>
            <a:endParaRPr lang="zh-CN" altLang="en-US" sz="2000" b="1" dirty="0">
              <a:solidFill>
                <a:srgbClr val="FF0000"/>
              </a:solidFill>
              <a:latin typeface="微软雅黑" pitchFamily="34" charset="-122"/>
              <a:ea typeface="微软雅黑" pitchFamily="34" charset="-122"/>
            </a:endParaRPr>
          </a:p>
        </p:txBody>
      </p:sp>
      <p:sp>
        <p:nvSpPr>
          <p:cNvPr id="34" name="TextBox 33"/>
          <p:cNvSpPr txBox="1"/>
          <p:nvPr/>
        </p:nvSpPr>
        <p:spPr>
          <a:xfrm>
            <a:off x="4788024" y="3645024"/>
            <a:ext cx="3528392" cy="2585323"/>
          </a:xfrm>
          <a:prstGeom prst="rect">
            <a:avLst/>
          </a:prstGeom>
          <a:noFill/>
        </p:spPr>
        <p:txBody>
          <a:bodyPr wrap="square" rtlCol="0">
            <a:spAutoFit/>
          </a:bodyPr>
          <a:lstStyle/>
          <a:p>
            <a:r>
              <a:rPr lang="en-US" altLang="zh-CN" sz="1800" dirty="0">
                <a:latin typeface="微软雅黑" pitchFamily="34" charset="-122"/>
                <a:ea typeface="微软雅黑" pitchFamily="34" charset="-122"/>
              </a:rPr>
              <a:t>module DUT (out, a, b, d);</a:t>
            </a:r>
          </a:p>
          <a:p>
            <a:r>
              <a:rPr lang="en-US" altLang="zh-CN" sz="1800" dirty="0">
                <a:latin typeface="微软雅黑" pitchFamily="34" charset="-122"/>
                <a:ea typeface="微软雅黑" pitchFamily="34" charset="-122"/>
              </a:rPr>
              <a:t>output out;  //</a:t>
            </a:r>
            <a:r>
              <a:rPr lang="zh-CN" altLang="en-US" sz="1800" dirty="0">
                <a:latin typeface="微软雅黑" pitchFamily="34" charset="-122"/>
                <a:ea typeface="微软雅黑" pitchFamily="34" charset="-122"/>
              </a:rPr>
              <a:t>默认</a:t>
            </a:r>
            <a:r>
              <a:rPr lang="en-US" altLang="zh-CN" sz="1800" dirty="0">
                <a:latin typeface="微软雅黑" pitchFamily="34" charset="-122"/>
                <a:ea typeface="微软雅黑" pitchFamily="34" charset="-122"/>
              </a:rPr>
              <a:t>wire</a:t>
            </a:r>
            <a:r>
              <a:rPr lang="zh-CN" altLang="en-US" sz="1800" dirty="0">
                <a:latin typeface="微软雅黑" pitchFamily="34" charset="-122"/>
                <a:ea typeface="微软雅黑" pitchFamily="34" charset="-122"/>
              </a:rPr>
              <a:t>类型</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input a, b, d; //</a:t>
            </a:r>
            <a:r>
              <a:rPr lang="zh-CN" altLang="en-US" sz="1800" dirty="0">
                <a:latin typeface="微软雅黑" pitchFamily="34" charset="-122"/>
                <a:ea typeface="微软雅黑" pitchFamily="34" charset="-122"/>
              </a:rPr>
              <a:t>默认</a:t>
            </a:r>
            <a:r>
              <a:rPr lang="en-US" altLang="zh-CN" sz="1800" dirty="0">
                <a:latin typeface="微软雅黑" pitchFamily="34" charset="-122"/>
                <a:ea typeface="微软雅黑" pitchFamily="34" charset="-122"/>
              </a:rPr>
              <a:t>wire</a:t>
            </a:r>
            <a:r>
              <a:rPr lang="zh-CN" altLang="en-US" sz="1800" dirty="0">
                <a:latin typeface="微软雅黑" pitchFamily="34" charset="-122"/>
                <a:ea typeface="微软雅黑" pitchFamily="34" charset="-122"/>
              </a:rPr>
              <a:t>类型</a:t>
            </a:r>
            <a:endParaRPr lang="en-US" altLang="zh-CN" sz="1800" dirty="0">
              <a:latin typeface="微软雅黑" pitchFamily="34" charset="-122"/>
              <a:ea typeface="微软雅黑" pitchFamily="34" charset="-122"/>
            </a:endParaRPr>
          </a:p>
          <a:p>
            <a:r>
              <a:rPr lang="en-US" altLang="zh-CN" sz="1800" b="1" dirty="0" err="1">
                <a:solidFill>
                  <a:srgbClr val="FF0000"/>
                </a:solidFill>
                <a:latin typeface="微软雅黑" pitchFamily="34" charset="-122"/>
                <a:ea typeface="微软雅黑" pitchFamily="34" charset="-122"/>
              </a:rPr>
              <a:t>reg</a:t>
            </a:r>
            <a:r>
              <a:rPr lang="en-US" altLang="zh-CN" sz="1800" b="1" dirty="0">
                <a:solidFill>
                  <a:srgbClr val="FF0000"/>
                </a:solidFill>
                <a:latin typeface="微软雅黑" pitchFamily="34" charset="-122"/>
                <a:ea typeface="微软雅黑" pitchFamily="34" charset="-122"/>
              </a:rPr>
              <a:t> out;</a:t>
            </a:r>
          </a:p>
          <a:p>
            <a:r>
              <a:rPr lang="en-US" altLang="zh-CN" sz="1800" b="1" dirty="0">
                <a:solidFill>
                  <a:srgbClr val="FF0000"/>
                </a:solidFill>
                <a:latin typeface="微软雅黑" pitchFamily="34" charset="-122"/>
                <a:ea typeface="微软雅黑" pitchFamily="34" charset="-122"/>
              </a:rPr>
              <a:t>always</a:t>
            </a:r>
            <a:r>
              <a:rPr lang="en-US" altLang="zh-CN" sz="1800" dirty="0">
                <a:latin typeface="微软雅黑" pitchFamily="34" charset="-122"/>
                <a:ea typeface="微软雅黑" pitchFamily="34" charset="-122"/>
              </a:rPr>
              <a:t> @(a or b or d)</a:t>
            </a:r>
          </a:p>
          <a:p>
            <a:r>
              <a:rPr lang="en-US" altLang="zh-CN" sz="1800" dirty="0">
                <a:latin typeface="微软雅黑" pitchFamily="34" charset="-122"/>
                <a:ea typeface="微软雅黑" pitchFamily="34" charset="-122"/>
              </a:rPr>
              <a:t>begin</a:t>
            </a:r>
          </a:p>
          <a:p>
            <a:r>
              <a:rPr lang="en-US" altLang="zh-CN" sz="1800" dirty="0">
                <a:latin typeface="微软雅黑" pitchFamily="34" charset="-122"/>
                <a:ea typeface="微软雅黑" pitchFamily="34" charset="-122"/>
              </a:rPr>
              <a:t>   out = (a &amp; b) ^ d;</a:t>
            </a:r>
          </a:p>
          <a:p>
            <a:r>
              <a:rPr lang="en-US" altLang="zh-CN" sz="1800" dirty="0">
                <a:latin typeface="微软雅黑" pitchFamily="34" charset="-122"/>
                <a:ea typeface="微软雅黑" pitchFamily="34" charset="-122"/>
              </a:rPr>
              <a:t>end</a:t>
            </a:r>
          </a:p>
          <a:p>
            <a:r>
              <a:rPr lang="en-US" altLang="zh-CN" sz="1800" dirty="0" err="1">
                <a:latin typeface="微软雅黑" pitchFamily="34" charset="-122"/>
                <a:ea typeface="微软雅黑" pitchFamily="34" charset="-122"/>
              </a:rPr>
              <a:t>endmodule</a:t>
            </a:r>
            <a:endParaRPr lang="zh-CN" altLang="en-US" sz="18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7">
                                            <p:txEl>
                                              <p:pRg st="0" end="0"/>
                                            </p:txEl>
                                          </p:spTgt>
                                        </p:tgtEl>
                                      </p:cBhvr>
                                    </p:animEffect>
                                    <p:set>
                                      <p:cBhvr>
                                        <p:cTn id="32" dur="1" fill="hold">
                                          <p:stCondLst>
                                            <p:cond delay="499"/>
                                          </p:stCondLst>
                                        </p:cTn>
                                        <p:tgtEl>
                                          <p:spTgt spid="7">
                                            <p:txEl>
                                              <p:pRg st="0" end="0"/>
                                            </p:txEl>
                                          </p:spTgt>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7">
                                            <p:txEl>
                                              <p:pRg st="1" end="1"/>
                                            </p:txEl>
                                          </p:spTgt>
                                        </p:tgtEl>
                                      </p:cBhvr>
                                    </p:animEffect>
                                    <p:set>
                                      <p:cBhvr>
                                        <p:cTn id="35" dur="1" fill="hold">
                                          <p:stCondLst>
                                            <p:cond delay="499"/>
                                          </p:stCondLst>
                                        </p:cTn>
                                        <p:tgtEl>
                                          <p:spTgt spid="7">
                                            <p:txEl>
                                              <p:pRg st="1" end="1"/>
                                            </p:txEl>
                                          </p:spTgt>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7">
                                            <p:txEl>
                                              <p:pRg st="2" end="2"/>
                                            </p:txEl>
                                          </p:spTgt>
                                        </p:tgtEl>
                                      </p:cBhvr>
                                    </p:animEffect>
                                    <p:set>
                                      <p:cBhvr>
                                        <p:cTn id="38" dur="1" fill="hold">
                                          <p:stCondLst>
                                            <p:cond delay="499"/>
                                          </p:stCondLst>
                                        </p:cTn>
                                        <p:tgtEl>
                                          <p:spTgt spid="7">
                                            <p:txEl>
                                              <p:pRg st="2" end="2"/>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linds(horizontal)">
                                      <p:cBhvr>
                                        <p:cTn id="43" dur="500"/>
                                        <p:tgtEl>
                                          <p:spTgt spid="3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linds(horizontal)">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18" grpId="0" animBg="1" autoUpdateAnimBg="0"/>
      <p:bldP spid="19" grpId="0" animBg="1" autoUpdateAnimBg="0"/>
      <p:bldP spid="32" grpId="0"/>
      <p:bldP spid="3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51</a:t>
            </a:fld>
            <a:endParaRPr lang="en-US" altLang="zh-CN"/>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parameter</a:t>
            </a:r>
            <a:r>
              <a:rPr lang="zh-CN" altLang="en-US" sz="4000" b="1" dirty="0">
                <a:latin typeface="微软雅黑" pitchFamily="34" charset="-122"/>
                <a:ea typeface="微软雅黑" pitchFamily="34" charset="-122"/>
              </a:rPr>
              <a:t>（参数）类型</a:t>
            </a:r>
          </a:p>
        </p:txBody>
      </p:sp>
      <p:sp>
        <p:nvSpPr>
          <p:cNvPr id="14" name="Rectangle 3"/>
          <p:cNvSpPr txBox="1">
            <a:spLocks noChangeArrowheads="1"/>
          </p:cNvSpPr>
          <p:nvPr/>
        </p:nvSpPr>
        <p:spPr>
          <a:xfrm>
            <a:off x="544016" y="1340768"/>
            <a:ext cx="7772400" cy="4114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a:t>
            </a:r>
            <a:r>
              <a:rPr kumimoji="0" lang="zh-CN" altLang="en-US"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例</a:t>
            </a: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 </a:t>
            </a:r>
            <a:r>
              <a:rPr kumimoji="0" lang="zh-CN" altLang="en-US"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采用参数定义的加法器</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module </a:t>
            </a:r>
            <a:r>
              <a:rPr kumimoji="0" lang="en-US" altLang="zh-CN" sz="3000" i="0" u="none" strike="noStrike" kern="0" cap="none" spc="0" normalizeH="0" baseline="0" noProof="0" dirty="0" err="1">
                <a:ln>
                  <a:noFill/>
                </a:ln>
                <a:solidFill>
                  <a:schemeClr val="tx1"/>
                </a:solidFill>
                <a:effectLst/>
                <a:uLnTx/>
                <a:uFillTx/>
                <a:latin typeface="微软雅黑" pitchFamily="34" charset="-122"/>
                <a:ea typeface="微软雅黑" pitchFamily="34" charset="-122"/>
              </a:rPr>
              <a:t>add_w</a:t>
            </a: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a:t>
            </a:r>
            <a:r>
              <a:rPr kumimoji="0" lang="en-US" altLang="zh-CN" sz="3000" i="0" u="none" strike="noStrike" kern="0" cap="none" spc="0" normalizeH="0" baseline="0" noProof="0" dirty="0" err="1">
                <a:ln>
                  <a:noFill/>
                </a:ln>
                <a:solidFill>
                  <a:schemeClr val="tx1"/>
                </a:solidFill>
                <a:effectLst/>
                <a:uLnTx/>
                <a:uFillTx/>
                <a:latin typeface="微软雅黑" pitchFamily="34" charset="-122"/>
                <a:ea typeface="微软雅黑" pitchFamily="34" charset="-122"/>
              </a:rPr>
              <a:t>a,b,sum</a:t>
            </a: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altLang="zh-CN" sz="30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parameter MSB=15; </a:t>
            </a: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	//</a:t>
            </a:r>
            <a:r>
              <a:rPr kumimoji="0" lang="zh-CN" altLang="en-US"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参数定义</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input[MSB:0] </a:t>
            </a:r>
            <a:r>
              <a:rPr kumimoji="0" lang="en-US" altLang="zh-CN" sz="3000" i="0" u="none" strike="noStrike" kern="0" cap="none" spc="0" normalizeH="0" baseline="0" noProof="0" dirty="0" err="1">
                <a:ln>
                  <a:noFill/>
                </a:ln>
                <a:solidFill>
                  <a:schemeClr val="tx1"/>
                </a:solidFill>
                <a:effectLst/>
                <a:uLnTx/>
                <a:uFillTx/>
                <a:latin typeface="微软雅黑" pitchFamily="34" charset="-122"/>
                <a:ea typeface="微软雅黑" pitchFamily="34" charset="-122"/>
              </a:rPr>
              <a:t>a,b</a:t>
            </a: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 </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output[MSB+1:0] sum;</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assign sum=</a:t>
            </a:r>
            <a:r>
              <a:rPr kumimoji="0" lang="en-US" altLang="zh-CN" sz="3000" i="0" u="none" strike="noStrike" kern="0" cap="none" spc="0" normalizeH="0" baseline="0" noProof="0" dirty="0" err="1">
                <a:ln>
                  <a:noFill/>
                </a:ln>
                <a:solidFill>
                  <a:schemeClr val="tx1"/>
                </a:solidFill>
                <a:effectLst/>
                <a:uLnTx/>
                <a:uFillTx/>
                <a:latin typeface="微软雅黑" pitchFamily="34" charset="-122"/>
                <a:ea typeface="微软雅黑" pitchFamily="34" charset="-122"/>
              </a:rPr>
              <a:t>a+b</a:t>
            </a:r>
            <a:r>
              <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rPr>
              <a:t>;</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itchFamily="2" charset="2"/>
              <a:buNone/>
              <a:tabLst/>
              <a:defRPr/>
            </a:pPr>
            <a:r>
              <a:rPr kumimoji="0" lang="en-US" altLang="zh-CN" sz="3000" i="0" u="none" strike="noStrike" kern="0" cap="none" spc="0" normalizeH="0" baseline="0" noProof="0" dirty="0" err="1">
                <a:ln>
                  <a:noFill/>
                </a:ln>
                <a:solidFill>
                  <a:schemeClr val="tx1"/>
                </a:solidFill>
                <a:effectLst/>
                <a:uLnTx/>
                <a:uFillTx/>
                <a:latin typeface="微软雅黑" pitchFamily="34" charset="-122"/>
                <a:ea typeface="微软雅黑" pitchFamily="34" charset="-122"/>
              </a:rPr>
              <a:t>endmodule</a:t>
            </a:r>
            <a:endParaRPr kumimoji="0" lang="en-US" altLang="zh-CN" sz="3000"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52</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memory</a:t>
            </a:r>
            <a:r>
              <a:rPr lang="zh-CN" altLang="en-US" sz="4000" b="1" dirty="0">
                <a:latin typeface="微软雅黑" pitchFamily="34" charset="-122"/>
                <a:ea typeface="微软雅黑" pitchFamily="34" charset="-122"/>
              </a:rPr>
              <a:t>（存储器）类型</a:t>
            </a:r>
          </a:p>
        </p:txBody>
      </p:sp>
      <p:sp>
        <p:nvSpPr>
          <p:cNvPr id="7" name="Rectangle 6"/>
          <p:cNvSpPr txBox="1">
            <a:spLocks noChangeArrowheads="1"/>
          </p:cNvSpPr>
          <p:nvPr/>
        </p:nvSpPr>
        <p:spPr>
          <a:xfrm>
            <a:off x="352424" y="1198165"/>
            <a:ext cx="8540055" cy="1654771"/>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400" kern="0" dirty="0" err="1">
                <a:latin typeface="微软雅黑" pitchFamily="34" charset="-122"/>
                <a:ea typeface="微软雅黑" pitchFamily="34" charset="-122"/>
              </a:rPr>
              <a:t>Verilog</a:t>
            </a:r>
            <a:r>
              <a:rPr lang="zh-CN" altLang="en-US" sz="2400" kern="0" dirty="0">
                <a:latin typeface="微软雅黑" pitchFamily="34" charset="-122"/>
                <a:ea typeface="微软雅黑" pitchFamily="34" charset="-122"/>
              </a:rPr>
              <a:t>中</a:t>
            </a:r>
            <a:r>
              <a:rPr lang="en-US" altLang="zh-CN" sz="2400" kern="0" dirty="0">
                <a:latin typeface="微软雅黑" pitchFamily="34" charset="-122"/>
                <a:ea typeface="微软雅黑" pitchFamily="34" charset="-122"/>
              </a:rPr>
              <a:t>memory</a:t>
            </a:r>
            <a:r>
              <a:rPr lang="zh-CN" altLang="en-US" sz="2400" kern="0" dirty="0">
                <a:latin typeface="微软雅黑" pitchFamily="34" charset="-122"/>
                <a:ea typeface="微软雅黑" pitchFamily="34" charset="-122"/>
              </a:rPr>
              <a:t>类型通过建立</a:t>
            </a:r>
            <a:r>
              <a:rPr lang="en-US" altLang="zh-CN" sz="2400" kern="0" dirty="0" err="1">
                <a:solidFill>
                  <a:srgbClr val="0000FF"/>
                </a:solidFill>
                <a:latin typeface="微软雅黑" pitchFamily="34" charset="-122"/>
                <a:ea typeface="微软雅黑" pitchFamily="34" charset="-122"/>
              </a:rPr>
              <a:t>reg</a:t>
            </a:r>
            <a:r>
              <a:rPr lang="zh-CN" altLang="en-US" sz="2400" kern="0" dirty="0">
                <a:solidFill>
                  <a:srgbClr val="0000FF"/>
                </a:solidFill>
                <a:latin typeface="微软雅黑" pitchFamily="34" charset="-122"/>
                <a:ea typeface="微软雅黑" pitchFamily="34" charset="-122"/>
              </a:rPr>
              <a:t>型数组</a:t>
            </a:r>
            <a:r>
              <a:rPr lang="zh-CN" altLang="en-US" sz="2400" kern="0" dirty="0">
                <a:latin typeface="微软雅黑" pitchFamily="34" charset="-122"/>
                <a:ea typeface="微软雅黑" pitchFamily="34" charset="-122"/>
              </a:rPr>
              <a:t>描述，用于表示</a:t>
            </a:r>
            <a:r>
              <a:rPr lang="en-US" altLang="zh-CN" sz="2400" kern="0" dirty="0">
                <a:latin typeface="微软雅黑" pitchFamily="34" charset="-122"/>
                <a:ea typeface="微软雅黑" pitchFamily="34" charset="-122"/>
              </a:rPr>
              <a:t>RAM</a:t>
            </a:r>
            <a:r>
              <a:rPr lang="zh-CN" altLang="en-US" sz="2400" kern="0" dirty="0">
                <a:latin typeface="微软雅黑" pitchFamily="34" charset="-122"/>
                <a:ea typeface="微软雅黑" pitchFamily="34" charset="-122"/>
              </a:rPr>
              <a:t>存储器、</a:t>
            </a:r>
            <a:r>
              <a:rPr lang="en-US" altLang="zh-CN" sz="2400" kern="0" dirty="0">
                <a:latin typeface="微软雅黑" pitchFamily="34" charset="-122"/>
                <a:ea typeface="微软雅黑" pitchFamily="34" charset="-122"/>
              </a:rPr>
              <a:t>ROM</a:t>
            </a:r>
            <a:r>
              <a:rPr lang="zh-CN" altLang="en-US" sz="2400" kern="0" dirty="0">
                <a:latin typeface="微软雅黑" pitchFamily="34" charset="-122"/>
                <a:ea typeface="微软雅黑" pitchFamily="34" charset="-122"/>
              </a:rPr>
              <a:t>存储器和寄存器文件。定义格式如下：</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400" kern="0" dirty="0">
                <a:latin typeface="微软雅黑" pitchFamily="34" charset="-122"/>
                <a:ea typeface="微软雅黑" pitchFamily="34" charset="-122"/>
              </a:rPr>
              <a:t>对存储单元的访问可以通过数组的索引进行</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defRPr/>
            </a:pP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en-US" altLang="zh-CN" sz="2400" kern="0" dirty="0" err="1">
                <a:latin typeface="微软雅黑" pitchFamily="34" charset="-122"/>
                <a:ea typeface="微软雅黑" pitchFamily="34" charset="-122"/>
              </a:rPr>
              <a:t>Verilog</a:t>
            </a:r>
            <a:r>
              <a:rPr lang="en-US" altLang="zh-CN" sz="2400" kern="0" dirty="0">
                <a:latin typeface="微软雅黑" pitchFamily="34" charset="-122"/>
                <a:ea typeface="微软雅黑" pitchFamily="34" charset="-122"/>
              </a:rPr>
              <a:t> HDL</a:t>
            </a:r>
            <a:r>
              <a:rPr lang="zh-CN" altLang="en-US" sz="2400" kern="0" dirty="0">
                <a:latin typeface="微软雅黑" pitchFamily="34" charset="-122"/>
                <a:ea typeface="微软雅黑" pitchFamily="34" charset="-122"/>
              </a:rPr>
              <a:t>不支持多维数组。</a:t>
            </a:r>
            <a:r>
              <a:rPr lang="zh-CN" altLang="en-US" sz="2400" kern="0" dirty="0">
                <a:solidFill>
                  <a:srgbClr val="FF0000"/>
                </a:solidFill>
                <a:latin typeface="微软雅黑" pitchFamily="34" charset="-122"/>
                <a:ea typeface="微软雅黑" pitchFamily="34" charset="-122"/>
              </a:rPr>
              <a:t>为什么？</a:t>
            </a:r>
          </a:p>
        </p:txBody>
      </p:sp>
      <p:sp>
        <p:nvSpPr>
          <p:cNvPr id="8" name="TextBox 7"/>
          <p:cNvSpPr txBox="1"/>
          <p:nvPr/>
        </p:nvSpPr>
        <p:spPr>
          <a:xfrm>
            <a:off x="755576" y="2276872"/>
            <a:ext cx="8064896" cy="128798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en-US" altLang="zh-CN" sz="2200" dirty="0" err="1">
                <a:solidFill>
                  <a:srgbClr val="FF0000"/>
                </a:solidFill>
                <a:latin typeface="微软雅黑" pitchFamily="34" charset="-122"/>
                <a:ea typeface="微软雅黑" pitchFamily="34" charset="-122"/>
              </a:rPr>
              <a:t>reg</a:t>
            </a:r>
            <a:r>
              <a:rPr lang="en-US" altLang="zh-CN" sz="2200" dirty="0">
                <a:latin typeface="微软雅黑" pitchFamily="34" charset="-122"/>
                <a:ea typeface="微软雅黑" pitchFamily="34" charset="-122"/>
              </a:rPr>
              <a:t> </a:t>
            </a:r>
            <a:r>
              <a:rPr lang="en-US" altLang="zh-CN" sz="2200" dirty="0">
                <a:solidFill>
                  <a:srgbClr val="0000FF"/>
                </a:solidFill>
                <a:latin typeface="微软雅黑" pitchFamily="34" charset="-122"/>
                <a:ea typeface="微软雅黑" pitchFamily="34" charset="-122"/>
              </a:rPr>
              <a:t>&lt;[</a:t>
            </a:r>
            <a:r>
              <a:rPr lang="zh-CN" altLang="en-US" sz="2200" dirty="0">
                <a:solidFill>
                  <a:srgbClr val="0000FF"/>
                </a:solidFill>
                <a:latin typeface="微软雅黑" pitchFamily="34" charset="-122"/>
                <a:ea typeface="微软雅黑" pitchFamily="34" charset="-122"/>
              </a:rPr>
              <a:t>位宽</a:t>
            </a:r>
            <a:r>
              <a:rPr lang="en-US" altLang="zh-CN" sz="2200" dirty="0">
                <a:solidFill>
                  <a:srgbClr val="0000FF"/>
                </a:solidFill>
                <a:latin typeface="微软雅黑" pitchFamily="34" charset="-122"/>
                <a:ea typeface="微软雅黑" pitchFamily="34" charset="-122"/>
              </a:rPr>
              <a:t>]</a:t>
            </a:r>
            <a:r>
              <a:rPr lang="en-US" altLang="zh-CN" sz="2200" dirty="0">
                <a:latin typeface="微软雅黑" pitchFamily="34" charset="-122"/>
                <a:ea typeface="微软雅黑" pitchFamily="34" charset="-122"/>
              </a:rPr>
              <a:t>&gt; </a:t>
            </a:r>
            <a:r>
              <a:rPr lang="zh-CN" altLang="en-US" sz="2200" dirty="0">
                <a:solidFill>
                  <a:srgbClr val="00B050"/>
                </a:solidFill>
                <a:latin typeface="微软雅黑" pitchFamily="34" charset="-122"/>
                <a:ea typeface="微软雅黑" pitchFamily="34" charset="-122"/>
              </a:rPr>
              <a:t>存储器名</a:t>
            </a:r>
            <a:r>
              <a:rPr lang="en-US" altLang="zh-CN" sz="2200" dirty="0">
                <a:solidFill>
                  <a:srgbClr val="00B050"/>
                </a:solidFill>
                <a:latin typeface="微软雅黑" pitchFamily="34" charset="-122"/>
                <a:ea typeface="微软雅黑" pitchFamily="34" charset="-122"/>
              </a:rPr>
              <a:t> </a:t>
            </a:r>
            <a:r>
              <a:rPr lang="en-US" altLang="zh-CN" sz="2200" dirty="0">
                <a:solidFill>
                  <a:srgbClr val="7030A0"/>
                </a:solidFill>
                <a:latin typeface="微软雅黑" pitchFamily="34" charset="-122"/>
                <a:ea typeface="微软雅黑" pitchFamily="34" charset="-122"/>
              </a:rPr>
              <a:t>[</a:t>
            </a:r>
            <a:r>
              <a:rPr lang="zh-CN" altLang="en-US" sz="2200" dirty="0">
                <a:solidFill>
                  <a:srgbClr val="7030A0"/>
                </a:solidFill>
                <a:latin typeface="微软雅黑" pitchFamily="34" charset="-122"/>
                <a:ea typeface="微软雅黑" pitchFamily="34" charset="-122"/>
              </a:rPr>
              <a:t>深度</a:t>
            </a:r>
            <a:r>
              <a:rPr lang="en-US" altLang="zh-CN" sz="2200" dirty="0">
                <a:solidFill>
                  <a:srgbClr val="7030A0"/>
                </a:solidFill>
                <a:latin typeface="微软雅黑" pitchFamily="34" charset="-122"/>
                <a:ea typeface="微软雅黑" pitchFamily="34" charset="-122"/>
              </a:rPr>
              <a:t>]</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，例如：</a:t>
            </a:r>
            <a:endParaRPr lang="en-US" altLang="zh-CN" sz="2200" dirty="0">
              <a:latin typeface="微软雅黑" pitchFamily="34" charset="-122"/>
              <a:ea typeface="微软雅黑" pitchFamily="34" charset="-122"/>
            </a:endParaRPr>
          </a:p>
          <a:p>
            <a:pPr>
              <a:lnSpc>
                <a:spcPts val="3200"/>
              </a:lnSpc>
            </a:pPr>
            <a:r>
              <a:rPr lang="en-US" altLang="zh-CN" sz="2200" dirty="0" err="1">
                <a:latin typeface="微软雅黑" pitchFamily="34" charset="-122"/>
                <a:ea typeface="微软雅黑" pitchFamily="34" charset="-122"/>
              </a:rPr>
              <a:t>reg</a:t>
            </a:r>
            <a:r>
              <a:rPr lang="en-US" altLang="zh-CN" sz="2200" dirty="0">
                <a:latin typeface="微软雅黑" pitchFamily="34" charset="-122"/>
                <a:ea typeface="微软雅黑" pitchFamily="34" charset="-122"/>
              </a:rPr>
              <a:t> memory[1023:0];  //</a:t>
            </a:r>
            <a:r>
              <a:rPr lang="zh-CN" altLang="en-US" sz="2200" dirty="0">
                <a:latin typeface="微软雅黑" pitchFamily="34" charset="-122"/>
                <a:ea typeface="微软雅黑" pitchFamily="34" charset="-122"/>
              </a:rPr>
              <a:t>存储器有</a:t>
            </a:r>
            <a:r>
              <a:rPr lang="en-US" altLang="zh-CN" sz="2200" dirty="0">
                <a:latin typeface="微软雅黑" pitchFamily="34" charset="-122"/>
                <a:ea typeface="微软雅黑" pitchFamily="34" charset="-122"/>
              </a:rPr>
              <a:t>1024</a:t>
            </a:r>
            <a:r>
              <a:rPr lang="zh-CN" altLang="en-US" sz="2200" dirty="0">
                <a:latin typeface="微软雅黑" pitchFamily="34" charset="-122"/>
                <a:ea typeface="微软雅黑" pitchFamily="34" charset="-122"/>
              </a:rPr>
              <a:t>个单元，每个单元</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位</a:t>
            </a:r>
            <a:endParaRPr lang="en-US" altLang="zh-CN" sz="2200" dirty="0">
              <a:latin typeface="微软雅黑" pitchFamily="34" charset="-122"/>
              <a:ea typeface="微软雅黑" pitchFamily="34" charset="-122"/>
            </a:endParaRPr>
          </a:p>
          <a:p>
            <a:pPr>
              <a:lnSpc>
                <a:spcPts val="3200"/>
              </a:lnSpc>
            </a:pPr>
            <a:r>
              <a:rPr lang="en-US" altLang="zh-CN" sz="2200" dirty="0" err="1">
                <a:latin typeface="微软雅黑" pitchFamily="34" charset="-122"/>
                <a:ea typeface="微软雅黑" pitchFamily="34" charset="-122"/>
              </a:rPr>
              <a:t>reg</a:t>
            </a:r>
            <a:r>
              <a:rPr lang="en-US" altLang="zh-CN" sz="2200" dirty="0">
                <a:latin typeface="微软雅黑" pitchFamily="34" charset="-122"/>
                <a:ea typeface="微软雅黑" pitchFamily="34" charset="-122"/>
              </a:rPr>
              <a:t> [7:0] memory2 [15:0]; //</a:t>
            </a:r>
            <a:r>
              <a:rPr lang="zh-CN" altLang="en-US" sz="2200" dirty="0">
                <a:latin typeface="微软雅黑" pitchFamily="34" charset="-122"/>
                <a:ea typeface="微软雅黑" pitchFamily="34" charset="-122"/>
              </a:rPr>
              <a:t>存储器有</a:t>
            </a:r>
            <a:r>
              <a:rPr lang="en-US" altLang="zh-CN" sz="2200" dirty="0">
                <a:latin typeface="微软雅黑" pitchFamily="34" charset="-122"/>
                <a:ea typeface="微软雅黑" pitchFamily="34" charset="-122"/>
              </a:rPr>
              <a:t>16</a:t>
            </a:r>
            <a:r>
              <a:rPr lang="zh-CN" altLang="en-US" sz="2200" dirty="0">
                <a:latin typeface="微软雅黑" pitchFamily="34" charset="-122"/>
                <a:ea typeface="微软雅黑" pitchFamily="34" charset="-122"/>
              </a:rPr>
              <a:t>个单元，每个单元</a:t>
            </a:r>
            <a:r>
              <a:rPr lang="en-US" altLang="zh-CN" sz="2200" dirty="0">
                <a:latin typeface="微软雅黑" pitchFamily="34" charset="-122"/>
                <a:ea typeface="微软雅黑" pitchFamily="34" charset="-122"/>
              </a:rPr>
              <a:t>8</a:t>
            </a:r>
            <a:r>
              <a:rPr lang="zh-CN" altLang="en-US" sz="2200" dirty="0">
                <a:latin typeface="微软雅黑" pitchFamily="34" charset="-122"/>
                <a:ea typeface="微软雅黑" pitchFamily="34" charset="-122"/>
              </a:rPr>
              <a:t>位</a:t>
            </a:r>
          </a:p>
        </p:txBody>
      </p:sp>
      <p:sp>
        <p:nvSpPr>
          <p:cNvPr id="9" name="TextBox 8"/>
          <p:cNvSpPr txBox="1"/>
          <p:nvPr/>
        </p:nvSpPr>
        <p:spPr>
          <a:xfrm>
            <a:off x="755576" y="4121785"/>
            <a:ext cx="8064896" cy="132343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en-US" altLang="zh-CN" sz="2200" dirty="0" err="1">
                <a:latin typeface="微软雅黑" pitchFamily="34" charset="-122"/>
                <a:ea typeface="微软雅黑" pitchFamily="34" charset="-122"/>
              </a:rPr>
              <a:t>reg</a:t>
            </a:r>
            <a:r>
              <a:rPr lang="en-US" altLang="zh-CN" sz="2200" dirty="0">
                <a:latin typeface="微软雅黑" pitchFamily="34" charset="-122"/>
                <a:ea typeface="微软雅黑" pitchFamily="34" charset="-122"/>
              </a:rPr>
              <a:t> [7:0] RAM [3:0]; </a:t>
            </a:r>
          </a:p>
          <a:p>
            <a:pPr>
              <a:lnSpc>
                <a:spcPts val="3200"/>
              </a:lnSpc>
            </a:pPr>
            <a:r>
              <a:rPr lang="en-US" altLang="zh-CN" sz="2200" dirty="0">
                <a:latin typeface="微软雅黑" pitchFamily="34" charset="-122"/>
                <a:ea typeface="微软雅黑" pitchFamily="34" charset="-122"/>
              </a:rPr>
              <a:t>RAM[0] = 8'h1A;</a:t>
            </a:r>
          </a:p>
          <a:p>
            <a:pPr>
              <a:lnSpc>
                <a:spcPts val="3200"/>
              </a:lnSpc>
            </a:pPr>
            <a:r>
              <a:rPr lang="en-US" altLang="zh-CN" sz="2200" dirty="0">
                <a:latin typeface="微软雅黑" pitchFamily="34" charset="-122"/>
                <a:ea typeface="微软雅黑" pitchFamily="34" charset="-122"/>
              </a:rPr>
              <a:t>RAM[1] = 8'h00;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linds(horizontal)">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53</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信号类型的总结</a:t>
            </a:r>
          </a:p>
        </p:txBody>
      </p:sp>
      <p:sp>
        <p:nvSpPr>
          <p:cNvPr id="7" name="Rectangle 6"/>
          <p:cNvSpPr txBox="1">
            <a:spLocks noChangeArrowheads="1"/>
          </p:cNvSpPr>
          <p:nvPr/>
        </p:nvSpPr>
        <p:spPr>
          <a:xfrm>
            <a:off x="352424" y="1124744"/>
            <a:ext cx="8540055" cy="1654771"/>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1800" kern="0" dirty="0">
                <a:latin typeface="微软雅黑" pitchFamily="34" charset="-122"/>
                <a:ea typeface="微软雅黑" pitchFamily="34" charset="-122"/>
              </a:rPr>
              <a:t>信号可以分为</a:t>
            </a:r>
            <a:r>
              <a:rPr lang="zh-CN" altLang="en-US" sz="1800" kern="0" dirty="0">
                <a:solidFill>
                  <a:srgbClr val="0000FF"/>
                </a:solidFill>
                <a:latin typeface="微软雅黑" pitchFamily="34" charset="-122"/>
                <a:ea typeface="微软雅黑" pitchFamily="34" charset="-122"/>
              </a:rPr>
              <a:t>端口信号</a:t>
            </a:r>
            <a:r>
              <a:rPr lang="zh-CN" altLang="en-US" sz="1800" kern="0" dirty="0">
                <a:latin typeface="微软雅黑" pitchFamily="34" charset="-122"/>
                <a:ea typeface="微软雅黑" pitchFamily="34" charset="-122"/>
              </a:rPr>
              <a:t>和</a:t>
            </a:r>
            <a:r>
              <a:rPr lang="zh-CN" altLang="en-US" sz="1800" kern="0" dirty="0">
                <a:solidFill>
                  <a:srgbClr val="0000FF"/>
                </a:solidFill>
                <a:latin typeface="微软雅黑" pitchFamily="34" charset="-122"/>
                <a:ea typeface="微软雅黑" pitchFamily="34" charset="-122"/>
              </a:rPr>
              <a:t>内部信号</a:t>
            </a:r>
            <a:r>
              <a:rPr lang="zh-CN" altLang="en-US" sz="1800" kern="0" dirty="0">
                <a:latin typeface="微软雅黑" pitchFamily="34" charset="-122"/>
                <a:ea typeface="微软雅黑" pitchFamily="34" charset="-122"/>
              </a:rPr>
              <a:t>。出现在端口列表中的信号是端口信号，其它的信号为内部信号。</a:t>
            </a:r>
          </a:p>
          <a:p>
            <a:pPr marL="342900" indent="-342900" algn="just">
              <a:lnSpc>
                <a:spcPts val="4200"/>
              </a:lnSpc>
              <a:spcBef>
                <a:spcPct val="20000"/>
              </a:spcBef>
              <a:buClr>
                <a:schemeClr val="accent1"/>
              </a:buClr>
              <a:buSzPct val="100000"/>
              <a:buBlip>
                <a:blip r:embed="rId2"/>
              </a:buBlip>
              <a:defRPr/>
            </a:pPr>
            <a:r>
              <a:rPr lang="zh-CN" altLang="en-US" sz="1800" kern="0" dirty="0">
                <a:latin typeface="微软雅黑" pitchFamily="34" charset="-122"/>
                <a:ea typeface="微软雅黑" pitchFamily="34" charset="-122"/>
              </a:rPr>
              <a:t>对于端口信号，</a:t>
            </a:r>
            <a:r>
              <a:rPr lang="zh-CN" altLang="en-US" sz="1800" kern="0" dirty="0">
                <a:solidFill>
                  <a:srgbClr val="0000FF"/>
                </a:solidFill>
                <a:latin typeface="微软雅黑" pitchFamily="34" charset="-122"/>
                <a:ea typeface="微软雅黑" pitchFamily="34" charset="-122"/>
              </a:rPr>
              <a:t>输入端口只能是</a:t>
            </a:r>
            <a:r>
              <a:rPr lang="en-US" altLang="zh-CN" sz="1800" kern="0" dirty="0">
                <a:solidFill>
                  <a:srgbClr val="0000FF"/>
                </a:solidFill>
                <a:latin typeface="微软雅黑" pitchFamily="34" charset="-122"/>
                <a:ea typeface="微软雅黑" pitchFamily="34" charset="-122"/>
              </a:rPr>
              <a:t>wire</a:t>
            </a:r>
            <a:r>
              <a:rPr lang="zh-CN" altLang="en-US" sz="1800" kern="0" dirty="0">
                <a:solidFill>
                  <a:srgbClr val="0000FF"/>
                </a:solidFill>
                <a:latin typeface="微软雅黑" pitchFamily="34" charset="-122"/>
                <a:ea typeface="微软雅黑" pitchFamily="34" charset="-122"/>
              </a:rPr>
              <a:t>类型。输出端口可以是</a:t>
            </a:r>
            <a:r>
              <a:rPr lang="en-US" altLang="zh-CN" sz="1800" kern="0" dirty="0">
                <a:solidFill>
                  <a:srgbClr val="0000FF"/>
                </a:solidFill>
                <a:latin typeface="微软雅黑" pitchFamily="34" charset="-122"/>
                <a:ea typeface="微软雅黑" pitchFamily="34" charset="-122"/>
              </a:rPr>
              <a:t>wire</a:t>
            </a:r>
            <a:r>
              <a:rPr lang="zh-CN" altLang="en-US" sz="1800" kern="0" dirty="0">
                <a:solidFill>
                  <a:srgbClr val="0000FF"/>
                </a:solidFill>
                <a:latin typeface="微软雅黑" pitchFamily="34" charset="-122"/>
                <a:ea typeface="微软雅黑" pitchFamily="34" charset="-122"/>
              </a:rPr>
              <a:t>类型，也可以是</a:t>
            </a:r>
            <a:r>
              <a:rPr lang="en-US" altLang="zh-CN" sz="1800" kern="0" dirty="0" err="1">
                <a:solidFill>
                  <a:srgbClr val="0000FF"/>
                </a:solidFill>
                <a:latin typeface="微软雅黑" pitchFamily="34" charset="-122"/>
                <a:ea typeface="微软雅黑" pitchFamily="34" charset="-122"/>
              </a:rPr>
              <a:t>reg</a:t>
            </a:r>
            <a:r>
              <a:rPr lang="zh-CN" altLang="en-US" sz="1800" kern="0" dirty="0">
                <a:solidFill>
                  <a:srgbClr val="0000FF"/>
                </a:solidFill>
                <a:latin typeface="微软雅黑" pitchFamily="34" charset="-122"/>
                <a:ea typeface="微软雅黑" pitchFamily="34" charset="-122"/>
              </a:rPr>
              <a:t>类型</a:t>
            </a:r>
            <a:r>
              <a:rPr lang="zh-CN" altLang="en-US" sz="1800" kern="0" dirty="0">
                <a:latin typeface="微软雅黑" pitchFamily="34" charset="-122"/>
                <a:ea typeface="微软雅黑" pitchFamily="34" charset="-122"/>
              </a:rPr>
              <a:t>。若输出端口在</a:t>
            </a:r>
            <a:r>
              <a:rPr lang="zh-CN" altLang="en-US" sz="1800" kern="0" dirty="0">
                <a:solidFill>
                  <a:srgbClr val="0000FF"/>
                </a:solidFill>
                <a:latin typeface="微软雅黑" pitchFamily="34" charset="-122"/>
                <a:ea typeface="微软雅黑" pitchFamily="34" charset="-122"/>
              </a:rPr>
              <a:t>过程块中赋值</a:t>
            </a:r>
            <a:r>
              <a:rPr lang="zh-CN" altLang="en-US" sz="1800" kern="0" dirty="0">
                <a:latin typeface="微软雅黑" pitchFamily="34" charset="-122"/>
                <a:ea typeface="微软雅黑" pitchFamily="34" charset="-122"/>
              </a:rPr>
              <a:t>则为</a:t>
            </a:r>
            <a:r>
              <a:rPr lang="en-US" altLang="zh-CN" sz="1800" kern="0" dirty="0" err="1">
                <a:latin typeface="微软雅黑" pitchFamily="34" charset="-122"/>
                <a:ea typeface="微软雅黑" pitchFamily="34" charset="-122"/>
              </a:rPr>
              <a:t>reg</a:t>
            </a:r>
            <a:r>
              <a:rPr lang="zh-CN" altLang="en-US" sz="1800" kern="0" dirty="0">
                <a:latin typeface="微软雅黑" pitchFamily="34" charset="-122"/>
                <a:ea typeface="微软雅黑" pitchFamily="34" charset="-122"/>
              </a:rPr>
              <a:t>类型；若在</a:t>
            </a:r>
            <a:r>
              <a:rPr lang="zh-CN" altLang="en-US" sz="1800" kern="0" dirty="0">
                <a:solidFill>
                  <a:srgbClr val="0000FF"/>
                </a:solidFill>
                <a:latin typeface="微软雅黑" pitchFamily="34" charset="-122"/>
                <a:ea typeface="微软雅黑" pitchFamily="34" charset="-122"/>
              </a:rPr>
              <a:t>过程块外赋值</a:t>
            </a:r>
            <a:r>
              <a:rPr lang="en-US" altLang="zh-CN" sz="1800" kern="0" dirty="0">
                <a:latin typeface="微软雅黑" pitchFamily="34" charset="-122"/>
                <a:ea typeface="微软雅黑" pitchFamily="34" charset="-122"/>
              </a:rPr>
              <a:t>(</a:t>
            </a:r>
            <a:r>
              <a:rPr lang="zh-CN" altLang="en-US" sz="1800" kern="0" dirty="0">
                <a:latin typeface="微软雅黑" pitchFamily="34" charset="-122"/>
                <a:ea typeface="微软雅黑" pitchFamily="34" charset="-122"/>
              </a:rPr>
              <a:t>包括实例化语句，持续赋值语句），则为</a:t>
            </a:r>
            <a:r>
              <a:rPr lang="en-US" altLang="zh-CN" sz="1800" kern="0" dirty="0">
                <a:latin typeface="微软雅黑" pitchFamily="34" charset="-122"/>
                <a:ea typeface="微软雅黑" pitchFamily="34" charset="-122"/>
              </a:rPr>
              <a:t>wire</a:t>
            </a:r>
            <a:r>
              <a:rPr lang="zh-CN" altLang="en-US" sz="1800" kern="0" dirty="0">
                <a:latin typeface="微软雅黑" pitchFamily="34" charset="-122"/>
                <a:ea typeface="微软雅黑" pitchFamily="34" charset="-122"/>
              </a:rPr>
              <a:t>类型。</a:t>
            </a:r>
          </a:p>
          <a:p>
            <a:pPr marL="342900" indent="-342900" algn="just">
              <a:lnSpc>
                <a:spcPts val="4200"/>
              </a:lnSpc>
              <a:spcBef>
                <a:spcPct val="20000"/>
              </a:spcBef>
              <a:buClr>
                <a:schemeClr val="accent1"/>
              </a:buClr>
              <a:buSzPct val="100000"/>
              <a:buBlip>
                <a:blip r:embed="rId2"/>
              </a:buBlip>
              <a:defRPr/>
            </a:pPr>
            <a:r>
              <a:rPr lang="zh-CN" altLang="en-US" sz="1800" kern="0" dirty="0">
                <a:latin typeface="微软雅黑" pitchFamily="34" charset="-122"/>
                <a:ea typeface="微软雅黑" pitchFamily="34" charset="-122"/>
              </a:rPr>
              <a:t>内部信号类型与输出端口相同，</a:t>
            </a:r>
            <a:r>
              <a:rPr lang="zh-CN" altLang="en-US" sz="1800" kern="0" dirty="0">
                <a:solidFill>
                  <a:srgbClr val="0000FF"/>
                </a:solidFill>
                <a:latin typeface="微软雅黑" pitchFamily="34" charset="-122"/>
                <a:ea typeface="微软雅黑" pitchFamily="34" charset="-122"/>
              </a:rPr>
              <a:t>可以是</a:t>
            </a:r>
            <a:r>
              <a:rPr lang="en-US" altLang="zh-CN" sz="1800" kern="0" dirty="0">
                <a:solidFill>
                  <a:srgbClr val="0000FF"/>
                </a:solidFill>
                <a:latin typeface="微软雅黑" pitchFamily="34" charset="-122"/>
                <a:ea typeface="微软雅黑" pitchFamily="34" charset="-122"/>
              </a:rPr>
              <a:t>wire</a:t>
            </a:r>
            <a:r>
              <a:rPr lang="zh-CN" altLang="en-US" sz="1800" kern="0" dirty="0">
                <a:solidFill>
                  <a:srgbClr val="0000FF"/>
                </a:solidFill>
                <a:latin typeface="微软雅黑" pitchFamily="34" charset="-122"/>
                <a:ea typeface="微软雅黑" pitchFamily="34" charset="-122"/>
              </a:rPr>
              <a:t>或</a:t>
            </a:r>
            <a:r>
              <a:rPr lang="en-US" altLang="zh-CN" sz="1800" kern="0" dirty="0" err="1">
                <a:solidFill>
                  <a:srgbClr val="0000FF"/>
                </a:solidFill>
                <a:latin typeface="微软雅黑" pitchFamily="34" charset="-122"/>
                <a:ea typeface="微软雅黑" pitchFamily="34" charset="-122"/>
              </a:rPr>
              <a:t>reg</a:t>
            </a:r>
            <a:r>
              <a:rPr lang="zh-CN" altLang="en-US" sz="1800" kern="0" dirty="0">
                <a:solidFill>
                  <a:srgbClr val="0000FF"/>
                </a:solidFill>
                <a:latin typeface="微软雅黑" pitchFamily="34" charset="-122"/>
                <a:ea typeface="微软雅黑" pitchFamily="34" charset="-122"/>
              </a:rPr>
              <a:t>类型</a:t>
            </a:r>
            <a:r>
              <a:rPr lang="zh-CN" altLang="en-US" sz="1800" kern="0" dirty="0">
                <a:latin typeface="微软雅黑" pitchFamily="34" charset="-122"/>
                <a:ea typeface="微软雅黑" pitchFamily="34" charset="-122"/>
              </a:rPr>
              <a:t>。判断方法也与输出端口相同。若在过程块中赋值，则为</a:t>
            </a:r>
            <a:r>
              <a:rPr lang="en-US" altLang="zh-CN" sz="1800" kern="0" dirty="0" err="1">
                <a:latin typeface="微软雅黑" pitchFamily="34" charset="-122"/>
                <a:ea typeface="微软雅黑" pitchFamily="34" charset="-122"/>
              </a:rPr>
              <a:t>reg</a:t>
            </a:r>
            <a:r>
              <a:rPr lang="zh-CN" altLang="en-US" sz="1800" kern="0" dirty="0">
                <a:latin typeface="微软雅黑" pitchFamily="34" charset="-122"/>
                <a:ea typeface="微软雅黑" pitchFamily="34" charset="-122"/>
              </a:rPr>
              <a:t>类型；若在过程块外赋值，则为</a:t>
            </a:r>
            <a:r>
              <a:rPr lang="en-US" altLang="zh-CN" sz="1800" kern="0" dirty="0">
                <a:latin typeface="微软雅黑" pitchFamily="34" charset="-122"/>
                <a:ea typeface="微软雅黑" pitchFamily="34" charset="-122"/>
              </a:rPr>
              <a:t>wire</a:t>
            </a:r>
            <a:r>
              <a:rPr lang="zh-CN" altLang="en-US" sz="1800" kern="0" dirty="0">
                <a:latin typeface="微软雅黑" pitchFamily="34" charset="-122"/>
                <a:ea typeface="微软雅黑" pitchFamily="34" charset="-122"/>
              </a:rPr>
              <a:t>类型。</a:t>
            </a:r>
          </a:p>
          <a:p>
            <a:pPr marL="342900" indent="-342900" algn="just">
              <a:lnSpc>
                <a:spcPts val="4200"/>
              </a:lnSpc>
              <a:spcBef>
                <a:spcPct val="20000"/>
              </a:spcBef>
              <a:buClr>
                <a:schemeClr val="accent1"/>
              </a:buClr>
              <a:buSzPct val="100000"/>
              <a:buBlip>
                <a:blip r:embed="rId2"/>
              </a:buBlip>
              <a:defRPr/>
            </a:pPr>
            <a:r>
              <a:rPr lang="en-US" altLang="zh-CN" sz="1800" kern="0" dirty="0">
                <a:latin typeface="微软雅黑" pitchFamily="34" charset="-122"/>
                <a:ea typeface="微软雅黑" pitchFamily="34" charset="-122"/>
              </a:rPr>
              <a:t>wire</a:t>
            </a:r>
            <a:r>
              <a:rPr lang="zh-CN" altLang="en-US" sz="1800" kern="0" dirty="0">
                <a:latin typeface="微软雅黑" pitchFamily="34" charset="-122"/>
                <a:ea typeface="微软雅黑" pitchFamily="34" charset="-122"/>
              </a:rPr>
              <a:t>和</a:t>
            </a:r>
            <a:r>
              <a:rPr lang="en-US" altLang="zh-CN" sz="1800" kern="0" dirty="0" err="1">
                <a:latin typeface="微软雅黑" pitchFamily="34" charset="-122"/>
                <a:ea typeface="微软雅黑" pitchFamily="34" charset="-122"/>
              </a:rPr>
              <a:t>reg</a:t>
            </a:r>
            <a:r>
              <a:rPr lang="zh-CN" altLang="en-US" sz="1800" kern="0" dirty="0">
                <a:latin typeface="微软雅黑" pitchFamily="34" charset="-122"/>
                <a:ea typeface="微软雅黑" pitchFamily="34" charset="-122"/>
              </a:rPr>
              <a:t>只是两种逻辑变量，与</a:t>
            </a:r>
            <a:r>
              <a:rPr lang="zh-CN" altLang="en-US" sz="1800" kern="0" dirty="0">
                <a:solidFill>
                  <a:srgbClr val="0000FF"/>
                </a:solidFill>
                <a:latin typeface="微软雅黑" pitchFamily="34" charset="-122"/>
                <a:ea typeface="微软雅黑" pitchFamily="34" charset="-122"/>
              </a:rPr>
              <a:t>物理含义无关</a:t>
            </a:r>
            <a:r>
              <a:rPr lang="zh-CN" altLang="en-US" sz="1800" kern="0" dirty="0">
                <a:latin typeface="微软雅黑" pitchFamily="34" charset="-122"/>
                <a:ea typeface="微软雅黑" pitchFamily="34" charset="-122"/>
              </a:rPr>
              <a:t>。</a:t>
            </a:r>
            <a:endParaRPr lang="en-US" altLang="zh-CN" sz="1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1800" kern="0" dirty="0">
                <a:latin typeface="微软雅黑" pitchFamily="34" charset="-122"/>
                <a:ea typeface="微软雅黑" pitchFamily="34" charset="-122"/>
              </a:rPr>
              <a:t>信号可以域选，也可以全选。</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54</a:t>
            </a:fld>
            <a:endParaRPr lang="en-US" altLang="zh-CN"/>
          </a:p>
        </p:txBody>
      </p:sp>
      <p:sp>
        <p:nvSpPr>
          <p:cNvPr id="7173" name="Rectangle 5"/>
          <p:cNvSpPr>
            <a:spLocks noChangeArrowheads="1"/>
          </p:cNvSpPr>
          <p:nvPr/>
        </p:nvSpPr>
        <p:spPr bwMode="auto">
          <a:xfrm>
            <a:off x="395288" y="260350"/>
            <a:ext cx="6913016"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的构成要素</a:t>
            </a:r>
          </a:p>
        </p:txBody>
      </p:sp>
      <p:sp>
        <p:nvSpPr>
          <p:cNvPr id="7" name="Rectangle 6"/>
          <p:cNvSpPr txBox="1">
            <a:spLocks noChangeArrowheads="1"/>
          </p:cNvSpPr>
          <p:nvPr/>
        </p:nvSpPr>
        <p:spPr>
          <a:xfrm>
            <a:off x="352425" y="1198165"/>
            <a:ext cx="8396288" cy="3382963"/>
          </a:xfrm>
          <a:prstGeom prst="rect">
            <a:avLst/>
          </a:prstGeom>
          <a:noFill/>
        </p:spPr>
        <p:txBody>
          <a:bodyPr/>
          <a:lstStyle/>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空白符和注释</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标识符</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关键字</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常量类型</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信号（数据或变量）类型</a:t>
            </a:r>
            <a:endParaRPr lang="en-US" altLang="zh-CN" sz="2800" b="1" kern="0" dirty="0">
              <a:latin typeface="微软雅黑" pitchFamily="34" charset="-122"/>
              <a:ea typeface="微软雅黑" pitchFamily="34" charset="-122"/>
            </a:endParaRPr>
          </a:p>
          <a:p>
            <a:pPr marL="342900" indent="-342900">
              <a:lnSpc>
                <a:spcPts val="5000"/>
              </a:lnSpc>
              <a:spcBef>
                <a:spcPct val="20000"/>
              </a:spcBef>
              <a:buClr>
                <a:schemeClr val="accent1"/>
              </a:buClr>
              <a:buSzPct val="100000"/>
              <a:buBlip>
                <a:blip r:embed="rId2"/>
              </a:buBlip>
              <a:defRPr/>
            </a:pPr>
            <a:r>
              <a:rPr lang="zh-CN" altLang="en-US" sz="2800" b="1" kern="0" dirty="0">
                <a:latin typeface="微软雅黑" pitchFamily="34" charset="-122"/>
                <a:ea typeface="微软雅黑" pitchFamily="34" charset="-122"/>
              </a:rPr>
              <a:t>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55</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中的操作符</a:t>
            </a:r>
          </a:p>
        </p:txBody>
      </p:sp>
      <p:sp>
        <p:nvSpPr>
          <p:cNvPr id="8" name="Text Box 5"/>
          <p:cNvSpPr txBox="1">
            <a:spLocks noChangeArrowheads="1"/>
          </p:cNvSpPr>
          <p:nvPr/>
        </p:nvSpPr>
        <p:spPr bwMode="auto">
          <a:xfrm>
            <a:off x="467544" y="980728"/>
            <a:ext cx="8229600" cy="461665"/>
          </a:xfrm>
          <a:prstGeom prst="rect">
            <a:avLst/>
          </a:prstGeom>
          <a:noFill/>
          <a:ln w="9525">
            <a:noFill/>
            <a:miter lim="800000"/>
            <a:headEnd/>
            <a:tailEnd/>
          </a:ln>
        </p:spPr>
        <p:txBody>
          <a:bodyPr>
            <a:spAutoFit/>
          </a:bodyPr>
          <a:lstStyle/>
          <a:p>
            <a:pPr>
              <a:spcBef>
                <a:spcPct val="50000"/>
              </a:spcBef>
            </a:pPr>
            <a:r>
              <a:rPr lang="zh-CN" altLang="en-US" sz="2400" dirty="0">
                <a:solidFill>
                  <a:srgbClr val="0000FF"/>
                </a:solidFill>
                <a:latin typeface="微软雅黑" pitchFamily="34" charset="-122"/>
                <a:ea typeface="微软雅黑" pitchFamily="34" charset="-122"/>
              </a:rPr>
              <a:t>下表以优先级顺序列出了</a:t>
            </a:r>
            <a:r>
              <a:rPr lang="en-US" altLang="zh-CN" sz="2400" dirty="0" err="1">
                <a:solidFill>
                  <a:srgbClr val="0000FF"/>
                </a:solidFill>
                <a:latin typeface="微软雅黑" pitchFamily="34" charset="-122"/>
                <a:ea typeface="微软雅黑" pitchFamily="34" charset="-122"/>
              </a:rPr>
              <a:t>Verilog</a:t>
            </a:r>
            <a:r>
              <a:rPr lang="en-US" altLang="zh-CN" sz="2400" dirty="0">
                <a:solidFill>
                  <a:srgbClr val="0000FF"/>
                </a:solidFill>
                <a:latin typeface="微软雅黑" pitchFamily="34" charset="-122"/>
                <a:ea typeface="微软雅黑" pitchFamily="34" charset="-122"/>
              </a:rPr>
              <a:t> HDL</a:t>
            </a:r>
            <a:r>
              <a:rPr lang="zh-CN" altLang="en-US" sz="2400" dirty="0">
                <a:solidFill>
                  <a:srgbClr val="0000FF"/>
                </a:solidFill>
                <a:latin typeface="微软雅黑" pitchFamily="34" charset="-122"/>
                <a:ea typeface="微软雅黑" pitchFamily="34" charset="-122"/>
              </a:rPr>
              <a:t>中的操作符：</a:t>
            </a:r>
          </a:p>
        </p:txBody>
      </p:sp>
      <p:graphicFrame>
        <p:nvGraphicFramePr>
          <p:cNvPr id="9" name="Group 114"/>
          <p:cNvGraphicFramePr>
            <a:graphicFrameLocks noGrp="1"/>
          </p:cNvGraphicFramePr>
          <p:nvPr/>
        </p:nvGraphicFramePr>
        <p:xfrm>
          <a:off x="619944" y="1556792"/>
          <a:ext cx="4648200" cy="4295839"/>
        </p:xfrm>
        <a:graphic>
          <a:graphicData uri="http://schemas.openxmlformats.org/drawingml/2006/table">
            <a:tbl>
              <a:tblPr/>
              <a:tblGrid>
                <a:gridCol w="20574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微软雅黑" pitchFamily="34" charset="-122"/>
                          <a:ea typeface="微软雅黑" pitchFamily="34" charset="-122"/>
                        </a:rPr>
                        <a:t>操作符类型</a:t>
                      </a:r>
                      <a:endParaRPr kumimoji="1"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a:ln>
                            <a:noFill/>
                          </a:ln>
                          <a:solidFill>
                            <a:schemeClr val="tx1"/>
                          </a:solidFill>
                          <a:effectLst/>
                          <a:latin typeface="微软雅黑" pitchFamily="34" charset="-122"/>
                          <a:ea typeface="微软雅黑" pitchFamily="34" charset="-122"/>
                        </a:rPr>
                        <a:t>符号</a:t>
                      </a:r>
                    </a:p>
                  </a:txBody>
                  <a:tcPr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连接及复制操作符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一元归约操作符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算术操作符</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逻辑移位操作符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关系操作符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相等操作符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按位操作符</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逻辑操作符</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条件操作符</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&amp;  |  ^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  /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&lt;&lt;     &gt;&gt;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&gt;     &lt;     &gt;=     &lt;=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 =    = = =    !=    !==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  </a:t>
                      </a: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&amp;  |  ^  ~^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&amp;&amp;  ||  </a:t>
                      </a: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a:t>
                      </a:r>
                      <a:endParaRPr kumimoji="1" lang="en-US" altLang="zh-CN"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1600" b="0" i="0" u="none" strike="noStrike" cap="none" normalizeH="0" baseline="0" dirty="0">
                          <a:ln>
                            <a:noFill/>
                          </a:ln>
                          <a:solidFill>
                            <a:schemeClr val="tx1"/>
                          </a:solidFill>
                          <a:effectLst/>
                          <a:latin typeface="微软雅黑" pitchFamily="34" charset="-122"/>
                          <a:ea typeface="微软雅黑" pitchFamily="34" charset="-122"/>
                        </a:rPr>
                        <a:t>？</a:t>
                      </a:r>
                      <a:r>
                        <a:rPr kumimoji="1" lang="en-US" altLang="zh-CN" sz="1600" b="0" i="0" u="none" strike="noStrike" cap="none" normalizeH="0" baseline="0" dirty="0">
                          <a:ln>
                            <a:noFill/>
                          </a:ln>
                          <a:solidFill>
                            <a:schemeClr val="tx1"/>
                          </a:solidFill>
                          <a:effectLst/>
                          <a:latin typeface="微软雅黑" pitchFamily="34" charset="-122"/>
                          <a:ea typeface="微软雅黑" pitchFamily="34" charset="-122"/>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 name="Text Box 89"/>
          <p:cNvSpPr txBox="1">
            <a:spLocks noChangeArrowheads="1"/>
          </p:cNvSpPr>
          <p:nvPr/>
        </p:nvSpPr>
        <p:spPr bwMode="auto">
          <a:xfrm>
            <a:off x="6290964" y="1844824"/>
            <a:ext cx="838200" cy="461665"/>
          </a:xfrm>
          <a:prstGeom prst="rect">
            <a:avLst/>
          </a:prstGeom>
          <a:noFill/>
          <a:ln w="9525">
            <a:noFill/>
            <a:miter lim="800000"/>
            <a:headEnd/>
            <a:tailEnd/>
          </a:ln>
        </p:spPr>
        <p:txBody>
          <a:bodyPr>
            <a:spAutoFit/>
          </a:bodyPr>
          <a:lstStyle/>
          <a:p>
            <a:pPr algn="ctr">
              <a:spcBef>
                <a:spcPct val="50000"/>
              </a:spcBef>
            </a:pPr>
            <a:r>
              <a:rPr lang="zh-CN" altLang="en-US" sz="2400" b="1" dirty="0">
                <a:solidFill>
                  <a:srgbClr val="FF0000"/>
                </a:solidFill>
                <a:latin typeface="微软雅黑" pitchFamily="34" charset="-122"/>
                <a:ea typeface="微软雅黑" pitchFamily="34" charset="-122"/>
              </a:rPr>
              <a:t>最高</a:t>
            </a:r>
          </a:p>
        </p:txBody>
      </p:sp>
      <p:sp>
        <p:nvSpPr>
          <p:cNvPr id="11" name="Text Box 90"/>
          <p:cNvSpPr txBox="1">
            <a:spLocks noChangeArrowheads="1"/>
          </p:cNvSpPr>
          <p:nvPr/>
        </p:nvSpPr>
        <p:spPr bwMode="auto">
          <a:xfrm>
            <a:off x="6290964" y="5273824"/>
            <a:ext cx="838200" cy="461665"/>
          </a:xfrm>
          <a:prstGeom prst="rect">
            <a:avLst/>
          </a:prstGeom>
          <a:noFill/>
          <a:ln w="9525">
            <a:noFill/>
            <a:miter lim="800000"/>
            <a:headEnd/>
            <a:tailEnd/>
          </a:ln>
        </p:spPr>
        <p:txBody>
          <a:bodyPr>
            <a:spAutoFit/>
          </a:bodyPr>
          <a:lstStyle/>
          <a:p>
            <a:pPr algn="ctr">
              <a:spcBef>
                <a:spcPct val="50000"/>
              </a:spcBef>
            </a:pPr>
            <a:r>
              <a:rPr lang="zh-CN" altLang="en-US" sz="2400" b="1" dirty="0">
                <a:solidFill>
                  <a:srgbClr val="FF0000"/>
                </a:solidFill>
                <a:latin typeface="微软雅黑" pitchFamily="34" charset="-122"/>
                <a:ea typeface="微软雅黑" pitchFamily="34" charset="-122"/>
              </a:rPr>
              <a:t>最低</a:t>
            </a:r>
          </a:p>
        </p:txBody>
      </p:sp>
      <p:sp>
        <p:nvSpPr>
          <p:cNvPr id="12" name="Line 91"/>
          <p:cNvSpPr>
            <a:spLocks noChangeShapeType="1"/>
          </p:cNvSpPr>
          <p:nvPr/>
        </p:nvSpPr>
        <p:spPr bwMode="auto">
          <a:xfrm flipV="1">
            <a:off x="6699000" y="2346268"/>
            <a:ext cx="0" cy="2819400"/>
          </a:xfrm>
          <a:prstGeom prst="line">
            <a:avLst/>
          </a:prstGeom>
          <a:noFill/>
          <a:ln w="28575">
            <a:solidFill>
              <a:schemeClr val="tx1"/>
            </a:solidFill>
            <a:round/>
            <a:headEnd/>
            <a:tailEnd type="triangle" w="med" len="med"/>
          </a:ln>
        </p:spPr>
        <p:txBody>
          <a:bodyPr/>
          <a:lstStyle/>
          <a:p>
            <a:endParaRPr lang="zh-CN" altLang="en-US"/>
          </a:p>
        </p:txBody>
      </p:sp>
      <p:sp>
        <p:nvSpPr>
          <p:cNvPr id="13" name="Text Box 92"/>
          <p:cNvSpPr txBox="1">
            <a:spLocks noChangeArrowheads="1"/>
          </p:cNvSpPr>
          <p:nvPr/>
        </p:nvSpPr>
        <p:spPr bwMode="auto">
          <a:xfrm>
            <a:off x="6807596" y="3573016"/>
            <a:ext cx="1220788" cy="461665"/>
          </a:xfrm>
          <a:prstGeom prst="rect">
            <a:avLst/>
          </a:prstGeom>
          <a:noFill/>
          <a:ln w="9525">
            <a:noFill/>
            <a:miter lim="800000"/>
            <a:headEnd/>
            <a:tailEnd/>
          </a:ln>
        </p:spPr>
        <p:txBody>
          <a:bodyPr>
            <a:spAutoFit/>
          </a:bodyPr>
          <a:lstStyle/>
          <a:p>
            <a:pPr>
              <a:spcBef>
                <a:spcPct val="50000"/>
              </a:spcBef>
            </a:pPr>
            <a:r>
              <a:rPr lang="zh-CN" altLang="en-US" sz="2400" dirty="0">
                <a:latin typeface="微软雅黑" pitchFamily="34" charset="-122"/>
                <a:ea typeface="微软雅黑" pitchFamily="34" charset="-122"/>
              </a:rPr>
              <a:t>优先级</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56</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算术操作符</a:t>
            </a:r>
          </a:p>
        </p:txBody>
      </p:sp>
      <p:sp>
        <p:nvSpPr>
          <p:cNvPr id="12" name="Rectangle 6"/>
          <p:cNvSpPr txBox="1">
            <a:spLocks noChangeArrowheads="1"/>
          </p:cNvSpPr>
          <p:nvPr/>
        </p:nvSpPr>
        <p:spPr>
          <a:xfrm>
            <a:off x="352424" y="134076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算术操作符包括：</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（加法），</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（减法），</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（乘法），</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（除法）和</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（取模）。</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其中，</a:t>
            </a:r>
            <a:r>
              <a:rPr lang="en-US" altLang="zh-CN" sz="2200" kern="0" dirty="0">
                <a:latin typeface="微软雅黑" pitchFamily="34" charset="-122"/>
                <a:ea typeface="微软雅黑" pitchFamily="34" charset="-122"/>
              </a:rPr>
              <a:t>/</a:t>
            </a:r>
            <a:r>
              <a:rPr lang="zh-CN" altLang="en-US" sz="2200" kern="0" dirty="0">
                <a:latin typeface="微软雅黑" pitchFamily="34" charset="-122"/>
                <a:ea typeface="微软雅黑" pitchFamily="34" charset="-122"/>
              </a:rPr>
              <a:t>和</a:t>
            </a:r>
            <a:r>
              <a:rPr lang="en-US" altLang="zh-CN" sz="2200" kern="0" dirty="0">
                <a:latin typeface="微软雅黑" pitchFamily="34" charset="-122"/>
                <a:ea typeface="微软雅黑" pitchFamily="34" charset="-122"/>
              </a:rPr>
              <a:t>%</a:t>
            </a:r>
            <a:r>
              <a:rPr lang="zh-CN" altLang="en-US" sz="2200" kern="0" dirty="0">
                <a:latin typeface="微软雅黑" pitchFamily="34" charset="-122"/>
                <a:ea typeface="微软雅黑" pitchFamily="34" charset="-122"/>
              </a:rPr>
              <a:t>是不可综合的操作。</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en-US" altLang="zh-CN" sz="2200" kern="0" dirty="0">
                <a:latin typeface="微软雅黑" pitchFamily="34" charset="-122"/>
                <a:ea typeface="微软雅黑" pitchFamily="34" charset="-122"/>
              </a:rPr>
              <a:t>Verilog</a:t>
            </a:r>
            <a:r>
              <a:rPr lang="zh-CN" altLang="en-US" sz="2200" kern="0" dirty="0">
                <a:latin typeface="微软雅黑" pitchFamily="34" charset="-122"/>
                <a:ea typeface="微软雅黑" pitchFamily="34" charset="-122"/>
              </a:rPr>
              <a:t>中的数据不区分</a:t>
            </a:r>
            <a:r>
              <a:rPr lang="zh-CN" altLang="en-US" sz="2200" kern="0" dirty="0">
                <a:solidFill>
                  <a:srgbClr val="0000FF"/>
                </a:solidFill>
                <a:latin typeface="微软雅黑" pitchFamily="34" charset="-122"/>
                <a:ea typeface="微软雅黑" pitchFamily="34" charset="-122"/>
              </a:rPr>
              <a:t>码制，码制由程序设计者确定，建议采用补码</a:t>
            </a:r>
            <a:r>
              <a:rPr lang="zh-CN" altLang="en-US" sz="2200" kern="0" dirty="0">
                <a:latin typeface="微软雅黑" pitchFamily="34" charset="-122"/>
                <a:ea typeface="微软雅黑" pitchFamily="34" charset="-12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57</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按位操作符</a:t>
            </a:r>
          </a:p>
        </p:txBody>
      </p:sp>
      <p:sp>
        <p:nvSpPr>
          <p:cNvPr id="16" name="Text Box 5" descr="信纸"/>
          <p:cNvSpPr txBox="1">
            <a:spLocks noChangeArrowheads="1"/>
          </p:cNvSpPr>
          <p:nvPr/>
        </p:nvSpPr>
        <p:spPr bwMode="auto">
          <a:xfrm>
            <a:off x="827584" y="1500814"/>
            <a:ext cx="2448272" cy="175432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p:spPr>
        <p:txBody>
          <a:bodyPr wrap="square">
            <a:spAutoFit/>
          </a:bodyPr>
          <a:lstStyle/>
          <a:p>
            <a:pPr>
              <a:spcBef>
                <a:spcPct val="10000"/>
              </a:spcBef>
            </a:pPr>
            <a:r>
              <a:rPr lang="en-US" altLang="zh-CN" sz="2000" dirty="0">
                <a:latin typeface="微软雅黑" pitchFamily="34" charset="-122"/>
                <a:ea typeface="微软雅黑" pitchFamily="34" charset="-122"/>
              </a:rPr>
              <a:t>~	   not</a:t>
            </a:r>
          </a:p>
          <a:p>
            <a:pPr>
              <a:spcBef>
                <a:spcPct val="10000"/>
              </a:spcBef>
            </a:pPr>
            <a:r>
              <a:rPr lang="en-US" altLang="zh-CN" sz="2000" dirty="0">
                <a:latin typeface="微软雅黑" pitchFamily="34" charset="-122"/>
                <a:ea typeface="微软雅黑" pitchFamily="34" charset="-122"/>
              </a:rPr>
              <a:t>&amp;	   and</a:t>
            </a:r>
          </a:p>
          <a:p>
            <a:pPr>
              <a:spcBef>
                <a:spcPct val="10000"/>
              </a:spcBef>
            </a:pPr>
            <a:r>
              <a:rPr lang="en-US" altLang="zh-CN" sz="2000" dirty="0">
                <a:latin typeface="微软雅黑" pitchFamily="34" charset="-122"/>
                <a:ea typeface="微软雅黑" pitchFamily="34" charset="-122"/>
              </a:rPr>
              <a:t>|	   or</a:t>
            </a:r>
          </a:p>
          <a:p>
            <a:pPr>
              <a:spcBef>
                <a:spcPct val="10000"/>
              </a:spcBef>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xor</a:t>
            </a:r>
            <a:endParaRPr lang="en-US" altLang="zh-CN" sz="2000" dirty="0">
              <a:latin typeface="微软雅黑" pitchFamily="34" charset="-122"/>
              <a:ea typeface="微软雅黑" pitchFamily="34" charset="-122"/>
            </a:endParaRPr>
          </a:p>
          <a:p>
            <a:pPr>
              <a:spcBef>
                <a:spcPct val="10000"/>
              </a:spcBef>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xnor</a:t>
            </a:r>
            <a:endParaRPr lang="en-US" altLang="zh-CN" sz="2000" dirty="0">
              <a:latin typeface="微软雅黑" pitchFamily="34" charset="-122"/>
              <a:ea typeface="微软雅黑" pitchFamily="34" charset="-122"/>
            </a:endParaRPr>
          </a:p>
        </p:txBody>
      </p:sp>
      <p:sp>
        <p:nvSpPr>
          <p:cNvPr id="17" name="Text Box 6"/>
          <p:cNvSpPr txBox="1">
            <a:spLocks noChangeArrowheads="1"/>
          </p:cNvSpPr>
          <p:nvPr/>
        </p:nvSpPr>
        <p:spPr bwMode="auto">
          <a:xfrm>
            <a:off x="3297028" y="1484784"/>
            <a:ext cx="4890120" cy="1785104"/>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a:noFill/>
            <a:miter lim="800000"/>
            <a:headEnd/>
            <a:tailEnd/>
          </a:ln>
          <a:effectLst/>
        </p:spPr>
        <p:txBody>
          <a:bodyPr wrap="square">
            <a:spAutoFit/>
          </a:bodyPr>
          <a:lstStyle/>
          <a:p>
            <a:pPr>
              <a:spcBef>
                <a:spcPct val="50000"/>
              </a:spcBef>
              <a:defRPr/>
            </a:pPr>
            <a:r>
              <a:rPr lang="zh-CN" altLang="en-US" sz="2000" dirty="0">
                <a:latin typeface="微软雅黑" pitchFamily="34" charset="-122"/>
                <a:ea typeface="微软雅黑" pitchFamily="34" charset="-122"/>
              </a:rPr>
              <a:t>按位操作符对信号中相对应位进行运算。</a:t>
            </a:r>
          </a:p>
          <a:p>
            <a:pPr>
              <a:spcBef>
                <a:spcPct val="50000"/>
              </a:spcBef>
              <a:defRPr/>
            </a:pPr>
            <a:r>
              <a:rPr lang="en-US" altLang="zh-CN" sz="2000" dirty="0" err="1">
                <a:solidFill>
                  <a:srgbClr val="FF0000"/>
                </a:solidFill>
                <a:latin typeface="微软雅黑" pitchFamily="34" charset="-122"/>
                <a:ea typeface="微软雅黑" pitchFamily="34" charset="-122"/>
              </a:rPr>
              <a:t>regb</a:t>
            </a:r>
            <a:r>
              <a:rPr lang="en-US" altLang="zh-CN" sz="2000" dirty="0">
                <a:solidFill>
                  <a:srgbClr val="FF0000"/>
                </a:solidFill>
                <a:latin typeface="微软雅黑" pitchFamily="34" charset="-122"/>
                <a:ea typeface="微软雅黑" pitchFamily="34" charset="-122"/>
              </a:rPr>
              <a:t> = 4'b1010</a:t>
            </a:r>
          </a:p>
          <a:p>
            <a:pPr>
              <a:spcBef>
                <a:spcPct val="50000"/>
              </a:spcBef>
              <a:defRPr/>
            </a:pPr>
            <a:r>
              <a:rPr lang="en-US" altLang="zh-CN" sz="2000" dirty="0" err="1">
                <a:solidFill>
                  <a:srgbClr val="FF0000"/>
                </a:solidFill>
                <a:latin typeface="微软雅黑" pitchFamily="34" charset="-122"/>
                <a:ea typeface="微软雅黑" pitchFamily="34" charset="-122"/>
              </a:rPr>
              <a:t>regc</a:t>
            </a:r>
            <a:r>
              <a:rPr lang="en-US" altLang="zh-CN" sz="2000" dirty="0">
                <a:solidFill>
                  <a:srgbClr val="FF0000"/>
                </a:solidFill>
                <a:latin typeface="微软雅黑" pitchFamily="34" charset="-122"/>
                <a:ea typeface="微软雅黑" pitchFamily="34" charset="-122"/>
              </a:rPr>
              <a:t> = 4'b1110</a:t>
            </a:r>
          </a:p>
          <a:p>
            <a:pPr>
              <a:spcBef>
                <a:spcPct val="50000"/>
              </a:spcBef>
              <a:defRPr/>
            </a:pPr>
            <a:r>
              <a:rPr lang="en-US" altLang="zh-CN" sz="2000" dirty="0">
                <a:solidFill>
                  <a:srgbClr val="FF0000"/>
                </a:solidFill>
                <a:latin typeface="微软雅黑" pitchFamily="34" charset="-122"/>
                <a:ea typeface="微软雅黑" pitchFamily="34" charset="-122"/>
              </a:rPr>
              <a:t>num = </a:t>
            </a:r>
            <a:r>
              <a:rPr lang="en-US" altLang="zh-CN" sz="2000" dirty="0" err="1">
                <a:solidFill>
                  <a:srgbClr val="FF0000"/>
                </a:solidFill>
                <a:latin typeface="微软雅黑" pitchFamily="34" charset="-122"/>
                <a:ea typeface="微软雅黑" pitchFamily="34" charset="-122"/>
              </a:rPr>
              <a:t>regb</a:t>
            </a:r>
            <a:r>
              <a:rPr lang="en-US" altLang="zh-CN" sz="2000" dirty="0">
                <a:solidFill>
                  <a:srgbClr val="FF0000"/>
                </a:solidFill>
                <a:latin typeface="微软雅黑" pitchFamily="34" charset="-122"/>
                <a:ea typeface="微软雅黑" pitchFamily="34" charset="-122"/>
              </a:rPr>
              <a:t> ^ </a:t>
            </a:r>
            <a:r>
              <a:rPr lang="en-US" altLang="zh-CN" sz="2000" dirty="0" err="1">
                <a:solidFill>
                  <a:srgbClr val="FF0000"/>
                </a:solidFill>
                <a:latin typeface="微软雅黑" pitchFamily="34" charset="-122"/>
                <a:ea typeface="微软雅黑" pitchFamily="34" charset="-122"/>
              </a:rPr>
              <a:t>regc</a:t>
            </a:r>
            <a:r>
              <a:rPr lang="en-US" altLang="zh-CN" sz="2000" dirty="0">
                <a:solidFill>
                  <a:srgbClr val="FF0000"/>
                </a:solidFill>
                <a:latin typeface="微软雅黑" pitchFamily="34" charset="-122"/>
                <a:ea typeface="微软雅黑" pitchFamily="34" charset="-122"/>
              </a:rPr>
              <a:t>;  // num = 4'b0100</a:t>
            </a:r>
          </a:p>
        </p:txBody>
      </p:sp>
      <p:sp>
        <p:nvSpPr>
          <p:cNvPr id="18" name="Text Box 12"/>
          <p:cNvSpPr txBox="1">
            <a:spLocks noChangeArrowheads="1"/>
          </p:cNvSpPr>
          <p:nvPr/>
        </p:nvSpPr>
        <p:spPr bwMode="auto">
          <a:xfrm>
            <a:off x="827584" y="3269888"/>
            <a:ext cx="7344816" cy="400110"/>
          </a:xfrm>
          <a:prstGeom prst="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6200000" scaled="1"/>
            <a:tileRect/>
          </a:gradFill>
          <a:ln w="9525">
            <a:noFill/>
            <a:miter lim="800000"/>
            <a:headEnd/>
            <a:tailEnd/>
          </a:ln>
        </p:spPr>
        <p:txBody>
          <a:bodyPr wrap="square">
            <a:spAutoFit/>
          </a:bodyPr>
          <a:lstStyle/>
          <a:p>
            <a:pPr algn="ctr">
              <a:spcBef>
                <a:spcPct val="50000"/>
              </a:spcBef>
            </a:pPr>
            <a:r>
              <a:rPr lang="zh-CN" altLang="en-US" sz="2000" dirty="0">
                <a:latin typeface="微软雅黑" pitchFamily="34" charset="-122"/>
                <a:ea typeface="微软雅黑" pitchFamily="34" charset="-122"/>
              </a:rPr>
              <a:t>当两个操作数位数不同时，位数少的操作数零扩展到相同位数。</a:t>
            </a:r>
          </a:p>
        </p:txBody>
      </p:sp>
      <p:sp>
        <p:nvSpPr>
          <p:cNvPr id="19" name="Text Box 13"/>
          <p:cNvSpPr txBox="1">
            <a:spLocks noChangeArrowheads="1"/>
          </p:cNvSpPr>
          <p:nvPr/>
        </p:nvSpPr>
        <p:spPr bwMode="auto">
          <a:xfrm>
            <a:off x="827584" y="3660594"/>
            <a:ext cx="7344816" cy="1077218"/>
          </a:xfrm>
          <a:prstGeom prst="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6200000" scaled="1"/>
            <a:tileRect/>
          </a:gradFill>
          <a:ln w="9525">
            <a:noFill/>
            <a:miter lim="800000"/>
            <a:headEnd/>
            <a:tailEnd/>
          </a:ln>
        </p:spPr>
        <p:txBody>
          <a:bodyPr wrap="square">
            <a:spAutoFit/>
          </a:bodyPr>
          <a:lstStyle/>
          <a:p>
            <a:pPr>
              <a:spcBef>
                <a:spcPct val="10000"/>
              </a:spcBef>
            </a:pPr>
            <a:r>
              <a:rPr lang="en-US" altLang="zh-CN" sz="2000" dirty="0">
                <a:latin typeface="微软雅黑" pitchFamily="34" charset="-122"/>
                <a:ea typeface="微软雅黑" pitchFamily="34" charset="-122"/>
              </a:rPr>
              <a:t>a = 4'b1011;</a:t>
            </a:r>
          </a:p>
          <a:p>
            <a:pPr>
              <a:spcBef>
                <a:spcPct val="10000"/>
              </a:spcBef>
            </a:pPr>
            <a:r>
              <a:rPr lang="en-US" altLang="zh-CN" sz="2000" dirty="0">
                <a:latin typeface="微软雅黑" pitchFamily="34" charset="-122"/>
                <a:ea typeface="微软雅黑" pitchFamily="34" charset="-122"/>
              </a:rPr>
              <a:t>b = 8'b01010011;</a:t>
            </a:r>
          </a:p>
          <a:p>
            <a:pPr>
              <a:spcBef>
                <a:spcPct val="10000"/>
              </a:spcBef>
            </a:pPr>
            <a:r>
              <a:rPr lang="en-US" altLang="zh-CN" sz="2000" dirty="0">
                <a:latin typeface="微软雅黑" pitchFamily="34" charset="-122"/>
                <a:ea typeface="微软雅黑" pitchFamily="34" charset="-122"/>
              </a:rPr>
              <a:t>c = a | b; // a</a:t>
            </a:r>
            <a:r>
              <a:rPr lang="zh-CN" altLang="en-US" sz="2000" dirty="0">
                <a:latin typeface="微软雅黑" pitchFamily="34" charset="-122"/>
                <a:ea typeface="微软雅黑" pitchFamily="34" charset="-122"/>
              </a:rPr>
              <a:t>零扩展为 </a:t>
            </a:r>
            <a:r>
              <a:rPr lang="en-US" altLang="zh-CN" sz="2000" dirty="0">
                <a:latin typeface="微软雅黑" pitchFamily="34" charset="-122"/>
                <a:ea typeface="微软雅黑" pitchFamily="34" charset="-122"/>
              </a:rPr>
              <a:t>8'b00001011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58</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逻辑操作符</a:t>
            </a:r>
          </a:p>
        </p:txBody>
      </p:sp>
      <p:sp>
        <p:nvSpPr>
          <p:cNvPr id="12" name="Rectangle 6"/>
          <p:cNvSpPr txBox="1">
            <a:spLocks noChangeArrowheads="1"/>
          </p:cNvSpPr>
          <p:nvPr/>
        </p:nvSpPr>
        <p:spPr>
          <a:xfrm>
            <a:off x="352424" y="134076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逻辑操作符包括：</a:t>
            </a:r>
            <a:r>
              <a:rPr lang="en-US" altLang="zh-CN" sz="2200" kern="0" dirty="0">
                <a:solidFill>
                  <a:srgbClr val="0000FF"/>
                </a:solidFill>
                <a:latin typeface="微软雅黑" pitchFamily="34" charset="-122"/>
                <a:ea typeface="微软雅黑" pitchFamily="34" charset="-122"/>
              </a:rPr>
              <a:t>&amp;&amp;</a:t>
            </a:r>
            <a:r>
              <a:rPr lang="zh-CN" altLang="en-US" sz="2200" kern="0" dirty="0">
                <a:latin typeface="微软雅黑" pitchFamily="34" charset="-122"/>
                <a:ea typeface="微软雅黑" pitchFamily="34" charset="-122"/>
              </a:rPr>
              <a:t>（逻辑与），</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（逻辑或）和</a:t>
            </a:r>
            <a:r>
              <a:rPr lang="zh-CN" altLang="en-US"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（逻辑非）。</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逻辑操作符的结果为一位</a:t>
            </a:r>
            <a:r>
              <a:rPr lang="en-US" altLang="zh-CN" sz="2200" kern="0" dirty="0">
                <a:latin typeface="微软雅黑" pitchFamily="34" charset="-122"/>
                <a:ea typeface="微软雅黑" pitchFamily="34" charset="-122"/>
              </a:rPr>
              <a:t>0</a:t>
            </a:r>
            <a:r>
              <a:rPr lang="zh-CN" altLang="en-US" sz="2200" kern="0" dirty="0">
                <a:latin typeface="微软雅黑" pitchFamily="34" charset="-122"/>
                <a:ea typeface="微软雅黑" pitchFamily="34" charset="-122"/>
              </a:rPr>
              <a:t>或</a:t>
            </a:r>
            <a:r>
              <a:rPr lang="en-US" altLang="zh-CN" sz="2200" kern="0" dirty="0">
                <a:latin typeface="微软雅黑" pitchFamily="34" charset="-122"/>
                <a:ea typeface="微软雅黑" pitchFamily="34" charset="-122"/>
              </a:rPr>
              <a:t>1</a:t>
            </a:r>
            <a:r>
              <a:rPr lang="zh-CN" altLang="en-US" sz="2200" kern="0" dirty="0">
                <a:latin typeface="微软雅黑" pitchFamily="34" charset="-122"/>
                <a:ea typeface="微软雅黑" pitchFamily="34" charset="-122"/>
              </a:rPr>
              <a:t>。</a:t>
            </a: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逻辑操作符只对逻辑值运算。</a:t>
            </a: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如操作数为全</a:t>
            </a:r>
            <a:r>
              <a:rPr lang="en-US" altLang="zh-CN" sz="2200" kern="0" dirty="0">
                <a:latin typeface="微软雅黑" pitchFamily="34" charset="-122"/>
                <a:ea typeface="微软雅黑" pitchFamily="34" charset="-122"/>
              </a:rPr>
              <a:t>0</a:t>
            </a:r>
            <a:r>
              <a:rPr lang="zh-CN" altLang="en-US" sz="2200" kern="0" dirty="0">
                <a:latin typeface="微软雅黑" pitchFamily="34" charset="-122"/>
                <a:ea typeface="微软雅黑" pitchFamily="34" charset="-122"/>
              </a:rPr>
              <a:t>，则其逻辑值为</a:t>
            </a:r>
            <a:r>
              <a:rPr lang="en-US" altLang="zh-CN" sz="2200" kern="0" dirty="0">
                <a:latin typeface="微软雅黑" pitchFamily="34" charset="-122"/>
                <a:ea typeface="微软雅黑" pitchFamily="34" charset="-122"/>
              </a:rPr>
              <a:t>false</a:t>
            </a:r>
            <a:r>
              <a:rPr lang="zh-CN" altLang="en-US" sz="2200" kern="0" dirty="0">
                <a:latin typeface="微软雅黑" pitchFamily="34" charset="-122"/>
                <a:ea typeface="微软雅黑" pitchFamily="34" charset="-122"/>
              </a:rPr>
              <a:t>；否则，则其逻辑值为</a:t>
            </a:r>
            <a:r>
              <a:rPr lang="en-US" altLang="zh-CN" sz="2200" kern="0" dirty="0">
                <a:latin typeface="微软雅黑" pitchFamily="34" charset="-122"/>
                <a:ea typeface="微软雅黑" pitchFamily="34" charset="-122"/>
              </a:rPr>
              <a:t>true</a:t>
            </a:r>
            <a:r>
              <a:rPr lang="zh-CN" altLang="en-US" sz="2200" kern="0" dirty="0">
                <a:latin typeface="微软雅黑" pitchFamily="34" charset="-122"/>
                <a:ea typeface="微软雅黑" pitchFamily="34" charset="-122"/>
              </a:rPr>
              <a:t>。</a:t>
            </a:r>
          </a:p>
        </p:txBody>
      </p:sp>
      <p:sp>
        <p:nvSpPr>
          <p:cNvPr id="13" name="TextBox 12"/>
          <p:cNvSpPr txBox="1"/>
          <p:nvPr/>
        </p:nvSpPr>
        <p:spPr>
          <a:xfrm>
            <a:off x="539552" y="4149080"/>
            <a:ext cx="7992888" cy="173380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zh-CN" altLang="en-US" sz="2200" dirty="0">
                <a:solidFill>
                  <a:srgbClr val="FF0000"/>
                </a:solidFill>
                <a:latin typeface="微软雅黑" pitchFamily="34" charset="-122"/>
                <a:ea typeface="微软雅黑" pitchFamily="34" charset="-122"/>
              </a:rPr>
              <a:t>假设：</a:t>
            </a:r>
            <a:r>
              <a:rPr lang="en-US" altLang="zh-CN" sz="2200" dirty="0" err="1">
                <a:solidFill>
                  <a:srgbClr val="FF0000"/>
                </a:solidFill>
                <a:latin typeface="微软雅黑" pitchFamily="34" charset="-122"/>
                <a:ea typeface="微软雅黑" pitchFamily="34" charset="-122"/>
              </a:rPr>
              <a:t>ABus</a:t>
            </a:r>
            <a:r>
              <a:rPr lang="en-US" altLang="zh-CN" sz="2200" dirty="0">
                <a:solidFill>
                  <a:srgbClr val="FF0000"/>
                </a:solidFill>
                <a:latin typeface="微软雅黑" pitchFamily="34" charset="-122"/>
                <a:ea typeface="微软雅黑" pitchFamily="34" charset="-122"/>
              </a:rPr>
              <a:t> = 4'b0111</a:t>
            </a:r>
            <a:r>
              <a:rPr lang="zh-CN" altLang="en-US" sz="2200" dirty="0">
                <a:solidFill>
                  <a:srgbClr val="FF0000"/>
                </a:solidFill>
                <a:latin typeface="微软雅黑" pitchFamily="34" charset="-122"/>
                <a:ea typeface="微软雅黑" pitchFamily="34" charset="-122"/>
              </a:rPr>
              <a:t>；</a:t>
            </a:r>
            <a:r>
              <a:rPr lang="en-US" altLang="zh-CN" sz="2200" dirty="0" err="1">
                <a:solidFill>
                  <a:srgbClr val="FF0000"/>
                </a:solidFill>
                <a:latin typeface="微软雅黑" pitchFamily="34" charset="-122"/>
                <a:ea typeface="微软雅黑" pitchFamily="34" charset="-122"/>
              </a:rPr>
              <a:t>BBus</a:t>
            </a:r>
            <a:r>
              <a:rPr lang="en-US" altLang="zh-CN" sz="2200" dirty="0">
                <a:solidFill>
                  <a:srgbClr val="FF0000"/>
                </a:solidFill>
                <a:latin typeface="微软雅黑" pitchFamily="34" charset="-122"/>
                <a:ea typeface="微软雅黑" pitchFamily="34" charset="-122"/>
              </a:rPr>
              <a:t>= 4'b0101</a:t>
            </a:r>
          </a:p>
          <a:p>
            <a:pPr>
              <a:lnSpc>
                <a:spcPts val="3200"/>
              </a:lnSpc>
            </a:pPr>
            <a:r>
              <a:rPr lang="en-US" altLang="zh-CN" sz="2200" dirty="0" err="1">
                <a:latin typeface="微软雅黑" pitchFamily="34" charset="-122"/>
                <a:ea typeface="微软雅黑" pitchFamily="34" charset="-122"/>
              </a:rPr>
              <a:t>ABus</a:t>
            </a:r>
            <a:r>
              <a:rPr lang="en-US" altLang="zh-CN" sz="2200" dirty="0">
                <a:latin typeface="微软雅黑" pitchFamily="34" charset="-122"/>
                <a:ea typeface="微软雅黑" pitchFamily="34" charset="-122"/>
              </a:rPr>
              <a:t> &amp;&amp; BBUS = 1;  //</a:t>
            </a:r>
            <a:r>
              <a:rPr lang="zh-CN" altLang="en-US" sz="2200" dirty="0">
                <a:latin typeface="微软雅黑" pitchFamily="34" charset="-122"/>
                <a:ea typeface="微软雅黑" pitchFamily="34" charset="-122"/>
              </a:rPr>
              <a:t>结果为真</a:t>
            </a:r>
            <a:endParaRPr lang="en-US" altLang="zh-CN" sz="2200" dirty="0">
              <a:latin typeface="微软雅黑" pitchFamily="34" charset="-122"/>
              <a:ea typeface="微软雅黑" pitchFamily="34" charset="-122"/>
            </a:endParaRPr>
          </a:p>
          <a:p>
            <a:pPr>
              <a:lnSpc>
                <a:spcPts val="3200"/>
              </a:lnSpc>
            </a:pPr>
            <a:r>
              <a:rPr lang="en-US" altLang="zh-CN" sz="2200" dirty="0" err="1">
                <a:latin typeface="微软雅黑" pitchFamily="34" charset="-122"/>
                <a:ea typeface="微软雅黑" pitchFamily="34" charset="-122"/>
              </a:rPr>
              <a:t>ABus</a:t>
            </a:r>
            <a:r>
              <a:rPr lang="en-US" altLang="zh-CN" sz="2200" dirty="0">
                <a:latin typeface="微软雅黑" pitchFamily="34" charset="-122"/>
                <a:ea typeface="微软雅黑" pitchFamily="34" charset="-122"/>
              </a:rPr>
              <a:t> || BBUS = 1; //</a:t>
            </a:r>
            <a:r>
              <a:rPr lang="zh-CN" altLang="en-US" sz="2200" dirty="0">
                <a:latin typeface="微软雅黑" pitchFamily="34" charset="-122"/>
                <a:ea typeface="微软雅黑" pitchFamily="34" charset="-122"/>
              </a:rPr>
              <a:t>结果为真</a:t>
            </a:r>
            <a:endParaRPr lang="en-US" altLang="zh-CN" sz="2200" dirty="0">
              <a:latin typeface="微软雅黑" pitchFamily="34" charset="-122"/>
              <a:ea typeface="微软雅黑" pitchFamily="34" charset="-122"/>
            </a:endParaRPr>
          </a:p>
          <a:p>
            <a:pPr>
              <a:lnSpc>
                <a:spcPts val="3200"/>
              </a:lnSpc>
            </a:pPr>
            <a:r>
              <a:rPr lang="en-US"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Abus</a:t>
            </a:r>
            <a:r>
              <a:rPr lang="en-US" altLang="zh-CN" sz="2200" dirty="0">
                <a:latin typeface="微软雅黑" pitchFamily="34" charset="-122"/>
                <a:ea typeface="微软雅黑" pitchFamily="34" charset="-122"/>
              </a:rPr>
              <a:t> = 0; //</a:t>
            </a:r>
            <a:r>
              <a:rPr lang="zh-CN" altLang="en-US" sz="2200" dirty="0">
                <a:latin typeface="微软雅黑" pitchFamily="34" charset="-122"/>
                <a:ea typeface="微软雅黑" pitchFamily="34" charset="-122"/>
              </a:rPr>
              <a:t>结果为假</a:t>
            </a:r>
            <a:endParaRPr lang="en-US" altLang="zh-CN" sz="22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59</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一元归约（缩减）操作符</a:t>
            </a:r>
          </a:p>
        </p:txBody>
      </p:sp>
      <p:sp>
        <p:nvSpPr>
          <p:cNvPr id="12" name="Rectangle 6"/>
          <p:cNvSpPr txBox="1">
            <a:spLocks noChangeArrowheads="1"/>
          </p:cNvSpPr>
          <p:nvPr/>
        </p:nvSpPr>
        <p:spPr>
          <a:xfrm>
            <a:off x="352424" y="134076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缩减操作符包括：</a:t>
            </a:r>
            <a:r>
              <a:rPr lang="en-US" altLang="zh-CN" sz="2200" kern="0" dirty="0">
                <a:solidFill>
                  <a:srgbClr val="0000FF"/>
                </a:solidFill>
                <a:latin typeface="微软雅黑" pitchFamily="34" charset="-122"/>
                <a:ea typeface="微软雅黑" pitchFamily="34" charset="-122"/>
              </a:rPr>
              <a:t>&amp;</a:t>
            </a:r>
            <a:r>
              <a:rPr lang="zh-CN" altLang="en-US" sz="2200" kern="0" dirty="0">
                <a:latin typeface="微软雅黑" pitchFamily="34" charset="-122"/>
                <a:ea typeface="微软雅黑" pitchFamily="34" charset="-122"/>
              </a:rPr>
              <a:t>（与），</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（或），</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（异或），</a:t>
            </a:r>
            <a:r>
              <a:rPr lang="zh-CN" altLang="en-US" sz="2200" kern="0" dirty="0">
                <a:solidFill>
                  <a:srgbClr val="0000FF"/>
                </a:solidFill>
                <a:latin typeface="微软雅黑" pitchFamily="34" charset="-122"/>
                <a:ea typeface="微软雅黑" pitchFamily="34" charset="-122"/>
              </a:rPr>
              <a:t>～</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（同或）。</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缩减操作符的操作数只有一个，对操作数的所有位进行位操作。</a:t>
            </a: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结果只有一位，可以是</a:t>
            </a:r>
            <a:r>
              <a:rPr lang="en-US" altLang="zh-CN" sz="2200" kern="0" dirty="0">
                <a:latin typeface="微软雅黑" pitchFamily="34" charset="-122"/>
                <a:ea typeface="微软雅黑" pitchFamily="34" charset="-122"/>
              </a:rPr>
              <a:t>0</a:t>
            </a:r>
            <a:r>
              <a:rPr lang="zh-CN" altLang="en-US" sz="2200" kern="0" dirty="0">
                <a:latin typeface="微软雅黑" pitchFamily="34" charset="-122"/>
                <a:ea typeface="微软雅黑" pitchFamily="34" charset="-122"/>
              </a:rPr>
              <a:t>或</a:t>
            </a:r>
            <a:r>
              <a:rPr lang="en-US" altLang="zh-CN" sz="2200" kern="0" dirty="0">
                <a:latin typeface="微软雅黑" pitchFamily="34" charset="-122"/>
                <a:ea typeface="微软雅黑" pitchFamily="34" charset="-122"/>
              </a:rPr>
              <a:t>1</a:t>
            </a:r>
            <a:r>
              <a:rPr lang="zh-CN" altLang="en-US" sz="2200" kern="0" dirty="0">
                <a:latin typeface="微软雅黑" pitchFamily="34" charset="-122"/>
                <a:ea typeface="微软雅黑" pitchFamily="34" charset="-122"/>
              </a:rPr>
              <a:t>。</a:t>
            </a:r>
          </a:p>
        </p:txBody>
      </p:sp>
      <p:sp>
        <p:nvSpPr>
          <p:cNvPr id="13" name="TextBox 12"/>
          <p:cNvSpPr txBox="1"/>
          <p:nvPr/>
        </p:nvSpPr>
        <p:spPr>
          <a:xfrm>
            <a:off x="539552" y="3501008"/>
            <a:ext cx="7992888" cy="255454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en-US" altLang="zh-CN" sz="2200" dirty="0" err="1">
                <a:latin typeface="微软雅黑" pitchFamily="34" charset="-122"/>
                <a:ea typeface="微软雅黑" pitchFamily="34" charset="-122"/>
              </a:rPr>
              <a:t>reg</a:t>
            </a:r>
            <a:r>
              <a:rPr lang="en-US" altLang="zh-CN" sz="2200" dirty="0">
                <a:latin typeface="微软雅黑" pitchFamily="34" charset="-122"/>
                <a:ea typeface="微软雅黑" pitchFamily="34" charset="-122"/>
              </a:rPr>
              <a:t> [7:0] a;</a:t>
            </a:r>
          </a:p>
          <a:p>
            <a:pPr>
              <a:lnSpc>
                <a:spcPts val="3200"/>
              </a:lnSpc>
            </a:pPr>
            <a:r>
              <a:rPr lang="en-US" altLang="zh-CN" sz="2200" dirty="0" err="1">
                <a:latin typeface="微软雅黑" pitchFamily="34" charset="-122"/>
                <a:ea typeface="微软雅黑" pitchFamily="34" charset="-122"/>
              </a:rPr>
              <a:t>reg</a:t>
            </a:r>
            <a:r>
              <a:rPr lang="en-US" altLang="zh-CN" sz="2200" dirty="0">
                <a:latin typeface="微软雅黑" pitchFamily="34" charset="-122"/>
                <a:ea typeface="微软雅黑" pitchFamily="34" charset="-122"/>
              </a:rPr>
              <a:t> b;</a:t>
            </a:r>
          </a:p>
          <a:p>
            <a:pPr>
              <a:lnSpc>
                <a:spcPts val="3200"/>
              </a:lnSpc>
            </a:pPr>
            <a:r>
              <a:rPr lang="en-US" altLang="zh-CN" sz="2200" dirty="0">
                <a:latin typeface="微软雅黑" pitchFamily="34" charset="-122"/>
                <a:ea typeface="微软雅黑" pitchFamily="34" charset="-122"/>
              </a:rPr>
              <a:t>b = &amp;a;  // </a:t>
            </a:r>
            <a:r>
              <a:rPr lang="en-US" altLang="zh-CN" sz="2200" dirty="0">
                <a:solidFill>
                  <a:srgbClr val="FF0000"/>
                </a:solidFill>
                <a:latin typeface="微软雅黑" pitchFamily="34" charset="-122"/>
                <a:ea typeface="微软雅黑" pitchFamily="34" charset="-122"/>
              </a:rPr>
              <a:t>b = a[0]&amp;a[1]&amp;a[2]&amp;a[3]&amp;a[4]&amp;a[5]&amp;a[6]&amp;a[7]</a:t>
            </a:r>
          </a:p>
          <a:p>
            <a:pPr>
              <a:lnSpc>
                <a:spcPts val="3200"/>
              </a:lnSpc>
            </a:pPr>
            <a:endParaRPr lang="en-US" altLang="zh-CN" sz="2200" dirty="0">
              <a:solidFill>
                <a:srgbClr val="FF0000"/>
              </a:solidFill>
              <a:latin typeface="微软雅黑" pitchFamily="34" charset="-122"/>
              <a:ea typeface="微软雅黑" pitchFamily="34" charset="-122"/>
            </a:endParaRPr>
          </a:p>
          <a:p>
            <a:pPr>
              <a:lnSpc>
                <a:spcPts val="3200"/>
              </a:lnSpc>
            </a:pPr>
            <a:r>
              <a:rPr lang="zh-CN" altLang="en-US" sz="2200" dirty="0">
                <a:solidFill>
                  <a:srgbClr val="0000FF"/>
                </a:solidFill>
                <a:latin typeface="微软雅黑" pitchFamily="34" charset="-122"/>
                <a:ea typeface="微软雅黑" pitchFamily="34" charset="-122"/>
              </a:rPr>
              <a:t>假设：</a:t>
            </a:r>
            <a:r>
              <a:rPr lang="en-US" altLang="zh-CN" sz="2200" dirty="0">
                <a:solidFill>
                  <a:srgbClr val="0000FF"/>
                </a:solidFill>
                <a:latin typeface="微软雅黑" pitchFamily="34" charset="-122"/>
                <a:ea typeface="微软雅黑" pitchFamily="34" charset="-122"/>
              </a:rPr>
              <a:t>a = 8'b01111010</a:t>
            </a:r>
          </a:p>
          <a:p>
            <a:pPr>
              <a:lnSpc>
                <a:spcPts val="3200"/>
              </a:lnSpc>
            </a:pPr>
            <a:r>
              <a:rPr lang="zh-CN" altLang="en-US" sz="2200" dirty="0">
                <a:latin typeface="微软雅黑" pitchFamily="34" charset="-122"/>
                <a:ea typeface="微软雅黑" pitchFamily="34" charset="-122"/>
              </a:rPr>
              <a:t>则，</a:t>
            </a:r>
            <a:r>
              <a:rPr lang="en-US" altLang="zh-CN" sz="2200" dirty="0">
                <a:latin typeface="微软雅黑" pitchFamily="34" charset="-122"/>
                <a:ea typeface="微软雅黑" pitchFamily="34" charset="-122"/>
              </a:rPr>
              <a:t>b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6</a:t>
            </a:fld>
            <a:endParaRPr lang="en-US" altLang="zh-CN"/>
          </a:p>
        </p:txBody>
      </p:sp>
      <p:sp>
        <p:nvSpPr>
          <p:cNvPr id="12293" name="Rectangle 6"/>
          <p:cNvSpPr>
            <a:spLocks noGrp="1" noChangeArrowheads="1"/>
          </p:cNvSpPr>
          <p:nvPr>
            <p:ph type="body" idx="1"/>
          </p:nvPr>
        </p:nvSpPr>
        <p:spPr>
          <a:xfrm>
            <a:off x="374848" y="1124744"/>
            <a:ext cx="8229600" cy="3382963"/>
          </a:xfrm>
          <a:noFill/>
        </p:spPr>
        <p:txBody>
          <a:bodyPr/>
          <a:lstStyle/>
          <a:p>
            <a:pPr algn="just" eaLnBrk="1" hangingPunct="1">
              <a:lnSpc>
                <a:spcPts val="3000"/>
              </a:lnSpc>
              <a:spcBef>
                <a:spcPts val="1500"/>
              </a:spcBef>
              <a:buSzPct val="100000"/>
              <a:buBlip>
                <a:blip r:embed="rId2"/>
              </a:buBlip>
            </a:pPr>
            <a:r>
              <a:rPr lang="en-US" altLang="zh-CN" sz="2200" dirty="0" err="1">
                <a:latin typeface="微软雅黑" pitchFamily="34" charset="-122"/>
                <a:ea typeface="微软雅黑" pitchFamily="34" charset="-122"/>
              </a:rPr>
              <a:t>Verilog</a:t>
            </a:r>
            <a:r>
              <a:rPr lang="en-US" altLang="zh-CN" sz="2200" dirty="0">
                <a:latin typeface="微软雅黑" pitchFamily="34" charset="-122"/>
                <a:ea typeface="微软雅黑" pitchFamily="34" charset="-122"/>
              </a:rPr>
              <a:t> HDL</a:t>
            </a:r>
            <a:r>
              <a:rPr lang="zh-CN" altLang="en-US" sz="2200" dirty="0">
                <a:latin typeface="微软雅黑" pitchFamily="34" charset="-122"/>
                <a:ea typeface="微软雅黑" pitchFamily="34" charset="-122"/>
              </a:rPr>
              <a:t>是在</a:t>
            </a:r>
            <a:r>
              <a:rPr lang="en-US" altLang="zh-CN" sz="2200" dirty="0">
                <a:latin typeface="微软雅黑" pitchFamily="34" charset="-122"/>
                <a:ea typeface="微软雅黑" pitchFamily="34" charset="-122"/>
              </a:rPr>
              <a:t>1983</a:t>
            </a:r>
            <a:r>
              <a:rPr lang="zh-CN" altLang="en-US" sz="2200" dirty="0">
                <a:latin typeface="微软雅黑" pitchFamily="34" charset="-122"/>
                <a:ea typeface="微软雅黑" pitchFamily="34" charset="-122"/>
              </a:rPr>
              <a:t>年由</a:t>
            </a:r>
            <a:r>
              <a:rPr lang="en-US" altLang="zh-CN" sz="2200" dirty="0">
                <a:latin typeface="微软雅黑" pitchFamily="34" charset="-122"/>
                <a:ea typeface="微软雅黑" pitchFamily="34" charset="-122"/>
              </a:rPr>
              <a:t>GDA(</a:t>
            </a:r>
            <a:r>
              <a:rPr lang="en-US" altLang="zh-CN" sz="2200" dirty="0" err="1">
                <a:latin typeface="微软雅黑" pitchFamily="34" charset="-122"/>
                <a:ea typeface="微软雅黑" pitchFamily="34" charset="-122"/>
              </a:rPr>
              <a:t>GateWay</a:t>
            </a:r>
            <a:r>
              <a:rPr lang="en-US" altLang="zh-CN" sz="2200" dirty="0">
                <a:latin typeface="微软雅黑" pitchFamily="34" charset="-122"/>
                <a:ea typeface="微软雅黑" pitchFamily="34" charset="-122"/>
              </a:rPr>
              <a:t> Design Automation)</a:t>
            </a:r>
            <a:r>
              <a:rPr lang="zh-CN" altLang="en-US" sz="2200" dirty="0">
                <a:latin typeface="微软雅黑" pitchFamily="34" charset="-122"/>
                <a:ea typeface="微软雅黑" pitchFamily="34" charset="-122"/>
              </a:rPr>
              <a:t>公司的</a:t>
            </a:r>
            <a:r>
              <a:rPr lang="en-US" altLang="zh-CN" sz="2200" dirty="0">
                <a:latin typeface="微软雅黑" pitchFamily="34" charset="-122"/>
                <a:ea typeface="微软雅黑" pitchFamily="34" charset="-122"/>
              </a:rPr>
              <a:t>Phil </a:t>
            </a:r>
            <a:r>
              <a:rPr lang="en-US" altLang="zh-CN" sz="2200" dirty="0" err="1">
                <a:latin typeface="微软雅黑" pitchFamily="34" charset="-122"/>
                <a:ea typeface="微软雅黑" pitchFamily="34" charset="-122"/>
              </a:rPr>
              <a:t>Moorby</a:t>
            </a:r>
            <a:r>
              <a:rPr lang="zh-CN" altLang="en-US" sz="2200" dirty="0">
                <a:latin typeface="微软雅黑" pitchFamily="34" charset="-122"/>
                <a:ea typeface="微软雅黑" pitchFamily="34" charset="-122"/>
              </a:rPr>
              <a:t>所创。</a:t>
            </a:r>
            <a:r>
              <a:rPr lang="en-US" altLang="zh-CN" sz="2200" dirty="0">
                <a:latin typeface="微软雅黑" pitchFamily="34" charset="-122"/>
                <a:ea typeface="微软雅黑" pitchFamily="34" charset="-122"/>
              </a:rPr>
              <a:t>Phi </a:t>
            </a:r>
            <a:r>
              <a:rPr lang="en-US" altLang="zh-CN" sz="2200" dirty="0" err="1">
                <a:latin typeface="微软雅黑" pitchFamily="34" charset="-122"/>
                <a:ea typeface="微软雅黑" pitchFamily="34" charset="-122"/>
              </a:rPr>
              <a:t>Moorby</a:t>
            </a:r>
            <a:r>
              <a:rPr lang="zh-CN" altLang="en-US" sz="2200" dirty="0">
                <a:latin typeface="微软雅黑" pitchFamily="34" charset="-122"/>
                <a:ea typeface="微软雅黑" pitchFamily="34" charset="-122"/>
              </a:rPr>
              <a:t>后来成为</a:t>
            </a:r>
            <a:r>
              <a:rPr lang="en-US" altLang="zh-CN" sz="2200" dirty="0" err="1">
                <a:latin typeface="微软雅黑" pitchFamily="34" charset="-122"/>
                <a:ea typeface="微软雅黑" pitchFamily="34" charset="-122"/>
              </a:rPr>
              <a:t>Verilog</a:t>
            </a:r>
            <a:r>
              <a:rPr lang="en-US" altLang="zh-CN" sz="2200" dirty="0">
                <a:latin typeface="微软雅黑" pitchFamily="34" charset="-122"/>
                <a:ea typeface="微软雅黑" pitchFamily="34" charset="-122"/>
              </a:rPr>
              <a:t>-XL</a:t>
            </a:r>
            <a:r>
              <a:rPr lang="zh-CN" altLang="en-US" sz="2200" dirty="0">
                <a:latin typeface="微软雅黑" pitchFamily="34" charset="-122"/>
                <a:ea typeface="微软雅黑" pitchFamily="34" charset="-122"/>
              </a:rPr>
              <a:t>的主要设计者和</a:t>
            </a:r>
            <a:r>
              <a:rPr lang="en-US" altLang="zh-CN" sz="2200" dirty="0">
                <a:latin typeface="微软雅黑" pitchFamily="34" charset="-122"/>
                <a:ea typeface="微软雅黑" pitchFamily="34" charset="-122"/>
              </a:rPr>
              <a:t>Cadence</a:t>
            </a:r>
            <a:r>
              <a:rPr lang="zh-CN" altLang="en-US" sz="2200" dirty="0">
                <a:latin typeface="微软雅黑" pitchFamily="34" charset="-122"/>
                <a:ea typeface="微软雅黑" pitchFamily="34" charset="-122"/>
              </a:rPr>
              <a:t>公司的第一个合伙人。</a:t>
            </a:r>
          </a:p>
          <a:p>
            <a:pPr algn="just" eaLnBrk="1" hangingPunct="1">
              <a:lnSpc>
                <a:spcPts val="3000"/>
              </a:lnSpc>
              <a:spcBef>
                <a:spcPts val="1500"/>
              </a:spcBef>
              <a:buSzPct val="100000"/>
              <a:buBlip>
                <a:blip r:embed="rId2"/>
              </a:buBlip>
            </a:pPr>
            <a:r>
              <a:rPr lang="zh-CN" altLang="en-US" sz="2200" dirty="0">
                <a:latin typeface="微软雅黑" pitchFamily="34" charset="-122"/>
                <a:ea typeface="微软雅黑" pitchFamily="34" charset="-122"/>
              </a:rPr>
              <a:t>在</a:t>
            </a:r>
            <a:r>
              <a:rPr lang="en-US" altLang="zh-CN" sz="2200" dirty="0">
                <a:latin typeface="微软雅黑" pitchFamily="34" charset="-122"/>
                <a:ea typeface="微软雅黑" pitchFamily="34" charset="-122"/>
              </a:rPr>
              <a:t>1984~1985</a:t>
            </a:r>
            <a:r>
              <a:rPr lang="zh-CN" altLang="en-US"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Moorby</a:t>
            </a:r>
            <a:r>
              <a:rPr lang="zh-CN" altLang="en-US" sz="2200" dirty="0">
                <a:latin typeface="微软雅黑" pitchFamily="34" charset="-122"/>
                <a:ea typeface="微软雅黑" pitchFamily="34" charset="-122"/>
              </a:rPr>
              <a:t>设计出了第一个</a:t>
            </a:r>
            <a:r>
              <a:rPr lang="en-US" altLang="zh-CN" sz="2200" dirty="0" err="1">
                <a:latin typeface="微软雅黑" pitchFamily="34" charset="-122"/>
                <a:ea typeface="微软雅黑" pitchFamily="34" charset="-122"/>
              </a:rPr>
              <a:t>Verilog</a:t>
            </a:r>
            <a:r>
              <a:rPr lang="en-US" altLang="zh-CN" sz="2200" dirty="0">
                <a:latin typeface="微软雅黑" pitchFamily="34" charset="-122"/>
                <a:ea typeface="微软雅黑" pitchFamily="34" charset="-122"/>
              </a:rPr>
              <a:t>-XL</a:t>
            </a:r>
            <a:r>
              <a:rPr lang="zh-CN" altLang="en-US" sz="2200" dirty="0">
                <a:latin typeface="微软雅黑" pitchFamily="34" charset="-122"/>
                <a:ea typeface="微软雅黑" pitchFamily="34" charset="-122"/>
              </a:rPr>
              <a:t>的仿真器。</a:t>
            </a:r>
          </a:p>
          <a:p>
            <a:pPr algn="just" eaLnBrk="1" hangingPunct="1">
              <a:lnSpc>
                <a:spcPts val="3000"/>
              </a:lnSpc>
              <a:spcBef>
                <a:spcPts val="1500"/>
              </a:spcBef>
              <a:buSzPct val="100000"/>
              <a:buBlip>
                <a:blip r:embed="rId2"/>
              </a:buBlip>
            </a:pPr>
            <a:r>
              <a:rPr lang="en-US" altLang="zh-CN" sz="2200" dirty="0">
                <a:latin typeface="微软雅黑" pitchFamily="34" charset="-122"/>
                <a:ea typeface="微软雅黑" pitchFamily="34" charset="-122"/>
              </a:rPr>
              <a:t>1986</a:t>
            </a:r>
            <a:r>
              <a:rPr lang="zh-CN" altLang="en-US" sz="2200" dirty="0">
                <a:latin typeface="微软雅黑" pitchFamily="34" charset="-122"/>
                <a:ea typeface="微软雅黑" pitchFamily="34" charset="-122"/>
              </a:rPr>
              <a:t>年，</a:t>
            </a:r>
            <a:r>
              <a:rPr lang="en-US" altLang="zh-CN" sz="2200" dirty="0" err="1">
                <a:latin typeface="微软雅黑" pitchFamily="34" charset="-122"/>
                <a:ea typeface="微软雅黑" pitchFamily="34" charset="-122"/>
              </a:rPr>
              <a:t>Moorby</a:t>
            </a:r>
            <a:r>
              <a:rPr lang="zh-CN" altLang="en-US" sz="2200" dirty="0">
                <a:latin typeface="微软雅黑" pitchFamily="34" charset="-122"/>
                <a:ea typeface="微软雅黑" pitchFamily="34" charset="-122"/>
              </a:rPr>
              <a:t>提出了用于快速门级仿真的</a:t>
            </a:r>
            <a:r>
              <a:rPr lang="en-US" altLang="zh-CN" sz="2200" dirty="0">
                <a:latin typeface="微软雅黑" pitchFamily="34" charset="-122"/>
                <a:ea typeface="微软雅黑" pitchFamily="34" charset="-122"/>
              </a:rPr>
              <a:t>XL</a:t>
            </a:r>
            <a:r>
              <a:rPr lang="zh-CN" altLang="en-US" sz="2200" dirty="0">
                <a:latin typeface="微软雅黑" pitchFamily="34" charset="-122"/>
                <a:ea typeface="微软雅黑" pitchFamily="34" charset="-122"/>
              </a:rPr>
              <a:t>算法。</a:t>
            </a:r>
          </a:p>
          <a:p>
            <a:pPr algn="just" eaLnBrk="1" hangingPunct="1">
              <a:lnSpc>
                <a:spcPts val="3000"/>
              </a:lnSpc>
              <a:spcBef>
                <a:spcPts val="1500"/>
              </a:spcBef>
              <a:buSzPct val="100000"/>
              <a:buBlip>
                <a:blip r:embed="rId2"/>
              </a:buBlip>
            </a:pPr>
            <a:r>
              <a:rPr lang="en-US" altLang="zh-CN" sz="2200" dirty="0">
                <a:latin typeface="微软雅黑" pitchFamily="34" charset="-122"/>
                <a:ea typeface="微软雅黑" pitchFamily="34" charset="-122"/>
              </a:rPr>
              <a:t>1990</a:t>
            </a:r>
            <a:r>
              <a:rPr lang="zh-CN" altLang="en-US" sz="2200" dirty="0">
                <a:latin typeface="微软雅黑" pitchFamily="34" charset="-122"/>
                <a:ea typeface="微软雅黑" pitchFamily="34" charset="-122"/>
              </a:rPr>
              <a:t>年，</a:t>
            </a:r>
            <a:r>
              <a:rPr lang="en-US" altLang="zh-CN" sz="2200" dirty="0">
                <a:latin typeface="微软雅黑" pitchFamily="34" charset="-122"/>
                <a:ea typeface="微软雅黑" pitchFamily="34" charset="-122"/>
              </a:rPr>
              <a:t>Cadence</a:t>
            </a:r>
            <a:r>
              <a:rPr lang="zh-CN" altLang="en-US" sz="2200" dirty="0">
                <a:latin typeface="微软雅黑" pitchFamily="34" charset="-122"/>
                <a:ea typeface="微软雅黑" pitchFamily="34" charset="-122"/>
              </a:rPr>
              <a:t>公司收购了</a:t>
            </a:r>
            <a:r>
              <a:rPr lang="en-US" altLang="zh-CN" sz="2200" dirty="0">
                <a:latin typeface="微软雅黑" pitchFamily="34" charset="-122"/>
                <a:ea typeface="微软雅黑" pitchFamily="34" charset="-122"/>
              </a:rPr>
              <a:t>GDA</a:t>
            </a:r>
            <a:r>
              <a:rPr lang="zh-CN" altLang="en-US" sz="2200" dirty="0">
                <a:latin typeface="微软雅黑" pitchFamily="34" charset="-122"/>
                <a:ea typeface="微软雅黑" pitchFamily="34" charset="-122"/>
              </a:rPr>
              <a:t>公司</a:t>
            </a:r>
          </a:p>
          <a:p>
            <a:pPr algn="just" eaLnBrk="1" hangingPunct="1">
              <a:lnSpc>
                <a:spcPts val="3000"/>
              </a:lnSpc>
              <a:spcBef>
                <a:spcPts val="1500"/>
              </a:spcBef>
              <a:buSzPct val="100000"/>
              <a:buBlip>
                <a:blip r:embed="rId2"/>
              </a:buBlip>
            </a:pPr>
            <a:r>
              <a:rPr lang="en-US" altLang="zh-CN" sz="2200" dirty="0">
                <a:latin typeface="微软雅黑" pitchFamily="34" charset="-122"/>
                <a:ea typeface="微软雅黑" pitchFamily="34" charset="-122"/>
              </a:rPr>
              <a:t>1991</a:t>
            </a:r>
            <a:r>
              <a:rPr lang="zh-CN" altLang="en-US" sz="2200" dirty="0">
                <a:latin typeface="微软雅黑" pitchFamily="34" charset="-122"/>
                <a:ea typeface="微软雅黑" pitchFamily="34" charset="-122"/>
              </a:rPr>
              <a:t>年，</a:t>
            </a:r>
            <a:r>
              <a:rPr lang="en-US" altLang="zh-CN" sz="2200" dirty="0">
                <a:latin typeface="微软雅黑" pitchFamily="34" charset="-122"/>
                <a:ea typeface="微软雅黑" pitchFamily="34" charset="-122"/>
              </a:rPr>
              <a:t>Cadence</a:t>
            </a:r>
            <a:r>
              <a:rPr lang="zh-CN" altLang="en-US" sz="2200" dirty="0">
                <a:latin typeface="微软雅黑" pitchFamily="34" charset="-122"/>
                <a:ea typeface="微软雅黑" pitchFamily="34" charset="-122"/>
              </a:rPr>
              <a:t>公司公开发表</a:t>
            </a:r>
            <a:r>
              <a:rPr lang="en-US" altLang="zh-CN" sz="2200" dirty="0" err="1">
                <a:latin typeface="微软雅黑" pitchFamily="34" charset="-122"/>
                <a:ea typeface="微软雅黑" pitchFamily="34" charset="-122"/>
              </a:rPr>
              <a:t>Verilog</a:t>
            </a:r>
            <a:r>
              <a:rPr lang="zh-CN" altLang="en-US" sz="2200" dirty="0">
                <a:latin typeface="微软雅黑" pitchFamily="34" charset="-122"/>
                <a:ea typeface="微软雅黑" pitchFamily="34" charset="-122"/>
              </a:rPr>
              <a:t>语言，成立了</a:t>
            </a:r>
            <a:r>
              <a:rPr lang="en-US" altLang="zh-CN" sz="2200" dirty="0">
                <a:latin typeface="微软雅黑" pitchFamily="34" charset="-122"/>
                <a:ea typeface="微软雅黑" pitchFamily="34" charset="-122"/>
              </a:rPr>
              <a:t>OVI(Open </a:t>
            </a:r>
            <a:r>
              <a:rPr lang="en-US" altLang="zh-CN" sz="2200" dirty="0" err="1">
                <a:latin typeface="微软雅黑" pitchFamily="34" charset="-122"/>
                <a:ea typeface="微软雅黑" pitchFamily="34" charset="-122"/>
              </a:rPr>
              <a:t>Verilog</a:t>
            </a:r>
            <a:r>
              <a:rPr lang="en-US" altLang="zh-CN" sz="2200" dirty="0">
                <a:latin typeface="微软雅黑" pitchFamily="34" charset="-122"/>
                <a:ea typeface="微软雅黑" pitchFamily="34" charset="-122"/>
              </a:rPr>
              <a:t> International)</a:t>
            </a:r>
            <a:r>
              <a:rPr lang="zh-CN" altLang="en-US" sz="2200" dirty="0">
                <a:latin typeface="微软雅黑" pitchFamily="34" charset="-122"/>
                <a:ea typeface="微软雅黑" pitchFamily="34" charset="-122"/>
              </a:rPr>
              <a:t>组织来负责</a:t>
            </a:r>
            <a:r>
              <a:rPr lang="en-US" altLang="zh-CN" sz="2200" dirty="0" err="1">
                <a:latin typeface="微软雅黑" pitchFamily="34" charset="-122"/>
                <a:ea typeface="微软雅黑" pitchFamily="34" charset="-122"/>
              </a:rPr>
              <a:t>Verilog</a:t>
            </a:r>
            <a:r>
              <a:rPr lang="en-US" altLang="zh-CN" sz="2200" dirty="0">
                <a:latin typeface="微软雅黑" pitchFamily="34" charset="-122"/>
                <a:ea typeface="微软雅黑" pitchFamily="34" charset="-122"/>
              </a:rPr>
              <a:t> HDL</a:t>
            </a:r>
            <a:r>
              <a:rPr lang="zh-CN" altLang="en-US" sz="2200" dirty="0">
                <a:latin typeface="微软雅黑" pitchFamily="34" charset="-122"/>
                <a:ea typeface="微软雅黑" pitchFamily="34" charset="-122"/>
              </a:rPr>
              <a:t>语言的发展。</a:t>
            </a:r>
          </a:p>
          <a:p>
            <a:pPr algn="just" eaLnBrk="1" hangingPunct="1">
              <a:lnSpc>
                <a:spcPts val="3000"/>
              </a:lnSpc>
              <a:spcBef>
                <a:spcPts val="1500"/>
              </a:spcBef>
              <a:buSzPct val="100000"/>
              <a:buBlip>
                <a:blip r:embed="rId2"/>
              </a:buBlip>
            </a:pPr>
            <a:r>
              <a:rPr lang="en-US" altLang="zh-CN" sz="2200" dirty="0">
                <a:latin typeface="微软雅黑" pitchFamily="34" charset="-122"/>
                <a:ea typeface="微软雅黑" pitchFamily="34" charset="-122"/>
              </a:rPr>
              <a:t>1995</a:t>
            </a:r>
            <a:r>
              <a:rPr lang="zh-CN" altLang="en-US" sz="2200" dirty="0">
                <a:latin typeface="微软雅黑" pitchFamily="34" charset="-122"/>
                <a:ea typeface="微软雅黑" pitchFamily="34" charset="-122"/>
              </a:rPr>
              <a:t>年制定了</a:t>
            </a:r>
            <a:r>
              <a:rPr lang="en-US" altLang="zh-CN" sz="2200" dirty="0" err="1">
                <a:latin typeface="微软雅黑" pitchFamily="34" charset="-122"/>
                <a:ea typeface="微软雅黑" pitchFamily="34" charset="-122"/>
              </a:rPr>
              <a:t>Verilog</a:t>
            </a:r>
            <a:r>
              <a:rPr lang="en-US" altLang="zh-CN" sz="2200" dirty="0">
                <a:latin typeface="微软雅黑" pitchFamily="34" charset="-122"/>
                <a:ea typeface="微软雅黑" pitchFamily="34" charset="-122"/>
              </a:rPr>
              <a:t> HDL</a:t>
            </a:r>
            <a:r>
              <a:rPr lang="zh-CN" altLang="en-US" sz="2200" dirty="0">
                <a:latin typeface="微软雅黑" pitchFamily="34" charset="-122"/>
                <a:ea typeface="微软雅黑" pitchFamily="34" charset="-122"/>
              </a:rPr>
              <a:t>的</a:t>
            </a:r>
            <a:r>
              <a:rPr lang="en-US" altLang="zh-CN" sz="2200" dirty="0">
                <a:latin typeface="微软雅黑" pitchFamily="34" charset="-122"/>
                <a:ea typeface="微软雅黑" pitchFamily="34" charset="-122"/>
              </a:rPr>
              <a:t>IEEE</a:t>
            </a:r>
            <a:r>
              <a:rPr lang="zh-CN" altLang="en-US" sz="2200" dirty="0">
                <a:latin typeface="微软雅黑" pitchFamily="34" charset="-122"/>
                <a:ea typeface="微软雅黑" pitchFamily="34" charset="-122"/>
              </a:rPr>
              <a:t>标准，即</a:t>
            </a:r>
            <a:r>
              <a:rPr lang="en-US" altLang="zh-CN" sz="2200" dirty="0">
                <a:latin typeface="微软雅黑" pitchFamily="34" charset="-122"/>
                <a:ea typeface="微软雅黑" pitchFamily="34" charset="-122"/>
              </a:rPr>
              <a:t>IEEE1364</a:t>
            </a:r>
            <a:r>
              <a:rPr lang="zh-CN" altLang="en-US" sz="22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zh-CN" altLang="en-US" sz="2400" b="1"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的历史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blinds(horizontal)">
                                      <p:cBhvr>
                                        <p:cTn id="22" dur="500"/>
                                        <p:tgtEl>
                                          <p:spTgt spid="122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27" dur="500"/>
                                        <p:tgtEl>
                                          <p:spTgt spid="122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3">
                                            <p:txEl>
                                              <p:pRg st="5" end="5"/>
                                            </p:txEl>
                                          </p:spTgt>
                                        </p:tgtEl>
                                        <p:attrNameLst>
                                          <p:attrName>style.visibility</p:attrName>
                                        </p:attrNameLst>
                                      </p:cBhvr>
                                      <p:to>
                                        <p:strVal val="visible"/>
                                      </p:to>
                                    </p:set>
                                    <p:animEffect transition="in" filter="blinds(horizontal)">
                                      <p:cBhvr>
                                        <p:cTn id="32" dur="500"/>
                                        <p:tgtEl>
                                          <p:spTgt spid="122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60</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移位操作符</a:t>
            </a:r>
          </a:p>
        </p:txBody>
      </p:sp>
      <p:sp>
        <p:nvSpPr>
          <p:cNvPr id="12" name="Rectangle 6"/>
          <p:cNvSpPr txBox="1">
            <a:spLocks noChangeArrowheads="1"/>
          </p:cNvSpPr>
          <p:nvPr/>
        </p:nvSpPr>
        <p:spPr>
          <a:xfrm>
            <a:off x="352424" y="134076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移位操作符包括：</a:t>
            </a:r>
            <a:r>
              <a:rPr lang="en-US" altLang="zh-CN" sz="2200" kern="0" dirty="0">
                <a:solidFill>
                  <a:srgbClr val="0000FF"/>
                </a:solidFill>
                <a:latin typeface="微软雅黑" pitchFamily="34" charset="-122"/>
                <a:ea typeface="微软雅黑" pitchFamily="34" charset="-122"/>
              </a:rPr>
              <a:t>&lt;&lt;</a:t>
            </a:r>
            <a:r>
              <a:rPr lang="zh-CN" altLang="en-US" sz="2200" kern="0" dirty="0">
                <a:latin typeface="微软雅黑" pitchFamily="34" charset="-122"/>
                <a:ea typeface="微软雅黑" pitchFamily="34" charset="-122"/>
              </a:rPr>
              <a:t>（逻辑左移）和</a:t>
            </a:r>
            <a:r>
              <a:rPr lang="en-US" altLang="zh-CN" sz="2200" kern="0" dirty="0">
                <a:solidFill>
                  <a:srgbClr val="0000FF"/>
                </a:solidFill>
                <a:latin typeface="微软雅黑" pitchFamily="34" charset="-122"/>
                <a:ea typeface="微软雅黑" pitchFamily="34" charset="-122"/>
              </a:rPr>
              <a:t>&gt;&gt;</a:t>
            </a:r>
            <a:r>
              <a:rPr lang="zh-CN" altLang="en-US" sz="2200" kern="0" dirty="0">
                <a:latin typeface="微软雅黑" pitchFamily="34" charset="-122"/>
                <a:ea typeface="微软雅黑" pitchFamily="34" charset="-122"/>
              </a:rPr>
              <a:t>（逻辑右移）。</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其格式为：</a:t>
            </a:r>
            <a:r>
              <a:rPr lang="en-US" altLang="zh-CN" sz="2200" kern="0" dirty="0">
                <a:latin typeface="微软雅黑" pitchFamily="34" charset="-122"/>
                <a:ea typeface="微软雅黑" pitchFamily="34" charset="-122"/>
              </a:rPr>
              <a:t>a &lt;&lt; n</a:t>
            </a:r>
            <a:r>
              <a:rPr lang="zh-CN" altLang="en-US" sz="2200" kern="0" dirty="0">
                <a:latin typeface="微软雅黑" pitchFamily="34" charset="-122"/>
                <a:ea typeface="微软雅黑" pitchFamily="34" charset="-122"/>
              </a:rPr>
              <a:t>或</a:t>
            </a:r>
            <a:r>
              <a:rPr lang="en-US" altLang="zh-CN" sz="2200" kern="0" dirty="0">
                <a:latin typeface="微软雅黑" pitchFamily="34" charset="-122"/>
                <a:ea typeface="微软雅黑" pitchFamily="34" charset="-122"/>
              </a:rPr>
              <a:t>a &gt;&gt; n</a:t>
            </a:r>
            <a:r>
              <a:rPr lang="zh-CN" altLang="en-US" sz="2200" kern="0" dirty="0">
                <a:latin typeface="微软雅黑" pitchFamily="34" charset="-122"/>
                <a:ea typeface="微软雅黑" pitchFamily="34" charset="-122"/>
              </a:rPr>
              <a:t>，表示</a:t>
            </a:r>
            <a:r>
              <a:rPr lang="zh-CN" altLang="en-US" sz="2200" kern="0" dirty="0">
                <a:solidFill>
                  <a:srgbClr val="0000FF"/>
                </a:solidFill>
                <a:latin typeface="微软雅黑" pitchFamily="34" charset="-122"/>
                <a:ea typeface="微软雅黑" pitchFamily="34" charset="-122"/>
              </a:rPr>
              <a:t>操作数</a:t>
            </a:r>
            <a:r>
              <a:rPr lang="en-US" altLang="zh-CN" sz="2200" kern="0" dirty="0">
                <a:solidFill>
                  <a:srgbClr val="0000FF"/>
                </a:solidFill>
                <a:latin typeface="微软雅黑" pitchFamily="34" charset="-122"/>
                <a:ea typeface="微软雅黑" pitchFamily="34" charset="-122"/>
              </a:rPr>
              <a:t>a</a:t>
            </a:r>
            <a:r>
              <a:rPr lang="zh-CN" altLang="en-US" sz="2200" kern="0" dirty="0">
                <a:latin typeface="微软雅黑" pitchFamily="34" charset="-122"/>
                <a:ea typeface="微软雅黑" pitchFamily="34" charset="-122"/>
              </a:rPr>
              <a:t>左移或右移</a:t>
            </a:r>
            <a:r>
              <a:rPr lang="en-US" altLang="zh-CN" sz="2200" kern="0" dirty="0">
                <a:solidFill>
                  <a:srgbClr val="0000FF"/>
                </a:solidFill>
                <a:latin typeface="微软雅黑" pitchFamily="34" charset="-122"/>
                <a:ea typeface="微软雅黑" pitchFamily="34" charset="-122"/>
              </a:rPr>
              <a:t>n</a:t>
            </a:r>
            <a:r>
              <a:rPr lang="zh-CN" altLang="en-US" sz="2200" kern="0" dirty="0">
                <a:solidFill>
                  <a:srgbClr val="0000FF"/>
                </a:solidFill>
                <a:latin typeface="微软雅黑" pitchFamily="34" charset="-122"/>
                <a:ea typeface="微软雅黑" pitchFamily="34" charset="-122"/>
              </a:rPr>
              <a:t>位</a:t>
            </a:r>
            <a:r>
              <a:rPr lang="zh-CN" altLang="en-US" sz="2200" kern="0" dirty="0">
                <a:latin typeface="微软雅黑" pitchFamily="34" charset="-122"/>
                <a:ea typeface="微软雅黑" pitchFamily="34" charset="-122"/>
              </a:rPr>
              <a:t>。</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左移和右移为逻辑移位，空位用“</a:t>
            </a:r>
            <a:r>
              <a:rPr lang="en-US" altLang="zh-CN" sz="2200" kern="0" dirty="0">
                <a:latin typeface="微软雅黑" pitchFamily="34" charset="-122"/>
                <a:ea typeface="微软雅黑" pitchFamily="34" charset="-122"/>
              </a:rPr>
              <a:t>0</a:t>
            </a:r>
            <a:r>
              <a:rPr lang="zh-CN" altLang="en-US" sz="2200" kern="0" dirty="0">
                <a:latin typeface="微软雅黑" pitchFamily="34" charset="-122"/>
                <a:ea typeface="微软雅黑" pitchFamily="34" charset="-122"/>
              </a:rPr>
              <a:t>”进行填补。</a:t>
            </a:r>
          </a:p>
        </p:txBody>
      </p:sp>
      <p:sp>
        <p:nvSpPr>
          <p:cNvPr id="13" name="TextBox 12"/>
          <p:cNvSpPr txBox="1"/>
          <p:nvPr/>
        </p:nvSpPr>
        <p:spPr>
          <a:xfrm>
            <a:off x="539552" y="3501008"/>
            <a:ext cx="7992888" cy="255454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zh-CN" altLang="en-US" sz="2200" dirty="0">
                <a:solidFill>
                  <a:srgbClr val="0000FF"/>
                </a:solidFill>
                <a:latin typeface="微软雅黑" pitchFamily="34" charset="-122"/>
                <a:ea typeface="微软雅黑" pitchFamily="34" charset="-122"/>
              </a:rPr>
              <a:t>假设：</a:t>
            </a:r>
            <a:r>
              <a:rPr lang="en-US" altLang="zh-CN" sz="2200" dirty="0">
                <a:solidFill>
                  <a:srgbClr val="0000FF"/>
                </a:solidFill>
                <a:latin typeface="微软雅黑" pitchFamily="34" charset="-122"/>
                <a:ea typeface="微软雅黑" pitchFamily="34" charset="-122"/>
              </a:rPr>
              <a:t>a = 8; n = 3;</a:t>
            </a:r>
          </a:p>
          <a:p>
            <a:pPr>
              <a:lnSpc>
                <a:spcPts val="3200"/>
              </a:lnSpc>
            </a:pPr>
            <a:r>
              <a:rPr lang="zh-CN" altLang="en-US" sz="2200" dirty="0">
                <a:latin typeface="微软雅黑" pitchFamily="34" charset="-122"/>
                <a:ea typeface="微软雅黑" pitchFamily="34" charset="-122"/>
              </a:rPr>
              <a:t>则，</a:t>
            </a:r>
            <a:endParaRPr lang="en-US" altLang="zh-CN" sz="2200" dirty="0">
              <a:latin typeface="微软雅黑" pitchFamily="34" charset="-122"/>
              <a:ea typeface="微软雅黑" pitchFamily="34" charset="-122"/>
            </a:endParaRPr>
          </a:p>
          <a:p>
            <a:pPr>
              <a:lnSpc>
                <a:spcPts val="3200"/>
              </a:lnSpc>
            </a:pPr>
            <a:r>
              <a:rPr lang="en-US" altLang="zh-CN" sz="2200" dirty="0">
                <a:latin typeface="微软雅黑" pitchFamily="34" charset="-122"/>
                <a:ea typeface="微软雅黑" pitchFamily="34" charset="-122"/>
              </a:rPr>
              <a:t>a &lt;&lt; n = 64  // 8 &lt;&lt; 3 = 100_0000;</a:t>
            </a:r>
          </a:p>
          <a:p>
            <a:pPr>
              <a:lnSpc>
                <a:spcPts val="3200"/>
              </a:lnSpc>
            </a:pPr>
            <a:r>
              <a:rPr lang="en-US" altLang="zh-CN" sz="2200" dirty="0">
                <a:latin typeface="微软雅黑" pitchFamily="34" charset="-122"/>
                <a:ea typeface="微软雅黑" pitchFamily="34" charset="-122"/>
              </a:rPr>
              <a:t>a &gt;&gt; n = 1;  //  8 &gt;&gt; 3 = 1;</a:t>
            </a:r>
          </a:p>
          <a:p>
            <a:pPr>
              <a:lnSpc>
                <a:spcPts val="3200"/>
              </a:lnSpc>
            </a:pPr>
            <a:endParaRPr lang="en-US" altLang="zh-CN" sz="2200" dirty="0">
              <a:latin typeface="微软雅黑" pitchFamily="34" charset="-122"/>
              <a:ea typeface="微软雅黑" pitchFamily="34" charset="-122"/>
            </a:endParaRPr>
          </a:p>
          <a:p>
            <a:pPr>
              <a:lnSpc>
                <a:spcPts val="3200"/>
              </a:lnSpc>
            </a:pPr>
            <a:r>
              <a:rPr lang="zh-CN" altLang="en-US" sz="2200" dirty="0">
                <a:solidFill>
                  <a:srgbClr val="FF0000"/>
                </a:solidFill>
                <a:latin typeface="微软雅黑" pitchFamily="34" charset="-122"/>
                <a:ea typeface="微软雅黑" pitchFamily="34" charset="-122"/>
              </a:rPr>
              <a:t>注意：移位后结果的位宽</a:t>
            </a:r>
            <a:endParaRPr lang="en-US" altLang="zh-CN" sz="22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61</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关系操作符</a:t>
            </a:r>
          </a:p>
        </p:txBody>
      </p:sp>
      <p:sp>
        <p:nvSpPr>
          <p:cNvPr id="12" name="Rectangle 6"/>
          <p:cNvSpPr txBox="1">
            <a:spLocks noChangeArrowheads="1"/>
          </p:cNvSpPr>
          <p:nvPr/>
        </p:nvSpPr>
        <p:spPr>
          <a:xfrm>
            <a:off x="352424" y="134076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关系操作符包括：</a:t>
            </a:r>
            <a:r>
              <a:rPr lang="en-US" altLang="zh-CN" sz="2200" kern="0" dirty="0">
                <a:solidFill>
                  <a:srgbClr val="0000FF"/>
                </a:solidFill>
                <a:latin typeface="微软雅黑" pitchFamily="34" charset="-122"/>
                <a:ea typeface="微软雅黑" pitchFamily="34" charset="-122"/>
              </a:rPr>
              <a:t>&gt;</a:t>
            </a:r>
            <a:r>
              <a:rPr lang="zh-CN" altLang="en-US" sz="2200" kern="0" dirty="0">
                <a:latin typeface="微软雅黑" pitchFamily="34" charset="-122"/>
                <a:ea typeface="微软雅黑" pitchFamily="34" charset="-122"/>
              </a:rPr>
              <a:t>（大于），</a:t>
            </a:r>
            <a:r>
              <a:rPr lang="en-US" altLang="zh-CN" sz="2200" kern="0" dirty="0">
                <a:solidFill>
                  <a:srgbClr val="0000FF"/>
                </a:solidFill>
                <a:latin typeface="微软雅黑" pitchFamily="34" charset="-122"/>
                <a:ea typeface="微软雅黑" pitchFamily="34" charset="-122"/>
              </a:rPr>
              <a:t>&lt;</a:t>
            </a:r>
            <a:r>
              <a:rPr lang="zh-CN" altLang="en-US" sz="2200" kern="0" dirty="0">
                <a:latin typeface="微软雅黑" pitchFamily="34" charset="-122"/>
                <a:ea typeface="微软雅黑" pitchFamily="34" charset="-122"/>
              </a:rPr>
              <a:t>（小于），</a:t>
            </a:r>
            <a:r>
              <a:rPr lang="en-US" altLang="zh-CN" sz="2200" kern="0" dirty="0">
                <a:solidFill>
                  <a:srgbClr val="0000FF"/>
                </a:solidFill>
                <a:latin typeface="微软雅黑" pitchFamily="34" charset="-122"/>
                <a:ea typeface="微软雅黑" pitchFamily="34" charset="-122"/>
              </a:rPr>
              <a:t>&gt;=</a:t>
            </a:r>
            <a:r>
              <a:rPr lang="zh-CN" altLang="en-US" sz="2200" kern="0" dirty="0">
                <a:latin typeface="微软雅黑" pitchFamily="34" charset="-122"/>
                <a:ea typeface="微软雅黑" pitchFamily="34" charset="-122"/>
              </a:rPr>
              <a:t>（大于等于）和</a:t>
            </a:r>
            <a:r>
              <a:rPr lang="en-US" altLang="zh-CN" sz="2200" kern="0" dirty="0">
                <a:solidFill>
                  <a:srgbClr val="0000FF"/>
                </a:solidFill>
                <a:latin typeface="微软雅黑" pitchFamily="34" charset="-122"/>
                <a:ea typeface="微软雅黑" pitchFamily="34" charset="-122"/>
              </a:rPr>
              <a:t>&lt;=</a:t>
            </a:r>
            <a:r>
              <a:rPr lang="zh-CN" altLang="en-US" sz="2200" kern="0" dirty="0">
                <a:latin typeface="微软雅黑" pitchFamily="34" charset="-122"/>
                <a:ea typeface="微软雅黑" pitchFamily="34" charset="-122"/>
              </a:rPr>
              <a:t>（小于等于）。</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用来确定两个操作数之间的关系是否成立，如果成立，结果为“</a:t>
            </a:r>
            <a:r>
              <a:rPr lang="en-US" altLang="zh-CN" sz="2200" kern="0" dirty="0">
                <a:latin typeface="微软雅黑" pitchFamily="34" charset="-122"/>
                <a:ea typeface="微软雅黑" pitchFamily="34" charset="-122"/>
              </a:rPr>
              <a:t>1</a:t>
            </a:r>
            <a:r>
              <a:rPr lang="zh-CN" altLang="en-US" sz="2200" kern="0" dirty="0">
                <a:latin typeface="微软雅黑" pitchFamily="34" charset="-122"/>
                <a:ea typeface="微软雅黑" pitchFamily="34" charset="-122"/>
              </a:rPr>
              <a:t>”（真）；否则结果为“</a:t>
            </a:r>
            <a:r>
              <a:rPr lang="en-US" altLang="zh-CN" sz="2200" kern="0" dirty="0">
                <a:latin typeface="微软雅黑" pitchFamily="34" charset="-122"/>
                <a:ea typeface="微软雅黑" pitchFamily="34" charset="-122"/>
              </a:rPr>
              <a:t>0</a:t>
            </a:r>
            <a:r>
              <a:rPr lang="zh-CN" altLang="en-US" sz="2200" kern="0" dirty="0">
                <a:latin typeface="微软雅黑" pitchFamily="34" charset="-122"/>
                <a:ea typeface="微软雅黑" pitchFamily="34" charset="-122"/>
              </a:rPr>
              <a:t>”（假）。</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62</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相等操作符</a:t>
            </a:r>
          </a:p>
        </p:txBody>
      </p:sp>
      <p:sp>
        <p:nvSpPr>
          <p:cNvPr id="12" name="Rectangle 6"/>
          <p:cNvSpPr txBox="1">
            <a:spLocks noChangeArrowheads="1"/>
          </p:cNvSpPr>
          <p:nvPr/>
        </p:nvSpPr>
        <p:spPr>
          <a:xfrm>
            <a:off x="352424" y="134076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相等操作符包括：</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（逻辑等）和</a:t>
            </a:r>
            <a:r>
              <a:rPr lang="zh-CN" altLang="en-US" sz="2200" kern="0" dirty="0">
                <a:solidFill>
                  <a:srgbClr val="0000FF"/>
                </a:solidFill>
                <a:latin typeface="微软雅黑" pitchFamily="34" charset="-122"/>
                <a:ea typeface="微软雅黑" pitchFamily="34" charset="-122"/>
              </a:rPr>
              <a:t>！</a:t>
            </a:r>
            <a:r>
              <a:rPr lang="en-US" altLang="zh-CN" sz="2200" kern="0" dirty="0">
                <a:solidFill>
                  <a:srgbClr val="0000FF"/>
                </a:solidFill>
                <a:latin typeface="微软雅黑" pitchFamily="34" charset="-122"/>
                <a:ea typeface="微软雅黑" pitchFamily="34" charset="-122"/>
              </a:rPr>
              <a:t>=</a:t>
            </a:r>
            <a:r>
              <a:rPr lang="zh-CN" altLang="en-US" sz="2200" kern="0" dirty="0">
                <a:latin typeface="微软雅黑" pitchFamily="34" charset="-122"/>
                <a:ea typeface="微软雅黑" pitchFamily="34" charset="-122"/>
              </a:rPr>
              <a:t>（逻辑不等）。</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如果“</a:t>
            </a:r>
            <a:r>
              <a:rPr lang="en-US" altLang="zh-CN" sz="2200" kern="0" dirty="0">
                <a:latin typeface="微软雅黑" pitchFamily="34" charset="-122"/>
                <a:ea typeface="微软雅黑" pitchFamily="34" charset="-122"/>
              </a:rPr>
              <a:t>==</a:t>
            </a:r>
            <a:r>
              <a:rPr lang="zh-CN" altLang="en-US" sz="2200" kern="0" dirty="0">
                <a:latin typeface="微软雅黑" pitchFamily="34" charset="-122"/>
                <a:ea typeface="微软雅黑" pitchFamily="34" charset="-122"/>
              </a:rPr>
              <a:t>”两边操作数相等，则结果为“</a:t>
            </a:r>
            <a:r>
              <a:rPr lang="en-US" altLang="zh-CN" sz="2200" kern="0" dirty="0">
                <a:latin typeface="微软雅黑" pitchFamily="34" charset="-122"/>
                <a:ea typeface="微软雅黑" pitchFamily="34" charset="-122"/>
              </a:rPr>
              <a:t>1</a:t>
            </a:r>
            <a:r>
              <a:rPr lang="zh-CN" altLang="en-US" sz="2200" kern="0" dirty="0">
                <a:latin typeface="微软雅黑" pitchFamily="34" charset="-122"/>
                <a:ea typeface="微软雅黑" pitchFamily="34" charset="-122"/>
              </a:rPr>
              <a:t>”（真）；否则结果为“</a:t>
            </a:r>
            <a:r>
              <a:rPr lang="en-US" altLang="zh-CN" sz="2200" kern="0" dirty="0">
                <a:latin typeface="微软雅黑" pitchFamily="34" charset="-122"/>
                <a:ea typeface="微软雅黑" pitchFamily="34" charset="-122"/>
              </a:rPr>
              <a:t>0</a:t>
            </a:r>
            <a:r>
              <a:rPr lang="zh-CN" altLang="en-US" sz="2200" kern="0" dirty="0">
                <a:latin typeface="微软雅黑" pitchFamily="34" charset="-122"/>
                <a:ea typeface="微软雅黑" pitchFamily="34" charset="-122"/>
              </a:rPr>
              <a:t>”（假）。</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a:t>
            </a:r>
            <a:r>
              <a:rPr lang="en-US" altLang="zh-CN" sz="2200" kern="0" dirty="0">
                <a:latin typeface="微软雅黑" pitchFamily="34" charset="-122"/>
                <a:ea typeface="微软雅黑" pitchFamily="34" charset="-122"/>
              </a:rPr>
              <a:t>=</a:t>
            </a:r>
            <a:r>
              <a:rPr lang="zh-CN" altLang="en-US" sz="2200" kern="0" dirty="0">
                <a:latin typeface="微软雅黑" pitchFamily="34" charset="-122"/>
                <a:ea typeface="微软雅黑" pitchFamily="34" charset="-122"/>
              </a:rPr>
              <a:t>”和“</a:t>
            </a:r>
            <a:r>
              <a:rPr lang="en-US" altLang="zh-CN" sz="2200" kern="0" dirty="0">
                <a:latin typeface="微软雅黑" pitchFamily="34" charset="-122"/>
                <a:ea typeface="微软雅黑" pitchFamily="34" charset="-122"/>
              </a:rPr>
              <a:t>==</a:t>
            </a:r>
            <a:r>
              <a:rPr lang="zh-CN" altLang="en-US" sz="2200" kern="0" dirty="0">
                <a:latin typeface="微软雅黑" pitchFamily="34" charset="-122"/>
                <a:ea typeface="微软雅黑" pitchFamily="34" charset="-122"/>
              </a:rPr>
              <a:t>”逻辑值相反。</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63</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条件操作符</a:t>
            </a:r>
          </a:p>
        </p:txBody>
      </p:sp>
      <p:sp>
        <p:nvSpPr>
          <p:cNvPr id="12" name="Rectangle 6"/>
          <p:cNvSpPr txBox="1">
            <a:spLocks noChangeArrowheads="1"/>
          </p:cNvSpPr>
          <p:nvPr/>
        </p:nvSpPr>
        <p:spPr>
          <a:xfrm>
            <a:off x="352424" y="134076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条件操作符为：</a:t>
            </a:r>
            <a:r>
              <a:rPr lang="en-US" altLang="zh-CN" sz="2200" b="1" kern="0" dirty="0">
                <a:solidFill>
                  <a:srgbClr val="0000FF"/>
                </a:solidFill>
                <a:latin typeface="微软雅黑" pitchFamily="34" charset="-122"/>
                <a:ea typeface="微软雅黑" pitchFamily="34" charset="-122"/>
              </a:rPr>
              <a:t>? :</a:t>
            </a:r>
            <a:r>
              <a:rPr lang="zh-CN" altLang="en-US" sz="2200" kern="0" dirty="0">
                <a:latin typeface="微软雅黑" pitchFamily="34" charset="-122"/>
                <a:ea typeface="微软雅黑" pitchFamily="34" charset="-122"/>
              </a:rPr>
              <a:t>，是唯一的三目运算符，需要三个操作数。</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其格式如下：</a:t>
            </a:r>
            <a:r>
              <a:rPr lang="zh-CN" altLang="en-US" sz="2200" b="1" kern="0" dirty="0">
                <a:solidFill>
                  <a:srgbClr val="0000FF"/>
                </a:solidFill>
                <a:latin typeface="微软雅黑" pitchFamily="34" charset="-122"/>
                <a:ea typeface="微软雅黑" pitchFamily="34" charset="-122"/>
              </a:rPr>
              <a:t>条件</a:t>
            </a:r>
            <a:r>
              <a:rPr lang="en-US" altLang="zh-CN" sz="2200" b="1" kern="0" dirty="0">
                <a:solidFill>
                  <a:srgbClr val="0000FF"/>
                </a:solidFill>
                <a:latin typeface="微软雅黑" pitchFamily="34" charset="-122"/>
                <a:ea typeface="微软雅黑" pitchFamily="34" charset="-122"/>
              </a:rPr>
              <a:t>?  </a:t>
            </a:r>
            <a:r>
              <a:rPr lang="zh-CN" altLang="en-US" sz="2200" b="1" kern="0" dirty="0">
                <a:solidFill>
                  <a:srgbClr val="0000FF"/>
                </a:solidFill>
                <a:latin typeface="微软雅黑" pitchFamily="34" charset="-122"/>
                <a:ea typeface="微软雅黑" pitchFamily="34" charset="-122"/>
              </a:rPr>
              <a:t>表达式</a:t>
            </a:r>
            <a:r>
              <a:rPr lang="en-US" altLang="zh-CN" sz="2200" b="1" kern="0" dirty="0">
                <a:solidFill>
                  <a:srgbClr val="0000FF"/>
                </a:solidFill>
                <a:latin typeface="微软雅黑" pitchFamily="34" charset="-122"/>
                <a:ea typeface="微软雅黑" pitchFamily="34" charset="-122"/>
              </a:rPr>
              <a:t>1 : </a:t>
            </a:r>
            <a:r>
              <a:rPr lang="zh-CN" altLang="en-US" sz="2200" b="1" kern="0" dirty="0">
                <a:solidFill>
                  <a:srgbClr val="0000FF"/>
                </a:solidFill>
                <a:latin typeface="微软雅黑" pitchFamily="34" charset="-122"/>
                <a:ea typeface="微软雅黑" pitchFamily="34" charset="-122"/>
              </a:rPr>
              <a:t>表达式</a:t>
            </a:r>
            <a:r>
              <a:rPr lang="en-US" altLang="zh-CN" sz="2200" b="1" kern="0" dirty="0">
                <a:solidFill>
                  <a:srgbClr val="0000FF"/>
                </a:solidFill>
                <a:latin typeface="微软雅黑" pitchFamily="34" charset="-122"/>
                <a:ea typeface="微软雅黑" pitchFamily="34" charset="-122"/>
              </a:rPr>
              <a:t>2</a:t>
            </a:r>
            <a:r>
              <a:rPr lang="zh-CN" altLang="en-US" sz="2200" b="1" kern="0" dirty="0">
                <a:solidFill>
                  <a:srgbClr val="0000FF"/>
                </a:solidFill>
                <a:latin typeface="微软雅黑" pitchFamily="34" charset="-122"/>
                <a:ea typeface="微软雅黑" pitchFamily="34" charset="-122"/>
              </a:rPr>
              <a:t>。</a:t>
            </a:r>
            <a:endParaRPr lang="en-US" altLang="zh-CN" sz="2200" b="1" kern="0" dirty="0">
              <a:solidFill>
                <a:srgbClr val="0000FF"/>
              </a:solidFill>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200" b="1" kern="0" dirty="0">
              <a:solidFill>
                <a:srgbClr val="0000FF"/>
              </a:solidFill>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如果条件为真，则结果为表达式</a:t>
            </a:r>
            <a:r>
              <a:rPr lang="en-US" altLang="zh-CN" sz="2200" kern="0" dirty="0">
                <a:latin typeface="微软雅黑" pitchFamily="34" charset="-122"/>
                <a:ea typeface="微软雅黑" pitchFamily="34" charset="-122"/>
              </a:rPr>
              <a:t>1</a:t>
            </a:r>
            <a:r>
              <a:rPr lang="zh-CN" altLang="en-US" sz="2200" kern="0" dirty="0">
                <a:latin typeface="微软雅黑" pitchFamily="34" charset="-122"/>
                <a:ea typeface="微软雅黑" pitchFamily="34" charset="-122"/>
              </a:rPr>
              <a:t>的值；如果条件为假，结果为表达式</a:t>
            </a:r>
            <a:r>
              <a:rPr lang="en-US" altLang="zh-CN" sz="2200" kern="0" dirty="0">
                <a:latin typeface="微软雅黑" pitchFamily="34" charset="-122"/>
                <a:ea typeface="微软雅黑" pitchFamily="34" charset="-122"/>
              </a:rPr>
              <a:t>2</a:t>
            </a:r>
            <a:r>
              <a:rPr lang="zh-CN" altLang="en-US" sz="2200" kern="0" dirty="0">
                <a:latin typeface="微软雅黑" pitchFamily="34" charset="-122"/>
                <a:ea typeface="微软雅黑" pitchFamily="34" charset="-122"/>
              </a:rPr>
              <a:t>的值。</a:t>
            </a:r>
          </a:p>
        </p:txBody>
      </p:sp>
      <p:sp>
        <p:nvSpPr>
          <p:cNvPr id="8" name="Text Box 6"/>
          <p:cNvSpPr txBox="1">
            <a:spLocks noChangeArrowheads="1"/>
          </p:cNvSpPr>
          <p:nvPr/>
        </p:nvSpPr>
        <p:spPr bwMode="auto">
          <a:xfrm>
            <a:off x="3779912" y="1916832"/>
            <a:ext cx="4536504" cy="372101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module </a:t>
            </a:r>
            <a:r>
              <a:rPr lang="en-US" altLang="zh-CN" sz="1800" dirty="0">
                <a:solidFill>
                  <a:srgbClr val="7030A0"/>
                </a:solidFill>
                <a:latin typeface="微软雅黑" pitchFamily="34" charset="-122"/>
                <a:ea typeface="微软雅黑" pitchFamily="34" charset="-122"/>
              </a:rPr>
              <a:t>mux4to1</a:t>
            </a:r>
            <a:r>
              <a:rPr lang="en-US" altLang="zh-CN" sz="1800" dirty="0">
                <a:latin typeface="微软雅黑" pitchFamily="34" charset="-122"/>
                <a:ea typeface="微软雅黑" pitchFamily="34" charset="-122"/>
              </a:rPr>
              <a:t>( a, b, c, d,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 out);</a:t>
            </a:r>
          </a:p>
          <a:p>
            <a:pPr>
              <a:spcBef>
                <a:spcPct val="10000"/>
              </a:spcBef>
            </a:pPr>
            <a:r>
              <a:rPr lang="en-US" altLang="zh-CN" sz="1800" dirty="0">
                <a:latin typeface="微软雅黑" pitchFamily="34" charset="-122"/>
                <a:ea typeface="微软雅黑" pitchFamily="34" charset="-122"/>
              </a:rPr>
              <a:t>      input a, b, c, d;</a:t>
            </a:r>
          </a:p>
          <a:p>
            <a:pPr>
              <a:spcBef>
                <a:spcPct val="10000"/>
              </a:spcBef>
            </a:pPr>
            <a:r>
              <a:rPr lang="en-US" altLang="zh-CN" sz="1800" dirty="0">
                <a:latin typeface="微软雅黑" pitchFamily="34" charset="-122"/>
                <a:ea typeface="微软雅黑" pitchFamily="34" charset="-122"/>
              </a:rPr>
              <a:t>      input [1: 0]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      output out;</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   assign out =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 == 2'b00 ? a :</a:t>
            </a:r>
          </a:p>
          <a:p>
            <a:pPr>
              <a:spcBef>
                <a:spcPct val="10000"/>
              </a:spcBef>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 == 2'b01 ? b :</a:t>
            </a:r>
          </a:p>
          <a:p>
            <a:pPr>
              <a:spcBef>
                <a:spcPct val="10000"/>
              </a:spcBef>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sel</a:t>
            </a:r>
            <a:r>
              <a:rPr lang="en-US" altLang="zh-CN" sz="1800" dirty="0">
                <a:latin typeface="微软雅黑" pitchFamily="34" charset="-122"/>
                <a:ea typeface="微软雅黑" pitchFamily="34" charset="-122"/>
              </a:rPr>
              <a:t> == 2'b10 ? c : d;</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grpSp>
        <p:nvGrpSpPr>
          <p:cNvPr id="6" name="组合 5">
            <a:extLst>
              <a:ext uri="{FF2B5EF4-FFF2-40B4-BE49-F238E27FC236}">
                <a16:creationId xmlns:a16="http://schemas.microsoft.com/office/drawing/2014/main" id="{0E449AEA-36B9-4D46-B2CA-D6D0D9A86D98}"/>
              </a:ext>
            </a:extLst>
          </p:cNvPr>
          <p:cNvGrpSpPr/>
          <p:nvPr/>
        </p:nvGrpSpPr>
        <p:grpSpPr>
          <a:xfrm>
            <a:off x="457200" y="1484784"/>
            <a:ext cx="3034680" cy="4299724"/>
            <a:chOff x="457200" y="1484784"/>
            <a:chExt cx="3034680" cy="4299724"/>
          </a:xfrm>
        </p:grpSpPr>
        <p:pic>
          <p:nvPicPr>
            <p:cNvPr id="43011" name="Picture 3"/>
            <p:cNvPicPr>
              <a:picLocks noChangeAspect="1" noChangeArrowheads="1"/>
            </p:cNvPicPr>
            <p:nvPr/>
          </p:nvPicPr>
          <p:blipFill>
            <a:blip r:embed="rId3" cstate="print"/>
            <a:srcRect/>
            <a:stretch>
              <a:fillRect/>
            </a:stretch>
          </p:blipFill>
          <p:spPr bwMode="auto">
            <a:xfrm>
              <a:off x="467544" y="1484784"/>
              <a:ext cx="2952328" cy="4299724"/>
            </a:xfrm>
            <a:prstGeom prst="rect">
              <a:avLst/>
            </a:prstGeom>
            <a:noFill/>
          </p:spPr>
        </p:pic>
        <p:sp>
          <p:nvSpPr>
            <p:cNvPr id="2" name="矩形 1">
              <a:extLst>
                <a:ext uri="{FF2B5EF4-FFF2-40B4-BE49-F238E27FC236}">
                  <a16:creationId xmlns:a16="http://schemas.microsoft.com/office/drawing/2014/main" id="{D0ECFD35-80C0-4889-A7F5-9D47B6D4D13D}"/>
                </a:ext>
              </a:extLst>
            </p:cNvPr>
            <p:cNvSpPr/>
            <p:nvPr/>
          </p:nvSpPr>
          <p:spPr bwMode="auto">
            <a:xfrm>
              <a:off x="457200" y="1484784"/>
              <a:ext cx="3034680" cy="165618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64</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复制操作符</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赋值操作符为：</a:t>
            </a:r>
            <a:r>
              <a:rPr lang="en-US" altLang="zh-CN" sz="2200" kern="0" dirty="0">
                <a:solidFill>
                  <a:srgbClr val="0000FF"/>
                </a:solidFill>
                <a:latin typeface="微软雅黑" pitchFamily="34" charset="-122"/>
                <a:ea typeface="微软雅黑" pitchFamily="34" charset="-122"/>
              </a:rPr>
              <a:t>{ n { } }</a:t>
            </a:r>
            <a:r>
              <a:rPr lang="zh-CN" altLang="en-US" sz="2200" kern="0" dirty="0">
                <a:latin typeface="微软雅黑" pitchFamily="34" charset="-122"/>
                <a:ea typeface="微软雅黑" pitchFamily="34" charset="-122"/>
              </a:rPr>
              <a:t>，将</a:t>
            </a:r>
            <a:r>
              <a:rPr lang="zh-CN" altLang="en-US" sz="2200" kern="0" dirty="0">
                <a:solidFill>
                  <a:srgbClr val="0000FF"/>
                </a:solidFill>
                <a:latin typeface="微软雅黑" pitchFamily="34" charset="-122"/>
                <a:ea typeface="微软雅黑" pitchFamily="34" charset="-122"/>
              </a:rPr>
              <a:t>内部括号</a:t>
            </a:r>
            <a:r>
              <a:rPr lang="zh-CN" altLang="en-US" sz="2200" kern="0" dirty="0">
                <a:latin typeface="微软雅黑" pitchFamily="34" charset="-122"/>
                <a:ea typeface="微软雅黑" pitchFamily="34" charset="-122"/>
              </a:rPr>
              <a:t>中的信号复制</a:t>
            </a:r>
            <a:r>
              <a:rPr lang="en-US" altLang="zh-CN" sz="2200" kern="0" dirty="0">
                <a:solidFill>
                  <a:srgbClr val="0000FF"/>
                </a:solidFill>
                <a:latin typeface="微软雅黑" pitchFamily="34" charset="-122"/>
                <a:ea typeface="微软雅黑" pitchFamily="34" charset="-122"/>
              </a:rPr>
              <a:t>n</a:t>
            </a:r>
            <a:r>
              <a:rPr lang="zh-CN" altLang="en-US" sz="2200" kern="0" dirty="0">
                <a:latin typeface="微软雅黑" pitchFamily="34" charset="-122"/>
                <a:ea typeface="微软雅黑" pitchFamily="34" charset="-122"/>
              </a:rPr>
              <a:t>次。</a:t>
            </a: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2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200" kern="0" dirty="0">
                <a:latin typeface="微软雅黑" pitchFamily="34" charset="-122"/>
                <a:ea typeface="微软雅黑" pitchFamily="34" charset="-122"/>
              </a:rPr>
              <a:t>在复制时，</a:t>
            </a:r>
            <a:r>
              <a:rPr lang="zh-CN" altLang="en-US" sz="2200" kern="0" dirty="0">
                <a:solidFill>
                  <a:srgbClr val="0000FF"/>
                </a:solidFill>
                <a:latin typeface="微软雅黑" pitchFamily="34" charset="-122"/>
                <a:ea typeface="微软雅黑" pitchFamily="34" charset="-122"/>
              </a:rPr>
              <a:t>必须指定信号位数</a:t>
            </a:r>
            <a:r>
              <a:rPr lang="zh-CN" altLang="en-US" sz="2200" kern="0" dirty="0">
                <a:latin typeface="微软雅黑" pitchFamily="34" charset="-122"/>
                <a:ea typeface="微软雅黑" pitchFamily="34" charset="-122"/>
              </a:rPr>
              <a:t>，否则将产生错误。</a:t>
            </a:r>
          </a:p>
        </p:txBody>
      </p:sp>
      <p:sp>
        <p:nvSpPr>
          <p:cNvPr id="7" name="TextBox 6"/>
          <p:cNvSpPr txBox="1"/>
          <p:nvPr/>
        </p:nvSpPr>
        <p:spPr>
          <a:xfrm>
            <a:off x="467544" y="3639408"/>
            <a:ext cx="8208912" cy="132343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nSpc>
                <a:spcPts val="3200"/>
              </a:lnSpc>
            </a:pPr>
            <a:r>
              <a:rPr lang="zh-CN" altLang="en-US" sz="2200" dirty="0">
                <a:solidFill>
                  <a:srgbClr val="0000FF"/>
                </a:solidFill>
                <a:latin typeface="微软雅黑" pitchFamily="34" charset="-122"/>
                <a:ea typeface="微软雅黑" pitchFamily="34" charset="-122"/>
              </a:rPr>
              <a:t>假设：</a:t>
            </a:r>
            <a:r>
              <a:rPr lang="en-US" altLang="zh-CN" sz="2200" dirty="0" err="1">
                <a:latin typeface="微软雅黑" pitchFamily="34" charset="-122"/>
                <a:ea typeface="微软雅黑" pitchFamily="34" charset="-122"/>
              </a:rPr>
              <a:t>regb</a:t>
            </a:r>
            <a:r>
              <a:rPr lang="en-US" altLang="zh-CN" sz="2200" dirty="0">
                <a:latin typeface="微软雅黑" pitchFamily="34" charset="-122"/>
                <a:ea typeface="微软雅黑" pitchFamily="34" charset="-122"/>
              </a:rPr>
              <a:t> = 2'b11</a:t>
            </a:r>
          </a:p>
          <a:p>
            <a:pPr>
              <a:lnSpc>
                <a:spcPts val="3200"/>
              </a:lnSpc>
            </a:pPr>
            <a:r>
              <a:rPr lang="zh-CN" altLang="en-US" sz="2200" dirty="0">
                <a:latin typeface="微软雅黑" pitchFamily="34" charset="-122"/>
                <a:ea typeface="微软雅黑" pitchFamily="34" charset="-122"/>
              </a:rPr>
              <a:t>则，</a:t>
            </a:r>
            <a:endParaRPr lang="en-US" altLang="zh-CN" sz="2200" dirty="0">
              <a:latin typeface="微软雅黑" pitchFamily="34" charset="-122"/>
              <a:ea typeface="微软雅黑" pitchFamily="34" charset="-122"/>
            </a:endParaRPr>
          </a:p>
          <a:p>
            <a:pPr>
              <a:lnSpc>
                <a:spcPts val="3200"/>
              </a:lnSpc>
            </a:pPr>
            <a:r>
              <a:rPr lang="en-US" altLang="zh-CN" sz="2200" dirty="0">
                <a:latin typeface="微软雅黑" pitchFamily="34" charset="-122"/>
                <a:ea typeface="微软雅黑" pitchFamily="34" charset="-122"/>
              </a:rPr>
              <a:t>bus = {4{ </a:t>
            </a:r>
            <a:r>
              <a:rPr lang="en-US" altLang="zh-CN" sz="2200" dirty="0" err="1">
                <a:latin typeface="微软雅黑" pitchFamily="34" charset="-122"/>
                <a:ea typeface="微软雅黑" pitchFamily="34" charset="-122"/>
              </a:rPr>
              <a:t>regb</a:t>
            </a:r>
            <a:r>
              <a:rPr lang="en-US" altLang="zh-CN" sz="2200" dirty="0">
                <a:latin typeface="微软雅黑" pitchFamily="34" charset="-122"/>
                <a:ea typeface="微软雅黑" pitchFamily="34" charset="-122"/>
              </a:rPr>
              <a:t>}}; // bus = 8'b11111111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65</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硬件描述语言介绍</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模块的结构</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zh-CN" altLang="en-US" sz="2800" b="1" kern="0" dirty="0">
                <a:latin typeface="微软雅黑" pitchFamily="34" charset="-122"/>
                <a:ea typeface="微软雅黑" pitchFamily="34" charset="-122"/>
              </a:rPr>
              <a:t>语言的构成要素</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的描述风格</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编译预处理语句</a:t>
            </a: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Testbench</a:t>
            </a:r>
            <a:r>
              <a:rPr lang="zh-CN" altLang="en-US" sz="2800" b="1" kern="0" dirty="0">
                <a:latin typeface="微软雅黑" pitchFamily="34" charset="-122"/>
                <a:ea typeface="微软雅黑" pitchFamily="34" charset="-122"/>
              </a:rPr>
              <a:t>（测试程序）</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可综合的</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子集</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3" end="3"/>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66</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模块的描述风格</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结构（门级）描述</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数据流描述</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行为描述</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混合描述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67</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结构描述方式的定义</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600" kern="0" dirty="0" err="1">
                <a:latin typeface="微软雅黑" pitchFamily="34" charset="-122"/>
                <a:ea typeface="微软雅黑" pitchFamily="34" charset="-122"/>
              </a:rPr>
              <a:t>Verilog</a:t>
            </a:r>
            <a:r>
              <a:rPr lang="en-US" altLang="zh-CN" sz="2600" kern="0" dirty="0">
                <a:latin typeface="微软雅黑" pitchFamily="34" charset="-122"/>
                <a:ea typeface="微软雅黑" pitchFamily="34" charset="-122"/>
              </a:rPr>
              <a:t> HDL</a:t>
            </a:r>
            <a:r>
              <a:rPr lang="zh-CN" altLang="en-US" sz="2600" kern="0" dirty="0">
                <a:latin typeface="微软雅黑" pitchFamily="34" charset="-122"/>
                <a:ea typeface="微软雅黑" pitchFamily="34" charset="-122"/>
              </a:rPr>
              <a:t>结构描述就是通过调用逻辑元件，描述它们之间的连接，建立数字逻辑电路的模型。</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solidFill>
                  <a:srgbClr val="0000FF"/>
                </a:solidFill>
                <a:latin typeface="微软雅黑" pitchFamily="34" charset="-122"/>
                <a:ea typeface="微软雅黑" pitchFamily="34" charset="-122"/>
              </a:rPr>
              <a:t>狭义理解为将“逻辑电路图”转化为</a:t>
            </a:r>
            <a:r>
              <a:rPr lang="en-US" altLang="zh-CN" sz="2600" kern="0" dirty="0" err="1">
                <a:solidFill>
                  <a:srgbClr val="0000FF"/>
                </a:solidFill>
                <a:latin typeface="微软雅黑" pitchFamily="34" charset="-122"/>
                <a:ea typeface="微软雅黑" pitchFamily="34" charset="-122"/>
              </a:rPr>
              <a:t>Verilog</a:t>
            </a:r>
            <a:r>
              <a:rPr lang="en-US" altLang="zh-CN" sz="2600" kern="0" dirty="0">
                <a:solidFill>
                  <a:srgbClr val="0000FF"/>
                </a:solidFill>
                <a:latin typeface="微软雅黑" pitchFamily="34" charset="-122"/>
                <a:ea typeface="微软雅黑" pitchFamily="34" charset="-122"/>
              </a:rPr>
              <a:t> HDL</a:t>
            </a:r>
            <a:r>
              <a:rPr lang="zh-CN" altLang="en-US" sz="2600" kern="0" dirty="0">
                <a:solidFill>
                  <a:srgbClr val="0000FF"/>
                </a:solidFill>
                <a:latin typeface="微软雅黑" pitchFamily="34" charset="-122"/>
                <a:ea typeface="微软雅黑" pitchFamily="34" charset="-122"/>
              </a:rPr>
              <a:t>描述。</a:t>
            </a:r>
            <a:endParaRPr lang="en-US" altLang="zh-CN" sz="2600" kern="0" dirty="0">
              <a:solidFill>
                <a:srgbClr val="0000FF"/>
              </a:solidFill>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solidFill>
                <a:srgbClr val="0000FF"/>
              </a:solidFill>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结构描述方式只能描述</a:t>
            </a:r>
            <a:r>
              <a:rPr lang="zh-CN" altLang="en-US" sz="2600" kern="0" dirty="0">
                <a:solidFill>
                  <a:srgbClr val="0000FF"/>
                </a:solidFill>
                <a:latin typeface="微软雅黑" pitchFamily="34" charset="-122"/>
                <a:ea typeface="微软雅黑" pitchFamily="34" charset="-122"/>
              </a:rPr>
              <a:t>组合逻辑电路</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68</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结构描述方式实例</a:t>
            </a:r>
          </a:p>
        </p:txBody>
      </p:sp>
      <p:graphicFrame>
        <p:nvGraphicFramePr>
          <p:cNvPr id="7" name="表格 6"/>
          <p:cNvGraphicFramePr>
            <a:graphicFrameLocks noGrp="1"/>
          </p:cNvGraphicFramePr>
          <p:nvPr/>
        </p:nvGraphicFramePr>
        <p:xfrm>
          <a:off x="539552" y="1412776"/>
          <a:ext cx="3120008" cy="3566160"/>
        </p:xfrm>
        <a:graphic>
          <a:graphicData uri="http://schemas.openxmlformats.org/drawingml/2006/table">
            <a:tbl>
              <a:tblPr firstRow="1" bandRow="1">
                <a:tableStyleId>{5C22544A-7EE6-4342-B048-85BDC9FD1C3A}</a:tableStyleId>
              </a:tblPr>
              <a:tblGrid>
                <a:gridCol w="1560004">
                  <a:extLst>
                    <a:ext uri="{9D8B030D-6E8A-4147-A177-3AD203B41FA5}">
                      <a16:colId xmlns:a16="http://schemas.microsoft.com/office/drawing/2014/main" val="20000"/>
                    </a:ext>
                  </a:extLst>
                </a:gridCol>
                <a:gridCol w="1560004">
                  <a:extLst>
                    <a:ext uri="{9D8B030D-6E8A-4147-A177-3AD203B41FA5}">
                      <a16:colId xmlns:a16="http://schemas.microsoft.com/office/drawing/2014/main" val="20001"/>
                    </a:ext>
                  </a:extLst>
                </a:gridCol>
              </a:tblGrid>
              <a:tr h="370840">
                <a:tc>
                  <a:txBody>
                    <a:bodyPr/>
                    <a:lstStyle/>
                    <a:p>
                      <a:pPr algn="ctr"/>
                      <a:r>
                        <a:rPr lang="en-US" altLang="zh-CN" sz="2000" dirty="0">
                          <a:latin typeface="微软雅黑" pitchFamily="34" charset="-122"/>
                          <a:ea typeface="微软雅黑" pitchFamily="34" charset="-122"/>
                        </a:rPr>
                        <a:t>A     B     C</a:t>
                      </a:r>
                      <a:endParaRPr lang="zh-CN" altLang="en-US" sz="2000" dirty="0">
                        <a:latin typeface="微软雅黑" pitchFamily="34" charset="-122"/>
                        <a:ea typeface="微软雅黑" pitchFamily="34" charset="-122"/>
                      </a:endParaRPr>
                    </a:p>
                  </a:txBody>
                  <a:tcPr/>
                </a:tc>
                <a:tc>
                  <a:txBody>
                    <a:bodyPr/>
                    <a:lstStyle/>
                    <a:p>
                      <a:pPr algn="ctr"/>
                      <a:r>
                        <a:rPr lang="en-US" altLang="zh-CN" sz="2000" dirty="0">
                          <a:latin typeface="微软雅黑" pitchFamily="34" charset="-122"/>
                          <a:ea typeface="微软雅黑" pitchFamily="34" charset="-122"/>
                        </a:rPr>
                        <a:t>F</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0"/>
                  </a:ext>
                </a:extLst>
              </a:tr>
              <a:tr h="370840">
                <a:tc>
                  <a:txBody>
                    <a:bodyPr/>
                    <a:lstStyle/>
                    <a:p>
                      <a:pPr algn="ctr"/>
                      <a:r>
                        <a:rPr lang="en-US" altLang="zh-CN" sz="2000" dirty="0">
                          <a:latin typeface="微软雅黑" pitchFamily="34" charset="-122"/>
                          <a:ea typeface="微软雅黑" pitchFamily="34" charset="-122"/>
                        </a:rPr>
                        <a:t>0     0     0</a:t>
                      </a:r>
                      <a:endParaRPr lang="zh-CN" altLang="en-US" sz="2000" dirty="0">
                        <a:latin typeface="微软雅黑" pitchFamily="34" charset="-122"/>
                        <a:ea typeface="微软雅黑" pitchFamily="34" charset="-122"/>
                      </a:endParaRPr>
                    </a:p>
                  </a:txBody>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1"/>
                  </a:ext>
                </a:extLst>
              </a:tr>
              <a:tr h="370840">
                <a:tc>
                  <a:txBody>
                    <a:bodyPr/>
                    <a:lstStyle/>
                    <a:p>
                      <a:pPr algn="ctr"/>
                      <a:r>
                        <a:rPr lang="en-US" altLang="zh-CN" sz="2000" dirty="0">
                          <a:latin typeface="微软雅黑" pitchFamily="34" charset="-122"/>
                          <a:ea typeface="微软雅黑" pitchFamily="34" charset="-122"/>
                        </a:rPr>
                        <a:t>0     0     1</a:t>
                      </a:r>
                      <a:endParaRPr lang="zh-CN" altLang="en-US" sz="2000" dirty="0">
                        <a:latin typeface="微软雅黑" pitchFamily="34" charset="-122"/>
                        <a:ea typeface="微软雅黑" pitchFamily="34" charset="-122"/>
                      </a:endParaRPr>
                    </a:p>
                  </a:txBody>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2"/>
                  </a:ext>
                </a:extLst>
              </a:tr>
              <a:tr h="370840">
                <a:tc>
                  <a:txBody>
                    <a:bodyPr/>
                    <a:lstStyle/>
                    <a:p>
                      <a:pPr algn="ctr"/>
                      <a:r>
                        <a:rPr lang="en-US" altLang="zh-CN" sz="2000" dirty="0">
                          <a:latin typeface="微软雅黑" pitchFamily="34" charset="-122"/>
                          <a:ea typeface="微软雅黑" pitchFamily="34" charset="-122"/>
                        </a:rPr>
                        <a:t>0     1     0</a:t>
                      </a:r>
                      <a:endParaRPr lang="zh-CN" altLang="en-US" sz="2000" dirty="0">
                        <a:latin typeface="微软雅黑" pitchFamily="34" charset="-122"/>
                        <a:ea typeface="微软雅黑" pitchFamily="34" charset="-122"/>
                      </a:endParaRPr>
                    </a:p>
                  </a:txBody>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3"/>
                  </a:ext>
                </a:extLst>
              </a:tr>
              <a:tr h="370840">
                <a:tc>
                  <a:txBody>
                    <a:bodyPr/>
                    <a:lstStyle/>
                    <a:p>
                      <a:pPr algn="ctr"/>
                      <a:r>
                        <a:rPr lang="en-US" altLang="zh-CN" sz="2000" dirty="0">
                          <a:latin typeface="微软雅黑" pitchFamily="34" charset="-122"/>
                          <a:ea typeface="微软雅黑" pitchFamily="34" charset="-122"/>
                        </a:rPr>
                        <a:t>0     1     1</a:t>
                      </a:r>
                      <a:endParaRPr lang="zh-CN" altLang="en-US" sz="2000" dirty="0">
                        <a:latin typeface="微软雅黑" pitchFamily="34" charset="-122"/>
                        <a:ea typeface="微软雅黑" pitchFamily="34" charset="-122"/>
                      </a:endParaRPr>
                    </a:p>
                  </a:txBody>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4"/>
                  </a:ext>
                </a:extLst>
              </a:tr>
              <a:tr h="370840">
                <a:tc>
                  <a:txBody>
                    <a:bodyPr/>
                    <a:lstStyle/>
                    <a:p>
                      <a:pPr algn="ctr"/>
                      <a:r>
                        <a:rPr lang="en-US" altLang="zh-CN" sz="2000" dirty="0">
                          <a:latin typeface="微软雅黑" pitchFamily="34" charset="-122"/>
                          <a:ea typeface="微软雅黑" pitchFamily="34" charset="-122"/>
                        </a:rPr>
                        <a:t>1     0     0</a:t>
                      </a:r>
                      <a:endParaRPr lang="zh-CN" altLang="en-US" sz="2000" dirty="0">
                        <a:latin typeface="微软雅黑" pitchFamily="34" charset="-122"/>
                        <a:ea typeface="微软雅黑" pitchFamily="34" charset="-122"/>
                      </a:endParaRPr>
                    </a:p>
                  </a:txBody>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5"/>
                  </a:ext>
                </a:extLst>
              </a:tr>
              <a:tr h="370840">
                <a:tc>
                  <a:txBody>
                    <a:bodyPr/>
                    <a:lstStyle/>
                    <a:p>
                      <a:pPr algn="ctr"/>
                      <a:r>
                        <a:rPr lang="en-US" altLang="zh-CN" sz="2000" dirty="0">
                          <a:latin typeface="微软雅黑" pitchFamily="34" charset="-122"/>
                          <a:ea typeface="微软雅黑" pitchFamily="34" charset="-122"/>
                        </a:rPr>
                        <a:t>1     0     1</a:t>
                      </a:r>
                      <a:endParaRPr lang="zh-CN" altLang="en-US" sz="2000" dirty="0">
                        <a:latin typeface="微软雅黑" pitchFamily="34" charset="-122"/>
                        <a:ea typeface="微软雅黑" pitchFamily="34" charset="-122"/>
                      </a:endParaRPr>
                    </a:p>
                  </a:txBody>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6"/>
                  </a:ext>
                </a:extLst>
              </a:tr>
              <a:tr h="370840">
                <a:tc>
                  <a:txBody>
                    <a:bodyPr/>
                    <a:lstStyle/>
                    <a:p>
                      <a:pPr algn="ctr"/>
                      <a:r>
                        <a:rPr lang="en-US" altLang="zh-CN" sz="2000" dirty="0">
                          <a:latin typeface="微软雅黑" pitchFamily="34" charset="-122"/>
                          <a:ea typeface="微软雅黑" pitchFamily="34" charset="-122"/>
                        </a:rPr>
                        <a:t>1     1     0</a:t>
                      </a:r>
                      <a:endParaRPr lang="zh-CN" altLang="en-US" sz="2000" dirty="0">
                        <a:latin typeface="微软雅黑" pitchFamily="34" charset="-122"/>
                        <a:ea typeface="微软雅黑" pitchFamily="34" charset="-122"/>
                      </a:endParaRPr>
                    </a:p>
                  </a:txBody>
                  <a:tcPr/>
                </a:tc>
                <a:tc>
                  <a:txBody>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7"/>
                  </a:ext>
                </a:extLst>
              </a:tr>
              <a:tr h="370840">
                <a:tc>
                  <a:txBody>
                    <a:bodyPr/>
                    <a:lstStyle/>
                    <a:p>
                      <a:pPr algn="ctr"/>
                      <a:r>
                        <a:rPr lang="en-US" altLang="zh-CN" sz="2000" dirty="0">
                          <a:latin typeface="微软雅黑" pitchFamily="34" charset="-122"/>
                          <a:ea typeface="微软雅黑" pitchFamily="34" charset="-122"/>
                        </a:rPr>
                        <a:t>1     1     1</a:t>
                      </a:r>
                      <a:endParaRPr lang="zh-CN" altLang="en-US" sz="2000" dirty="0">
                        <a:latin typeface="微软雅黑" pitchFamily="34" charset="-122"/>
                        <a:ea typeface="微软雅黑" pitchFamily="34" charset="-122"/>
                      </a:endParaRPr>
                    </a:p>
                  </a:txBody>
                  <a:tcPr/>
                </a:tc>
                <a:tc>
                  <a:txBody>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8"/>
                  </a:ext>
                </a:extLst>
              </a:tr>
            </a:tbl>
          </a:graphicData>
        </a:graphic>
      </p:graphicFrame>
      <p:sp>
        <p:nvSpPr>
          <p:cNvPr id="8" name="矩形 7"/>
          <p:cNvSpPr/>
          <p:nvPr/>
        </p:nvSpPr>
        <p:spPr bwMode="auto">
          <a:xfrm>
            <a:off x="5724128" y="1772816"/>
            <a:ext cx="792088" cy="79208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itchFamily="34" charset="-122"/>
                <a:ea typeface="微软雅黑" pitchFamily="34" charset="-122"/>
                <a:cs typeface="Arial" charset="0"/>
              </a:rPr>
              <a:t>1</a:t>
            </a:r>
            <a:endPar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sp>
        <p:nvSpPr>
          <p:cNvPr id="24" name="矩形 23"/>
          <p:cNvSpPr/>
          <p:nvPr/>
        </p:nvSpPr>
        <p:spPr bwMode="auto">
          <a:xfrm>
            <a:off x="6516216" y="1772816"/>
            <a:ext cx="792088" cy="79208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25" name="矩形 24"/>
          <p:cNvSpPr/>
          <p:nvPr/>
        </p:nvSpPr>
        <p:spPr bwMode="auto">
          <a:xfrm>
            <a:off x="5724128" y="2564904"/>
            <a:ext cx="792088" cy="79208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微软雅黑" pitchFamily="34" charset="-122"/>
                <a:ea typeface="微软雅黑" pitchFamily="34" charset="-122"/>
                <a:cs typeface="Arial" charset="0"/>
              </a:rPr>
              <a:t>1</a:t>
            </a:r>
            <a:endPar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Arial" charset="0"/>
            </a:endParaRPr>
          </a:p>
        </p:txBody>
      </p:sp>
      <p:sp>
        <p:nvSpPr>
          <p:cNvPr id="26" name="矩形 25"/>
          <p:cNvSpPr/>
          <p:nvPr/>
        </p:nvSpPr>
        <p:spPr bwMode="auto">
          <a:xfrm>
            <a:off x="6516216" y="2564904"/>
            <a:ext cx="792088" cy="79208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微软雅黑" pitchFamily="34" charset="-122"/>
                <a:ea typeface="微软雅黑" pitchFamily="34" charset="-122"/>
                <a:cs typeface="Arial" charset="0"/>
              </a:rPr>
              <a:t>1</a:t>
            </a:r>
            <a:endParaRPr lang="zh-CN" altLang="en-US" sz="2000" dirty="0">
              <a:latin typeface="微软雅黑" pitchFamily="34" charset="-122"/>
              <a:ea typeface="微软雅黑" pitchFamily="34" charset="-122"/>
              <a:cs typeface="Arial" charset="0"/>
            </a:endParaRPr>
          </a:p>
        </p:txBody>
      </p:sp>
      <p:sp>
        <p:nvSpPr>
          <p:cNvPr id="27" name="矩形 26"/>
          <p:cNvSpPr/>
          <p:nvPr/>
        </p:nvSpPr>
        <p:spPr bwMode="auto">
          <a:xfrm>
            <a:off x="5724128" y="3356992"/>
            <a:ext cx="792088" cy="79208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微软雅黑" pitchFamily="34" charset="-122"/>
                <a:ea typeface="微软雅黑" pitchFamily="34" charset="-122"/>
                <a:cs typeface="Arial" charset="0"/>
              </a:rPr>
              <a:t>1</a:t>
            </a:r>
            <a:endParaRPr lang="zh-CN" altLang="en-US" sz="2000" dirty="0">
              <a:latin typeface="微软雅黑" pitchFamily="34" charset="-122"/>
              <a:ea typeface="微软雅黑" pitchFamily="34" charset="-122"/>
              <a:cs typeface="Arial" charset="0"/>
            </a:endParaRPr>
          </a:p>
        </p:txBody>
      </p:sp>
      <p:sp>
        <p:nvSpPr>
          <p:cNvPr id="28" name="矩形 27"/>
          <p:cNvSpPr/>
          <p:nvPr/>
        </p:nvSpPr>
        <p:spPr bwMode="auto">
          <a:xfrm>
            <a:off x="6516216" y="3356992"/>
            <a:ext cx="792088" cy="79208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29" name="矩形 28"/>
          <p:cNvSpPr/>
          <p:nvPr/>
        </p:nvSpPr>
        <p:spPr bwMode="auto">
          <a:xfrm>
            <a:off x="5724128" y="4149080"/>
            <a:ext cx="792088" cy="79208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微软雅黑" pitchFamily="34" charset="-122"/>
                <a:ea typeface="微软雅黑" pitchFamily="34" charset="-122"/>
                <a:cs typeface="Arial" charset="0"/>
              </a:rPr>
              <a:t>1</a:t>
            </a:r>
            <a:endParaRPr lang="zh-CN" altLang="en-US" sz="2000" dirty="0">
              <a:latin typeface="微软雅黑" pitchFamily="34" charset="-122"/>
              <a:ea typeface="微软雅黑" pitchFamily="34" charset="-122"/>
              <a:cs typeface="Arial" charset="0"/>
            </a:endParaRPr>
          </a:p>
        </p:txBody>
      </p:sp>
      <p:sp>
        <p:nvSpPr>
          <p:cNvPr id="30" name="矩形 29"/>
          <p:cNvSpPr/>
          <p:nvPr/>
        </p:nvSpPr>
        <p:spPr bwMode="auto">
          <a:xfrm>
            <a:off x="6516216" y="4149080"/>
            <a:ext cx="792088" cy="79208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微软雅黑" pitchFamily="34" charset="-122"/>
                <a:ea typeface="微软雅黑" pitchFamily="34" charset="-122"/>
                <a:cs typeface="Arial" charset="0"/>
              </a:rPr>
              <a:t>1</a:t>
            </a:r>
            <a:endParaRPr lang="zh-CN" altLang="en-US" sz="2000" dirty="0">
              <a:latin typeface="微软雅黑" pitchFamily="34" charset="-122"/>
              <a:ea typeface="微软雅黑" pitchFamily="34" charset="-122"/>
              <a:cs typeface="Arial" charset="0"/>
            </a:endParaRPr>
          </a:p>
        </p:txBody>
      </p:sp>
      <p:cxnSp>
        <p:nvCxnSpPr>
          <p:cNvPr id="32" name="直接连接符 31"/>
          <p:cNvCxnSpPr/>
          <p:nvPr/>
        </p:nvCxnSpPr>
        <p:spPr bwMode="auto">
          <a:xfrm flipH="1" flipV="1">
            <a:off x="5292080" y="1340768"/>
            <a:ext cx="432048" cy="432048"/>
          </a:xfrm>
          <a:prstGeom prst="line">
            <a:avLst/>
          </a:prstGeom>
          <a:noFill/>
          <a:ln w="28575" cap="flat" cmpd="sng" algn="ctr">
            <a:solidFill>
              <a:schemeClr val="tx1"/>
            </a:solidFill>
            <a:prstDash val="solid"/>
            <a:round/>
            <a:headEnd type="none" w="med" len="med"/>
            <a:tailEnd type="none" w="med" len="med"/>
          </a:ln>
          <a:effectLst/>
        </p:spPr>
      </p:cxnSp>
      <p:sp>
        <p:nvSpPr>
          <p:cNvPr id="33" name="TextBox 32"/>
          <p:cNvSpPr txBox="1"/>
          <p:nvPr/>
        </p:nvSpPr>
        <p:spPr>
          <a:xfrm>
            <a:off x="5436096" y="1124744"/>
            <a:ext cx="432048"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A</a:t>
            </a:r>
            <a:endParaRPr lang="zh-CN" altLang="en-US" sz="2000" dirty="0">
              <a:latin typeface="微软雅黑" pitchFamily="34" charset="-122"/>
              <a:ea typeface="微软雅黑" pitchFamily="34" charset="-122"/>
            </a:endParaRPr>
          </a:p>
        </p:txBody>
      </p:sp>
      <p:sp>
        <p:nvSpPr>
          <p:cNvPr id="35" name="TextBox 34"/>
          <p:cNvSpPr txBox="1"/>
          <p:nvPr/>
        </p:nvSpPr>
        <p:spPr>
          <a:xfrm>
            <a:off x="4989300" y="1470036"/>
            <a:ext cx="576064"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BC</a:t>
            </a:r>
            <a:endParaRPr lang="zh-CN" altLang="en-US" sz="2000" dirty="0">
              <a:latin typeface="微软雅黑" pitchFamily="34" charset="-122"/>
              <a:ea typeface="微软雅黑" pitchFamily="34" charset="-122"/>
            </a:endParaRPr>
          </a:p>
        </p:txBody>
      </p:sp>
      <p:sp>
        <p:nvSpPr>
          <p:cNvPr id="38" name="TextBox 37"/>
          <p:cNvSpPr txBox="1"/>
          <p:nvPr/>
        </p:nvSpPr>
        <p:spPr>
          <a:xfrm>
            <a:off x="5148064" y="1961076"/>
            <a:ext cx="576064"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00</a:t>
            </a:r>
            <a:endParaRPr lang="zh-CN" altLang="en-US" sz="2000" dirty="0">
              <a:latin typeface="微软雅黑" pitchFamily="34" charset="-122"/>
              <a:ea typeface="微软雅黑" pitchFamily="34" charset="-122"/>
            </a:endParaRPr>
          </a:p>
        </p:txBody>
      </p:sp>
      <p:sp>
        <p:nvSpPr>
          <p:cNvPr id="39" name="TextBox 38"/>
          <p:cNvSpPr txBox="1"/>
          <p:nvPr/>
        </p:nvSpPr>
        <p:spPr>
          <a:xfrm>
            <a:off x="5148064" y="2755606"/>
            <a:ext cx="576064"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01</a:t>
            </a:r>
            <a:endParaRPr lang="zh-CN" altLang="en-US" sz="2000" dirty="0">
              <a:latin typeface="微软雅黑" pitchFamily="34" charset="-122"/>
              <a:ea typeface="微软雅黑" pitchFamily="34" charset="-122"/>
            </a:endParaRPr>
          </a:p>
        </p:txBody>
      </p:sp>
      <p:sp>
        <p:nvSpPr>
          <p:cNvPr id="40" name="TextBox 39"/>
          <p:cNvSpPr txBox="1"/>
          <p:nvPr/>
        </p:nvSpPr>
        <p:spPr>
          <a:xfrm>
            <a:off x="5148064" y="3545252"/>
            <a:ext cx="576064"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11</a:t>
            </a:r>
            <a:endParaRPr lang="zh-CN" altLang="en-US" sz="2000" dirty="0">
              <a:latin typeface="微软雅黑" pitchFamily="34" charset="-122"/>
              <a:ea typeface="微软雅黑" pitchFamily="34" charset="-122"/>
            </a:endParaRPr>
          </a:p>
        </p:txBody>
      </p:sp>
      <p:sp>
        <p:nvSpPr>
          <p:cNvPr id="41" name="TextBox 40"/>
          <p:cNvSpPr txBox="1"/>
          <p:nvPr/>
        </p:nvSpPr>
        <p:spPr>
          <a:xfrm>
            <a:off x="5148064" y="4339782"/>
            <a:ext cx="576064"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10</a:t>
            </a:r>
            <a:endParaRPr lang="zh-CN" altLang="en-US" sz="2000" dirty="0">
              <a:latin typeface="微软雅黑" pitchFamily="34" charset="-122"/>
              <a:ea typeface="微软雅黑" pitchFamily="34" charset="-122"/>
            </a:endParaRPr>
          </a:p>
        </p:txBody>
      </p:sp>
      <p:sp>
        <p:nvSpPr>
          <p:cNvPr id="42" name="TextBox 41"/>
          <p:cNvSpPr txBox="1"/>
          <p:nvPr/>
        </p:nvSpPr>
        <p:spPr>
          <a:xfrm>
            <a:off x="5838648" y="1340768"/>
            <a:ext cx="576064"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0</a:t>
            </a:r>
            <a:endParaRPr lang="zh-CN" altLang="en-US" sz="2000" dirty="0">
              <a:latin typeface="微软雅黑" pitchFamily="34" charset="-122"/>
              <a:ea typeface="微软雅黑" pitchFamily="34" charset="-122"/>
            </a:endParaRPr>
          </a:p>
        </p:txBody>
      </p:sp>
      <p:sp>
        <p:nvSpPr>
          <p:cNvPr id="43" name="TextBox 42"/>
          <p:cNvSpPr txBox="1"/>
          <p:nvPr/>
        </p:nvSpPr>
        <p:spPr>
          <a:xfrm>
            <a:off x="6632468" y="1340768"/>
            <a:ext cx="576064"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sp>
        <p:nvSpPr>
          <p:cNvPr id="44" name="TextBox 43"/>
          <p:cNvSpPr txBox="1"/>
          <p:nvPr/>
        </p:nvSpPr>
        <p:spPr>
          <a:xfrm>
            <a:off x="5249568" y="5066972"/>
            <a:ext cx="2520280" cy="400110"/>
          </a:xfrm>
          <a:prstGeom prst="rect">
            <a:avLst/>
          </a:prstGeom>
          <a:noFill/>
        </p:spPr>
        <p:txBody>
          <a:bodyPr wrap="square" rtlCol="0">
            <a:spAutoFit/>
          </a:bodyPr>
          <a:lstStyle/>
          <a:p>
            <a:pPr algn="ctr"/>
            <a:r>
              <a:rPr lang="en-US" altLang="zh-CN" sz="2000" dirty="0">
                <a:latin typeface="微软雅黑" pitchFamily="34" charset="-122"/>
                <a:ea typeface="微软雅黑" pitchFamily="34" charset="-122"/>
                <a:cs typeface="Arial" charset="0"/>
              </a:rPr>
              <a:t>F = A</a:t>
            </a:r>
            <a:r>
              <a:rPr lang="en-US" altLang="zh-CN" sz="2000" dirty="0">
                <a:latin typeface="微软雅黑" pitchFamily="34" charset="-122"/>
                <a:ea typeface="微软雅黑" pitchFamily="34" charset="-122"/>
              </a:rPr>
              <a:t>' + B'C + BC'</a:t>
            </a:r>
            <a:endParaRPr lang="zh-CN" altLang="en-US" sz="2000" dirty="0">
              <a:latin typeface="微软雅黑" pitchFamily="34" charset="-122"/>
              <a:ea typeface="微软雅黑" pitchFamily="34"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linds(horizontal)">
                                      <p:cBhvr>
                                        <p:cTn id="28" dur="500"/>
                                        <p:tgtEl>
                                          <p:spTgt spid="30"/>
                                        </p:tgtEl>
                                      </p:cBhvr>
                                    </p:animEffect>
                                  </p:childTnLst>
                                </p:cTn>
                              </p:par>
                              <p:par>
                                <p:cTn id="29" presetID="3" presetClass="entr" presetSubtype="1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linds(horizontal)">
                                      <p:cBhvr>
                                        <p:cTn id="31" dur="500"/>
                                        <p:tgtEl>
                                          <p:spTgt spid="3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linds(horizontal)">
                                      <p:cBhvr>
                                        <p:cTn id="34" dur="500"/>
                                        <p:tgtEl>
                                          <p:spTgt spid="3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linds(horizontal)">
                                      <p:cBhvr>
                                        <p:cTn id="40" dur="500"/>
                                        <p:tgtEl>
                                          <p:spTgt spid="3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linds(horizontal)">
                                      <p:cBhvr>
                                        <p:cTn id="43" dur="500"/>
                                        <p:tgtEl>
                                          <p:spTgt spid="3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linds(horizontal)">
                                      <p:cBhvr>
                                        <p:cTn id="46" dur="500"/>
                                        <p:tgtEl>
                                          <p:spTgt spid="4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blinds(horizontal)">
                                      <p:cBhvr>
                                        <p:cTn id="52" dur="500"/>
                                        <p:tgtEl>
                                          <p:spTgt spid="4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linds(horizontal)">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mph" presetSubtype="2" fill="hold" nodeType="clickEffect">
                                  <p:stCondLst>
                                    <p:cond delay="0"/>
                                  </p:stCondLst>
                                  <p:childTnLst>
                                    <p:animClr clrSpc="rgb" dir="cw">
                                      <p:cBhvr>
                                        <p:cTn id="59" dur="500" fill="hold"/>
                                        <p:tgtEl>
                                          <p:spTgt spid="8"/>
                                        </p:tgtEl>
                                        <p:attrNameLst>
                                          <p:attrName>fillcolor</p:attrName>
                                        </p:attrNameLst>
                                      </p:cBhvr>
                                      <p:to>
                                        <a:srgbClr val="66FF33"/>
                                      </p:to>
                                    </p:animClr>
                                    <p:set>
                                      <p:cBhvr>
                                        <p:cTn id="60" dur="500" fill="hold"/>
                                        <p:tgtEl>
                                          <p:spTgt spid="8"/>
                                        </p:tgtEl>
                                        <p:attrNameLst>
                                          <p:attrName>fill.type</p:attrName>
                                        </p:attrNameLst>
                                      </p:cBhvr>
                                      <p:to>
                                        <p:strVal val="solid"/>
                                      </p:to>
                                    </p:set>
                                    <p:set>
                                      <p:cBhvr>
                                        <p:cTn id="61" dur="500" fill="hold"/>
                                        <p:tgtEl>
                                          <p:spTgt spid="8"/>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500" fill="hold"/>
                                        <p:tgtEl>
                                          <p:spTgt spid="25"/>
                                        </p:tgtEl>
                                        <p:attrNameLst>
                                          <p:attrName>fillcolor</p:attrName>
                                        </p:attrNameLst>
                                      </p:cBhvr>
                                      <p:to>
                                        <a:srgbClr val="66FF33"/>
                                      </p:to>
                                    </p:animClr>
                                    <p:set>
                                      <p:cBhvr>
                                        <p:cTn id="64" dur="500" fill="hold"/>
                                        <p:tgtEl>
                                          <p:spTgt spid="25"/>
                                        </p:tgtEl>
                                        <p:attrNameLst>
                                          <p:attrName>fill.type</p:attrName>
                                        </p:attrNameLst>
                                      </p:cBhvr>
                                      <p:to>
                                        <p:strVal val="solid"/>
                                      </p:to>
                                    </p:set>
                                    <p:set>
                                      <p:cBhvr>
                                        <p:cTn id="65" dur="500" fill="hold"/>
                                        <p:tgtEl>
                                          <p:spTgt spid="25"/>
                                        </p:tgtEl>
                                        <p:attrNameLst>
                                          <p:attrName>fill.on</p:attrName>
                                        </p:attrNameLst>
                                      </p:cBhvr>
                                      <p:to>
                                        <p:strVal val="true"/>
                                      </p:to>
                                    </p:set>
                                  </p:childTnLst>
                                </p:cTn>
                              </p:par>
                              <p:par>
                                <p:cTn id="66" presetID="1" presetClass="emph" presetSubtype="2" fill="hold" nodeType="withEffect">
                                  <p:stCondLst>
                                    <p:cond delay="0"/>
                                  </p:stCondLst>
                                  <p:childTnLst>
                                    <p:animClr clrSpc="rgb" dir="cw">
                                      <p:cBhvr>
                                        <p:cTn id="67" dur="500" fill="hold"/>
                                        <p:tgtEl>
                                          <p:spTgt spid="27"/>
                                        </p:tgtEl>
                                        <p:attrNameLst>
                                          <p:attrName>fillcolor</p:attrName>
                                        </p:attrNameLst>
                                      </p:cBhvr>
                                      <p:to>
                                        <a:srgbClr val="66FF33"/>
                                      </p:to>
                                    </p:animClr>
                                    <p:set>
                                      <p:cBhvr>
                                        <p:cTn id="68" dur="500" fill="hold"/>
                                        <p:tgtEl>
                                          <p:spTgt spid="27"/>
                                        </p:tgtEl>
                                        <p:attrNameLst>
                                          <p:attrName>fill.type</p:attrName>
                                        </p:attrNameLst>
                                      </p:cBhvr>
                                      <p:to>
                                        <p:strVal val="solid"/>
                                      </p:to>
                                    </p:set>
                                    <p:set>
                                      <p:cBhvr>
                                        <p:cTn id="69" dur="500" fill="hold"/>
                                        <p:tgtEl>
                                          <p:spTgt spid="27"/>
                                        </p:tgtEl>
                                        <p:attrNameLst>
                                          <p:attrName>fill.on</p:attrName>
                                        </p:attrNameLst>
                                      </p:cBhvr>
                                      <p:to>
                                        <p:strVal val="true"/>
                                      </p:to>
                                    </p:set>
                                  </p:childTnLst>
                                </p:cTn>
                              </p:par>
                              <p:par>
                                <p:cTn id="70" presetID="1" presetClass="emph" presetSubtype="2" fill="hold" nodeType="withEffect">
                                  <p:stCondLst>
                                    <p:cond delay="0"/>
                                  </p:stCondLst>
                                  <p:childTnLst>
                                    <p:animClr clrSpc="rgb" dir="cw">
                                      <p:cBhvr>
                                        <p:cTn id="71" dur="500" fill="hold"/>
                                        <p:tgtEl>
                                          <p:spTgt spid="29"/>
                                        </p:tgtEl>
                                        <p:attrNameLst>
                                          <p:attrName>fillcolor</p:attrName>
                                        </p:attrNameLst>
                                      </p:cBhvr>
                                      <p:to>
                                        <a:srgbClr val="66FF33"/>
                                      </p:to>
                                    </p:animClr>
                                    <p:set>
                                      <p:cBhvr>
                                        <p:cTn id="72" dur="500" fill="hold"/>
                                        <p:tgtEl>
                                          <p:spTgt spid="29"/>
                                        </p:tgtEl>
                                        <p:attrNameLst>
                                          <p:attrName>fill.type</p:attrName>
                                        </p:attrNameLst>
                                      </p:cBhvr>
                                      <p:to>
                                        <p:strVal val="solid"/>
                                      </p:to>
                                    </p:set>
                                    <p:set>
                                      <p:cBhvr>
                                        <p:cTn id="73" dur="500" fill="hold"/>
                                        <p:tgtEl>
                                          <p:spTgt spid="29"/>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dir="cw">
                                      <p:cBhvr>
                                        <p:cTn id="77" dur="500" fill="hold"/>
                                        <p:tgtEl>
                                          <p:spTgt spid="25"/>
                                        </p:tgtEl>
                                        <p:attrNameLst>
                                          <p:attrName>fillcolor</p:attrName>
                                        </p:attrNameLst>
                                      </p:cBhvr>
                                      <p:to>
                                        <a:srgbClr val="FFFF00"/>
                                      </p:to>
                                    </p:animClr>
                                    <p:set>
                                      <p:cBhvr>
                                        <p:cTn id="78" dur="500" fill="hold"/>
                                        <p:tgtEl>
                                          <p:spTgt spid="25"/>
                                        </p:tgtEl>
                                        <p:attrNameLst>
                                          <p:attrName>fill.type</p:attrName>
                                        </p:attrNameLst>
                                      </p:cBhvr>
                                      <p:to>
                                        <p:strVal val="solid"/>
                                      </p:to>
                                    </p:set>
                                    <p:set>
                                      <p:cBhvr>
                                        <p:cTn id="79" dur="500" fill="hold"/>
                                        <p:tgtEl>
                                          <p:spTgt spid="25"/>
                                        </p:tgtEl>
                                        <p:attrNameLst>
                                          <p:attrName>fill.on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26"/>
                                        </p:tgtEl>
                                        <p:attrNameLst>
                                          <p:attrName>fillcolor</p:attrName>
                                        </p:attrNameLst>
                                      </p:cBhvr>
                                      <p:to>
                                        <a:srgbClr val="FFFF00"/>
                                      </p:to>
                                    </p:animClr>
                                    <p:set>
                                      <p:cBhvr>
                                        <p:cTn id="82" dur="500" fill="hold"/>
                                        <p:tgtEl>
                                          <p:spTgt spid="26"/>
                                        </p:tgtEl>
                                        <p:attrNameLst>
                                          <p:attrName>fill.type</p:attrName>
                                        </p:attrNameLst>
                                      </p:cBhvr>
                                      <p:to>
                                        <p:strVal val="solid"/>
                                      </p:to>
                                    </p:set>
                                    <p:set>
                                      <p:cBhvr>
                                        <p:cTn id="83" dur="500" fill="hold"/>
                                        <p:tgtEl>
                                          <p:spTgt spid="26"/>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 presetClass="emph" presetSubtype="2" fill="hold" nodeType="clickEffect">
                                  <p:stCondLst>
                                    <p:cond delay="0"/>
                                  </p:stCondLst>
                                  <p:childTnLst>
                                    <p:animClr clrSpc="rgb" dir="cw">
                                      <p:cBhvr>
                                        <p:cTn id="87" dur="500" fill="hold"/>
                                        <p:tgtEl>
                                          <p:spTgt spid="30"/>
                                        </p:tgtEl>
                                        <p:attrNameLst>
                                          <p:attrName>fillcolor</p:attrName>
                                        </p:attrNameLst>
                                      </p:cBhvr>
                                      <p:to>
                                        <a:srgbClr val="FF3399"/>
                                      </p:to>
                                    </p:animClr>
                                    <p:set>
                                      <p:cBhvr>
                                        <p:cTn id="88" dur="500" fill="hold"/>
                                        <p:tgtEl>
                                          <p:spTgt spid="30"/>
                                        </p:tgtEl>
                                        <p:attrNameLst>
                                          <p:attrName>fill.type</p:attrName>
                                        </p:attrNameLst>
                                      </p:cBhvr>
                                      <p:to>
                                        <p:strVal val="solid"/>
                                      </p:to>
                                    </p:set>
                                    <p:set>
                                      <p:cBhvr>
                                        <p:cTn id="89" dur="500" fill="hold"/>
                                        <p:tgtEl>
                                          <p:spTgt spid="30"/>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500" fill="hold"/>
                                        <p:tgtEl>
                                          <p:spTgt spid="29"/>
                                        </p:tgtEl>
                                        <p:attrNameLst>
                                          <p:attrName>fillcolor</p:attrName>
                                        </p:attrNameLst>
                                      </p:cBhvr>
                                      <p:to>
                                        <a:srgbClr val="FF3399"/>
                                      </p:to>
                                    </p:animClr>
                                    <p:set>
                                      <p:cBhvr>
                                        <p:cTn id="92" dur="500" fill="hold"/>
                                        <p:tgtEl>
                                          <p:spTgt spid="29"/>
                                        </p:tgtEl>
                                        <p:attrNameLst>
                                          <p:attrName>fill.type</p:attrName>
                                        </p:attrNameLst>
                                      </p:cBhvr>
                                      <p:to>
                                        <p:strVal val="solid"/>
                                      </p:to>
                                    </p:set>
                                    <p:set>
                                      <p:cBhvr>
                                        <p:cTn id="93" dur="500" fill="hold"/>
                                        <p:tgtEl>
                                          <p:spTgt spid="2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blinds(horizontal)">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25" grpId="0" animBg="1"/>
      <p:bldP spid="26" grpId="0" animBg="1"/>
      <p:bldP spid="27" grpId="0" animBg="1"/>
      <p:bldP spid="28" grpId="0" animBg="1"/>
      <p:bldP spid="29" grpId="0" animBg="1"/>
      <p:bldP spid="30" grpId="0" animBg="1"/>
      <p:bldP spid="33" grpId="0"/>
      <p:bldP spid="35" grpId="0"/>
      <p:bldP spid="38" grpId="0"/>
      <p:bldP spid="39" grpId="0"/>
      <p:bldP spid="40" grpId="0"/>
      <p:bldP spid="41" grpId="0"/>
      <p:bldP spid="42" grpId="0"/>
      <p:bldP spid="43" grpId="0"/>
      <p:bldP spid="4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dirty="0"/>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69</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结构描述方式实例（</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
        <p:nvSpPr>
          <p:cNvPr id="31" name="TextBox 30"/>
          <p:cNvSpPr txBox="1"/>
          <p:nvPr/>
        </p:nvSpPr>
        <p:spPr>
          <a:xfrm>
            <a:off x="467544" y="4077072"/>
            <a:ext cx="3744416" cy="461665"/>
          </a:xfrm>
          <a:prstGeom prst="rect">
            <a:avLst/>
          </a:prstGeom>
          <a:noFill/>
        </p:spPr>
        <p:txBody>
          <a:bodyPr wrap="square" rtlCol="0">
            <a:spAutoFit/>
          </a:bodyPr>
          <a:lstStyle/>
          <a:p>
            <a:pPr algn="ctr"/>
            <a:r>
              <a:rPr lang="en-US" altLang="zh-CN" sz="2400" dirty="0">
                <a:solidFill>
                  <a:srgbClr val="0000FF"/>
                </a:solidFill>
                <a:latin typeface="微软雅黑" pitchFamily="34" charset="-122"/>
                <a:ea typeface="微软雅黑" pitchFamily="34" charset="-122"/>
                <a:cs typeface="Arial" charset="0"/>
              </a:rPr>
              <a:t>F = A' + B'C + BC'</a:t>
            </a:r>
          </a:p>
        </p:txBody>
      </p:sp>
      <p:sp>
        <p:nvSpPr>
          <p:cNvPr id="34" name="Text Box 6"/>
          <p:cNvSpPr txBox="1">
            <a:spLocks noChangeArrowheads="1"/>
          </p:cNvSpPr>
          <p:nvPr/>
        </p:nvSpPr>
        <p:spPr bwMode="auto">
          <a:xfrm>
            <a:off x="4788024" y="1052736"/>
            <a:ext cx="4032448" cy="402571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a:t>
            </a:r>
            <a:r>
              <a:rPr lang="en-US" altLang="zh-CN" sz="1800" dirty="0">
                <a:solidFill>
                  <a:srgbClr val="0070C0"/>
                </a:solidFill>
                <a:latin typeface="微软雅黑" pitchFamily="34" charset="-122"/>
                <a:ea typeface="微软雅黑" pitchFamily="34" charset="-122"/>
              </a:rPr>
              <a:t>gate</a:t>
            </a:r>
            <a:r>
              <a:rPr lang="en-US" altLang="zh-CN" sz="1800" dirty="0">
                <a:latin typeface="微软雅黑" pitchFamily="34" charset="-122"/>
                <a:ea typeface="微软雅黑" pitchFamily="34" charset="-122"/>
              </a:rPr>
              <a:t>( OUT, A, B, C);</a:t>
            </a:r>
          </a:p>
          <a:p>
            <a:pPr>
              <a:spcBef>
                <a:spcPct val="10000"/>
              </a:spcBef>
            </a:pPr>
            <a:r>
              <a:rPr lang="en-US" altLang="zh-CN" sz="1800" dirty="0">
                <a:latin typeface="微软雅黑" pitchFamily="34" charset="-122"/>
                <a:ea typeface="微软雅黑" pitchFamily="34" charset="-122"/>
              </a:rPr>
              <a:t>input A, B, C;</a:t>
            </a:r>
          </a:p>
          <a:p>
            <a:pPr>
              <a:spcBef>
                <a:spcPct val="10000"/>
              </a:spcBef>
            </a:pPr>
            <a:r>
              <a:rPr lang="en-US" altLang="zh-CN" sz="1800" dirty="0">
                <a:latin typeface="微软雅黑" pitchFamily="34" charset="-122"/>
                <a:ea typeface="微软雅黑" pitchFamily="34" charset="-122"/>
              </a:rPr>
              <a:t>output OUT;</a:t>
            </a:r>
          </a:p>
          <a:p>
            <a:pPr>
              <a:spcBef>
                <a:spcPct val="10000"/>
              </a:spcBef>
            </a:pPr>
            <a:r>
              <a:rPr lang="en-US" altLang="zh-CN" sz="1800" dirty="0">
                <a:latin typeface="微软雅黑" pitchFamily="34" charset="-122"/>
                <a:ea typeface="微软雅黑" pitchFamily="34" charset="-122"/>
              </a:rPr>
              <a:t>wire D, E, F, G, H;</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a:solidFill>
                  <a:srgbClr val="FF0000"/>
                </a:solidFill>
                <a:latin typeface="微软雅黑" pitchFamily="34" charset="-122"/>
                <a:ea typeface="微软雅黑" pitchFamily="34" charset="-122"/>
              </a:rPr>
              <a:t>not</a:t>
            </a:r>
            <a:r>
              <a:rPr lang="en-US" altLang="zh-CN" sz="1800" dirty="0">
                <a:latin typeface="微软雅黑" pitchFamily="34" charset="-122"/>
                <a:ea typeface="微软雅黑" pitchFamily="34" charset="-122"/>
              </a:rPr>
              <a:t>    N1 (D, A),</a:t>
            </a:r>
          </a:p>
          <a:p>
            <a:pPr>
              <a:spcBef>
                <a:spcPct val="10000"/>
              </a:spcBef>
            </a:pPr>
            <a:r>
              <a:rPr lang="en-US" altLang="zh-CN" sz="1800" dirty="0">
                <a:latin typeface="微软雅黑" pitchFamily="34" charset="-122"/>
                <a:ea typeface="微软雅黑" pitchFamily="34" charset="-122"/>
              </a:rPr>
              <a:t>         N2 (E, B),</a:t>
            </a:r>
          </a:p>
          <a:p>
            <a:pPr>
              <a:spcBef>
                <a:spcPct val="10000"/>
              </a:spcBef>
            </a:pPr>
            <a:r>
              <a:rPr lang="en-US" altLang="zh-CN" sz="1800" dirty="0">
                <a:latin typeface="微软雅黑" pitchFamily="34" charset="-122"/>
                <a:ea typeface="微软雅黑" pitchFamily="34" charset="-122"/>
              </a:rPr>
              <a:t>         N3 (F, C);</a:t>
            </a:r>
          </a:p>
          <a:p>
            <a:pPr>
              <a:spcBef>
                <a:spcPct val="10000"/>
              </a:spcBef>
            </a:pPr>
            <a:r>
              <a:rPr lang="en-US" altLang="zh-CN" sz="1800" dirty="0">
                <a:solidFill>
                  <a:srgbClr val="FF0000"/>
                </a:solidFill>
                <a:latin typeface="微软雅黑" pitchFamily="34" charset="-122"/>
                <a:ea typeface="微软雅黑" pitchFamily="34" charset="-122"/>
              </a:rPr>
              <a:t>and</a:t>
            </a:r>
            <a:r>
              <a:rPr lang="en-US" altLang="zh-CN" sz="1800" dirty="0">
                <a:latin typeface="微软雅黑" pitchFamily="34" charset="-122"/>
                <a:ea typeface="微软雅黑" pitchFamily="34" charset="-122"/>
              </a:rPr>
              <a:t>   A1 (G, E, C),</a:t>
            </a:r>
          </a:p>
          <a:p>
            <a:pPr>
              <a:spcBef>
                <a:spcPct val="10000"/>
              </a:spcBef>
            </a:pPr>
            <a:r>
              <a:rPr lang="en-US" altLang="zh-CN" sz="1800" dirty="0">
                <a:latin typeface="微软雅黑" pitchFamily="34" charset="-122"/>
                <a:ea typeface="微软雅黑" pitchFamily="34" charset="-122"/>
              </a:rPr>
              <a:t>         A2 (H, B, F);</a:t>
            </a:r>
          </a:p>
          <a:p>
            <a:pPr>
              <a:spcBef>
                <a:spcPct val="10000"/>
              </a:spcBef>
            </a:pPr>
            <a:r>
              <a:rPr lang="en-US" altLang="zh-CN" sz="1800" dirty="0">
                <a:solidFill>
                  <a:srgbClr val="FF0000"/>
                </a:solidFill>
                <a:latin typeface="微软雅黑" pitchFamily="34" charset="-122"/>
                <a:ea typeface="微软雅黑" pitchFamily="34" charset="-122"/>
              </a:rPr>
              <a:t>or</a:t>
            </a:r>
            <a:r>
              <a:rPr lang="en-US" altLang="zh-CN" sz="1800" dirty="0">
                <a:latin typeface="微软雅黑" pitchFamily="34" charset="-122"/>
                <a:ea typeface="微软雅黑" pitchFamily="34" charset="-122"/>
              </a:rPr>
              <a:t>     O1 (OUT, D, G, H);</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
        <p:nvSpPr>
          <p:cNvPr id="36" name="TextBox 35"/>
          <p:cNvSpPr txBox="1"/>
          <p:nvPr/>
        </p:nvSpPr>
        <p:spPr>
          <a:xfrm>
            <a:off x="395536" y="4869160"/>
            <a:ext cx="5184576" cy="1400383"/>
          </a:xfrm>
          <a:prstGeom prst="rect">
            <a:avLst/>
          </a:prstGeom>
          <a:noFill/>
        </p:spPr>
        <p:txBody>
          <a:bodyPr wrap="square" rtlCol="0">
            <a:spAutoFit/>
          </a:bodyPr>
          <a:lstStyle/>
          <a:p>
            <a:pPr>
              <a:lnSpc>
                <a:spcPts val="3400"/>
              </a:lnSpc>
            </a:pPr>
            <a:r>
              <a:rPr lang="zh-CN" altLang="en-US" sz="2400" dirty="0">
                <a:latin typeface="微软雅黑" pitchFamily="34" charset="-122"/>
                <a:ea typeface="微软雅黑" pitchFamily="34" charset="-122"/>
              </a:rPr>
              <a:t>门级模块实例化语法格式：</a:t>
            </a:r>
            <a:endParaRPr lang="en-US" altLang="zh-CN" sz="2400" dirty="0">
              <a:latin typeface="微软雅黑" pitchFamily="34" charset="-122"/>
              <a:ea typeface="微软雅黑" pitchFamily="34" charset="-122"/>
            </a:endParaRPr>
          </a:p>
          <a:p>
            <a:pPr>
              <a:lnSpc>
                <a:spcPts val="3400"/>
              </a:lnSpc>
            </a:pPr>
            <a:r>
              <a:rPr lang="zh-CN" altLang="en-US" sz="2400" dirty="0">
                <a:solidFill>
                  <a:srgbClr val="FF0000"/>
                </a:solidFill>
                <a:latin typeface="微软雅黑" pitchFamily="34" charset="-122"/>
                <a:ea typeface="微软雅黑" pitchFamily="34" charset="-122"/>
              </a:rPr>
              <a:t>门级元件名 </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&lt;</a:t>
            </a:r>
            <a:r>
              <a:rPr lang="zh-CN" altLang="en-US" sz="2400" dirty="0">
                <a:solidFill>
                  <a:srgbClr val="0000FF"/>
                </a:solidFill>
                <a:latin typeface="微软雅黑" pitchFamily="34" charset="-122"/>
                <a:ea typeface="微软雅黑" pitchFamily="34" charset="-122"/>
              </a:rPr>
              <a:t>实例名</a:t>
            </a:r>
            <a:r>
              <a:rPr lang="en-US" altLang="zh-CN" sz="2400" dirty="0">
                <a:latin typeface="微软雅黑" pitchFamily="34" charset="-122"/>
                <a:ea typeface="微软雅黑" pitchFamily="34" charset="-122"/>
              </a:rPr>
              <a:t>&gt;   (</a:t>
            </a:r>
            <a:r>
              <a:rPr lang="zh-CN" altLang="en-US" sz="2400" dirty="0">
                <a:latin typeface="微软雅黑" pitchFamily="34" charset="-122"/>
                <a:ea typeface="微软雅黑" pitchFamily="34" charset="-122"/>
              </a:rPr>
              <a:t>端口列表</a:t>
            </a:r>
            <a:r>
              <a:rPr lang="en-US" altLang="zh-CN" sz="2400" dirty="0">
                <a:latin typeface="微软雅黑" pitchFamily="34" charset="-122"/>
                <a:ea typeface="微软雅黑" pitchFamily="34" charset="-122"/>
              </a:rPr>
              <a:t>)</a:t>
            </a:r>
          </a:p>
          <a:p>
            <a:pPr>
              <a:lnSpc>
                <a:spcPts val="3400"/>
              </a:lnSpc>
            </a:pPr>
            <a:r>
              <a:rPr lang="zh-CN" altLang="en-US" sz="2400" dirty="0">
                <a:latin typeface="微软雅黑" pitchFamily="34" charset="-122"/>
                <a:ea typeface="微软雅黑" pitchFamily="34" charset="-122"/>
              </a:rPr>
              <a:t>其中，实例名可以忽略。</a:t>
            </a:r>
          </a:p>
        </p:txBody>
      </p:sp>
      <p:pic>
        <p:nvPicPr>
          <p:cNvPr id="51203" name="Picture 3"/>
          <p:cNvPicPr>
            <a:picLocks noChangeAspect="1" noChangeArrowheads="1"/>
          </p:cNvPicPr>
          <p:nvPr/>
        </p:nvPicPr>
        <p:blipFill>
          <a:blip r:embed="rId2" cstate="print"/>
          <a:srcRect/>
          <a:stretch>
            <a:fillRect/>
          </a:stretch>
        </p:blipFill>
        <p:spPr bwMode="auto">
          <a:xfrm>
            <a:off x="395536" y="1340768"/>
            <a:ext cx="4114743" cy="2304256"/>
          </a:xfrm>
          <a:prstGeom prst="rect">
            <a:avLst/>
          </a:prstGeom>
          <a:noFill/>
          <a:ln w="9525">
            <a:noFill/>
            <a:miter lim="800000"/>
            <a:headEnd/>
            <a:tailEnd/>
          </a:ln>
        </p:spPr>
      </p:pic>
      <p:sp>
        <p:nvSpPr>
          <p:cNvPr id="2" name="文本框 1">
            <a:extLst>
              <a:ext uri="{FF2B5EF4-FFF2-40B4-BE49-F238E27FC236}">
                <a16:creationId xmlns:a16="http://schemas.microsoft.com/office/drawing/2014/main" id="{5636175F-4764-4A04-BC7C-4AB5CD483597}"/>
              </a:ext>
            </a:extLst>
          </p:cNvPr>
          <p:cNvSpPr txBox="1"/>
          <p:nvPr/>
        </p:nvSpPr>
        <p:spPr>
          <a:xfrm>
            <a:off x="2530185" y="1186879"/>
            <a:ext cx="432048" cy="307777"/>
          </a:xfrm>
          <a:prstGeom prst="rect">
            <a:avLst/>
          </a:prstGeom>
          <a:noFill/>
        </p:spPr>
        <p:txBody>
          <a:bodyPr wrap="square" rtlCol="0">
            <a:spAutoFit/>
          </a:bodyPr>
          <a:lstStyle/>
          <a:p>
            <a:r>
              <a:rPr lang="en-US" altLang="zh-CN" sz="1400" b="1" dirty="0">
                <a:solidFill>
                  <a:srgbClr val="7030A0"/>
                </a:solidFill>
              </a:rPr>
              <a:t>D</a:t>
            </a:r>
            <a:endParaRPr lang="zh-CN" altLang="en-US" sz="1400" b="1" dirty="0">
              <a:solidFill>
                <a:srgbClr val="7030A0"/>
              </a:solidFill>
            </a:endParaRPr>
          </a:p>
        </p:txBody>
      </p:sp>
      <p:sp>
        <p:nvSpPr>
          <p:cNvPr id="11" name="文本框 10">
            <a:extLst>
              <a:ext uri="{FF2B5EF4-FFF2-40B4-BE49-F238E27FC236}">
                <a16:creationId xmlns:a16="http://schemas.microsoft.com/office/drawing/2014/main" id="{BB01A787-DCE1-40D9-8B92-446E143822EA}"/>
              </a:ext>
            </a:extLst>
          </p:cNvPr>
          <p:cNvSpPr txBox="1"/>
          <p:nvPr/>
        </p:nvSpPr>
        <p:spPr>
          <a:xfrm>
            <a:off x="1691680" y="1861083"/>
            <a:ext cx="432048" cy="307777"/>
          </a:xfrm>
          <a:prstGeom prst="rect">
            <a:avLst/>
          </a:prstGeom>
          <a:noFill/>
        </p:spPr>
        <p:txBody>
          <a:bodyPr wrap="square" rtlCol="0">
            <a:spAutoFit/>
          </a:bodyPr>
          <a:lstStyle/>
          <a:p>
            <a:pPr algn="ctr"/>
            <a:r>
              <a:rPr lang="en-US" altLang="zh-CN" sz="1400" b="1" dirty="0">
                <a:solidFill>
                  <a:srgbClr val="7030A0"/>
                </a:solidFill>
              </a:rPr>
              <a:t>E</a:t>
            </a:r>
            <a:endParaRPr lang="zh-CN" altLang="en-US" sz="1400" b="1" dirty="0">
              <a:solidFill>
                <a:srgbClr val="7030A0"/>
              </a:solidFill>
            </a:endParaRPr>
          </a:p>
        </p:txBody>
      </p:sp>
      <p:sp>
        <p:nvSpPr>
          <p:cNvPr id="12" name="文本框 11">
            <a:extLst>
              <a:ext uri="{FF2B5EF4-FFF2-40B4-BE49-F238E27FC236}">
                <a16:creationId xmlns:a16="http://schemas.microsoft.com/office/drawing/2014/main" id="{D3866224-55A5-4AB8-ADA5-E41B73E4408B}"/>
              </a:ext>
            </a:extLst>
          </p:cNvPr>
          <p:cNvSpPr txBox="1"/>
          <p:nvPr/>
        </p:nvSpPr>
        <p:spPr>
          <a:xfrm>
            <a:off x="1524000" y="3487126"/>
            <a:ext cx="432048" cy="307777"/>
          </a:xfrm>
          <a:prstGeom prst="rect">
            <a:avLst/>
          </a:prstGeom>
          <a:noFill/>
        </p:spPr>
        <p:txBody>
          <a:bodyPr wrap="square" rtlCol="0">
            <a:spAutoFit/>
          </a:bodyPr>
          <a:lstStyle/>
          <a:p>
            <a:pPr algn="ctr"/>
            <a:r>
              <a:rPr lang="en-US" altLang="zh-CN" sz="1400" b="1" dirty="0">
                <a:solidFill>
                  <a:srgbClr val="7030A0"/>
                </a:solidFill>
              </a:rPr>
              <a:t>F</a:t>
            </a:r>
            <a:endParaRPr lang="zh-CN" altLang="en-US" sz="1400" b="1" dirty="0">
              <a:solidFill>
                <a:srgbClr val="7030A0"/>
              </a:solidFill>
            </a:endParaRPr>
          </a:p>
        </p:txBody>
      </p:sp>
      <p:sp>
        <p:nvSpPr>
          <p:cNvPr id="13" name="文本框 12">
            <a:extLst>
              <a:ext uri="{FF2B5EF4-FFF2-40B4-BE49-F238E27FC236}">
                <a16:creationId xmlns:a16="http://schemas.microsoft.com/office/drawing/2014/main" id="{2A795415-2F8A-4793-8556-61B1D3DF904F}"/>
              </a:ext>
            </a:extLst>
          </p:cNvPr>
          <p:cNvSpPr txBox="1"/>
          <p:nvPr/>
        </p:nvSpPr>
        <p:spPr>
          <a:xfrm>
            <a:off x="2579825" y="1995917"/>
            <a:ext cx="432048" cy="307777"/>
          </a:xfrm>
          <a:prstGeom prst="rect">
            <a:avLst/>
          </a:prstGeom>
          <a:noFill/>
        </p:spPr>
        <p:txBody>
          <a:bodyPr wrap="square" rtlCol="0">
            <a:spAutoFit/>
          </a:bodyPr>
          <a:lstStyle/>
          <a:p>
            <a:pPr algn="ctr"/>
            <a:r>
              <a:rPr lang="en-US" altLang="zh-CN" sz="1400" b="1" dirty="0">
                <a:solidFill>
                  <a:srgbClr val="7030A0"/>
                </a:solidFill>
              </a:rPr>
              <a:t>G</a:t>
            </a:r>
            <a:endParaRPr lang="zh-CN" altLang="en-US" sz="1400" b="1" dirty="0">
              <a:solidFill>
                <a:srgbClr val="7030A0"/>
              </a:solidFill>
            </a:endParaRPr>
          </a:p>
        </p:txBody>
      </p:sp>
      <p:sp>
        <p:nvSpPr>
          <p:cNvPr id="15" name="文本框 14">
            <a:extLst>
              <a:ext uri="{FF2B5EF4-FFF2-40B4-BE49-F238E27FC236}">
                <a16:creationId xmlns:a16="http://schemas.microsoft.com/office/drawing/2014/main" id="{7CA85EAD-93AC-4FAF-A819-4C8092486428}"/>
              </a:ext>
            </a:extLst>
          </p:cNvPr>
          <p:cNvSpPr txBox="1"/>
          <p:nvPr/>
        </p:nvSpPr>
        <p:spPr>
          <a:xfrm>
            <a:off x="2614218" y="3065594"/>
            <a:ext cx="432048" cy="307777"/>
          </a:xfrm>
          <a:prstGeom prst="rect">
            <a:avLst/>
          </a:prstGeom>
          <a:noFill/>
        </p:spPr>
        <p:txBody>
          <a:bodyPr wrap="square" rtlCol="0">
            <a:spAutoFit/>
          </a:bodyPr>
          <a:lstStyle/>
          <a:p>
            <a:pPr algn="ctr"/>
            <a:r>
              <a:rPr lang="en-US" altLang="zh-CN" sz="1400" b="1" dirty="0">
                <a:solidFill>
                  <a:srgbClr val="7030A0"/>
                </a:solidFill>
              </a:rPr>
              <a:t>H</a:t>
            </a:r>
            <a:endParaRPr lang="zh-CN" altLang="en-US" sz="14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7</a:t>
            </a:fld>
            <a:endParaRPr lang="en-US" altLang="zh-CN"/>
          </a:p>
        </p:txBody>
      </p:sp>
      <p:sp>
        <p:nvSpPr>
          <p:cNvPr id="12293" name="Rectangle 6"/>
          <p:cNvSpPr>
            <a:spLocks noGrp="1" noChangeArrowheads="1"/>
          </p:cNvSpPr>
          <p:nvPr>
            <p:ph type="body" idx="1"/>
          </p:nvPr>
        </p:nvSpPr>
        <p:spPr>
          <a:xfrm>
            <a:off x="267344" y="1270173"/>
            <a:ext cx="8769152" cy="3382963"/>
          </a:xfrm>
          <a:noFill/>
        </p:spPr>
        <p:txBody>
          <a:bodyPr/>
          <a:lstStyle/>
          <a:p>
            <a:pPr algn="just" eaLnBrk="1" hangingPunct="1">
              <a:lnSpc>
                <a:spcPts val="3000"/>
              </a:lnSpc>
              <a:spcBef>
                <a:spcPts val="1500"/>
              </a:spcBef>
              <a:buSzPct val="100000"/>
              <a:buBlip>
                <a:blip r:embed="rId2"/>
              </a:buBlip>
            </a:pPr>
            <a:r>
              <a:rPr lang="en-US" altLang="zh-CN" sz="2400" dirty="0">
                <a:latin typeface="微软雅黑" pitchFamily="34" charset="-122"/>
                <a:ea typeface="微软雅黑" pitchFamily="34" charset="-122"/>
              </a:rPr>
              <a:t>ASIC</a:t>
            </a:r>
            <a:r>
              <a:rPr lang="zh-CN" altLang="en-US" sz="2400" dirty="0">
                <a:latin typeface="微软雅黑" pitchFamily="34" charset="-122"/>
                <a:ea typeface="微软雅黑" pitchFamily="34" charset="-122"/>
              </a:rPr>
              <a:t>（专用集成电路）和</a:t>
            </a:r>
            <a:r>
              <a:rPr lang="en-US" altLang="zh-CN" sz="2400" dirty="0">
                <a:latin typeface="微软雅黑" pitchFamily="34" charset="-122"/>
                <a:ea typeface="微软雅黑" pitchFamily="34" charset="-122"/>
              </a:rPr>
              <a:t>FPGA</a:t>
            </a:r>
            <a:r>
              <a:rPr lang="zh-CN" altLang="en-US" sz="2400" dirty="0">
                <a:latin typeface="微软雅黑" pitchFamily="34" charset="-122"/>
                <a:ea typeface="微软雅黑" pitchFamily="34" charset="-122"/>
              </a:rPr>
              <a:t>工程师编写</a:t>
            </a:r>
            <a:r>
              <a:rPr lang="zh-CN" altLang="en-US" sz="2400" b="1" dirty="0">
                <a:solidFill>
                  <a:srgbClr val="FF0000"/>
                </a:solidFill>
                <a:latin typeface="微软雅黑" pitchFamily="34" charset="-122"/>
                <a:ea typeface="微软雅黑" pitchFamily="34" charset="-122"/>
              </a:rPr>
              <a:t>可综合的</a:t>
            </a:r>
            <a:r>
              <a:rPr lang="en-US" altLang="zh-CN" sz="2400" b="1" dirty="0">
                <a:solidFill>
                  <a:srgbClr val="FF0000"/>
                </a:solidFill>
                <a:latin typeface="微软雅黑" pitchFamily="34" charset="-122"/>
                <a:ea typeface="微软雅黑" pitchFamily="34" charset="-122"/>
              </a:rPr>
              <a:t>RTL</a:t>
            </a:r>
            <a:r>
              <a:rPr lang="zh-CN" altLang="en-US" sz="2400" b="1" dirty="0">
                <a:solidFill>
                  <a:srgbClr val="FF0000"/>
                </a:solidFill>
                <a:latin typeface="微软雅黑" pitchFamily="34" charset="-122"/>
                <a:ea typeface="微软雅黑" pitchFamily="34" charset="-122"/>
              </a:rPr>
              <a:t>代码</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algn="just" eaLnBrk="1" hangingPunct="1">
              <a:lnSpc>
                <a:spcPts val="3000"/>
              </a:lnSpc>
              <a:spcBef>
                <a:spcPts val="1500"/>
              </a:spcBef>
              <a:buSzPct val="100000"/>
              <a:buBlip>
                <a:blip r:embed="rId2"/>
              </a:buBlip>
            </a:pPr>
            <a:endParaRPr lang="zh-CN" altLang="en-US" sz="2400" dirty="0">
              <a:latin typeface="微软雅黑" pitchFamily="34" charset="-122"/>
              <a:ea typeface="微软雅黑" pitchFamily="34" charset="-122"/>
            </a:endParaRPr>
          </a:p>
          <a:p>
            <a:pPr algn="just" eaLnBrk="1" hangingPunct="1">
              <a:lnSpc>
                <a:spcPts val="3000"/>
              </a:lnSpc>
              <a:spcBef>
                <a:spcPts val="1500"/>
              </a:spcBef>
              <a:buSzPct val="100000"/>
              <a:buBlip>
                <a:blip r:embed="rId2"/>
              </a:buBlip>
            </a:pPr>
            <a:r>
              <a:rPr lang="zh-CN" altLang="en-US" sz="2400" dirty="0">
                <a:latin typeface="微软雅黑" pitchFamily="34" charset="-122"/>
                <a:ea typeface="微软雅黑" pitchFamily="34" charset="-122"/>
              </a:rPr>
              <a:t>高抽象级系统仿真进行系统结构开发。</a:t>
            </a:r>
            <a:endParaRPr lang="en-US" altLang="zh-CN" sz="2400" dirty="0">
              <a:latin typeface="微软雅黑" pitchFamily="34" charset="-122"/>
              <a:ea typeface="微软雅黑" pitchFamily="34" charset="-122"/>
            </a:endParaRPr>
          </a:p>
          <a:p>
            <a:pPr algn="just" eaLnBrk="1" hangingPunct="1">
              <a:lnSpc>
                <a:spcPts val="3000"/>
              </a:lnSpc>
              <a:spcBef>
                <a:spcPts val="1500"/>
              </a:spcBef>
              <a:buSzPct val="100000"/>
              <a:buBlip>
                <a:blip r:embed="rId2"/>
              </a:buBlip>
            </a:pPr>
            <a:endParaRPr lang="zh-CN" altLang="en-US" sz="2400" dirty="0">
              <a:latin typeface="微软雅黑" pitchFamily="34" charset="-122"/>
              <a:ea typeface="微软雅黑" pitchFamily="34" charset="-122"/>
            </a:endParaRPr>
          </a:p>
          <a:p>
            <a:pPr algn="just" eaLnBrk="1" hangingPunct="1">
              <a:lnSpc>
                <a:spcPts val="3000"/>
              </a:lnSpc>
              <a:spcBef>
                <a:spcPts val="1500"/>
              </a:spcBef>
              <a:buSzPct val="100000"/>
              <a:buBlip>
                <a:blip r:embed="rId2"/>
              </a:buBlip>
            </a:pPr>
            <a:r>
              <a:rPr lang="zh-CN" altLang="en-US" sz="2400" dirty="0">
                <a:latin typeface="微软雅黑" pitchFamily="34" charset="-122"/>
                <a:ea typeface="微软雅黑" pitchFamily="34" charset="-122"/>
              </a:rPr>
              <a:t>测试工程师用于编写各种层次的测试程序。</a:t>
            </a:r>
            <a:endParaRPr lang="zh-CN" altLang="en-US" sz="2200" dirty="0">
              <a:latin typeface="微软雅黑" pitchFamily="34" charset="-122"/>
              <a:ea typeface="微软雅黑" pitchFamily="34" charset="-122"/>
            </a:endParaRPr>
          </a:p>
          <a:p>
            <a:pPr algn="just" eaLnBrk="1" hangingPunct="1">
              <a:lnSpc>
                <a:spcPts val="2600"/>
              </a:lnSpc>
              <a:buSzPct val="100000"/>
              <a:buBlip>
                <a:blip r:embed="rId2"/>
              </a:buBlip>
            </a:pPr>
            <a:endParaRPr lang="zh-CN" altLang="en-US" sz="2400" dirty="0">
              <a:latin typeface="微软雅黑" pitchFamily="34" charset="-122"/>
              <a:ea typeface="微软雅黑" pitchFamily="34" charset="-122"/>
            </a:endParaRPr>
          </a:p>
          <a:p>
            <a:pPr algn="just" eaLnBrk="1" hangingPunct="1">
              <a:buSzPct val="100000"/>
              <a:buBlip>
                <a:blip r:embed="rId2"/>
              </a:buBlip>
            </a:pPr>
            <a:endParaRPr lang="zh-CN" altLang="en-US" sz="2400" dirty="0">
              <a:latin typeface="微软雅黑" pitchFamily="34" charset="-122"/>
              <a:ea typeface="微软雅黑" pitchFamily="34" charset="-122"/>
            </a:endParaRPr>
          </a:p>
          <a:p>
            <a:pPr algn="just" eaLnBrk="1" hangingPunct="1">
              <a:buSzPct val="100000"/>
              <a:buFont typeface="Wingdings" pitchFamily="2" charset="2"/>
              <a:buBlip>
                <a:blip r:embed="rId2"/>
              </a:buBlip>
            </a:pPr>
            <a:endParaRPr lang="zh-CN" altLang="en-US" sz="2400" b="1"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的用途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2" dur="500"/>
                                        <p:tgtEl>
                                          <p:spTgt spid="122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17"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dirty="0"/>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70</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内置门级元件</a:t>
            </a:r>
          </a:p>
        </p:txBody>
      </p:sp>
      <p:pic>
        <p:nvPicPr>
          <p:cNvPr id="10" name="Picture 5" descr="8-1"/>
          <p:cNvPicPr>
            <a:picLocks noChangeAspect="1" noChangeArrowheads="1"/>
          </p:cNvPicPr>
          <p:nvPr/>
        </p:nvPicPr>
        <p:blipFill>
          <a:blip r:embed="rId2" cstate="print"/>
          <a:srcRect/>
          <a:stretch>
            <a:fillRect/>
          </a:stretch>
        </p:blipFill>
        <p:spPr bwMode="auto">
          <a:xfrm>
            <a:off x="467544" y="1052736"/>
            <a:ext cx="4310242" cy="504056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AB1F6FC-A70C-4C33-A0EC-830DB51C9A9B}"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331524D3-69CC-4706-ADE7-58E79E9F0ABE}" type="slidenum">
              <a:rPr lang="en-US" altLang="zh-CN" smtClean="0"/>
              <a:pPr>
                <a:defRPr/>
              </a:pPr>
              <a:t>71</a:t>
            </a:fld>
            <a:endParaRPr lang="en-US" altLang="zh-CN"/>
          </a:p>
        </p:txBody>
      </p:sp>
      <p:sp>
        <p:nvSpPr>
          <p:cNvPr id="6" name="TextBox 5"/>
          <p:cNvSpPr txBox="1"/>
          <p:nvPr/>
        </p:nvSpPr>
        <p:spPr>
          <a:xfrm>
            <a:off x="467544" y="1196752"/>
            <a:ext cx="6048672" cy="4893647"/>
          </a:xfrm>
          <a:prstGeom prst="rect">
            <a:avLst/>
          </a:prstGeom>
          <a:noFill/>
          <a:ln w="28575">
            <a:solidFill>
              <a:schemeClr val="tx1"/>
            </a:solidFill>
          </a:ln>
        </p:spPr>
        <p:txBody>
          <a:bodyPr wrap="square" rtlCol="0">
            <a:spAutoFit/>
          </a:bodyPr>
          <a:lstStyle/>
          <a:p>
            <a:r>
              <a:rPr lang="en-US" altLang="zh-CN" sz="2400" dirty="0">
                <a:latin typeface="微软雅黑" pitchFamily="34" charset="-122"/>
                <a:ea typeface="微软雅黑" pitchFamily="34" charset="-122"/>
              </a:rPr>
              <a:t>module </a:t>
            </a:r>
            <a:r>
              <a:rPr lang="zh-CN" altLang="en-US" sz="2400" dirty="0">
                <a:latin typeface="微软雅黑" pitchFamily="34" charset="-122"/>
                <a:ea typeface="微软雅黑" pitchFamily="34" charset="-122"/>
              </a:rPr>
              <a:t>模块名（端口列表）</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a:t>
            </a:r>
            <a:r>
              <a:rPr lang="en-US" altLang="zh-CN" sz="2400" dirty="0">
                <a:solidFill>
                  <a:srgbClr val="0000FF"/>
                </a:solidFill>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端口定义</a:t>
            </a:r>
            <a:endParaRPr lang="en-US" altLang="zh-CN" sz="2400" dirty="0">
              <a:solidFill>
                <a:srgbClr val="0000FF"/>
              </a:solidFill>
              <a:latin typeface="微软雅黑" pitchFamily="34" charset="-122"/>
              <a:ea typeface="微软雅黑" pitchFamily="34" charset="-122"/>
            </a:endParaRPr>
          </a:p>
          <a:p>
            <a:r>
              <a:rPr lang="en-US" altLang="zh-CN" sz="2400" dirty="0">
                <a:latin typeface="微软雅黑" pitchFamily="34" charset="-122"/>
                <a:ea typeface="微软雅黑" pitchFamily="34" charset="-122"/>
              </a:rPr>
              <a:t>    input	</a:t>
            </a:r>
            <a:r>
              <a:rPr lang="zh-CN" altLang="en-US" sz="2400" dirty="0">
                <a:latin typeface="微软雅黑" pitchFamily="34" charset="-122"/>
                <a:ea typeface="微软雅黑" pitchFamily="34" charset="-122"/>
              </a:rPr>
              <a:t>输入端口</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output	</a:t>
            </a:r>
            <a:r>
              <a:rPr lang="zh-CN" altLang="en-US" sz="2400" dirty="0">
                <a:latin typeface="微软雅黑" pitchFamily="34" charset="-122"/>
                <a:ea typeface="微软雅黑" pitchFamily="34" charset="-122"/>
              </a:rPr>
              <a:t>输出端口</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en-US" altLang="zh-CN" sz="2400" dirty="0">
                <a:solidFill>
                  <a:srgbClr val="0000FF"/>
                </a:solidFill>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内部信号类型声明</a:t>
            </a:r>
            <a:endParaRPr lang="en-US" altLang="zh-CN" sz="2400" dirty="0">
              <a:solidFill>
                <a:srgbClr val="0000FF"/>
              </a:solidFill>
              <a:latin typeface="微软雅黑" pitchFamily="34" charset="-122"/>
              <a:ea typeface="微软雅黑" pitchFamily="34" charset="-122"/>
            </a:endParaRPr>
          </a:p>
          <a:p>
            <a:r>
              <a:rPr lang="en-US" altLang="zh-CN" sz="2400" dirty="0">
                <a:latin typeface="微软雅黑" pitchFamily="34" charset="-122"/>
                <a:ea typeface="微软雅黑" pitchFamily="34" charset="-122"/>
              </a:rPr>
              <a:t>    wire	</a:t>
            </a:r>
            <a:r>
              <a:rPr lang="zh-CN" altLang="en-US" sz="2400" dirty="0">
                <a:latin typeface="微软雅黑" pitchFamily="34" charset="-122"/>
                <a:ea typeface="微软雅黑" pitchFamily="34" charset="-122"/>
              </a:rPr>
              <a:t>信号</a:t>
            </a:r>
            <a:r>
              <a:rPr lang="en-US" altLang="zh-CN" sz="2400" dirty="0">
                <a:latin typeface="微软雅黑" pitchFamily="34" charset="-122"/>
                <a:ea typeface="微软雅黑" pitchFamily="34" charset="-122"/>
              </a:rPr>
              <a:t>1, </a:t>
            </a:r>
            <a:r>
              <a:rPr lang="zh-CN" altLang="en-US" sz="2400" dirty="0">
                <a:latin typeface="微软雅黑" pitchFamily="34" charset="-122"/>
                <a:ea typeface="微软雅黑" pitchFamily="34" charset="-122"/>
              </a:rPr>
              <a:t>信号</a:t>
            </a:r>
            <a:r>
              <a:rPr lang="en-US" altLang="zh-CN" sz="2400" dirty="0">
                <a:latin typeface="微软雅黑" pitchFamily="34" charset="-122"/>
                <a:ea typeface="微软雅黑" pitchFamily="34" charset="-122"/>
              </a:rPr>
              <a:t>2, . . .;</a:t>
            </a: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en-US" altLang="zh-CN" sz="2400" dirty="0">
                <a:solidFill>
                  <a:srgbClr val="0000FF"/>
                </a:solidFill>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门级建模描述</a:t>
            </a:r>
            <a:endParaRPr lang="en-US" altLang="zh-CN" sz="2400" dirty="0">
              <a:solidFill>
                <a:srgbClr val="0000FF"/>
              </a:solidFill>
              <a:latin typeface="微软雅黑" pitchFamily="34" charset="-122"/>
              <a:ea typeface="微软雅黑" pitchFamily="34" charset="-122"/>
            </a:endParaRPr>
          </a:p>
          <a:p>
            <a:r>
              <a:rPr lang="en-US" altLang="zh-CN" sz="2400" dirty="0">
                <a:latin typeface="微软雅黑" pitchFamily="34" charset="-122"/>
                <a:ea typeface="微软雅黑" pitchFamily="34" charset="-122"/>
              </a:rPr>
              <a:t>    and		u1 (</a:t>
            </a:r>
            <a:r>
              <a:rPr lang="zh-CN" altLang="en-US" sz="2400" dirty="0">
                <a:latin typeface="微软雅黑" pitchFamily="34" charset="-122"/>
                <a:ea typeface="微软雅黑" pitchFamily="34" charset="-122"/>
              </a:rPr>
              <a:t>输出</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输入</a:t>
            </a:r>
            <a:r>
              <a:rPr lang="en-US" altLang="zh-CN" sz="2400" dirty="0">
                <a:latin typeface="微软雅黑" pitchFamily="34" charset="-122"/>
                <a:ea typeface="微软雅黑" pitchFamily="34" charset="-122"/>
              </a:rPr>
              <a:t>1, . . ., </a:t>
            </a:r>
            <a:r>
              <a:rPr lang="zh-CN" altLang="en-US" sz="2400" dirty="0">
                <a:latin typeface="微软雅黑" pitchFamily="34" charset="-122"/>
                <a:ea typeface="微软雅黑" pitchFamily="34" charset="-122"/>
              </a:rPr>
              <a:t>输入</a:t>
            </a:r>
            <a:r>
              <a:rPr lang="en-US" altLang="zh-CN" sz="2400" dirty="0">
                <a:latin typeface="微软雅黑" pitchFamily="34" charset="-122"/>
                <a:ea typeface="微软雅黑" pitchFamily="34" charset="-122"/>
              </a:rPr>
              <a:t>n);</a:t>
            </a:r>
          </a:p>
          <a:p>
            <a:r>
              <a:rPr lang="en-US" altLang="zh-CN" sz="2400" dirty="0">
                <a:latin typeface="微软雅黑" pitchFamily="34" charset="-122"/>
                <a:ea typeface="微软雅黑" pitchFamily="34" charset="-122"/>
              </a:rPr>
              <a:t>    not		u2 (</a:t>
            </a:r>
            <a:r>
              <a:rPr lang="zh-CN" altLang="en-US" sz="2400" dirty="0">
                <a:latin typeface="微软雅黑" pitchFamily="34" charset="-122"/>
                <a:ea typeface="微软雅黑" pitchFamily="34" charset="-122"/>
              </a:rPr>
              <a:t>输出</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输入</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r>
              <a:rPr lang="en-US" altLang="zh-CN" sz="2400" dirty="0" err="1">
                <a:latin typeface="微软雅黑" pitchFamily="34" charset="-122"/>
                <a:ea typeface="微软雅黑" pitchFamily="34" charset="-122"/>
              </a:rPr>
              <a:t>endmodule</a:t>
            </a:r>
            <a:endParaRPr lang="en-US" altLang="zh-CN" sz="2400" dirty="0">
              <a:latin typeface="微软雅黑" pitchFamily="34" charset="-122"/>
              <a:ea typeface="微软雅黑" pitchFamily="34" charset="-122"/>
            </a:endParaRPr>
          </a:p>
        </p:txBody>
      </p:sp>
      <p:sp>
        <p:nvSpPr>
          <p:cNvPr id="7"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结构描述方式的模板</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72</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模块的描述风格</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结构（门级）描述</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数据流描述</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行为描述</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混合描述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2">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73</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数据流描述方式的定义</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根据信号之间的逻辑关系，采用</a:t>
            </a:r>
            <a:r>
              <a:rPr lang="zh-CN" altLang="en-US" sz="2600" kern="0" dirty="0">
                <a:solidFill>
                  <a:srgbClr val="0000FF"/>
                </a:solidFill>
                <a:latin typeface="微软雅黑" pitchFamily="34" charset="-122"/>
                <a:ea typeface="微软雅黑" pitchFamily="34" charset="-122"/>
              </a:rPr>
              <a:t>持续赋值语句</a:t>
            </a:r>
            <a:r>
              <a:rPr lang="zh-CN" altLang="en-US" sz="2600" kern="0" dirty="0">
                <a:latin typeface="微软雅黑" pitchFamily="34" charset="-122"/>
                <a:ea typeface="微软雅黑" pitchFamily="34" charset="-122"/>
              </a:rPr>
              <a:t>描述逻辑电路的方式，称为</a:t>
            </a:r>
            <a:r>
              <a:rPr lang="zh-CN" altLang="en-US" sz="2600" kern="0" dirty="0">
                <a:solidFill>
                  <a:srgbClr val="FF0000"/>
                </a:solidFill>
                <a:latin typeface="微软雅黑" pitchFamily="34" charset="-122"/>
                <a:ea typeface="微软雅黑" pitchFamily="34" charset="-122"/>
              </a:rPr>
              <a:t>数据流描述</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狭义理解为将传统意义上的“</a:t>
            </a:r>
            <a:r>
              <a:rPr lang="zh-CN" altLang="en-US" sz="2600" kern="0" dirty="0">
                <a:solidFill>
                  <a:srgbClr val="0000FF"/>
                </a:solidFill>
                <a:latin typeface="微软雅黑" pitchFamily="34" charset="-122"/>
                <a:ea typeface="微软雅黑" pitchFamily="34" charset="-122"/>
              </a:rPr>
              <a:t>逻辑表达式</a:t>
            </a:r>
            <a:r>
              <a:rPr lang="zh-CN" altLang="en-US" sz="2600" kern="0" dirty="0">
                <a:latin typeface="微软雅黑" pitchFamily="34" charset="-122"/>
                <a:ea typeface="微软雅黑" pitchFamily="34" charset="-122"/>
              </a:rPr>
              <a:t>”，运用</a:t>
            </a:r>
            <a:r>
              <a:rPr lang="en-US" altLang="zh-CN" sz="2600" kern="0" dirty="0" err="1">
                <a:latin typeface="微软雅黑" pitchFamily="34" charset="-122"/>
                <a:ea typeface="微软雅黑" pitchFamily="34" charset="-122"/>
              </a:rPr>
              <a:t>Verilog</a:t>
            </a:r>
            <a:r>
              <a:rPr lang="en-US" altLang="zh-CN" sz="2600" kern="0" dirty="0">
                <a:latin typeface="微软雅黑" pitchFamily="34" charset="-122"/>
                <a:ea typeface="微软雅黑" pitchFamily="34" charset="-122"/>
              </a:rPr>
              <a:t> HDL</a:t>
            </a:r>
            <a:r>
              <a:rPr lang="zh-CN" altLang="en-US" sz="2600" kern="0" dirty="0">
                <a:latin typeface="微软雅黑" pitchFamily="34" charset="-122"/>
                <a:ea typeface="微软雅黑" pitchFamily="34" charset="-122"/>
              </a:rPr>
              <a:t>中的操作符，改变成</a:t>
            </a:r>
            <a:r>
              <a:rPr lang="zh-CN" altLang="en-US" sz="2600" kern="0" dirty="0">
                <a:solidFill>
                  <a:srgbClr val="0000FF"/>
                </a:solidFill>
                <a:latin typeface="微软雅黑" pitchFamily="34" charset="-122"/>
                <a:ea typeface="微软雅黑" pitchFamily="34" charset="-122"/>
              </a:rPr>
              <a:t>持续赋值语句（</a:t>
            </a:r>
            <a:r>
              <a:rPr lang="en-US" altLang="zh-CN" sz="2600" kern="0" dirty="0">
                <a:solidFill>
                  <a:srgbClr val="0000FF"/>
                </a:solidFill>
                <a:latin typeface="微软雅黑" pitchFamily="34" charset="-122"/>
                <a:ea typeface="微软雅黑" pitchFamily="34" charset="-122"/>
              </a:rPr>
              <a:t>assign </a:t>
            </a:r>
            <a:r>
              <a:rPr lang="zh-CN" altLang="en-US" sz="2600" kern="0" dirty="0">
                <a:solidFill>
                  <a:srgbClr val="0000FF"/>
                </a:solidFill>
                <a:latin typeface="微软雅黑" pitchFamily="34" charset="-122"/>
                <a:ea typeface="微软雅黑" pitchFamily="34" charset="-122"/>
              </a:rPr>
              <a:t>语句）中的表达式</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74</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持续赋值语句 </a:t>
            </a:r>
            <a:r>
              <a:rPr lang="en-US" altLang="zh-CN" sz="4000" b="1" dirty="0">
                <a:latin typeface="微软雅黑" pitchFamily="34" charset="-122"/>
                <a:ea typeface="微软雅黑" pitchFamily="34" charset="-122"/>
              </a:rPr>
              <a:t>— — assign</a:t>
            </a:r>
            <a:endParaRPr lang="zh-CN" altLang="en-US" sz="4000" b="1" dirty="0">
              <a:latin typeface="微软雅黑" pitchFamily="34" charset="-122"/>
              <a:ea typeface="微软雅黑" pitchFamily="34" charset="-122"/>
            </a:endParaRP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60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持续赋值语句只能用来驱动</a:t>
            </a:r>
            <a:r>
              <a:rPr lang="en-US" altLang="zh-CN" sz="2600" kern="0" dirty="0">
                <a:solidFill>
                  <a:srgbClr val="0000FF"/>
                </a:solidFill>
                <a:latin typeface="微软雅黑" pitchFamily="34" charset="-122"/>
                <a:ea typeface="微软雅黑" pitchFamily="34" charset="-122"/>
              </a:rPr>
              <a:t>wire</a:t>
            </a:r>
            <a:r>
              <a:rPr lang="zh-CN" altLang="en-US" sz="2600" kern="0" dirty="0">
                <a:latin typeface="微软雅黑" pitchFamily="34" charset="-122"/>
                <a:ea typeface="微软雅黑" pitchFamily="34" charset="-122"/>
              </a:rPr>
              <a:t>型信号。</a:t>
            </a:r>
            <a:endParaRPr lang="en-US" altLang="zh-CN" sz="2600" kern="0" dirty="0">
              <a:latin typeface="微软雅黑" pitchFamily="34" charset="-122"/>
              <a:ea typeface="微软雅黑" pitchFamily="34" charset="-122"/>
            </a:endParaRPr>
          </a:p>
          <a:p>
            <a:pPr marL="342900" indent="-342900" algn="just">
              <a:lnSpc>
                <a:spcPts val="60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只要输入端信号的值发生变化，该语句就重新计算并刷新赋值结果。</a:t>
            </a:r>
            <a:endParaRPr lang="en-US" altLang="zh-CN" sz="2600" kern="0" dirty="0">
              <a:latin typeface="微软雅黑" pitchFamily="34" charset="-122"/>
              <a:ea typeface="微软雅黑" pitchFamily="34" charset="-122"/>
            </a:endParaRPr>
          </a:p>
          <a:p>
            <a:pPr marL="342900" indent="-342900" algn="just">
              <a:lnSpc>
                <a:spcPts val="60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持续赋值语句只用用来描述</a:t>
            </a:r>
            <a:r>
              <a:rPr lang="zh-CN" altLang="en-US" sz="2600" kern="0" dirty="0">
                <a:solidFill>
                  <a:srgbClr val="0000FF"/>
                </a:solidFill>
                <a:latin typeface="微软雅黑" pitchFamily="34" charset="-122"/>
                <a:ea typeface="微软雅黑" pitchFamily="34" charset="-122"/>
              </a:rPr>
              <a:t>组合逻辑电路</a:t>
            </a:r>
            <a:r>
              <a:rPr lang="zh-CN" altLang="en-US" sz="2600" kern="0" dirty="0">
                <a:latin typeface="微软雅黑" pitchFamily="34" charset="-122"/>
                <a:ea typeface="微软雅黑" pitchFamily="34" charset="-122"/>
              </a:rPr>
              <a:t>，语句格式为：</a:t>
            </a:r>
            <a:endParaRPr lang="en-US" altLang="zh-CN" sz="2600" kern="0" dirty="0">
              <a:latin typeface="微软雅黑" pitchFamily="34" charset="-122"/>
              <a:ea typeface="微软雅黑" pitchFamily="34" charset="-122"/>
            </a:endParaRPr>
          </a:p>
        </p:txBody>
      </p:sp>
      <p:sp>
        <p:nvSpPr>
          <p:cNvPr id="7" name="TextBox 6"/>
          <p:cNvSpPr txBox="1"/>
          <p:nvPr/>
        </p:nvSpPr>
        <p:spPr>
          <a:xfrm>
            <a:off x="899592" y="4797152"/>
            <a:ext cx="7200800" cy="46166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gn="ctr"/>
            <a:r>
              <a:rPr lang="en-US" altLang="zh-CN" sz="2400" dirty="0">
                <a:latin typeface="微软雅黑" pitchFamily="34" charset="-122"/>
                <a:ea typeface="微软雅黑" pitchFamily="34" charset="-122"/>
              </a:rPr>
              <a:t>assign   &lt;#</a:t>
            </a:r>
            <a:r>
              <a:rPr lang="zh-CN" altLang="en-US" sz="2400" dirty="0">
                <a:latin typeface="微软雅黑" pitchFamily="34" charset="-122"/>
                <a:ea typeface="微软雅黑" pitchFamily="34" charset="-122"/>
              </a:rPr>
              <a:t>延迟量</a:t>
            </a:r>
            <a:r>
              <a:rPr lang="en-US" altLang="zh-CN" sz="2400" dirty="0">
                <a:latin typeface="微软雅黑" pitchFamily="34" charset="-122"/>
                <a:ea typeface="微软雅黑" pitchFamily="34" charset="-122"/>
              </a:rPr>
              <a:t>&gt;   wire</a:t>
            </a:r>
            <a:r>
              <a:rPr lang="zh-CN" altLang="en-US" sz="2400" dirty="0">
                <a:latin typeface="微软雅黑" pitchFamily="34" charset="-122"/>
                <a:ea typeface="微软雅黑" pitchFamily="34" charset="-122"/>
              </a:rPr>
              <a:t>型信号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赋值表达式</a:t>
            </a:r>
          </a:p>
        </p:txBody>
      </p:sp>
      <p:sp>
        <p:nvSpPr>
          <p:cNvPr id="8" name="TextBox 7"/>
          <p:cNvSpPr txBox="1"/>
          <p:nvPr/>
        </p:nvSpPr>
        <p:spPr>
          <a:xfrm>
            <a:off x="899592" y="5402712"/>
            <a:ext cx="7200800"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只要右边赋值表达式中有信号发生变化，就重新计算表达式的值，新结果在指定的</a:t>
            </a:r>
            <a:r>
              <a:rPr lang="zh-CN" altLang="en-US" sz="2000" b="1" dirty="0">
                <a:solidFill>
                  <a:srgbClr val="FF0000"/>
                </a:solidFill>
                <a:latin typeface="微软雅黑" pitchFamily="34" charset="-122"/>
                <a:ea typeface="微软雅黑" pitchFamily="34" charset="-122"/>
              </a:rPr>
              <a:t>延迟时间单位</a:t>
            </a:r>
            <a:r>
              <a:rPr lang="zh-CN" altLang="en-US" sz="2000" dirty="0">
                <a:latin typeface="微软雅黑" pitchFamily="34" charset="-122"/>
                <a:ea typeface="微软雅黑" pitchFamily="34" charset="-122"/>
              </a:rPr>
              <a:t>后赋值给</a:t>
            </a:r>
            <a:r>
              <a:rPr lang="en-US" altLang="zh-CN" sz="2000" dirty="0">
                <a:latin typeface="微软雅黑" pitchFamily="34" charset="-122"/>
                <a:ea typeface="微软雅黑" pitchFamily="34" charset="-122"/>
              </a:rPr>
              <a:t>wire</a:t>
            </a:r>
            <a:r>
              <a:rPr lang="zh-CN" altLang="en-US" sz="2000" dirty="0">
                <a:latin typeface="微软雅黑" pitchFamily="34" charset="-122"/>
                <a:ea typeface="微软雅黑" pitchFamily="34" charset="-122"/>
              </a:rPr>
              <a:t>型信号。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75</a:t>
            </a:fld>
            <a:endParaRPr lang="en-US" altLang="zh-CN" dirty="0"/>
          </a:p>
        </p:txBody>
      </p:sp>
      <p:sp>
        <p:nvSpPr>
          <p:cNvPr id="7173" name="Rectangle 5"/>
          <p:cNvSpPr>
            <a:spLocks noChangeArrowheads="1"/>
          </p:cNvSpPr>
          <p:nvPr/>
        </p:nvSpPr>
        <p:spPr bwMode="auto">
          <a:xfrm>
            <a:off x="395288" y="260350"/>
            <a:ext cx="8353176"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持续赋值语句 </a:t>
            </a:r>
            <a:r>
              <a:rPr lang="en-US" altLang="zh-CN" sz="4000" b="1" dirty="0">
                <a:latin typeface="微软雅黑" pitchFamily="34" charset="-122"/>
                <a:ea typeface="微软雅黑" pitchFamily="34" charset="-122"/>
              </a:rPr>
              <a:t>— — assign (cont.)</a:t>
            </a:r>
            <a:endParaRPr lang="zh-CN" altLang="en-US" sz="4000" b="1" dirty="0">
              <a:latin typeface="微软雅黑" pitchFamily="34" charset="-122"/>
              <a:ea typeface="微软雅黑" pitchFamily="34" charset="-122"/>
            </a:endParaRPr>
          </a:p>
        </p:txBody>
      </p:sp>
      <p:sp>
        <p:nvSpPr>
          <p:cNvPr id="12" name="Rectangle 6"/>
          <p:cNvSpPr txBox="1">
            <a:spLocks noChangeArrowheads="1"/>
          </p:cNvSpPr>
          <p:nvPr/>
        </p:nvSpPr>
        <p:spPr>
          <a:xfrm>
            <a:off x="352424" y="1052736"/>
            <a:ext cx="8540055" cy="1224136"/>
          </a:xfrm>
          <a:prstGeom prst="rect">
            <a:avLst/>
          </a:prstGeom>
          <a:noFill/>
        </p:spPr>
        <p:txBody>
          <a:bodyPr/>
          <a:lstStyle/>
          <a:p>
            <a:pPr marL="342900" indent="-342900" algn="just">
              <a:lnSpc>
                <a:spcPts val="45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持续赋值语句左侧必须是一个标量或向量的</a:t>
            </a:r>
            <a:r>
              <a:rPr lang="en-US" altLang="zh-CN" sz="2600" kern="0" dirty="0">
                <a:latin typeface="微软雅黑" pitchFamily="34" charset="-122"/>
                <a:ea typeface="微软雅黑" pitchFamily="34" charset="-122"/>
              </a:rPr>
              <a:t>wire</a:t>
            </a:r>
            <a:r>
              <a:rPr lang="zh-CN" altLang="en-US" sz="2600" kern="0" dirty="0">
                <a:latin typeface="微软雅黑" pitchFamily="34" charset="-122"/>
                <a:ea typeface="微软雅黑" pitchFamily="34" charset="-122"/>
              </a:rPr>
              <a:t>型信号，或者是级联形式，不能是</a:t>
            </a:r>
            <a:r>
              <a:rPr lang="en-US" altLang="zh-CN" sz="2600" kern="0" dirty="0" err="1">
                <a:latin typeface="微软雅黑" pitchFamily="34" charset="-122"/>
                <a:ea typeface="微软雅黑" pitchFamily="34" charset="-122"/>
              </a:rPr>
              <a:t>reg</a:t>
            </a:r>
            <a:r>
              <a:rPr lang="zh-CN" altLang="en-US" sz="2600" kern="0" dirty="0">
                <a:latin typeface="微软雅黑" pitchFamily="34" charset="-122"/>
                <a:ea typeface="微软雅黑" pitchFamily="34" charset="-122"/>
              </a:rPr>
              <a:t>类型的信号。</a:t>
            </a:r>
            <a:endParaRPr lang="en-US" altLang="zh-CN" sz="2600" kern="0" dirty="0">
              <a:latin typeface="微软雅黑" pitchFamily="34" charset="-122"/>
              <a:ea typeface="微软雅黑" pitchFamily="34" charset="-122"/>
            </a:endParaRPr>
          </a:p>
          <a:p>
            <a:pPr marL="342900" indent="-342900" algn="just">
              <a:lnSpc>
                <a:spcPts val="60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右侧表达式中信号可以是标量或向量的</a:t>
            </a:r>
            <a:r>
              <a:rPr lang="en-US" altLang="zh-CN" sz="2600" kern="0" dirty="0">
                <a:latin typeface="微软雅黑" pitchFamily="34" charset="-122"/>
                <a:ea typeface="微软雅黑" pitchFamily="34" charset="-122"/>
              </a:rPr>
              <a:t>wire</a:t>
            </a:r>
            <a:r>
              <a:rPr lang="zh-CN" altLang="en-US" sz="2600" kern="0" dirty="0">
                <a:latin typeface="微软雅黑" pitchFamily="34" charset="-122"/>
                <a:ea typeface="微软雅黑" pitchFamily="34" charset="-122"/>
              </a:rPr>
              <a:t>或</a:t>
            </a:r>
            <a:r>
              <a:rPr lang="en-US" altLang="zh-CN" sz="2600" kern="0" dirty="0" err="1">
                <a:latin typeface="微软雅黑" pitchFamily="34" charset="-122"/>
                <a:ea typeface="微软雅黑" pitchFamily="34" charset="-122"/>
              </a:rPr>
              <a:t>reg</a:t>
            </a:r>
            <a:r>
              <a:rPr lang="zh-CN" altLang="en-US" sz="2600" kern="0" dirty="0">
                <a:latin typeface="微软雅黑" pitchFamily="34" charset="-122"/>
                <a:ea typeface="微软雅黑" pitchFamily="34" charset="-122"/>
              </a:rPr>
              <a:t>类型。</a:t>
            </a:r>
            <a:endParaRPr lang="en-US" altLang="zh-CN" sz="2600" kern="0" dirty="0">
              <a:latin typeface="微软雅黑" pitchFamily="34" charset="-122"/>
              <a:ea typeface="微软雅黑" pitchFamily="34" charset="-122"/>
            </a:endParaRPr>
          </a:p>
          <a:p>
            <a:pPr marL="342900" indent="-342900" algn="just">
              <a:lnSpc>
                <a:spcPts val="6000"/>
              </a:lnSpc>
              <a:spcBef>
                <a:spcPct val="20000"/>
              </a:spcBef>
              <a:buClr>
                <a:schemeClr val="accent1"/>
              </a:buClr>
              <a:buSzPct val="100000"/>
              <a:buBlip>
                <a:blip r:embed="rId2"/>
              </a:buBlip>
              <a:defRPr/>
            </a:pPr>
            <a:r>
              <a:rPr lang="zh-CN" altLang="en-US" sz="2600" kern="0" dirty="0">
                <a:solidFill>
                  <a:srgbClr val="FF0000"/>
                </a:solidFill>
                <a:latin typeface="微软雅黑" pitchFamily="34" charset="-122"/>
                <a:ea typeface="微软雅黑" pitchFamily="34" charset="-122"/>
              </a:rPr>
              <a:t>赋值延迟是不可综合的！</a:t>
            </a:r>
            <a:r>
              <a:rPr lang="zh-CN" altLang="en-US" sz="2600" kern="0" dirty="0">
                <a:latin typeface="微软雅黑" pitchFamily="34" charset="-122"/>
                <a:ea typeface="微软雅黑" pitchFamily="34" charset="-122"/>
              </a:rPr>
              <a:t>为什么？什么决定了延迟？</a:t>
            </a:r>
          </a:p>
          <a:p>
            <a:pPr marL="342900" indent="-342900" algn="just">
              <a:lnSpc>
                <a:spcPts val="60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p:txBody>
      </p:sp>
      <p:sp>
        <p:nvSpPr>
          <p:cNvPr id="7" name="TextBox 6"/>
          <p:cNvSpPr txBox="1"/>
          <p:nvPr/>
        </p:nvSpPr>
        <p:spPr>
          <a:xfrm>
            <a:off x="899592" y="4077072"/>
            <a:ext cx="7200800" cy="193899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pPr algn="just"/>
            <a:r>
              <a:rPr lang="en-US" altLang="zh-CN" sz="2400" dirty="0">
                <a:latin typeface="微软雅黑" pitchFamily="34" charset="-122"/>
                <a:ea typeface="微软雅黑" pitchFamily="34" charset="-122"/>
              </a:rPr>
              <a:t>wire out, </a:t>
            </a:r>
            <a:r>
              <a:rPr lang="en-US" altLang="zh-CN" sz="2400" dirty="0" err="1">
                <a:latin typeface="微软雅黑" pitchFamily="34" charset="-122"/>
                <a:ea typeface="微软雅黑" pitchFamily="34" charset="-122"/>
              </a:rPr>
              <a:t>c_out</a:t>
            </a:r>
            <a:r>
              <a:rPr lang="en-US" altLang="zh-CN" sz="2400" dirty="0">
                <a:latin typeface="微软雅黑" pitchFamily="34" charset="-122"/>
                <a:ea typeface="微软雅黑" pitchFamily="34" charset="-122"/>
              </a:rPr>
              <a:t>;</a:t>
            </a:r>
          </a:p>
          <a:p>
            <a:pPr algn="just"/>
            <a:r>
              <a:rPr lang="en-US" altLang="zh-CN" sz="2400" dirty="0">
                <a:latin typeface="微软雅黑" pitchFamily="34" charset="-122"/>
                <a:ea typeface="微软雅黑" pitchFamily="34" charset="-122"/>
              </a:rPr>
              <a:t>wire [7:0] sum;</a:t>
            </a:r>
          </a:p>
          <a:p>
            <a:pPr algn="just"/>
            <a:r>
              <a:rPr lang="en-US" altLang="zh-CN" sz="2400" dirty="0">
                <a:latin typeface="微软雅黑" pitchFamily="34" charset="-122"/>
                <a:ea typeface="微软雅黑" pitchFamily="34" charset="-122"/>
              </a:rPr>
              <a:t>assign sum = a + b;</a:t>
            </a:r>
          </a:p>
          <a:p>
            <a:pPr algn="just"/>
            <a:r>
              <a:rPr lang="en-US" altLang="zh-CN" sz="2400" dirty="0">
                <a:solidFill>
                  <a:srgbClr val="0000FF"/>
                </a:solidFill>
                <a:latin typeface="微软雅黑" pitchFamily="34" charset="-122"/>
                <a:ea typeface="微软雅黑" pitchFamily="34" charset="-122"/>
              </a:rPr>
              <a:t>assign #5 out = a[7] &amp; b[7]; // </a:t>
            </a:r>
            <a:r>
              <a:rPr lang="zh-CN" altLang="en-US" sz="2400" dirty="0">
                <a:solidFill>
                  <a:srgbClr val="0000FF"/>
                </a:solidFill>
                <a:latin typeface="微软雅黑" pitchFamily="34" charset="-122"/>
                <a:ea typeface="微软雅黑" pitchFamily="34" charset="-122"/>
              </a:rPr>
              <a:t>不可综合</a:t>
            </a:r>
          </a:p>
          <a:p>
            <a:pPr algn="just"/>
            <a:r>
              <a:rPr lang="en-US" altLang="zh-CN" sz="2400" dirty="0">
                <a:latin typeface="微软雅黑" pitchFamily="34" charset="-122"/>
                <a:ea typeface="微软雅黑" pitchFamily="34" charset="-122"/>
              </a:rPr>
              <a:t>assign {</a:t>
            </a:r>
            <a:r>
              <a:rPr lang="en-US" altLang="zh-CN" sz="2400" dirty="0" err="1">
                <a:latin typeface="微软雅黑" pitchFamily="34" charset="-122"/>
                <a:ea typeface="微软雅黑" pitchFamily="34" charset="-122"/>
              </a:rPr>
              <a:t>c_out</a:t>
            </a:r>
            <a:r>
              <a:rPr lang="en-US" altLang="zh-CN" sz="2400" dirty="0">
                <a:latin typeface="微软雅黑" pitchFamily="34" charset="-122"/>
                <a:ea typeface="微软雅黑" pitchFamily="34" charset="-122"/>
              </a:rPr>
              <a:t>, sum[3:0]} = a[3:0] + b[3:0] + </a:t>
            </a:r>
            <a:r>
              <a:rPr lang="en-US" altLang="zh-CN" sz="2400" dirty="0" err="1">
                <a:latin typeface="微软雅黑" pitchFamily="34" charset="-122"/>
                <a:ea typeface="微软雅黑" pitchFamily="34" charset="-122"/>
              </a:rPr>
              <a:t>cin</a:t>
            </a:r>
            <a:r>
              <a:rPr lang="en-US"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dirty="0"/>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76</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数据流描述方式实例</a:t>
            </a:r>
          </a:p>
        </p:txBody>
      </p:sp>
      <p:sp>
        <p:nvSpPr>
          <p:cNvPr id="31" name="TextBox 30"/>
          <p:cNvSpPr txBox="1"/>
          <p:nvPr/>
        </p:nvSpPr>
        <p:spPr>
          <a:xfrm>
            <a:off x="4788024" y="1988840"/>
            <a:ext cx="3744416" cy="461665"/>
          </a:xfrm>
          <a:prstGeom prst="rect">
            <a:avLst/>
          </a:prstGeom>
          <a:noFill/>
        </p:spPr>
        <p:txBody>
          <a:bodyPr wrap="square" rtlCol="0">
            <a:spAutoFit/>
          </a:bodyPr>
          <a:lstStyle/>
          <a:p>
            <a:pPr algn="ctr"/>
            <a:r>
              <a:rPr lang="en-US" altLang="zh-CN" sz="2400" dirty="0">
                <a:solidFill>
                  <a:srgbClr val="0000FF"/>
                </a:solidFill>
                <a:latin typeface="微软雅黑" pitchFamily="34" charset="-122"/>
                <a:ea typeface="微软雅黑" pitchFamily="34" charset="-122"/>
                <a:cs typeface="Arial" charset="0"/>
              </a:rPr>
              <a:t>F = A</a:t>
            </a:r>
            <a:r>
              <a:rPr lang="en-US" altLang="zh-CN" sz="2400" dirty="0">
                <a:solidFill>
                  <a:srgbClr val="0000FF"/>
                </a:solidFill>
                <a:latin typeface="微软雅黑" pitchFamily="34" charset="-122"/>
                <a:ea typeface="微软雅黑" pitchFamily="34" charset="-122"/>
              </a:rPr>
              <a:t>' + B'C + ABC'</a:t>
            </a:r>
            <a:endParaRPr lang="zh-CN" altLang="en-US" sz="2400" dirty="0">
              <a:solidFill>
                <a:srgbClr val="0000FF"/>
              </a:solidFill>
              <a:latin typeface="微软雅黑" pitchFamily="34" charset="-122"/>
              <a:ea typeface="微软雅黑" pitchFamily="34" charset="-122"/>
              <a:cs typeface="Arial" charset="0"/>
            </a:endParaRPr>
          </a:p>
        </p:txBody>
      </p:sp>
      <p:sp>
        <p:nvSpPr>
          <p:cNvPr id="34" name="Text Box 6"/>
          <p:cNvSpPr txBox="1">
            <a:spLocks noChangeArrowheads="1"/>
          </p:cNvSpPr>
          <p:nvPr/>
        </p:nvSpPr>
        <p:spPr bwMode="auto">
          <a:xfrm>
            <a:off x="1604924" y="3875796"/>
            <a:ext cx="6480720" cy="219752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dataflow( F, A, B, C);</a:t>
            </a:r>
          </a:p>
          <a:p>
            <a:pPr>
              <a:spcBef>
                <a:spcPct val="10000"/>
              </a:spcBef>
            </a:pPr>
            <a:r>
              <a:rPr lang="en-US" altLang="zh-CN" sz="1800" dirty="0">
                <a:latin typeface="微软雅黑" pitchFamily="34" charset="-122"/>
                <a:ea typeface="微软雅黑" pitchFamily="34" charset="-122"/>
              </a:rPr>
              <a:t>input A, B, C;</a:t>
            </a:r>
          </a:p>
          <a:p>
            <a:pPr>
              <a:spcBef>
                <a:spcPct val="10000"/>
              </a:spcBef>
            </a:pPr>
            <a:r>
              <a:rPr lang="en-US" altLang="zh-CN" sz="1800" dirty="0">
                <a:latin typeface="微软雅黑" pitchFamily="34" charset="-122"/>
                <a:ea typeface="微软雅黑" pitchFamily="34" charset="-122"/>
              </a:rPr>
              <a:t>output F;</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assign F = ~A + (~B &amp; C) + (B &amp; ~C);</a:t>
            </a:r>
          </a:p>
          <a:p>
            <a:pPr>
              <a:spcBef>
                <a:spcPct val="10000"/>
              </a:spcBef>
            </a:pPr>
            <a:endParaRPr lang="en-US" altLang="zh-CN" sz="1800" dirty="0">
              <a:latin typeface="微软雅黑" pitchFamily="34" charset="-122"/>
              <a:ea typeface="微软雅黑" pitchFamily="34" charset="-122"/>
            </a:endParaRP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pic>
        <p:nvPicPr>
          <p:cNvPr id="9" name="Picture 3"/>
          <p:cNvPicPr>
            <a:picLocks noChangeAspect="1" noChangeArrowheads="1"/>
          </p:cNvPicPr>
          <p:nvPr/>
        </p:nvPicPr>
        <p:blipFill>
          <a:blip r:embed="rId2" cstate="print"/>
          <a:srcRect/>
          <a:stretch>
            <a:fillRect/>
          </a:stretch>
        </p:blipFill>
        <p:spPr bwMode="auto">
          <a:xfrm>
            <a:off x="395536" y="1268760"/>
            <a:ext cx="4114743" cy="23042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AB1F6FC-A70C-4C33-A0EC-830DB51C9A9B}"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331524D3-69CC-4706-ADE7-58E79E9F0ABE}" type="slidenum">
              <a:rPr lang="en-US" altLang="zh-CN" smtClean="0"/>
              <a:pPr>
                <a:defRPr/>
              </a:pPr>
              <a:t>77</a:t>
            </a:fld>
            <a:endParaRPr lang="en-US" altLang="zh-CN"/>
          </a:p>
        </p:txBody>
      </p:sp>
      <p:sp>
        <p:nvSpPr>
          <p:cNvPr id="6" name="TextBox 5"/>
          <p:cNvSpPr txBox="1"/>
          <p:nvPr/>
        </p:nvSpPr>
        <p:spPr>
          <a:xfrm>
            <a:off x="467544" y="1196752"/>
            <a:ext cx="6048672" cy="4893647"/>
          </a:xfrm>
          <a:prstGeom prst="rect">
            <a:avLst/>
          </a:prstGeom>
          <a:noFill/>
          <a:ln w="28575">
            <a:solidFill>
              <a:schemeClr val="tx1"/>
            </a:solidFill>
          </a:ln>
        </p:spPr>
        <p:txBody>
          <a:bodyPr wrap="square" rtlCol="0">
            <a:spAutoFit/>
          </a:bodyPr>
          <a:lstStyle/>
          <a:p>
            <a:r>
              <a:rPr lang="en-US" altLang="zh-CN" sz="2400" dirty="0">
                <a:latin typeface="微软雅黑" pitchFamily="34" charset="-122"/>
                <a:ea typeface="微软雅黑" pitchFamily="34" charset="-122"/>
              </a:rPr>
              <a:t>module </a:t>
            </a:r>
            <a:r>
              <a:rPr lang="zh-CN" altLang="en-US" sz="2400" dirty="0">
                <a:latin typeface="微软雅黑" pitchFamily="34" charset="-122"/>
                <a:ea typeface="微软雅黑" pitchFamily="34" charset="-122"/>
              </a:rPr>
              <a:t>模块名（端口列表）</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a:t>
            </a:r>
            <a:r>
              <a:rPr lang="en-US" altLang="zh-CN" sz="2400" dirty="0">
                <a:solidFill>
                  <a:srgbClr val="0000FF"/>
                </a:solidFill>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端口定义</a:t>
            </a:r>
            <a:endParaRPr lang="en-US" altLang="zh-CN" sz="2400" dirty="0">
              <a:solidFill>
                <a:srgbClr val="0000FF"/>
              </a:solidFill>
              <a:latin typeface="微软雅黑" pitchFamily="34" charset="-122"/>
              <a:ea typeface="微软雅黑" pitchFamily="34" charset="-122"/>
            </a:endParaRPr>
          </a:p>
          <a:p>
            <a:r>
              <a:rPr lang="en-US" altLang="zh-CN" sz="2400" dirty="0">
                <a:latin typeface="微软雅黑" pitchFamily="34" charset="-122"/>
                <a:ea typeface="微软雅黑" pitchFamily="34" charset="-122"/>
              </a:rPr>
              <a:t>    input	</a:t>
            </a:r>
            <a:r>
              <a:rPr lang="zh-CN" altLang="en-US" sz="2400" dirty="0">
                <a:latin typeface="微软雅黑" pitchFamily="34" charset="-122"/>
                <a:ea typeface="微软雅黑" pitchFamily="34" charset="-122"/>
              </a:rPr>
              <a:t>输入端口</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    output	</a:t>
            </a:r>
            <a:r>
              <a:rPr lang="zh-CN" altLang="en-US" sz="2400" dirty="0">
                <a:latin typeface="微软雅黑" pitchFamily="34" charset="-122"/>
                <a:ea typeface="微软雅黑" pitchFamily="34" charset="-122"/>
              </a:rPr>
              <a:t>输出端口</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en-US" altLang="zh-CN" sz="2400" dirty="0">
                <a:solidFill>
                  <a:srgbClr val="0000FF"/>
                </a:solidFill>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信号类型声明</a:t>
            </a:r>
            <a:endParaRPr lang="en-US" altLang="zh-CN" sz="2400" dirty="0">
              <a:solidFill>
                <a:srgbClr val="0000FF"/>
              </a:solidFill>
              <a:latin typeface="微软雅黑" pitchFamily="34" charset="-122"/>
              <a:ea typeface="微软雅黑" pitchFamily="34" charset="-122"/>
            </a:endParaRPr>
          </a:p>
          <a:p>
            <a:r>
              <a:rPr lang="en-US" altLang="zh-CN" sz="2400" dirty="0">
                <a:latin typeface="微软雅黑" pitchFamily="34" charset="-122"/>
                <a:ea typeface="微软雅黑" pitchFamily="34" charset="-122"/>
              </a:rPr>
              <a:t>    wire	</a:t>
            </a:r>
            <a:r>
              <a:rPr lang="zh-CN" altLang="en-US" sz="2400" dirty="0">
                <a:latin typeface="微软雅黑" pitchFamily="34" charset="-122"/>
                <a:ea typeface="微软雅黑" pitchFamily="34" charset="-122"/>
              </a:rPr>
              <a:t>信号</a:t>
            </a:r>
            <a:r>
              <a:rPr lang="en-US" altLang="zh-CN" sz="2400" dirty="0">
                <a:latin typeface="微软雅黑" pitchFamily="34" charset="-122"/>
                <a:ea typeface="微软雅黑" pitchFamily="34" charset="-122"/>
              </a:rPr>
              <a:t>1, </a:t>
            </a:r>
            <a:r>
              <a:rPr lang="zh-CN" altLang="en-US" sz="2400" dirty="0">
                <a:latin typeface="微软雅黑" pitchFamily="34" charset="-122"/>
                <a:ea typeface="微软雅黑" pitchFamily="34" charset="-122"/>
              </a:rPr>
              <a:t>信号</a:t>
            </a:r>
            <a:r>
              <a:rPr lang="en-US" altLang="zh-CN" sz="2400" dirty="0">
                <a:latin typeface="微软雅黑" pitchFamily="34" charset="-122"/>
                <a:ea typeface="微软雅黑" pitchFamily="34" charset="-122"/>
              </a:rPr>
              <a:t>2, . . .;</a:t>
            </a: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en-US" altLang="zh-CN" sz="2400" dirty="0">
                <a:solidFill>
                  <a:srgbClr val="0000FF"/>
                </a:solidFill>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逻辑功能定义</a:t>
            </a:r>
            <a:endParaRPr lang="en-US" altLang="zh-CN" sz="2400" dirty="0">
              <a:solidFill>
                <a:srgbClr val="0000FF"/>
              </a:solidFill>
              <a:latin typeface="微软雅黑" pitchFamily="34" charset="-122"/>
              <a:ea typeface="微软雅黑" pitchFamily="34" charset="-122"/>
            </a:endParaRPr>
          </a:p>
          <a:p>
            <a:r>
              <a:rPr lang="en-US" altLang="zh-CN" sz="2400" dirty="0">
                <a:latin typeface="微软雅黑" pitchFamily="34" charset="-122"/>
                <a:ea typeface="微软雅黑" pitchFamily="34" charset="-122"/>
              </a:rPr>
              <a:t>    assign	&lt;</a:t>
            </a:r>
            <a:r>
              <a:rPr lang="zh-CN" altLang="en-US" sz="2400" dirty="0">
                <a:latin typeface="微软雅黑" pitchFamily="34" charset="-122"/>
                <a:ea typeface="微软雅黑" pitchFamily="34" charset="-122"/>
              </a:rPr>
              <a:t>逻辑表达式</a:t>
            </a:r>
            <a:r>
              <a:rPr lang="en-US" altLang="zh-CN" sz="2400" dirty="0">
                <a:latin typeface="微软雅黑" pitchFamily="34" charset="-122"/>
                <a:ea typeface="微软雅黑" pitchFamily="34" charset="-122"/>
              </a:rPr>
              <a:t>1&gt;;</a:t>
            </a:r>
          </a:p>
          <a:p>
            <a:r>
              <a:rPr lang="en-US" altLang="zh-CN" sz="2400" dirty="0">
                <a:latin typeface="微软雅黑" pitchFamily="34" charset="-122"/>
                <a:ea typeface="微软雅黑" pitchFamily="34" charset="-122"/>
              </a:rPr>
              <a:t>    . . .</a:t>
            </a:r>
          </a:p>
          <a:p>
            <a:r>
              <a:rPr lang="en-US" altLang="zh-CN" sz="2400" dirty="0">
                <a:latin typeface="微软雅黑" pitchFamily="34" charset="-122"/>
                <a:ea typeface="微软雅黑" pitchFamily="34" charset="-122"/>
              </a:rPr>
              <a:t>    assign	&lt;</a:t>
            </a:r>
            <a:r>
              <a:rPr lang="zh-CN" altLang="en-US" sz="2400" dirty="0">
                <a:latin typeface="微软雅黑" pitchFamily="34" charset="-122"/>
                <a:ea typeface="微软雅黑" pitchFamily="34" charset="-122"/>
              </a:rPr>
              <a:t>逻辑表达式</a:t>
            </a:r>
            <a:r>
              <a:rPr lang="en-US" altLang="zh-CN" sz="2400" dirty="0">
                <a:latin typeface="微软雅黑" pitchFamily="34" charset="-122"/>
                <a:ea typeface="微软雅黑" pitchFamily="34" charset="-122"/>
              </a:rPr>
              <a:t>n&gt;;</a:t>
            </a:r>
          </a:p>
          <a:p>
            <a:r>
              <a:rPr lang="en-US" altLang="zh-CN" sz="2400" dirty="0" err="1">
                <a:latin typeface="微软雅黑" pitchFamily="34" charset="-122"/>
                <a:ea typeface="微软雅黑" pitchFamily="34" charset="-122"/>
              </a:rPr>
              <a:t>endmodule</a:t>
            </a:r>
            <a:endParaRPr lang="en-US" altLang="zh-CN" sz="2400" dirty="0">
              <a:latin typeface="微软雅黑" pitchFamily="34" charset="-122"/>
              <a:ea typeface="微软雅黑" pitchFamily="34" charset="-122"/>
            </a:endParaRPr>
          </a:p>
        </p:txBody>
      </p:sp>
      <p:sp>
        <p:nvSpPr>
          <p:cNvPr id="7"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数据流描述方式的模板</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78</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模块的描述风格</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结构（门级）描述</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数据流描述</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行为描述</a:t>
            </a:r>
            <a:endParaRPr lang="en-US" altLang="zh-CN" sz="28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800" kern="0" dirty="0">
                <a:latin typeface="微软雅黑" pitchFamily="34" charset="-122"/>
                <a:ea typeface="微软雅黑" pitchFamily="34" charset="-122"/>
              </a:rPr>
              <a:t>混合描述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79</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行为描述方式的定义</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逻辑电路的行为描述方式关注逻辑电路的</a:t>
            </a:r>
            <a:r>
              <a:rPr lang="zh-CN" altLang="en-US" sz="2600" kern="0" dirty="0">
                <a:solidFill>
                  <a:srgbClr val="0000FF"/>
                </a:solidFill>
                <a:latin typeface="微软雅黑" pitchFamily="34" charset="-122"/>
                <a:ea typeface="微软雅黑" pitchFamily="34" charset="-122"/>
              </a:rPr>
              <a:t>输入输出的因果关系（行为特性）</a:t>
            </a:r>
            <a:r>
              <a:rPr lang="zh-CN" altLang="en-US" sz="2600" kern="0" dirty="0">
                <a:latin typeface="微软雅黑" pitchFamily="34" charset="-122"/>
                <a:ea typeface="微软雅黑" pitchFamily="34" charset="-122"/>
              </a:rPr>
              <a:t>，即在何种输入条件下，产生何种输出（操作），</a:t>
            </a:r>
            <a:r>
              <a:rPr lang="zh-CN" altLang="en-US" sz="2600" kern="0" dirty="0">
                <a:solidFill>
                  <a:srgbClr val="0000FF"/>
                </a:solidFill>
                <a:latin typeface="微软雅黑" pitchFamily="34" charset="-122"/>
                <a:ea typeface="微软雅黑" pitchFamily="34" charset="-122"/>
              </a:rPr>
              <a:t>并</a:t>
            </a:r>
            <a:r>
              <a:rPr lang="zh-CN" altLang="en-US" sz="2600" kern="0" dirty="0">
                <a:solidFill>
                  <a:srgbClr val="FF0000"/>
                </a:solidFill>
                <a:latin typeface="微软雅黑" pitchFamily="34" charset="-122"/>
                <a:ea typeface="微软雅黑" pitchFamily="34" charset="-122"/>
              </a:rPr>
              <a:t>不专注</a:t>
            </a:r>
            <a:r>
              <a:rPr lang="zh-CN" altLang="en-US" sz="2600" kern="0" dirty="0">
                <a:solidFill>
                  <a:srgbClr val="0000FF"/>
                </a:solidFill>
                <a:latin typeface="微软雅黑" pitchFamily="34" charset="-122"/>
                <a:ea typeface="微软雅黑" pitchFamily="34" charset="-122"/>
              </a:rPr>
              <a:t>（但要</a:t>
            </a:r>
            <a:r>
              <a:rPr lang="zh-CN" altLang="en-US" sz="2600" kern="0" dirty="0">
                <a:solidFill>
                  <a:srgbClr val="FF0000"/>
                </a:solidFill>
                <a:latin typeface="微软雅黑" pitchFamily="34" charset="-122"/>
                <a:ea typeface="微软雅黑" pitchFamily="34" charset="-122"/>
              </a:rPr>
              <a:t>了解</a:t>
            </a:r>
            <a:r>
              <a:rPr lang="zh-CN" altLang="en-US" sz="2600" kern="0" dirty="0">
                <a:solidFill>
                  <a:srgbClr val="0000FF"/>
                </a:solidFill>
                <a:latin typeface="微软雅黑" pitchFamily="34" charset="-122"/>
                <a:ea typeface="微软雅黑" pitchFamily="34" charset="-122"/>
              </a:rPr>
              <a:t>）电路的内部结构</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en-US" altLang="zh-CN" sz="2600" kern="0" dirty="0">
                <a:latin typeface="微软雅黑" pitchFamily="34" charset="-122"/>
                <a:ea typeface="微软雅黑" pitchFamily="34" charset="-122"/>
              </a:rPr>
              <a:t>EDA</a:t>
            </a:r>
            <a:r>
              <a:rPr lang="zh-CN" altLang="en-US" sz="2600" kern="0" dirty="0">
                <a:latin typeface="微软雅黑" pitchFamily="34" charset="-122"/>
                <a:ea typeface="微软雅黑" pitchFamily="34" charset="-122"/>
              </a:rPr>
              <a:t>工具自动将行为描述转换成电路结构，即</a:t>
            </a:r>
            <a:r>
              <a:rPr lang="zh-CN" altLang="en-US" sz="2600" kern="0" dirty="0">
                <a:solidFill>
                  <a:srgbClr val="0000FF"/>
                </a:solidFill>
                <a:latin typeface="微软雅黑" pitchFamily="34" charset="-122"/>
                <a:ea typeface="微软雅黑" pitchFamily="34" charset="-122"/>
              </a:rPr>
              <a:t>网表文件</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当电路规模或时序较复杂时，通常采用行为描述方式进行设计，</a:t>
            </a:r>
            <a:r>
              <a:rPr lang="zh-CN" altLang="en-US" sz="2600" kern="0" dirty="0">
                <a:solidFill>
                  <a:srgbClr val="0000FF"/>
                </a:solidFill>
                <a:latin typeface="微软雅黑" pitchFamily="34" charset="-122"/>
                <a:ea typeface="微软雅黑" pitchFamily="34" charset="-122"/>
              </a:rPr>
              <a:t>既可用于描述组合逻辑，也可描述时序逻辑</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blinds(horizontal)">
                                      <p:cBhvr>
                                        <p:cTn id="1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8</a:t>
            </a:fld>
            <a:endParaRPr lang="en-US" altLang="zh-CN"/>
          </a:p>
        </p:txBody>
      </p:sp>
      <p:sp>
        <p:nvSpPr>
          <p:cNvPr id="12293" name="Rectangle 6"/>
          <p:cNvSpPr>
            <a:spLocks noGrp="1" noChangeArrowheads="1"/>
          </p:cNvSpPr>
          <p:nvPr>
            <p:ph type="body" idx="1"/>
          </p:nvPr>
        </p:nvSpPr>
        <p:spPr>
          <a:xfrm>
            <a:off x="374848" y="1124744"/>
            <a:ext cx="8229600" cy="3382963"/>
          </a:xfrm>
          <a:noFill/>
        </p:spPr>
        <p:txBody>
          <a:bodyPr/>
          <a:lstStyle/>
          <a:p>
            <a:pPr algn="just" eaLnBrk="1" hangingPunct="1">
              <a:lnSpc>
                <a:spcPts val="3000"/>
              </a:lnSpc>
              <a:spcBef>
                <a:spcPts val="1500"/>
              </a:spcBef>
              <a:buSzPct val="100000"/>
              <a:buBlip>
                <a:blip r:embed="rId2"/>
              </a:buBlip>
            </a:pPr>
            <a:r>
              <a:rPr lang="en-US" altLang="zh-CN" sz="2400" dirty="0">
                <a:latin typeface="微软雅黑" pitchFamily="34" charset="-122"/>
                <a:ea typeface="微软雅黑" pitchFamily="34" charset="-122"/>
              </a:rPr>
              <a:t>C/C++</a:t>
            </a:r>
            <a:r>
              <a:rPr lang="zh-CN" altLang="en-US" sz="2400" dirty="0">
                <a:latin typeface="微软雅黑" pitchFamily="34" charset="-122"/>
                <a:ea typeface="微软雅黑" pitchFamily="34" charset="-122"/>
              </a:rPr>
              <a:t>的代码是一行一行执行的，顺序结构。</a:t>
            </a:r>
          </a:p>
          <a:p>
            <a:pPr algn="just" eaLnBrk="1" hangingPunct="1">
              <a:lnSpc>
                <a:spcPts val="3000"/>
              </a:lnSpc>
              <a:spcBef>
                <a:spcPts val="1500"/>
              </a:spcBef>
              <a:buSzPct val="100000"/>
              <a:buBlip>
                <a:blip r:embed="rId2"/>
              </a:buBlip>
            </a:pPr>
            <a:endParaRPr lang="zh-CN" altLang="en-US" sz="2400" dirty="0">
              <a:latin typeface="微软雅黑" pitchFamily="34" charset="-122"/>
              <a:ea typeface="微软雅黑" pitchFamily="34" charset="-122"/>
            </a:endParaRPr>
          </a:p>
          <a:p>
            <a:pPr algn="just" eaLnBrk="1" hangingPunct="1">
              <a:lnSpc>
                <a:spcPts val="3000"/>
              </a:lnSpc>
              <a:spcBef>
                <a:spcPts val="1500"/>
              </a:spcBef>
              <a:buSzPct val="100000"/>
              <a:buBlip>
                <a:blip r:embed="rId2"/>
              </a:buBlip>
            </a:pPr>
            <a:r>
              <a:rPr lang="en-US" altLang="zh-CN" sz="2400" dirty="0" err="1">
                <a:latin typeface="微软雅黑" pitchFamily="34" charset="-122"/>
                <a:ea typeface="微软雅黑" pitchFamily="34" charset="-122"/>
              </a:rPr>
              <a:t>Verilog</a:t>
            </a:r>
            <a:r>
              <a:rPr lang="en-US" altLang="zh-CN" sz="2400" dirty="0">
                <a:latin typeface="微软雅黑" pitchFamily="34" charset="-122"/>
                <a:ea typeface="微软雅黑" pitchFamily="34" charset="-122"/>
              </a:rPr>
              <a:t> HDL</a:t>
            </a:r>
            <a:r>
              <a:rPr lang="zh-CN" altLang="en-US" sz="2400" dirty="0">
                <a:latin typeface="微软雅黑" pitchFamily="34" charset="-122"/>
                <a:ea typeface="微软雅黑" pitchFamily="34" charset="-122"/>
              </a:rPr>
              <a:t>是硬件描述语言，语句同时进行，并行结构。</a:t>
            </a:r>
          </a:p>
          <a:p>
            <a:pPr algn="just" eaLnBrk="1" hangingPunct="1">
              <a:lnSpc>
                <a:spcPts val="3000"/>
              </a:lnSpc>
              <a:spcBef>
                <a:spcPts val="1500"/>
              </a:spcBef>
              <a:buSzPct val="100000"/>
              <a:buBlip>
                <a:blip r:embed="rId2"/>
              </a:buBlip>
            </a:pPr>
            <a:endParaRPr lang="zh-CN" altLang="en-US" sz="2400" dirty="0">
              <a:latin typeface="微软雅黑" pitchFamily="34" charset="-122"/>
              <a:ea typeface="微软雅黑" pitchFamily="34" charset="-122"/>
            </a:endParaRPr>
          </a:p>
          <a:p>
            <a:pPr algn="just" eaLnBrk="1" hangingPunct="1">
              <a:lnSpc>
                <a:spcPts val="3000"/>
              </a:lnSpc>
              <a:spcBef>
                <a:spcPts val="1500"/>
              </a:spcBef>
              <a:buSzPct val="100000"/>
              <a:buBlip>
                <a:blip r:embed="rId2"/>
              </a:buBlip>
            </a:pPr>
            <a:r>
              <a:rPr lang="en-US" altLang="zh-CN" sz="2400" dirty="0">
                <a:solidFill>
                  <a:srgbClr val="0000FF"/>
                </a:solidFill>
                <a:latin typeface="微软雅黑" pitchFamily="34" charset="-122"/>
                <a:ea typeface="微软雅黑" pitchFamily="34" charset="-122"/>
              </a:rPr>
              <a:t>C/C++</a:t>
            </a:r>
            <a:r>
              <a:rPr lang="zh-CN" altLang="en-US" sz="2400" dirty="0">
                <a:solidFill>
                  <a:srgbClr val="0000FF"/>
                </a:solidFill>
                <a:latin typeface="微软雅黑" pitchFamily="34" charset="-122"/>
                <a:ea typeface="微软雅黑" pitchFamily="34" charset="-122"/>
              </a:rPr>
              <a:t> </a:t>
            </a:r>
            <a:r>
              <a:rPr lang="en-US" altLang="zh-CN" sz="2400" dirty="0">
                <a:solidFill>
                  <a:srgbClr val="0000FF"/>
                </a:solidFill>
                <a:latin typeface="微软雅黑" pitchFamily="34" charset="-122"/>
                <a:ea typeface="微软雅黑" pitchFamily="34" charset="-122"/>
                <a:sym typeface="Wingdings" pitchFamily="2" charset="2"/>
              </a:rPr>
              <a:t> </a:t>
            </a:r>
            <a:r>
              <a:rPr lang="en-US" altLang="zh-CN" sz="2400" dirty="0">
                <a:solidFill>
                  <a:srgbClr val="0000FF"/>
                </a:solidFill>
                <a:latin typeface="微软雅黑" pitchFamily="34" charset="-122"/>
                <a:ea typeface="微软雅黑" pitchFamily="34" charset="-122"/>
              </a:rPr>
              <a:t>CPU</a:t>
            </a:r>
            <a:r>
              <a:rPr lang="zh-CN" altLang="en-US" sz="2400" dirty="0">
                <a:solidFill>
                  <a:srgbClr val="0000FF"/>
                </a:solidFill>
                <a:latin typeface="微软雅黑" pitchFamily="34" charset="-122"/>
                <a:ea typeface="微软雅黑" pitchFamily="34" charset="-122"/>
              </a:rPr>
              <a:t>上运行的程序</a:t>
            </a:r>
          </a:p>
          <a:p>
            <a:pPr algn="just" eaLnBrk="1" hangingPunct="1">
              <a:lnSpc>
                <a:spcPts val="3000"/>
              </a:lnSpc>
              <a:spcBef>
                <a:spcPts val="1500"/>
              </a:spcBef>
              <a:buSzPct val="100000"/>
              <a:buBlip>
                <a:blip r:embed="rId2"/>
              </a:buBlip>
            </a:pPr>
            <a:endParaRPr lang="zh-CN" altLang="en-US" sz="2400" dirty="0">
              <a:latin typeface="微软雅黑" pitchFamily="34" charset="-122"/>
              <a:ea typeface="微软雅黑" pitchFamily="34" charset="-122"/>
            </a:endParaRPr>
          </a:p>
          <a:p>
            <a:pPr algn="just" eaLnBrk="1" hangingPunct="1">
              <a:lnSpc>
                <a:spcPts val="3000"/>
              </a:lnSpc>
              <a:spcBef>
                <a:spcPts val="1500"/>
              </a:spcBef>
              <a:buSzPct val="100000"/>
              <a:buBlip>
                <a:blip r:embed="rId2"/>
              </a:buBlip>
            </a:pPr>
            <a:r>
              <a:rPr lang="en-US" altLang="zh-CN" sz="2400" dirty="0" err="1">
                <a:solidFill>
                  <a:srgbClr val="FF0000"/>
                </a:solidFill>
                <a:latin typeface="微软雅黑" pitchFamily="34" charset="-122"/>
                <a:ea typeface="微软雅黑" pitchFamily="34" charset="-122"/>
              </a:rPr>
              <a:t>Verilog</a:t>
            </a:r>
            <a:r>
              <a:rPr lang="en-US" altLang="zh-CN" sz="2400" dirty="0">
                <a:solidFill>
                  <a:srgbClr val="FF0000"/>
                </a:solidFill>
                <a:latin typeface="微软雅黑" pitchFamily="34" charset="-122"/>
                <a:ea typeface="微软雅黑" pitchFamily="34" charset="-122"/>
              </a:rPr>
              <a:t> HDL </a:t>
            </a:r>
            <a:r>
              <a:rPr lang="en-US" altLang="zh-CN" sz="2400" dirty="0">
                <a:solidFill>
                  <a:srgbClr val="FF0000"/>
                </a:solidFill>
                <a:latin typeface="微软雅黑" pitchFamily="34" charset="-122"/>
                <a:ea typeface="微软雅黑" pitchFamily="34" charset="-122"/>
                <a:sym typeface="Wingdings" pitchFamily="2" charset="2"/>
              </a:rPr>
              <a:t></a:t>
            </a:r>
            <a:r>
              <a:rPr lang="en-US" altLang="zh-CN" sz="2400" dirty="0">
                <a:solidFill>
                  <a:srgbClr val="FF0000"/>
                </a:solidFill>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物理电路</a:t>
            </a:r>
          </a:p>
          <a:p>
            <a:pPr algn="just" eaLnBrk="1" hangingPunct="1">
              <a:lnSpc>
                <a:spcPts val="3000"/>
              </a:lnSpc>
              <a:spcBef>
                <a:spcPts val="1500"/>
              </a:spcBef>
              <a:buSzPct val="100000"/>
              <a:buBlip>
                <a:blip r:embed="rId2"/>
              </a:buBlip>
            </a:pPr>
            <a:endParaRPr lang="zh-CN" altLang="en-US" sz="2200" dirty="0">
              <a:latin typeface="微软雅黑" pitchFamily="34" charset="-122"/>
              <a:ea typeface="微软雅黑" pitchFamily="34" charset="-122"/>
            </a:endParaRPr>
          </a:p>
        </p:txBody>
      </p:sp>
      <p:sp>
        <p:nvSpPr>
          <p:cNvPr id="8" name="Rectangle 4"/>
          <p:cNvSpPr>
            <a:spLocks noChangeArrowheads="1"/>
          </p:cNvSpPr>
          <p:nvPr/>
        </p:nvSpPr>
        <p:spPr bwMode="auto">
          <a:xfrm>
            <a:off x="395288" y="260350"/>
            <a:ext cx="7056437" cy="707886"/>
          </a:xfrm>
          <a:prstGeom prst="rect">
            <a:avLst/>
          </a:prstGeom>
          <a:noFill/>
          <a:ln w="9525" algn="ctr">
            <a:noFill/>
            <a:miter lim="800000"/>
            <a:headEnd/>
            <a:tailEnd/>
          </a:ln>
        </p:spPr>
        <p:txBody>
          <a:bodyPr>
            <a:spAutoFit/>
          </a:bodyPr>
          <a:lstStyle/>
          <a:p>
            <a:r>
              <a:rPr lang="en-US" altLang="zh-CN" sz="4000" b="1" dirty="0" err="1">
                <a:latin typeface="微软雅黑" pitchFamily="34" charset="-122"/>
                <a:ea typeface="微软雅黑" pitchFamily="34" charset="-122"/>
              </a:rPr>
              <a:t>Verilog</a:t>
            </a:r>
            <a:r>
              <a:rPr lang="en-US" altLang="zh-CN" sz="4000" b="1" dirty="0">
                <a:latin typeface="微软雅黑" pitchFamily="34" charset="-122"/>
                <a:ea typeface="微软雅黑" pitchFamily="34" charset="-122"/>
              </a:rPr>
              <a:t> HDL</a:t>
            </a:r>
            <a:r>
              <a:rPr lang="zh-CN" altLang="en-US" sz="4000" b="1" dirty="0">
                <a:latin typeface="微软雅黑" pitchFamily="34" charset="-122"/>
                <a:ea typeface="微软雅黑" pitchFamily="34" charset="-122"/>
              </a:rPr>
              <a:t>和</a:t>
            </a:r>
            <a:r>
              <a:rPr lang="en-US" altLang="zh-CN" sz="4000" b="1" dirty="0">
                <a:latin typeface="微软雅黑" pitchFamily="34" charset="-122"/>
                <a:ea typeface="微软雅黑" pitchFamily="34" charset="-122"/>
              </a:rPr>
              <a:t>C/C++</a:t>
            </a:r>
            <a:r>
              <a:rPr lang="zh-CN" altLang="en-US" sz="4000" b="1" dirty="0">
                <a:latin typeface="微软雅黑" pitchFamily="34" charset="-122"/>
                <a:ea typeface="微软雅黑" pitchFamily="34" charset="-122"/>
              </a:rPr>
              <a:t>的区别</a:t>
            </a:r>
          </a:p>
        </p:txBody>
      </p:sp>
      <p:sp>
        <p:nvSpPr>
          <p:cNvPr id="7" name="AutoShape 2"/>
          <p:cNvSpPr>
            <a:spLocks noChangeArrowheads="1"/>
          </p:cNvSpPr>
          <p:nvPr/>
        </p:nvSpPr>
        <p:spPr bwMode="auto">
          <a:xfrm>
            <a:off x="5791200" y="1254224"/>
            <a:ext cx="2979738" cy="1143000"/>
          </a:xfrm>
          <a:prstGeom prst="flowChartProcess">
            <a:avLst/>
          </a:prstGeom>
          <a:solidFill>
            <a:srgbClr val="CCFF33"/>
          </a:solidFill>
          <a:ln w="9525">
            <a:noFill/>
            <a:miter lim="800000"/>
            <a:headEnd/>
            <a:tailEnd/>
          </a:ln>
          <a:effectLst>
            <a:outerShdw dist="45791" dir="3378596" algn="ctr" rotWithShape="0">
              <a:srgbClr val="4D4D4D"/>
            </a:outerShdw>
          </a:effectLst>
        </p:spPr>
        <p:txBody>
          <a:bodyPr wrap="none" anchor="ctr"/>
          <a:lstStyle/>
          <a:p>
            <a:endParaRPr lang="zh-CN" altLang="en-US"/>
          </a:p>
        </p:txBody>
      </p:sp>
      <p:sp>
        <p:nvSpPr>
          <p:cNvPr id="9" name="AutoShape 3"/>
          <p:cNvSpPr>
            <a:spLocks noChangeArrowheads="1"/>
          </p:cNvSpPr>
          <p:nvPr/>
        </p:nvSpPr>
        <p:spPr bwMode="auto">
          <a:xfrm>
            <a:off x="2743200" y="1406624"/>
            <a:ext cx="2235200" cy="838200"/>
          </a:xfrm>
          <a:prstGeom prst="flowChartAlternateProcess">
            <a:avLst/>
          </a:prstGeom>
          <a:solidFill>
            <a:srgbClr val="FFCCFF"/>
          </a:solidFill>
          <a:ln w="9525">
            <a:noFill/>
            <a:miter lim="800000"/>
            <a:headEnd/>
            <a:tailEnd/>
          </a:ln>
          <a:effectLst>
            <a:outerShdw dist="45791" dir="3378596" algn="ctr" rotWithShape="0">
              <a:srgbClr val="4D4D4D"/>
            </a:outerShdw>
          </a:effectLst>
        </p:spPr>
        <p:txBody>
          <a:bodyPr wrap="none" anchor="ctr"/>
          <a:lstStyle/>
          <a:p>
            <a:endParaRPr lang="zh-CN" altLang="en-US"/>
          </a:p>
        </p:txBody>
      </p:sp>
      <p:sp>
        <p:nvSpPr>
          <p:cNvPr id="10" name="AutoShape 4"/>
          <p:cNvSpPr>
            <a:spLocks noChangeArrowheads="1"/>
          </p:cNvSpPr>
          <p:nvPr/>
        </p:nvSpPr>
        <p:spPr bwMode="auto">
          <a:xfrm>
            <a:off x="381000" y="1406624"/>
            <a:ext cx="1489075" cy="914400"/>
          </a:xfrm>
          <a:prstGeom prst="flowChartAlternateProcess">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a:effectLst>
            <a:outerShdw dist="45791" dir="3378596" algn="ctr" rotWithShape="0">
              <a:srgbClr val="4D4D4D"/>
            </a:outerShdw>
          </a:effectLst>
        </p:spPr>
        <p:txBody>
          <a:bodyPr wrap="none" anchor="ctr"/>
          <a:lstStyle/>
          <a:p>
            <a:pPr algn="ctr"/>
            <a:r>
              <a:rPr kumimoji="1" lang="en-US" altLang="zh-CN" sz="2000" b="1" dirty="0">
                <a:latin typeface="微软雅黑" pitchFamily="34" charset="-122"/>
                <a:ea typeface="微软雅黑" pitchFamily="34" charset="-122"/>
              </a:rPr>
              <a:t>C/C++</a:t>
            </a:r>
          </a:p>
          <a:p>
            <a:pPr algn="ctr"/>
            <a:r>
              <a:rPr kumimoji="1" lang="zh-CN" altLang="en-US" sz="2000" b="1" dirty="0">
                <a:latin typeface="微软雅黑" pitchFamily="34" charset="-122"/>
                <a:ea typeface="微软雅黑" pitchFamily="34" charset="-122"/>
              </a:rPr>
              <a:t>程序</a:t>
            </a:r>
          </a:p>
        </p:txBody>
      </p:sp>
      <p:sp>
        <p:nvSpPr>
          <p:cNvPr id="11" name="Line 5"/>
          <p:cNvSpPr>
            <a:spLocks noChangeShapeType="1"/>
          </p:cNvSpPr>
          <p:nvPr/>
        </p:nvSpPr>
        <p:spPr bwMode="auto">
          <a:xfrm>
            <a:off x="5029200" y="1863824"/>
            <a:ext cx="694928"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12" name="Text Box 6"/>
          <p:cNvSpPr txBox="1">
            <a:spLocks noChangeArrowheads="1"/>
          </p:cNvSpPr>
          <p:nvPr/>
        </p:nvSpPr>
        <p:spPr bwMode="auto">
          <a:xfrm>
            <a:off x="5867400" y="1406624"/>
            <a:ext cx="2877711" cy="707886"/>
          </a:xfrm>
          <a:prstGeom prst="rect">
            <a:avLst/>
          </a:prstGeom>
          <a:noFill/>
          <a:ln w="9525">
            <a:noFill/>
            <a:miter lim="800000"/>
            <a:headEnd/>
            <a:tailEnd/>
          </a:ln>
        </p:spPr>
        <p:txBody>
          <a:bodyPr wrap="none">
            <a:spAutoFit/>
          </a:bodyPr>
          <a:lstStyle/>
          <a:p>
            <a:pPr algn="ctr"/>
            <a:r>
              <a:rPr kumimoji="1" lang="en-US" altLang="zh-CN" sz="2000" b="1" dirty="0">
                <a:solidFill>
                  <a:schemeClr val="tx2"/>
                </a:solidFill>
                <a:latin typeface="微软雅黑" pitchFamily="34" charset="-122"/>
                <a:ea typeface="微软雅黑" pitchFamily="34" charset="-122"/>
              </a:rPr>
              <a:t>CPU</a:t>
            </a:r>
            <a:r>
              <a:rPr kumimoji="1" lang="zh-CN" altLang="en-US" sz="2000" b="1" dirty="0">
                <a:solidFill>
                  <a:schemeClr val="tx2"/>
                </a:solidFill>
                <a:latin typeface="微软雅黑" pitchFamily="34" charset="-122"/>
                <a:ea typeface="微软雅黑" pitchFamily="34" charset="-122"/>
              </a:rPr>
              <a:t>指令</a:t>
            </a:r>
            <a:r>
              <a:rPr kumimoji="1" lang="en-US" altLang="zh-CN" sz="2000" b="1" dirty="0">
                <a:solidFill>
                  <a:schemeClr val="tx2"/>
                </a:solidFill>
                <a:latin typeface="微软雅黑" pitchFamily="34" charset="-122"/>
                <a:ea typeface="微软雅黑" pitchFamily="34" charset="-122"/>
              </a:rPr>
              <a:t>/</a:t>
            </a:r>
            <a:r>
              <a:rPr kumimoji="1" lang="zh-CN" altLang="en-US" sz="2000" b="1" dirty="0">
                <a:solidFill>
                  <a:schemeClr val="tx2"/>
                </a:solidFill>
                <a:latin typeface="微软雅黑" pitchFamily="34" charset="-122"/>
                <a:ea typeface="微软雅黑" pitchFamily="34" charset="-122"/>
              </a:rPr>
              <a:t>数据代码：</a:t>
            </a:r>
          </a:p>
          <a:p>
            <a:pPr algn="ctr"/>
            <a:r>
              <a:rPr kumimoji="1" lang="en-US" altLang="zh-CN" sz="2000" b="1" dirty="0">
                <a:solidFill>
                  <a:schemeClr val="tx2"/>
                </a:solidFill>
                <a:latin typeface="微软雅黑" pitchFamily="34" charset="-122"/>
                <a:ea typeface="微软雅黑" pitchFamily="34" charset="-122"/>
              </a:rPr>
              <a:t>010010 100010 1100</a:t>
            </a:r>
            <a:endParaRPr kumimoji="1" lang="en-US" altLang="zh-CN" sz="2000" b="1" dirty="0">
              <a:latin typeface="微软雅黑" pitchFamily="34" charset="-122"/>
              <a:ea typeface="微软雅黑" pitchFamily="34" charset="-122"/>
            </a:endParaRPr>
          </a:p>
        </p:txBody>
      </p:sp>
      <p:sp>
        <p:nvSpPr>
          <p:cNvPr id="13" name="Line 7"/>
          <p:cNvSpPr>
            <a:spLocks noChangeShapeType="1"/>
          </p:cNvSpPr>
          <p:nvPr/>
        </p:nvSpPr>
        <p:spPr bwMode="auto">
          <a:xfrm flipH="1">
            <a:off x="1990865" y="1844824"/>
            <a:ext cx="677863" cy="0"/>
          </a:xfrm>
          <a:prstGeom prst="line">
            <a:avLst/>
          </a:prstGeom>
          <a:noFill/>
          <a:ln w="28575">
            <a:solidFill>
              <a:srgbClr val="FF0000"/>
            </a:solidFill>
            <a:round/>
            <a:headEnd type="triangle" w="med" len="med"/>
            <a:tailEnd/>
          </a:ln>
        </p:spPr>
        <p:txBody>
          <a:bodyPr wrap="none" anchor="ctr"/>
          <a:lstStyle/>
          <a:p>
            <a:endParaRPr lang="zh-CN" altLang="en-US"/>
          </a:p>
        </p:txBody>
      </p:sp>
      <p:sp>
        <p:nvSpPr>
          <p:cNvPr id="14" name="Text Box 8"/>
          <p:cNvSpPr txBox="1">
            <a:spLocks noChangeArrowheads="1"/>
          </p:cNvSpPr>
          <p:nvPr/>
        </p:nvSpPr>
        <p:spPr bwMode="auto">
          <a:xfrm>
            <a:off x="2777163" y="1447568"/>
            <a:ext cx="2168525" cy="762000"/>
          </a:xfrm>
          <a:prstGeom prst="rect">
            <a:avLst/>
          </a:prstGeom>
          <a:noFill/>
          <a:ln w="9525">
            <a:noFill/>
            <a:miter lim="800000"/>
            <a:headEnd/>
            <a:tailEnd/>
          </a:ln>
        </p:spPr>
        <p:txBody>
          <a:bodyPr>
            <a:spAutoFit/>
          </a:bodyPr>
          <a:lstStyle/>
          <a:p>
            <a:pPr algn="ctr"/>
            <a:r>
              <a:rPr kumimoji="1" lang="zh-CN" altLang="en-US" sz="2000" b="1" dirty="0">
                <a:solidFill>
                  <a:schemeClr val="tx2"/>
                </a:solidFill>
                <a:latin typeface="微软雅黑" pitchFamily="34" charset="-122"/>
                <a:ea typeface="微软雅黑" pitchFamily="34" charset="-122"/>
              </a:rPr>
              <a:t>程序编译器</a:t>
            </a:r>
            <a:r>
              <a:rPr kumimoji="1" lang="en-US" altLang="zh-CN" sz="2400" dirty="0">
                <a:solidFill>
                  <a:schemeClr val="tx2"/>
                </a:solidFill>
                <a:latin typeface="微软雅黑" pitchFamily="34" charset="-122"/>
                <a:ea typeface="微软雅黑" pitchFamily="34" charset="-122"/>
              </a:rPr>
              <a:t>Compiler</a:t>
            </a:r>
            <a:endParaRPr kumimoji="1" lang="en-US" altLang="zh-CN" sz="2400" dirty="0">
              <a:latin typeface="微软雅黑" pitchFamily="34" charset="-122"/>
              <a:ea typeface="微软雅黑" pitchFamily="34" charset="-122"/>
            </a:endParaRPr>
          </a:p>
        </p:txBody>
      </p:sp>
      <p:sp>
        <p:nvSpPr>
          <p:cNvPr id="15" name="AutoShape 10"/>
          <p:cNvSpPr>
            <a:spLocks noChangeArrowheads="1"/>
          </p:cNvSpPr>
          <p:nvPr/>
        </p:nvSpPr>
        <p:spPr bwMode="auto">
          <a:xfrm>
            <a:off x="5867400" y="2702024"/>
            <a:ext cx="2979738" cy="2743200"/>
          </a:xfrm>
          <a:prstGeom prst="flowChartProcess">
            <a:avLst/>
          </a:prstGeom>
          <a:solidFill>
            <a:srgbClr val="CCFF33"/>
          </a:solidFill>
          <a:ln w="9525">
            <a:noFill/>
            <a:miter lim="800000"/>
            <a:headEnd/>
            <a:tailEnd/>
          </a:ln>
          <a:effectLst>
            <a:outerShdw dist="45791" dir="3378596" algn="ctr" rotWithShape="0">
              <a:srgbClr val="4D4D4D"/>
            </a:outerShdw>
          </a:effectLst>
        </p:spPr>
        <p:txBody>
          <a:bodyPr wrap="none" anchor="ctr"/>
          <a:lstStyle/>
          <a:p>
            <a:endParaRPr lang="zh-CN" altLang="en-US"/>
          </a:p>
        </p:txBody>
      </p:sp>
      <p:sp>
        <p:nvSpPr>
          <p:cNvPr id="16" name="AutoShape 11"/>
          <p:cNvSpPr>
            <a:spLocks noChangeArrowheads="1"/>
          </p:cNvSpPr>
          <p:nvPr/>
        </p:nvSpPr>
        <p:spPr bwMode="auto">
          <a:xfrm>
            <a:off x="2743200" y="3387824"/>
            <a:ext cx="2235200" cy="1219200"/>
          </a:xfrm>
          <a:prstGeom prst="flowChartAlternateProcess">
            <a:avLst/>
          </a:prstGeom>
          <a:solidFill>
            <a:srgbClr val="FFCCFF"/>
          </a:solidFill>
          <a:ln w="9525">
            <a:noFill/>
            <a:miter lim="800000"/>
            <a:headEnd/>
            <a:tailEnd/>
          </a:ln>
          <a:effectLst>
            <a:outerShdw dist="45791" dir="3378596" algn="ctr" rotWithShape="0">
              <a:srgbClr val="4D4D4D"/>
            </a:outerShdw>
          </a:effectLst>
        </p:spPr>
        <p:txBody>
          <a:bodyPr wrap="none" anchor="ctr"/>
          <a:lstStyle/>
          <a:p>
            <a:endParaRPr lang="zh-CN" altLang="en-US"/>
          </a:p>
        </p:txBody>
      </p:sp>
      <p:sp>
        <p:nvSpPr>
          <p:cNvPr id="17" name="AutoShape 12"/>
          <p:cNvSpPr>
            <a:spLocks noChangeArrowheads="1"/>
          </p:cNvSpPr>
          <p:nvPr/>
        </p:nvSpPr>
        <p:spPr bwMode="auto">
          <a:xfrm>
            <a:off x="228600" y="3573016"/>
            <a:ext cx="1963738" cy="838200"/>
          </a:xfrm>
          <a:prstGeom prst="flowChartAlternateProcess">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a:noFill/>
            <a:miter lim="800000"/>
            <a:headEnd/>
            <a:tailEnd/>
          </a:ln>
          <a:effectLst>
            <a:outerShdw dist="45791" dir="3378596" algn="ctr" rotWithShape="0">
              <a:srgbClr val="4D4D4D"/>
            </a:outerShdw>
          </a:effectLst>
        </p:spPr>
        <p:txBody>
          <a:bodyPr wrap="none" anchor="ctr"/>
          <a:lstStyle/>
          <a:p>
            <a:pPr algn="ctr"/>
            <a:r>
              <a:rPr kumimoji="1" lang="en-US" altLang="zh-CN" sz="2000" b="1" dirty="0" err="1">
                <a:latin typeface="微软雅黑" pitchFamily="34" charset="-122"/>
                <a:ea typeface="微软雅黑" pitchFamily="34" charset="-122"/>
              </a:rPr>
              <a:t>Verilog</a:t>
            </a:r>
            <a:r>
              <a:rPr kumimoji="1" lang="en-US" altLang="zh-CN" sz="2000" b="1" dirty="0">
                <a:latin typeface="微软雅黑" pitchFamily="34" charset="-122"/>
                <a:ea typeface="微软雅黑" pitchFamily="34" charset="-122"/>
              </a:rPr>
              <a:t> HDL</a:t>
            </a:r>
          </a:p>
          <a:p>
            <a:pPr algn="ctr"/>
            <a:r>
              <a:rPr kumimoji="1" lang="zh-CN" altLang="en-US" sz="2000" b="1" dirty="0">
                <a:latin typeface="微软雅黑" pitchFamily="34" charset="-122"/>
                <a:ea typeface="微软雅黑" pitchFamily="34" charset="-122"/>
              </a:rPr>
              <a:t>程序</a:t>
            </a:r>
          </a:p>
        </p:txBody>
      </p:sp>
      <p:sp>
        <p:nvSpPr>
          <p:cNvPr id="18" name="Line 13"/>
          <p:cNvSpPr>
            <a:spLocks noChangeShapeType="1"/>
          </p:cNvSpPr>
          <p:nvPr/>
        </p:nvSpPr>
        <p:spPr bwMode="auto">
          <a:xfrm>
            <a:off x="5076056" y="3997424"/>
            <a:ext cx="720080" cy="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19" name="Line 14"/>
          <p:cNvSpPr>
            <a:spLocks noChangeShapeType="1"/>
          </p:cNvSpPr>
          <p:nvPr/>
        </p:nvSpPr>
        <p:spPr bwMode="auto">
          <a:xfrm flipH="1">
            <a:off x="2209800" y="3997424"/>
            <a:ext cx="541338" cy="0"/>
          </a:xfrm>
          <a:prstGeom prst="line">
            <a:avLst/>
          </a:prstGeom>
          <a:noFill/>
          <a:ln w="28575">
            <a:solidFill>
              <a:srgbClr val="FF0000"/>
            </a:solidFill>
            <a:round/>
            <a:headEnd type="triangle" w="med" len="med"/>
            <a:tailEnd/>
          </a:ln>
        </p:spPr>
        <p:txBody>
          <a:bodyPr wrap="none" anchor="ctr"/>
          <a:lstStyle/>
          <a:p>
            <a:endParaRPr lang="zh-CN" altLang="en-US"/>
          </a:p>
        </p:txBody>
      </p:sp>
      <p:sp>
        <p:nvSpPr>
          <p:cNvPr id="20" name="Text Box 15"/>
          <p:cNvSpPr txBox="1">
            <a:spLocks noChangeArrowheads="1"/>
          </p:cNvSpPr>
          <p:nvPr/>
        </p:nvSpPr>
        <p:spPr bwMode="auto">
          <a:xfrm>
            <a:off x="2766952" y="3462966"/>
            <a:ext cx="2209800" cy="1077218"/>
          </a:xfrm>
          <a:prstGeom prst="rect">
            <a:avLst/>
          </a:prstGeom>
          <a:noFill/>
          <a:ln w="9525">
            <a:noFill/>
            <a:miter lim="800000"/>
            <a:headEnd/>
            <a:tailEnd/>
          </a:ln>
        </p:spPr>
        <p:txBody>
          <a:bodyPr>
            <a:spAutoFit/>
          </a:bodyPr>
          <a:lstStyle/>
          <a:p>
            <a:pPr algn="ctr"/>
            <a:r>
              <a:rPr kumimoji="1" lang="zh-CN" altLang="en-US" sz="2000" b="1" dirty="0">
                <a:solidFill>
                  <a:srgbClr val="0000FF"/>
                </a:solidFill>
                <a:latin typeface="微软雅黑" pitchFamily="34" charset="-122"/>
                <a:ea typeface="微软雅黑" pitchFamily="34" charset="-122"/>
              </a:rPr>
              <a:t>硬件描述语言</a:t>
            </a:r>
            <a:endParaRPr kumimoji="1" lang="en-US" altLang="zh-CN" sz="2000" b="1" dirty="0">
              <a:solidFill>
                <a:srgbClr val="0000FF"/>
              </a:solidFill>
              <a:latin typeface="微软雅黑" pitchFamily="34" charset="-122"/>
              <a:ea typeface="微软雅黑" pitchFamily="34" charset="-122"/>
            </a:endParaRPr>
          </a:p>
          <a:p>
            <a:pPr algn="ctr"/>
            <a:r>
              <a:rPr kumimoji="1" lang="zh-CN" altLang="en-US" sz="2000" b="1" dirty="0">
                <a:solidFill>
                  <a:srgbClr val="0000FF"/>
                </a:solidFill>
                <a:latin typeface="微软雅黑" pitchFamily="34" charset="-122"/>
                <a:ea typeface="微软雅黑" pitchFamily="34" charset="-122"/>
              </a:rPr>
              <a:t>综合器</a:t>
            </a:r>
            <a:r>
              <a:rPr kumimoji="1" lang="en-US" altLang="zh-CN" sz="2400" b="1" dirty="0">
                <a:solidFill>
                  <a:srgbClr val="0000FF"/>
                </a:solidFill>
                <a:latin typeface="微软雅黑" pitchFamily="34" charset="-122"/>
                <a:ea typeface="微软雅黑" pitchFamily="34" charset="-122"/>
              </a:rPr>
              <a:t>Synthesizer</a:t>
            </a:r>
          </a:p>
        </p:txBody>
      </p:sp>
      <p:pic>
        <p:nvPicPr>
          <p:cNvPr id="21" name="Picture 16"/>
          <p:cNvPicPr>
            <a:picLocks noChangeAspect="1" noChangeArrowheads="1"/>
          </p:cNvPicPr>
          <p:nvPr/>
        </p:nvPicPr>
        <p:blipFill>
          <a:blip r:embed="rId3" cstate="print"/>
          <a:srcRect/>
          <a:stretch>
            <a:fillRect/>
          </a:stretch>
        </p:blipFill>
        <p:spPr bwMode="auto">
          <a:xfrm>
            <a:off x="6324600" y="2941687"/>
            <a:ext cx="2074863" cy="1495425"/>
          </a:xfrm>
          <a:prstGeom prst="rect">
            <a:avLst/>
          </a:prstGeom>
          <a:noFill/>
          <a:ln w="9525">
            <a:noFill/>
            <a:miter lim="800000"/>
            <a:headEnd/>
            <a:tailEnd/>
          </a:ln>
          <a:effectLst/>
        </p:spPr>
      </p:pic>
      <p:sp>
        <p:nvSpPr>
          <p:cNvPr id="22" name="Text Box 17"/>
          <p:cNvSpPr txBox="1">
            <a:spLocks noChangeArrowheads="1"/>
          </p:cNvSpPr>
          <p:nvPr/>
        </p:nvSpPr>
        <p:spPr bwMode="auto">
          <a:xfrm>
            <a:off x="6175660" y="4522768"/>
            <a:ext cx="2329484" cy="707886"/>
          </a:xfrm>
          <a:prstGeom prst="rect">
            <a:avLst/>
          </a:prstGeom>
          <a:noFill/>
          <a:ln w="9525">
            <a:noFill/>
            <a:miter lim="800000"/>
            <a:headEnd/>
            <a:tailEnd/>
          </a:ln>
        </p:spPr>
        <p:txBody>
          <a:bodyPr wrap="none">
            <a:spAutoFit/>
          </a:bodyPr>
          <a:lstStyle/>
          <a:p>
            <a:pPr algn="ctr"/>
            <a:r>
              <a:rPr kumimoji="1" lang="zh-CN" altLang="en-US" sz="2000" b="1" dirty="0">
                <a:solidFill>
                  <a:schemeClr val="tx2"/>
                </a:solidFill>
                <a:latin typeface="微软雅黑" pitchFamily="34" charset="-122"/>
                <a:ea typeface="微软雅黑" pitchFamily="34" charset="-122"/>
              </a:rPr>
              <a:t>为</a:t>
            </a:r>
            <a:r>
              <a:rPr kumimoji="1" lang="en-US" altLang="zh-CN" sz="2000" b="1" dirty="0">
                <a:solidFill>
                  <a:schemeClr val="tx2"/>
                </a:solidFill>
                <a:latin typeface="微软雅黑" pitchFamily="34" charset="-122"/>
                <a:ea typeface="微软雅黑" pitchFamily="34" charset="-122"/>
              </a:rPr>
              <a:t>ASIC</a:t>
            </a:r>
            <a:r>
              <a:rPr kumimoji="1" lang="zh-CN" altLang="en-US" sz="2000" b="1" dirty="0">
                <a:solidFill>
                  <a:schemeClr val="tx2"/>
                </a:solidFill>
                <a:latin typeface="微软雅黑" pitchFamily="34" charset="-122"/>
                <a:ea typeface="微软雅黑" pitchFamily="34" charset="-122"/>
              </a:rPr>
              <a:t>设计提供的</a:t>
            </a:r>
          </a:p>
          <a:p>
            <a:pPr algn="ctr"/>
            <a:r>
              <a:rPr kumimoji="1" lang="zh-CN" altLang="en-US" sz="2000" b="1" dirty="0">
                <a:solidFill>
                  <a:schemeClr val="tx2"/>
                </a:solidFill>
                <a:latin typeface="微软雅黑" pitchFamily="34" charset="-122"/>
                <a:ea typeface="微软雅黑" pitchFamily="34" charset="-122"/>
              </a:rPr>
              <a:t>  电路网表文件</a:t>
            </a:r>
            <a:endParaRPr kumimoji="1" lang="zh-CN" altLang="en-US" sz="2000" b="1" dirty="0">
              <a:latin typeface="微软雅黑" pitchFamily="34" charset="-122"/>
              <a:ea typeface="微软雅黑" pitchFamily="34" charset="-122"/>
            </a:endParaRPr>
          </a:p>
        </p:txBody>
      </p:sp>
      <p:sp>
        <p:nvSpPr>
          <p:cNvPr id="23" name="Text Box 18"/>
          <p:cNvSpPr txBox="1">
            <a:spLocks noChangeArrowheads="1"/>
          </p:cNvSpPr>
          <p:nvPr/>
        </p:nvSpPr>
        <p:spPr bwMode="auto">
          <a:xfrm>
            <a:off x="1828800" y="2702024"/>
            <a:ext cx="3657600" cy="396875"/>
          </a:xfrm>
          <a:prstGeom prst="rect">
            <a:avLst/>
          </a:prstGeom>
          <a:noFill/>
          <a:ln w="9525">
            <a:noFill/>
            <a:miter lim="800000"/>
            <a:headEnd/>
            <a:tailEnd/>
          </a:ln>
          <a:effectLst/>
        </p:spPr>
        <p:txBody>
          <a:bodyPr>
            <a:spAutoFit/>
          </a:bodyPr>
          <a:lstStyle/>
          <a:p>
            <a:pPr>
              <a:spcBef>
                <a:spcPct val="50000"/>
              </a:spcBef>
            </a:pP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）软件语言设计目标流程</a:t>
            </a:r>
          </a:p>
        </p:txBody>
      </p:sp>
      <p:sp>
        <p:nvSpPr>
          <p:cNvPr id="24" name="Text Box 19"/>
          <p:cNvSpPr txBox="1">
            <a:spLocks noChangeArrowheads="1"/>
          </p:cNvSpPr>
          <p:nvPr/>
        </p:nvSpPr>
        <p:spPr bwMode="auto">
          <a:xfrm>
            <a:off x="1752600" y="4835624"/>
            <a:ext cx="3657600" cy="396875"/>
          </a:xfrm>
          <a:prstGeom prst="rect">
            <a:avLst/>
          </a:prstGeom>
          <a:noFill/>
          <a:ln w="9525">
            <a:noFill/>
            <a:miter lim="800000"/>
            <a:headEnd/>
            <a:tailEnd/>
          </a:ln>
          <a:effectLst/>
        </p:spPr>
        <p:txBody>
          <a:bodyPr>
            <a:spAutoFit/>
          </a:bodyPr>
          <a:lstStyle/>
          <a:p>
            <a:pPr>
              <a:spcBef>
                <a:spcPct val="50000"/>
              </a:spcBef>
            </a:pP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）硬件语言设计目标流程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2" dur="500"/>
                                        <p:tgtEl>
                                          <p:spTgt spid="122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17" dur="500"/>
                                        <p:tgtEl>
                                          <p:spTgt spid="1229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6" end="6"/>
                                            </p:txEl>
                                          </p:spTgt>
                                        </p:tgtEl>
                                        <p:attrNameLst>
                                          <p:attrName>style.visibility</p:attrName>
                                        </p:attrNameLst>
                                      </p:cBhvr>
                                      <p:to>
                                        <p:strVal val="visible"/>
                                      </p:to>
                                    </p:set>
                                    <p:animEffect transition="in" filter="blinds(horizontal)">
                                      <p:cBhvr>
                                        <p:cTn id="22" dur="500"/>
                                        <p:tgtEl>
                                          <p:spTgt spid="1229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2293">
                                            <p:txEl>
                                              <p:pRg st="0" end="0"/>
                                            </p:txEl>
                                          </p:spTgt>
                                        </p:tgtEl>
                                      </p:cBhvr>
                                    </p:animEffect>
                                    <p:set>
                                      <p:cBhvr>
                                        <p:cTn id="27" dur="1" fill="hold">
                                          <p:stCondLst>
                                            <p:cond delay="499"/>
                                          </p:stCondLst>
                                        </p:cTn>
                                        <p:tgtEl>
                                          <p:spTgt spid="12293">
                                            <p:txEl>
                                              <p:pRg st="0" end="0"/>
                                            </p:txEl>
                                          </p:spTgt>
                                        </p:tgtEl>
                                        <p:attrNameLst>
                                          <p:attrName>style.visibility</p:attrName>
                                        </p:attrNameLst>
                                      </p:cBhvr>
                                      <p:to>
                                        <p:strVal val="hidden"/>
                                      </p:to>
                                    </p:set>
                                  </p:childTnLst>
                                </p:cTn>
                              </p:par>
                              <p:par>
                                <p:cTn id="28" presetID="3" presetClass="exit" presetSubtype="10" fill="hold" grpId="0" nodeType="withEffect">
                                  <p:stCondLst>
                                    <p:cond delay="0"/>
                                  </p:stCondLst>
                                  <p:childTnLst>
                                    <p:animEffect transition="out" filter="blinds(horizontal)">
                                      <p:cBhvr>
                                        <p:cTn id="29" dur="500"/>
                                        <p:tgtEl>
                                          <p:spTgt spid="12293">
                                            <p:txEl>
                                              <p:pRg st="2" end="2"/>
                                            </p:txEl>
                                          </p:spTgt>
                                        </p:tgtEl>
                                      </p:cBhvr>
                                    </p:animEffect>
                                    <p:set>
                                      <p:cBhvr>
                                        <p:cTn id="30" dur="1" fill="hold">
                                          <p:stCondLst>
                                            <p:cond delay="499"/>
                                          </p:stCondLst>
                                        </p:cTn>
                                        <p:tgtEl>
                                          <p:spTgt spid="12293">
                                            <p:txEl>
                                              <p:pRg st="2" end="2"/>
                                            </p:txEl>
                                          </p:spTgt>
                                        </p:tgtEl>
                                        <p:attrNameLst>
                                          <p:attrName>style.visibility</p:attrName>
                                        </p:attrNameLst>
                                      </p:cBhvr>
                                      <p:to>
                                        <p:strVal val="hidden"/>
                                      </p:to>
                                    </p:set>
                                  </p:childTnLst>
                                </p:cTn>
                              </p:par>
                              <p:par>
                                <p:cTn id="31" presetID="3" presetClass="exit" presetSubtype="10" fill="hold" grpId="0" nodeType="withEffect">
                                  <p:stCondLst>
                                    <p:cond delay="0"/>
                                  </p:stCondLst>
                                  <p:childTnLst>
                                    <p:animEffect transition="out" filter="blinds(horizontal)">
                                      <p:cBhvr>
                                        <p:cTn id="32" dur="500"/>
                                        <p:tgtEl>
                                          <p:spTgt spid="12293">
                                            <p:txEl>
                                              <p:pRg st="4" end="4"/>
                                            </p:txEl>
                                          </p:spTgt>
                                        </p:tgtEl>
                                      </p:cBhvr>
                                    </p:animEffect>
                                    <p:set>
                                      <p:cBhvr>
                                        <p:cTn id="33" dur="1" fill="hold">
                                          <p:stCondLst>
                                            <p:cond delay="499"/>
                                          </p:stCondLst>
                                        </p:cTn>
                                        <p:tgtEl>
                                          <p:spTgt spid="12293">
                                            <p:txEl>
                                              <p:pRg st="4" end="4"/>
                                            </p:txEl>
                                          </p:spTgt>
                                        </p:tgtEl>
                                        <p:attrNameLst>
                                          <p:attrName>style.visibility</p:attrName>
                                        </p:attrNameLst>
                                      </p:cBhvr>
                                      <p:to>
                                        <p:strVal val="hidden"/>
                                      </p:to>
                                    </p:set>
                                  </p:childTnLst>
                                </p:cTn>
                              </p:par>
                              <p:par>
                                <p:cTn id="34" presetID="3" presetClass="exit" presetSubtype="10" fill="hold" grpId="0" nodeType="withEffect">
                                  <p:stCondLst>
                                    <p:cond delay="0"/>
                                  </p:stCondLst>
                                  <p:childTnLst>
                                    <p:animEffect transition="out" filter="blinds(horizontal)">
                                      <p:cBhvr>
                                        <p:cTn id="35" dur="500"/>
                                        <p:tgtEl>
                                          <p:spTgt spid="12293">
                                            <p:txEl>
                                              <p:pRg st="6" end="6"/>
                                            </p:txEl>
                                          </p:spTgt>
                                        </p:tgtEl>
                                      </p:cBhvr>
                                    </p:animEffect>
                                    <p:set>
                                      <p:cBhvr>
                                        <p:cTn id="36" dur="1" fill="hold">
                                          <p:stCondLst>
                                            <p:cond delay="499"/>
                                          </p:stCondLst>
                                        </p:cTn>
                                        <p:tgtEl>
                                          <p:spTgt spid="12293">
                                            <p:txEl>
                                              <p:pRg st="6" end="6"/>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linds(horizontal)">
                                      <p:cBhvr>
                                        <p:cTn id="44" dur="500"/>
                                        <p:tgtEl>
                                          <p:spTgt spid="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500"/>
                                        <p:tgtEl>
                                          <p:spTgt spid="1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linds(horizontal)">
                                      <p:cBhvr>
                                        <p:cTn id="56" dur="500"/>
                                        <p:tgtEl>
                                          <p:spTgt spid="1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horizontal)">
                                      <p:cBhvr>
                                        <p:cTn id="59" dur="500"/>
                                        <p:tgtEl>
                                          <p:spTgt spid="1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linds(horizontal)">
                                      <p:cBhvr>
                                        <p:cTn id="65" dur="500"/>
                                        <p:tgtEl>
                                          <p:spTgt spid="1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500"/>
                                        <p:tgtEl>
                                          <p:spTgt spid="1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blinds(horizontal)">
                                      <p:cBhvr>
                                        <p:cTn id="74" dur="500"/>
                                        <p:tgtEl>
                                          <p:spTgt spid="1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linds(horizontal)">
                                      <p:cBhvr>
                                        <p:cTn id="77" dur="500"/>
                                        <p:tgtEl>
                                          <p:spTgt spid="20"/>
                                        </p:tgtEl>
                                      </p:cBhvr>
                                    </p:animEffect>
                                  </p:childTnLst>
                                </p:cTn>
                              </p:par>
                              <p:par>
                                <p:cTn id="78" presetID="3" presetClass="entr" presetSubtype="10" fill="hold"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blinds(horizontal)">
                                      <p:cBhvr>
                                        <p:cTn id="80" dur="500"/>
                                        <p:tgtEl>
                                          <p:spTgt spid="2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blinds(horizontal)">
                                      <p:cBhvr>
                                        <p:cTn id="83" dur="500"/>
                                        <p:tgtEl>
                                          <p:spTgt spid="2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blinds(horizontal)">
                                      <p:cBhvr>
                                        <p:cTn id="86" dur="500"/>
                                        <p:tgtEl>
                                          <p:spTgt spid="23"/>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blinds(horizontal)">
                                      <p:cBhvr>
                                        <p:cTn id="8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uiExpand="1" build="p"/>
      <p:bldP spid="7" grpId="0" animBg="1"/>
      <p:bldP spid="9" grpId="0" animBg="1"/>
      <p:bldP spid="10" grpId="0" animBg="1"/>
      <p:bldP spid="11" grpId="0" animBg="1"/>
      <p:bldP spid="12" grpId="0"/>
      <p:bldP spid="13" grpId="0" animBg="1"/>
      <p:bldP spid="14" grpId="0"/>
      <p:bldP spid="15" grpId="0" animBg="1"/>
      <p:bldP spid="16" grpId="0" animBg="1"/>
      <p:bldP spid="17" grpId="0" animBg="1"/>
      <p:bldP spid="18" grpId="0" animBg="1"/>
      <p:bldP spid="19" grpId="0" animBg="1"/>
      <p:bldP spid="20" grpId="0"/>
      <p:bldP spid="22" grpId="0"/>
      <p:bldP spid="23" grpId="0"/>
      <p:bldP spid="2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AB1F6FC-A70C-4C33-A0EC-830DB51C9A9B}"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331524D3-69CC-4706-ADE7-58E79E9F0ABE}" type="slidenum">
              <a:rPr lang="en-US" altLang="zh-CN" smtClean="0"/>
              <a:pPr>
                <a:defRPr/>
              </a:pPr>
              <a:t>80</a:t>
            </a:fld>
            <a:endParaRPr lang="en-US" altLang="zh-CN"/>
          </a:p>
        </p:txBody>
      </p:sp>
      <p:sp>
        <p:nvSpPr>
          <p:cNvPr id="6" name="TextBox 5"/>
          <p:cNvSpPr txBox="1"/>
          <p:nvPr/>
        </p:nvSpPr>
        <p:spPr>
          <a:xfrm>
            <a:off x="467544" y="1196752"/>
            <a:ext cx="5544616" cy="4832092"/>
          </a:xfrm>
          <a:prstGeom prst="rect">
            <a:avLst/>
          </a:prstGeom>
          <a:noFill/>
          <a:ln w="28575">
            <a:solidFill>
              <a:schemeClr val="tx1"/>
            </a:solidFill>
          </a:ln>
        </p:spPr>
        <p:txBody>
          <a:bodyPr wrap="square" rtlCol="0">
            <a:spAutoFit/>
          </a:bodyPr>
          <a:lstStyle/>
          <a:p>
            <a:r>
              <a:rPr lang="en-US" altLang="zh-CN" sz="2200" dirty="0">
                <a:latin typeface="微软雅黑" pitchFamily="34" charset="-122"/>
                <a:ea typeface="微软雅黑" pitchFamily="34" charset="-122"/>
              </a:rPr>
              <a:t>module </a:t>
            </a:r>
            <a:r>
              <a:rPr lang="zh-CN" altLang="en-US" sz="2200" dirty="0">
                <a:latin typeface="微软雅黑" pitchFamily="34" charset="-122"/>
                <a:ea typeface="微软雅黑" pitchFamily="34" charset="-122"/>
              </a:rPr>
              <a:t>模块名（端口列表）</a:t>
            </a:r>
            <a:r>
              <a:rPr lang="en-US" altLang="zh-CN" sz="2200" dirty="0">
                <a:latin typeface="微软雅黑" pitchFamily="34" charset="-122"/>
                <a:ea typeface="微软雅黑" pitchFamily="34" charset="-122"/>
              </a:rPr>
              <a:t>;</a:t>
            </a:r>
          </a:p>
          <a:p>
            <a:r>
              <a:rPr lang="en-US" altLang="zh-CN" sz="2200" dirty="0">
                <a:latin typeface="微软雅黑" pitchFamily="34" charset="-122"/>
                <a:ea typeface="微软雅黑" pitchFamily="34" charset="-122"/>
              </a:rPr>
              <a:t>    </a:t>
            </a:r>
            <a:r>
              <a:rPr lang="en-US" altLang="zh-CN" sz="2200" dirty="0">
                <a:solidFill>
                  <a:srgbClr val="0000FF"/>
                </a:solidFill>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端口定义</a:t>
            </a:r>
            <a:endParaRPr lang="en-US" altLang="zh-CN" sz="2200" dirty="0">
              <a:solidFill>
                <a:srgbClr val="0000FF"/>
              </a:solidFill>
              <a:latin typeface="微软雅黑" pitchFamily="34" charset="-122"/>
              <a:ea typeface="微软雅黑" pitchFamily="34" charset="-122"/>
            </a:endParaRPr>
          </a:p>
          <a:p>
            <a:r>
              <a:rPr lang="en-US" altLang="zh-CN" sz="2200" dirty="0">
                <a:latin typeface="微软雅黑" pitchFamily="34" charset="-122"/>
                <a:ea typeface="微软雅黑" pitchFamily="34" charset="-122"/>
              </a:rPr>
              <a:t>    input	</a:t>
            </a:r>
            <a:r>
              <a:rPr lang="zh-CN" altLang="en-US" sz="2200" dirty="0">
                <a:latin typeface="微软雅黑" pitchFamily="34" charset="-122"/>
                <a:ea typeface="微软雅黑" pitchFamily="34" charset="-122"/>
              </a:rPr>
              <a:t>输入端口</a:t>
            </a:r>
            <a:r>
              <a:rPr lang="en-US" altLang="zh-CN" sz="2200" dirty="0">
                <a:latin typeface="微软雅黑" pitchFamily="34" charset="-122"/>
                <a:ea typeface="微软雅黑" pitchFamily="34" charset="-122"/>
              </a:rPr>
              <a:t>;</a:t>
            </a:r>
          </a:p>
          <a:p>
            <a:r>
              <a:rPr lang="en-US" altLang="zh-CN" sz="2200" dirty="0">
                <a:latin typeface="微软雅黑" pitchFamily="34" charset="-122"/>
                <a:ea typeface="微软雅黑" pitchFamily="34" charset="-122"/>
              </a:rPr>
              <a:t>    output	</a:t>
            </a:r>
            <a:r>
              <a:rPr lang="zh-CN" altLang="en-US" sz="2200" dirty="0">
                <a:latin typeface="微软雅黑" pitchFamily="34" charset="-122"/>
                <a:ea typeface="微软雅黑" pitchFamily="34" charset="-122"/>
              </a:rPr>
              <a:t>输出端口</a:t>
            </a:r>
            <a:r>
              <a:rPr lang="en-US" altLang="zh-CN" sz="2200" dirty="0">
                <a:latin typeface="微软雅黑" pitchFamily="34" charset="-122"/>
                <a:ea typeface="微软雅黑" pitchFamily="34" charset="-122"/>
              </a:rPr>
              <a:t>;</a:t>
            </a:r>
          </a:p>
          <a:p>
            <a:endParaRPr lang="en-US" altLang="zh-CN" sz="2200" dirty="0">
              <a:latin typeface="微软雅黑" pitchFamily="34" charset="-122"/>
              <a:ea typeface="微软雅黑" pitchFamily="34" charset="-122"/>
            </a:endParaRPr>
          </a:p>
          <a:p>
            <a:r>
              <a:rPr lang="en-US" altLang="zh-CN" sz="2200" dirty="0">
                <a:latin typeface="微软雅黑" pitchFamily="34" charset="-122"/>
                <a:ea typeface="微软雅黑" pitchFamily="34" charset="-122"/>
              </a:rPr>
              <a:t>    </a:t>
            </a:r>
            <a:r>
              <a:rPr lang="en-US" altLang="zh-CN" sz="2200" dirty="0">
                <a:solidFill>
                  <a:srgbClr val="0000FF"/>
                </a:solidFill>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信号类型声明</a:t>
            </a:r>
            <a:endParaRPr lang="en-US" altLang="zh-CN" sz="2200" dirty="0">
              <a:solidFill>
                <a:srgbClr val="0000FF"/>
              </a:solidFill>
              <a:latin typeface="微软雅黑" pitchFamily="34" charset="-122"/>
              <a:ea typeface="微软雅黑" pitchFamily="34" charset="-122"/>
            </a:endParaRPr>
          </a:p>
          <a:p>
            <a:r>
              <a:rPr lang="en-US" altLang="zh-CN" sz="2200" dirty="0">
                <a:latin typeface="微软雅黑" pitchFamily="34" charset="-122"/>
                <a:ea typeface="微软雅黑" pitchFamily="34" charset="-122"/>
              </a:rPr>
              <a:t>    </a:t>
            </a:r>
            <a:r>
              <a:rPr lang="en-US" altLang="zh-CN" sz="2200" dirty="0" err="1">
                <a:solidFill>
                  <a:srgbClr val="FF0000"/>
                </a:solidFill>
                <a:latin typeface="微软雅黑" pitchFamily="34" charset="-122"/>
                <a:ea typeface="微软雅黑" pitchFamily="34" charset="-122"/>
              </a:rPr>
              <a:t>reg</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信号</a:t>
            </a:r>
            <a:r>
              <a:rPr lang="en-US" altLang="zh-CN" sz="2200" dirty="0">
                <a:latin typeface="微软雅黑" pitchFamily="34" charset="-122"/>
                <a:ea typeface="微软雅黑" pitchFamily="34" charset="-122"/>
              </a:rPr>
              <a:t>1, </a:t>
            </a:r>
            <a:r>
              <a:rPr lang="zh-CN" altLang="en-US" sz="2200" dirty="0">
                <a:latin typeface="微软雅黑" pitchFamily="34" charset="-122"/>
                <a:ea typeface="微软雅黑" pitchFamily="34" charset="-122"/>
              </a:rPr>
              <a:t>信号</a:t>
            </a:r>
            <a:r>
              <a:rPr lang="en-US" altLang="zh-CN" sz="2200" dirty="0">
                <a:latin typeface="微软雅黑" pitchFamily="34" charset="-122"/>
                <a:ea typeface="微软雅黑" pitchFamily="34" charset="-122"/>
              </a:rPr>
              <a:t>2, . . .;</a:t>
            </a:r>
          </a:p>
          <a:p>
            <a:endParaRPr lang="en-US" altLang="zh-CN" sz="2200" dirty="0">
              <a:latin typeface="微软雅黑" pitchFamily="34" charset="-122"/>
              <a:ea typeface="微软雅黑" pitchFamily="34" charset="-122"/>
            </a:endParaRPr>
          </a:p>
          <a:p>
            <a:r>
              <a:rPr lang="en-US" altLang="zh-CN" sz="2200" dirty="0">
                <a:latin typeface="微软雅黑" pitchFamily="34" charset="-122"/>
                <a:ea typeface="微软雅黑" pitchFamily="34" charset="-122"/>
              </a:rPr>
              <a:t>    </a:t>
            </a:r>
            <a:r>
              <a:rPr lang="en-US" altLang="zh-CN" sz="2200" dirty="0">
                <a:solidFill>
                  <a:srgbClr val="0000FF"/>
                </a:solidFill>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逻辑功能定义（</a:t>
            </a:r>
            <a:r>
              <a:rPr lang="zh-CN" altLang="en-US" sz="2200" dirty="0">
                <a:solidFill>
                  <a:srgbClr val="FF0000"/>
                </a:solidFill>
                <a:latin typeface="微软雅黑" pitchFamily="34" charset="-122"/>
                <a:ea typeface="微软雅黑" pitchFamily="34" charset="-122"/>
              </a:rPr>
              <a:t>过程块</a:t>
            </a:r>
            <a:r>
              <a:rPr lang="zh-CN" altLang="en-US" sz="2200" dirty="0">
                <a:solidFill>
                  <a:srgbClr val="0000FF"/>
                </a:solidFill>
                <a:latin typeface="微软雅黑" pitchFamily="34" charset="-122"/>
                <a:ea typeface="微软雅黑" pitchFamily="34" charset="-122"/>
              </a:rPr>
              <a:t>）</a:t>
            </a:r>
            <a:endParaRPr lang="en-US" altLang="zh-CN" sz="2200" dirty="0">
              <a:solidFill>
                <a:srgbClr val="0000FF"/>
              </a:solidFill>
              <a:latin typeface="微软雅黑" pitchFamily="34" charset="-122"/>
              <a:ea typeface="微软雅黑" pitchFamily="34" charset="-122"/>
            </a:endParaRPr>
          </a:p>
          <a:p>
            <a:r>
              <a:rPr lang="en-US" altLang="zh-CN" sz="2200" dirty="0">
                <a:solidFill>
                  <a:srgbClr val="0000FF"/>
                </a:solidFill>
                <a:latin typeface="微软雅黑" pitchFamily="34" charset="-122"/>
                <a:ea typeface="微软雅黑" pitchFamily="34" charset="-122"/>
              </a:rPr>
              <a:t>    </a:t>
            </a:r>
            <a:r>
              <a:rPr lang="en-US" altLang="zh-CN" sz="2200" dirty="0">
                <a:latin typeface="微软雅黑" pitchFamily="34" charset="-122"/>
                <a:ea typeface="微软雅黑" pitchFamily="34" charset="-122"/>
              </a:rPr>
              <a:t>always @ (</a:t>
            </a:r>
            <a:r>
              <a:rPr lang="zh-CN" altLang="en-US" sz="2200" dirty="0">
                <a:latin typeface="微软雅黑" pitchFamily="34" charset="-122"/>
                <a:ea typeface="微软雅黑" pitchFamily="34" charset="-122"/>
              </a:rPr>
              <a:t>敏感信息列表</a:t>
            </a:r>
            <a:r>
              <a:rPr lang="en-US" altLang="zh-CN" sz="2200" dirty="0">
                <a:latin typeface="微软雅黑" pitchFamily="34" charset="-122"/>
                <a:ea typeface="微软雅黑" pitchFamily="34" charset="-122"/>
              </a:rPr>
              <a:t>)</a:t>
            </a:r>
          </a:p>
          <a:p>
            <a:r>
              <a:rPr lang="en-US" altLang="zh-CN" sz="2200" dirty="0">
                <a:latin typeface="微软雅黑" pitchFamily="34" charset="-122"/>
                <a:ea typeface="微软雅黑" pitchFamily="34" charset="-122"/>
              </a:rPr>
              <a:t>    begin</a:t>
            </a:r>
          </a:p>
          <a:p>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过程赋值，</a:t>
            </a:r>
            <a:r>
              <a:rPr lang="en-US" altLang="zh-CN" sz="2200" dirty="0">
                <a:latin typeface="微软雅黑" pitchFamily="34" charset="-122"/>
                <a:ea typeface="微软雅黑" pitchFamily="34" charset="-122"/>
              </a:rPr>
              <a:t>if-else</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case</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for</a:t>
            </a:r>
            <a:r>
              <a:rPr lang="zh-CN" altLang="en-US" sz="2200" dirty="0">
                <a:latin typeface="微软雅黑" pitchFamily="34" charset="-122"/>
                <a:ea typeface="微软雅黑" pitchFamily="34" charset="-122"/>
              </a:rPr>
              <a:t>等语句</a:t>
            </a:r>
            <a:endParaRPr lang="en-US" altLang="zh-CN" sz="2200" dirty="0">
              <a:latin typeface="微软雅黑" pitchFamily="34" charset="-122"/>
              <a:ea typeface="微软雅黑" pitchFamily="34" charset="-122"/>
            </a:endParaRPr>
          </a:p>
          <a:p>
            <a:r>
              <a:rPr lang="en-US" altLang="zh-CN" sz="2200" dirty="0">
                <a:latin typeface="微软雅黑" pitchFamily="34" charset="-122"/>
                <a:ea typeface="微软雅黑" pitchFamily="34" charset="-122"/>
              </a:rPr>
              <a:t>    end</a:t>
            </a:r>
          </a:p>
          <a:p>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endmodule</a:t>
            </a:r>
            <a:endParaRPr lang="en-US" altLang="zh-CN" sz="2200" dirty="0">
              <a:latin typeface="微软雅黑" pitchFamily="34" charset="-122"/>
              <a:ea typeface="微软雅黑" pitchFamily="34" charset="-122"/>
            </a:endParaRPr>
          </a:p>
        </p:txBody>
      </p:sp>
      <p:sp>
        <p:nvSpPr>
          <p:cNvPr id="7"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行为描述方式的模板</a:t>
            </a:r>
          </a:p>
        </p:txBody>
      </p:sp>
      <p:cxnSp>
        <p:nvCxnSpPr>
          <p:cNvPr id="9" name="直接箭头连接符 8"/>
          <p:cNvCxnSpPr/>
          <p:nvPr/>
        </p:nvCxnSpPr>
        <p:spPr bwMode="auto">
          <a:xfrm flipV="1">
            <a:off x="4067944" y="1628800"/>
            <a:ext cx="3312368" cy="2448272"/>
          </a:xfrm>
          <a:prstGeom prst="straightConnector1">
            <a:avLst/>
          </a:prstGeom>
          <a:noFill/>
          <a:ln w="38100" cap="flat" cmpd="sng" algn="ctr">
            <a:solidFill>
              <a:srgbClr val="00B050"/>
            </a:solidFill>
            <a:prstDash val="solid"/>
            <a:round/>
            <a:headEnd type="none" w="med" len="med"/>
            <a:tailEnd type="triangle" w="med" len="med"/>
          </a:ln>
          <a:effectLst/>
        </p:spPr>
      </p:cxnSp>
      <p:sp>
        <p:nvSpPr>
          <p:cNvPr id="10" name="TextBox 9"/>
          <p:cNvSpPr txBox="1"/>
          <p:nvPr/>
        </p:nvSpPr>
        <p:spPr>
          <a:xfrm>
            <a:off x="6156176" y="764704"/>
            <a:ext cx="2664296" cy="830997"/>
          </a:xfrm>
          <a:prstGeom prst="rect">
            <a:avLst/>
          </a:prstGeom>
          <a:noFill/>
        </p:spPr>
        <p:txBody>
          <a:bodyPr wrap="square" rtlCol="0">
            <a:spAutoFit/>
          </a:bodyPr>
          <a:lstStyle/>
          <a:p>
            <a:pPr algn="ctr"/>
            <a:r>
              <a:rPr lang="zh-CN" altLang="en-US" sz="2400" dirty="0">
                <a:solidFill>
                  <a:srgbClr val="7030A0"/>
                </a:solidFill>
                <a:latin typeface="微软雅黑" pitchFamily="34" charset="-122"/>
                <a:ea typeface="微软雅黑" pitchFamily="34" charset="-122"/>
              </a:rPr>
              <a:t>过程块是行为描述的基础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81</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过程块</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en-US" altLang="zh-CN" sz="2600" kern="0" dirty="0" err="1">
                <a:latin typeface="微软雅黑" pitchFamily="34" charset="-122"/>
                <a:ea typeface="微软雅黑" pitchFamily="34" charset="-122"/>
              </a:rPr>
              <a:t>Verilog</a:t>
            </a:r>
            <a:r>
              <a:rPr lang="en-US" altLang="zh-CN" sz="2600" kern="0" dirty="0">
                <a:latin typeface="微软雅黑" pitchFamily="34" charset="-122"/>
                <a:ea typeface="微软雅黑" pitchFamily="34" charset="-122"/>
              </a:rPr>
              <a:t> HDL</a:t>
            </a:r>
            <a:r>
              <a:rPr lang="zh-CN" altLang="en-US" sz="2600" kern="0" dirty="0">
                <a:latin typeface="微软雅黑" pitchFamily="34" charset="-122"/>
                <a:ea typeface="微软雅黑" pitchFamily="34" charset="-122"/>
              </a:rPr>
              <a:t>中有两种过程块：</a:t>
            </a:r>
            <a:endParaRPr lang="en-US" altLang="zh-CN" sz="26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en-US" altLang="zh-CN" sz="2400" kern="0" dirty="0">
                <a:solidFill>
                  <a:srgbClr val="0000FF"/>
                </a:solidFill>
                <a:latin typeface="微软雅黑" pitchFamily="34" charset="-122"/>
                <a:ea typeface="微软雅黑" pitchFamily="34" charset="-122"/>
              </a:rPr>
              <a:t>always</a:t>
            </a:r>
            <a:r>
              <a:rPr lang="zh-CN" altLang="en-US" sz="2400" kern="0" dirty="0">
                <a:solidFill>
                  <a:srgbClr val="0000FF"/>
                </a:solidFill>
                <a:latin typeface="微软雅黑" pitchFamily="34" charset="-122"/>
                <a:ea typeface="微软雅黑" pitchFamily="34" charset="-122"/>
              </a:rPr>
              <a:t>块</a:t>
            </a:r>
            <a:r>
              <a:rPr lang="zh-CN" altLang="en-US" sz="2400" kern="0" dirty="0">
                <a:latin typeface="微软雅黑" pitchFamily="34" charset="-122"/>
                <a:ea typeface="微软雅黑" pitchFamily="34" charset="-122"/>
              </a:rPr>
              <a:t>（循环反复执行，用于描述电路行为）</a:t>
            </a:r>
            <a:endParaRPr lang="en-US" altLang="zh-CN" sz="24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en-US" altLang="zh-CN" sz="2400" kern="0" dirty="0" err="1">
                <a:solidFill>
                  <a:srgbClr val="0000FF"/>
                </a:solidFill>
                <a:latin typeface="微软雅黑" pitchFamily="34" charset="-122"/>
                <a:ea typeface="微软雅黑" pitchFamily="34" charset="-122"/>
              </a:rPr>
              <a:t>intial</a:t>
            </a:r>
            <a:r>
              <a:rPr lang="zh-CN" altLang="en-US" sz="2400" kern="0" dirty="0">
                <a:solidFill>
                  <a:srgbClr val="0000FF"/>
                </a:solidFill>
                <a:latin typeface="微软雅黑" pitchFamily="34" charset="-122"/>
                <a:ea typeface="微软雅黑" pitchFamily="34" charset="-122"/>
              </a:rPr>
              <a:t>块</a:t>
            </a:r>
            <a:r>
              <a:rPr lang="zh-CN" altLang="en-US" sz="2400" kern="0" dirty="0">
                <a:latin typeface="微软雅黑" pitchFamily="34" charset="-122"/>
                <a:ea typeface="微软雅黑" pitchFamily="34" charset="-122"/>
              </a:rPr>
              <a:t>（只执行一次，常用于</a:t>
            </a:r>
            <a:r>
              <a:rPr lang="en-US" altLang="zh-CN" sz="2400" kern="0" dirty="0" err="1">
                <a:latin typeface="微软雅黑" pitchFamily="34" charset="-122"/>
                <a:ea typeface="微软雅黑" pitchFamily="34" charset="-122"/>
              </a:rPr>
              <a:t>testbench</a:t>
            </a:r>
            <a:r>
              <a:rPr lang="zh-CN" altLang="en-US" sz="2400" kern="0" dirty="0">
                <a:latin typeface="微软雅黑" pitchFamily="34" charset="-122"/>
                <a:ea typeface="微软雅黑" pitchFamily="34" charset="-122"/>
              </a:rPr>
              <a:t>的编写）</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过程块通常由如下部分构成：</a:t>
            </a:r>
            <a:endParaRPr lang="en-US" altLang="zh-CN" sz="26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zh-CN" altLang="en-US" sz="2400" kern="0" dirty="0">
                <a:solidFill>
                  <a:srgbClr val="0000FF"/>
                </a:solidFill>
                <a:latin typeface="微软雅黑" pitchFamily="34" charset="-122"/>
                <a:ea typeface="微软雅黑" pitchFamily="34" charset="-122"/>
              </a:rPr>
              <a:t>敏感信号列表：</a:t>
            </a:r>
            <a:r>
              <a:rPr lang="zh-CN" altLang="en-US" sz="2400" kern="0" dirty="0">
                <a:latin typeface="微软雅黑" pitchFamily="34" charset="-122"/>
                <a:ea typeface="微软雅黑" pitchFamily="34" charset="-122"/>
              </a:rPr>
              <a:t>控制过程块的执行。</a:t>
            </a:r>
            <a:endParaRPr lang="en-US" altLang="zh-CN" sz="24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zh-CN" altLang="en-US" sz="2400" kern="0" dirty="0">
                <a:solidFill>
                  <a:srgbClr val="0000FF"/>
                </a:solidFill>
                <a:latin typeface="微软雅黑" pitchFamily="34" charset="-122"/>
                <a:ea typeface="微软雅黑" pitchFamily="34" charset="-122"/>
              </a:rPr>
              <a:t>过程赋值语句：</a:t>
            </a:r>
            <a:r>
              <a:rPr lang="zh-CN" altLang="en-US" sz="2400" kern="0" dirty="0">
                <a:latin typeface="微软雅黑" pitchFamily="34" charset="-122"/>
                <a:ea typeface="微软雅黑" pitchFamily="34" charset="-122"/>
              </a:rPr>
              <a:t>描述过程块中的数据流动。</a:t>
            </a:r>
            <a:endParaRPr lang="en-US" altLang="zh-CN" sz="24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zh-CN" altLang="en-US" sz="2400" kern="0" dirty="0">
                <a:solidFill>
                  <a:srgbClr val="0000FF"/>
                </a:solidFill>
                <a:latin typeface="微软雅黑" pitchFamily="34" charset="-122"/>
                <a:ea typeface="微软雅黑" pitchFamily="34" charset="-122"/>
              </a:rPr>
              <a:t>高级结构语句（如</a:t>
            </a:r>
            <a:r>
              <a:rPr lang="en-US" altLang="zh-CN" sz="2400" kern="0" dirty="0">
                <a:solidFill>
                  <a:srgbClr val="0000FF"/>
                </a:solidFill>
                <a:latin typeface="微软雅黑" pitchFamily="34" charset="-122"/>
                <a:ea typeface="微软雅黑" pitchFamily="34" charset="-122"/>
              </a:rPr>
              <a:t>if-else</a:t>
            </a:r>
            <a:r>
              <a:rPr lang="zh-CN" altLang="en-US" sz="2400" kern="0" dirty="0">
                <a:solidFill>
                  <a:srgbClr val="0000FF"/>
                </a:solidFill>
                <a:latin typeface="微软雅黑" pitchFamily="34" charset="-122"/>
                <a:ea typeface="微软雅黑" pitchFamily="34" charset="-122"/>
              </a:rPr>
              <a:t>等）：</a:t>
            </a:r>
            <a:r>
              <a:rPr lang="zh-CN" altLang="en-US" sz="2400" kern="0" dirty="0">
                <a:latin typeface="微软雅黑" pitchFamily="34" charset="-122"/>
                <a:ea typeface="微软雅黑" pitchFamily="34" charset="-122"/>
              </a:rPr>
              <a:t>描述过程块的行为。</a:t>
            </a:r>
            <a:endParaRPr lang="en-US" altLang="zh-CN" sz="2400"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blinds(horizontal)">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blinds(horizontal)">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blinds(horizontal)">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blinds(horizontal)">
                                      <p:cBhvr>
                                        <p:cTn id="3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en-US" altLang="zh-CN" dirty="0" err="1"/>
              <a:t>逻辑设计基础</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82</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en-US" altLang="zh-CN" sz="4000" b="1" dirty="0">
                <a:latin typeface="微软雅黑" pitchFamily="34" charset="-122"/>
                <a:ea typeface="微软雅黑" pitchFamily="34" charset="-122"/>
              </a:rPr>
              <a:t>always</a:t>
            </a:r>
            <a:r>
              <a:rPr lang="zh-CN" altLang="en-US" sz="4000" b="1" dirty="0">
                <a:latin typeface="微软雅黑" pitchFamily="34" charset="-122"/>
                <a:ea typeface="微软雅黑" pitchFamily="34" charset="-122"/>
              </a:rPr>
              <a:t>块的实例</a:t>
            </a:r>
          </a:p>
        </p:txBody>
      </p:sp>
      <p:sp>
        <p:nvSpPr>
          <p:cNvPr id="9" name="Text Box 6"/>
          <p:cNvSpPr txBox="1">
            <a:spLocks noChangeArrowheads="1"/>
          </p:cNvSpPr>
          <p:nvPr/>
        </p:nvSpPr>
        <p:spPr bwMode="auto">
          <a:xfrm>
            <a:off x="395536" y="3284984"/>
            <a:ext cx="6480720" cy="341632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2mux1( F, S, A, B);</a:t>
            </a:r>
          </a:p>
          <a:p>
            <a:pPr>
              <a:spcBef>
                <a:spcPct val="10000"/>
              </a:spcBef>
            </a:pPr>
            <a:r>
              <a:rPr lang="en-US" altLang="zh-CN" sz="1800" dirty="0">
                <a:latin typeface="微软雅黑" pitchFamily="34" charset="-122"/>
                <a:ea typeface="微软雅黑" pitchFamily="34" charset="-122"/>
              </a:rPr>
              <a:t>input S, A, B;</a:t>
            </a:r>
          </a:p>
          <a:p>
            <a:pPr>
              <a:spcBef>
                <a:spcPct val="10000"/>
              </a:spcBef>
            </a:pPr>
            <a:r>
              <a:rPr lang="en-US" altLang="zh-CN" sz="1800" dirty="0">
                <a:latin typeface="微软雅黑" pitchFamily="34" charset="-122"/>
                <a:ea typeface="微软雅黑" pitchFamily="34" charset="-122"/>
              </a:rPr>
              <a:t>output F;</a:t>
            </a:r>
          </a:p>
          <a:p>
            <a:pPr>
              <a:spcBef>
                <a:spcPct val="10000"/>
              </a:spcBef>
            </a:pPr>
            <a:r>
              <a:rPr lang="en-US" altLang="zh-CN" sz="1800" dirty="0" err="1">
                <a:solidFill>
                  <a:srgbClr val="FF0000"/>
                </a:solidFill>
                <a:latin typeface="微软雅黑" pitchFamily="34" charset="-122"/>
                <a:ea typeface="微软雅黑" pitchFamily="34" charset="-122"/>
              </a:rPr>
              <a:t>reg</a:t>
            </a:r>
            <a:r>
              <a:rPr lang="en-US" altLang="zh-CN" sz="1800" dirty="0">
                <a:solidFill>
                  <a:srgbClr val="FF0000"/>
                </a:solidFill>
                <a:latin typeface="微软雅黑" pitchFamily="34" charset="-122"/>
                <a:ea typeface="微软雅黑" pitchFamily="34" charset="-122"/>
              </a:rPr>
              <a:t> F;</a:t>
            </a:r>
            <a:endParaRPr lang="en-US" altLang="zh-CN" sz="1800" dirty="0">
              <a:latin typeface="微软雅黑" pitchFamily="34" charset="-122"/>
              <a:ea typeface="微软雅黑" pitchFamily="34" charset="-122"/>
            </a:endParaRPr>
          </a:p>
          <a:p>
            <a:pPr>
              <a:spcBef>
                <a:spcPct val="10000"/>
              </a:spcBef>
            </a:pPr>
            <a:r>
              <a:rPr lang="en-US" altLang="zh-CN" sz="1800" dirty="0">
                <a:solidFill>
                  <a:srgbClr val="0000FF"/>
                </a:solidFill>
                <a:latin typeface="微软雅黑" pitchFamily="34" charset="-122"/>
                <a:ea typeface="微软雅黑" pitchFamily="34" charset="-122"/>
              </a:rPr>
              <a:t>always @(S or A or B)   //</a:t>
            </a:r>
            <a:r>
              <a:rPr lang="zh-CN" altLang="en-US" sz="1800" dirty="0">
                <a:solidFill>
                  <a:srgbClr val="0000FF"/>
                </a:solidFill>
                <a:latin typeface="微软雅黑" pitchFamily="34" charset="-122"/>
                <a:ea typeface="微软雅黑" pitchFamily="34" charset="-122"/>
              </a:rPr>
              <a:t>敏感信号列表</a:t>
            </a:r>
            <a:endParaRPr lang="en-US" altLang="zh-CN" sz="1800" dirty="0">
              <a:solidFill>
                <a:srgbClr val="0000FF"/>
              </a:solidFill>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begin</a:t>
            </a:r>
          </a:p>
          <a:p>
            <a:pPr>
              <a:spcBef>
                <a:spcPct val="10000"/>
              </a:spcBef>
            </a:pPr>
            <a:r>
              <a:rPr lang="en-US" altLang="zh-CN" sz="1800" dirty="0">
                <a:latin typeface="微软雅黑" pitchFamily="34" charset="-122"/>
                <a:ea typeface="微软雅黑" pitchFamily="34" charset="-122"/>
              </a:rPr>
              <a:t>   </a:t>
            </a:r>
            <a:r>
              <a:rPr lang="en-US" altLang="zh-CN" sz="1800" dirty="0">
                <a:solidFill>
                  <a:srgbClr val="00B050"/>
                </a:solidFill>
                <a:latin typeface="微软雅黑" pitchFamily="34" charset="-122"/>
                <a:ea typeface="微软雅黑" pitchFamily="34" charset="-122"/>
              </a:rPr>
              <a:t>if (S == 0)</a:t>
            </a:r>
            <a:r>
              <a:rPr lang="en-US" altLang="zh-CN" sz="1800" dirty="0">
                <a:latin typeface="微软雅黑" pitchFamily="34" charset="-122"/>
                <a:ea typeface="微软雅黑" pitchFamily="34" charset="-122"/>
              </a:rPr>
              <a:t>  </a:t>
            </a:r>
            <a:r>
              <a:rPr lang="en-US" altLang="zh-CN" sz="1800" dirty="0">
                <a:solidFill>
                  <a:srgbClr val="00B050"/>
                </a:solidFill>
                <a:latin typeface="微软雅黑" pitchFamily="34" charset="-122"/>
                <a:ea typeface="微软雅黑" pitchFamily="34" charset="-122"/>
              </a:rPr>
              <a:t>//</a:t>
            </a:r>
            <a:r>
              <a:rPr lang="zh-CN" altLang="en-US" sz="1800" dirty="0">
                <a:solidFill>
                  <a:srgbClr val="00B050"/>
                </a:solidFill>
                <a:latin typeface="微软雅黑" pitchFamily="34" charset="-122"/>
                <a:ea typeface="微软雅黑" pitchFamily="34" charset="-122"/>
              </a:rPr>
              <a:t>高级结构语句</a:t>
            </a:r>
            <a:endParaRPr lang="en-US" altLang="zh-CN" sz="1800" dirty="0">
              <a:solidFill>
                <a:srgbClr val="00B050"/>
              </a:solidFill>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      </a:t>
            </a:r>
            <a:r>
              <a:rPr lang="en-US" altLang="zh-CN" sz="1800" dirty="0">
                <a:solidFill>
                  <a:srgbClr val="7030A0"/>
                </a:solidFill>
                <a:latin typeface="微软雅黑" pitchFamily="34" charset="-122"/>
                <a:ea typeface="微软雅黑" pitchFamily="34" charset="-122"/>
              </a:rPr>
              <a:t>F = A;   //</a:t>
            </a:r>
            <a:r>
              <a:rPr lang="zh-CN" altLang="en-US" sz="1800" dirty="0">
                <a:solidFill>
                  <a:srgbClr val="7030A0"/>
                </a:solidFill>
                <a:latin typeface="微软雅黑" pitchFamily="34" charset="-122"/>
                <a:ea typeface="微软雅黑" pitchFamily="34" charset="-122"/>
              </a:rPr>
              <a:t>过程赋值语句</a:t>
            </a:r>
            <a:endParaRPr lang="en-US" altLang="zh-CN" sz="1800" dirty="0">
              <a:solidFill>
                <a:srgbClr val="7030A0"/>
              </a:solidFill>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   </a:t>
            </a:r>
            <a:r>
              <a:rPr lang="en-US" altLang="zh-CN" sz="1800" dirty="0">
                <a:solidFill>
                  <a:srgbClr val="00B050"/>
                </a:solidFill>
                <a:latin typeface="微软雅黑" pitchFamily="34" charset="-122"/>
                <a:ea typeface="微软雅黑" pitchFamily="34" charset="-122"/>
              </a:rPr>
              <a:t>else</a:t>
            </a:r>
            <a:r>
              <a:rPr lang="en-US" altLang="zh-CN" sz="1800" dirty="0">
                <a:latin typeface="微软雅黑" pitchFamily="34" charset="-122"/>
                <a:ea typeface="微软雅黑" pitchFamily="34" charset="-122"/>
              </a:rPr>
              <a:t>   </a:t>
            </a:r>
            <a:r>
              <a:rPr lang="en-US" altLang="zh-CN" sz="1800" dirty="0">
                <a:solidFill>
                  <a:srgbClr val="7030A0"/>
                </a:solidFill>
                <a:latin typeface="微软雅黑" pitchFamily="34" charset="-122"/>
                <a:ea typeface="微软雅黑" pitchFamily="34" charset="-122"/>
              </a:rPr>
              <a:t>F = B; </a:t>
            </a:r>
          </a:p>
          <a:p>
            <a:pPr>
              <a:spcBef>
                <a:spcPct val="10000"/>
              </a:spcBef>
            </a:pPr>
            <a:r>
              <a:rPr lang="en-US" altLang="zh-CN" sz="1800" dirty="0">
                <a:latin typeface="微软雅黑" pitchFamily="34" charset="-122"/>
                <a:ea typeface="微软雅黑" pitchFamily="34" charset="-122"/>
              </a:rPr>
              <a:t>end</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pic>
        <p:nvPicPr>
          <p:cNvPr id="45059" name="Picture 3"/>
          <p:cNvPicPr>
            <a:picLocks noChangeAspect="1" noChangeArrowheads="1"/>
          </p:cNvPicPr>
          <p:nvPr/>
        </p:nvPicPr>
        <p:blipFill>
          <a:blip r:embed="rId3" cstate="print"/>
          <a:srcRect/>
          <a:stretch>
            <a:fillRect/>
          </a:stretch>
        </p:blipFill>
        <p:spPr bwMode="auto">
          <a:xfrm>
            <a:off x="512683" y="1455288"/>
            <a:ext cx="1827069" cy="1800200"/>
          </a:xfrm>
          <a:prstGeom prst="rect">
            <a:avLst/>
          </a:prstGeom>
          <a:noFill/>
          <a:ln w="9525">
            <a:noFill/>
            <a:miter lim="800000"/>
            <a:headEnd/>
            <a:tailEnd/>
          </a:ln>
        </p:spPr>
      </p:pic>
      <p:pic>
        <p:nvPicPr>
          <p:cNvPr id="45060" name="Picture 4"/>
          <p:cNvPicPr>
            <a:picLocks noChangeAspect="1" noChangeArrowheads="1"/>
          </p:cNvPicPr>
          <p:nvPr/>
        </p:nvPicPr>
        <p:blipFill>
          <a:blip r:embed="rId4" cstate="print"/>
          <a:srcRect/>
          <a:stretch>
            <a:fillRect/>
          </a:stretch>
        </p:blipFill>
        <p:spPr bwMode="auto">
          <a:xfrm>
            <a:off x="4788024" y="1527296"/>
            <a:ext cx="3865361" cy="1368152"/>
          </a:xfrm>
          <a:prstGeom prst="rect">
            <a:avLst/>
          </a:prstGeom>
          <a:noFill/>
          <a:ln w="9525">
            <a:noFill/>
            <a:miter lim="800000"/>
            <a:headEnd/>
            <a:tailEnd/>
          </a:ln>
        </p:spPr>
      </p:pic>
      <p:sp>
        <p:nvSpPr>
          <p:cNvPr id="13" name="右箭头 12"/>
          <p:cNvSpPr/>
          <p:nvPr/>
        </p:nvSpPr>
        <p:spPr bwMode="auto">
          <a:xfrm>
            <a:off x="2742304" y="1959344"/>
            <a:ext cx="1800200" cy="288032"/>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ea typeface="宋体" pitchFamily="2" charset="-122"/>
              <a:cs typeface="Arial" charset="0"/>
            </a:endParaRPr>
          </a:p>
        </p:txBody>
      </p:sp>
      <p:sp>
        <p:nvSpPr>
          <p:cNvPr id="14" name="TextBox 13"/>
          <p:cNvSpPr txBox="1"/>
          <p:nvPr/>
        </p:nvSpPr>
        <p:spPr>
          <a:xfrm>
            <a:off x="2483768" y="2463400"/>
            <a:ext cx="2088232" cy="461665"/>
          </a:xfrm>
          <a:prstGeom prst="rect">
            <a:avLst/>
          </a:prstGeom>
          <a:noFill/>
        </p:spPr>
        <p:txBody>
          <a:bodyPr wrap="square" rtlCol="0">
            <a:spAutoFit/>
          </a:bodyPr>
          <a:lstStyle/>
          <a:p>
            <a:pPr algn="ctr"/>
            <a:r>
              <a:rPr lang="en-US" altLang="zh-CN" sz="2400" dirty="0">
                <a:solidFill>
                  <a:srgbClr val="FF0000"/>
                </a:solidFill>
                <a:latin typeface="微软雅黑" pitchFamily="34" charset="-122"/>
                <a:ea typeface="微软雅黑" pitchFamily="34" charset="-122"/>
                <a:cs typeface="Arial" charset="0"/>
              </a:rPr>
              <a:t>F = S</a:t>
            </a:r>
            <a:r>
              <a:rPr lang="en-US" altLang="zh-CN" sz="2400" dirty="0">
                <a:solidFill>
                  <a:srgbClr val="FF0000"/>
                </a:solidFill>
                <a:latin typeface="微软雅黑" pitchFamily="34" charset="-122"/>
                <a:ea typeface="微软雅黑" pitchFamily="34" charset="-122"/>
              </a:rPr>
              <a:t>'X + SY</a:t>
            </a:r>
            <a:endParaRPr lang="zh-CN" altLang="en-US" sz="2400" dirty="0">
              <a:solidFill>
                <a:srgbClr val="FF0000"/>
              </a:solidFill>
              <a:latin typeface="微软雅黑" pitchFamily="34" charset="-122"/>
              <a:ea typeface="微软雅黑" pitchFamily="34" charset="-122"/>
              <a:cs typeface="Arial" charset="0"/>
            </a:endParaRPr>
          </a:p>
        </p:txBody>
      </p:sp>
      <p:sp>
        <p:nvSpPr>
          <p:cNvPr id="15" name="TextBox 14"/>
          <p:cNvSpPr txBox="1"/>
          <p:nvPr/>
        </p:nvSpPr>
        <p:spPr>
          <a:xfrm>
            <a:off x="399000" y="980728"/>
            <a:ext cx="2016224" cy="400110"/>
          </a:xfrm>
          <a:prstGeom prst="rect">
            <a:avLst/>
          </a:prstGeom>
          <a:noFill/>
        </p:spPr>
        <p:txBody>
          <a:bodyPr wrap="square" rtlCol="0">
            <a:spAutoFit/>
          </a:bodyPr>
          <a:lstStyle/>
          <a:p>
            <a:pPr algn="ctr"/>
            <a:r>
              <a:rPr lang="en-US" altLang="zh-CN" sz="2000" dirty="0">
                <a:solidFill>
                  <a:srgbClr val="0000FF"/>
                </a:solidFill>
                <a:latin typeface="微软雅黑" pitchFamily="34" charset="-122"/>
                <a:ea typeface="微软雅黑" pitchFamily="34" charset="-122"/>
              </a:rPr>
              <a:t>2</a:t>
            </a:r>
            <a:r>
              <a:rPr lang="zh-CN" altLang="en-US" sz="2000" dirty="0">
                <a:solidFill>
                  <a:srgbClr val="0000FF"/>
                </a:solidFill>
                <a:latin typeface="微软雅黑" pitchFamily="34" charset="-122"/>
                <a:ea typeface="微软雅黑" pitchFamily="34" charset="-122"/>
              </a:rPr>
              <a:t>选</a:t>
            </a:r>
            <a:r>
              <a:rPr lang="en-US" altLang="zh-CN" sz="2000" dirty="0">
                <a:solidFill>
                  <a:srgbClr val="0000FF"/>
                </a:solidFill>
                <a:latin typeface="微软雅黑" pitchFamily="34" charset="-122"/>
                <a:ea typeface="微软雅黑" pitchFamily="34" charset="-122"/>
              </a:rPr>
              <a:t>1</a:t>
            </a:r>
            <a:r>
              <a:rPr lang="zh-CN" altLang="en-US" sz="2000" dirty="0">
                <a:solidFill>
                  <a:srgbClr val="0000FF"/>
                </a:solidFill>
                <a:latin typeface="微软雅黑" pitchFamily="34" charset="-122"/>
                <a:ea typeface="微软雅黑" pitchFamily="34" charset="-122"/>
              </a:rPr>
              <a:t>多路选择器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45060"/>
                                        </p:tgtEl>
                                        <p:attrNameLst>
                                          <p:attrName>style.visibility</p:attrName>
                                        </p:attrNameLst>
                                      </p:cBhvr>
                                      <p:to>
                                        <p:strVal val="visible"/>
                                      </p:to>
                                    </p:set>
                                    <p:animEffect transition="in" filter="blinds(horizontal)">
                                      <p:cBhvr>
                                        <p:cTn id="10" dur="500"/>
                                        <p:tgtEl>
                                          <p:spTgt spid="4506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83</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敏感信号列表</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敏感信号列表规定了</a:t>
            </a:r>
            <a:r>
              <a:rPr lang="en-US" altLang="zh-CN" sz="2600" kern="0" dirty="0">
                <a:latin typeface="微软雅黑" pitchFamily="34" charset="-122"/>
                <a:ea typeface="微软雅黑" pitchFamily="34" charset="-122"/>
              </a:rPr>
              <a:t>always</a:t>
            </a:r>
            <a:r>
              <a:rPr lang="zh-CN" altLang="en-US" sz="2600" kern="0" dirty="0">
                <a:latin typeface="微软雅黑" pitchFamily="34" charset="-122"/>
                <a:ea typeface="微软雅黑" pitchFamily="34" charset="-122"/>
              </a:rPr>
              <a:t>过程块的触发条件，当列表中任何一个信号的值发生改变，就会执行一遍块内语句。</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敏感信号列表中的信号分为两类：</a:t>
            </a:r>
            <a:endParaRPr lang="en-US" altLang="zh-CN" sz="26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zh-CN" altLang="en-US" sz="2400" kern="0" dirty="0">
                <a:solidFill>
                  <a:srgbClr val="0000FF"/>
                </a:solidFill>
                <a:latin typeface="微软雅黑" pitchFamily="34" charset="-122"/>
                <a:ea typeface="微软雅黑" pitchFamily="34" charset="-122"/>
              </a:rPr>
              <a:t>电平敏感型信号</a:t>
            </a:r>
            <a:r>
              <a:rPr lang="zh-CN" altLang="en-US" sz="2400" kern="0" dirty="0">
                <a:latin typeface="微软雅黑" pitchFamily="34" charset="-122"/>
                <a:ea typeface="微软雅黑" pitchFamily="34" charset="-122"/>
              </a:rPr>
              <a:t>（</a:t>
            </a:r>
            <a:r>
              <a:rPr lang="zh-CN" altLang="en-US" sz="2400" kern="0" dirty="0">
                <a:solidFill>
                  <a:srgbClr val="FF0000"/>
                </a:solidFill>
                <a:latin typeface="微软雅黑" pitchFamily="34" charset="-122"/>
                <a:ea typeface="微软雅黑" pitchFamily="34" charset="-122"/>
              </a:rPr>
              <a:t>常用于组合逻辑的描述</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1257300" lvl="2" indent="-342900" algn="just">
              <a:lnSpc>
                <a:spcPts val="4200"/>
              </a:lnSpc>
              <a:spcBef>
                <a:spcPct val="20000"/>
              </a:spcBef>
              <a:buClr>
                <a:schemeClr val="accent1"/>
              </a:buClr>
              <a:buSzPct val="100000"/>
              <a:defRPr/>
            </a:pPr>
            <a:r>
              <a:rPr lang="en-US" altLang="zh-CN" sz="2000" kern="0" dirty="0">
                <a:latin typeface="微软雅黑" pitchFamily="34" charset="-122"/>
                <a:ea typeface="微软雅黑" pitchFamily="34" charset="-122"/>
              </a:rPr>
              <a:t>@ (a)   @ (a or b)  //</a:t>
            </a:r>
            <a:r>
              <a:rPr lang="zh-CN" altLang="en-US" sz="2000" kern="0" dirty="0">
                <a:latin typeface="微软雅黑" pitchFamily="34" charset="-122"/>
                <a:ea typeface="微软雅黑" pitchFamily="34" charset="-122"/>
              </a:rPr>
              <a:t>当有多个敏感信号时，用</a:t>
            </a:r>
            <a:r>
              <a:rPr lang="en-US" altLang="zh-CN" sz="2000" kern="0" dirty="0">
                <a:latin typeface="微软雅黑" pitchFamily="34" charset="-122"/>
                <a:ea typeface="微软雅黑" pitchFamily="34" charset="-122"/>
              </a:rPr>
              <a:t>or</a:t>
            </a:r>
            <a:r>
              <a:rPr lang="zh-CN" altLang="en-US" sz="2000" kern="0" dirty="0">
                <a:latin typeface="微软雅黑" pitchFamily="34" charset="-122"/>
                <a:ea typeface="微软雅黑" pitchFamily="34" charset="-122"/>
              </a:rPr>
              <a:t>连接</a:t>
            </a:r>
            <a:endParaRPr lang="en-US" altLang="zh-CN" sz="20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zh-CN" altLang="en-US" sz="2400" kern="0" dirty="0">
                <a:solidFill>
                  <a:srgbClr val="0000FF"/>
                </a:solidFill>
                <a:latin typeface="微软雅黑" pitchFamily="34" charset="-122"/>
                <a:ea typeface="微软雅黑" pitchFamily="34" charset="-122"/>
              </a:rPr>
              <a:t>边沿敏感型信号</a:t>
            </a:r>
            <a:r>
              <a:rPr lang="zh-CN" altLang="en-US" sz="2400" kern="0" dirty="0">
                <a:latin typeface="微软雅黑" pitchFamily="34" charset="-122"/>
                <a:ea typeface="微软雅黑" pitchFamily="34" charset="-122"/>
              </a:rPr>
              <a:t>（</a:t>
            </a:r>
            <a:r>
              <a:rPr lang="zh-CN" altLang="en-US" sz="2400" kern="0" dirty="0">
                <a:solidFill>
                  <a:srgbClr val="FF0000"/>
                </a:solidFill>
                <a:latin typeface="微软雅黑" pitchFamily="34" charset="-122"/>
                <a:ea typeface="微软雅黑" pitchFamily="34" charset="-122"/>
              </a:rPr>
              <a:t>常用于时序逻辑的描述</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1257300" lvl="2" indent="-342900" algn="just">
              <a:lnSpc>
                <a:spcPts val="4200"/>
              </a:lnSpc>
              <a:spcBef>
                <a:spcPct val="20000"/>
              </a:spcBef>
              <a:buClr>
                <a:schemeClr val="accent1"/>
              </a:buClr>
              <a:buSzPct val="100000"/>
              <a:defRPr/>
            </a:pPr>
            <a:r>
              <a:rPr lang="en-US" altLang="zh-CN" sz="2000" kern="0" dirty="0">
                <a:latin typeface="微软雅黑" pitchFamily="34" charset="-122"/>
                <a:ea typeface="微软雅黑" pitchFamily="34" charset="-122"/>
              </a:rPr>
              <a:t>@ (</a:t>
            </a:r>
            <a:r>
              <a:rPr lang="en-US" altLang="zh-CN" sz="2000" kern="0" dirty="0" err="1">
                <a:latin typeface="微软雅黑" pitchFamily="34" charset="-122"/>
                <a:ea typeface="微软雅黑" pitchFamily="34" charset="-122"/>
              </a:rPr>
              <a:t>posedge</a:t>
            </a:r>
            <a:r>
              <a:rPr lang="en-US" altLang="zh-CN" sz="2000" kern="0" dirty="0">
                <a:latin typeface="微软雅黑" pitchFamily="34" charset="-122"/>
                <a:ea typeface="微软雅黑" pitchFamily="34" charset="-122"/>
              </a:rPr>
              <a:t> </a:t>
            </a:r>
            <a:r>
              <a:rPr lang="en-US" altLang="zh-CN" sz="2000" kern="0" dirty="0" err="1">
                <a:latin typeface="微软雅黑" pitchFamily="34" charset="-122"/>
                <a:ea typeface="微软雅黑" pitchFamily="34" charset="-122"/>
              </a:rPr>
              <a:t>clk</a:t>
            </a:r>
            <a:r>
              <a:rPr lang="en-US" altLang="zh-CN" sz="2000" kern="0" dirty="0">
                <a:latin typeface="微软雅黑" pitchFamily="34" charset="-122"/>
                <a:ea typeface="微软雅黑" pitchFamily="34" charset="-122"/>
              </a:rPr>
              <a:t>)  </a:t>
            </a:r>
            <a:r>
              <a:rPr lang="zh-CN" altLang="en-US" sz="2000" kern="0" dirty="0">
                <a:latin typeface="微软雅黑" pitchFamily="34" charset="-122"/>
                <a:ea typeface="微软雅黑" pitchFamily="34" charset="-122"/>
              </a:rPr>
              <a:t>上升沿有效</a:t>
            </a:r>
            <a:r>
              <a:rPr lang="en-US" altLang="zh-CN" sz="2000" kern="0" dirty="0">
                <a:latin typeface="微软雅黑" pitchFamily="34" charset="-122"/>
                <a:ea typeface="微软雅黑" pitchFamily="34" charset="-122"/>
              </a:rPr>
              <a:t> @ (</a:t>
            </a:r>
            <a:r>
              <a:rPr lang="en-US" altLang="zh-CN" sz="2000" kern="0" dirty="0" err="1">
                <a:latin typeface="微软雅黑" pitchFamily="34" charset="-122"/>
                <a:ea typeface="微软雅黑" pitchFamily="34" charset="-122"/>
              </a:rPr>
              <a:t>negedge</a:t>
            </a:r>
            <a:r>
              <a:rPr lang="en-US" altLang="zh-CN" sz="2000" kern="0" dirty="0">
                <a:latin typeface="微软雅黑" pitchFamily="34" charset="-122"/>
                <a:ea typeface="微软雅黑" pitchFamily="34" charset="-122"/>
              </a:rPr>
              <a:t> </a:t>
            </a:r>
            <a:r>
              <a:rPr lang="en-US" altLang="zh-CN" sz="2000" kern="0" dirty="0" err="1">
                <a:latin typeface="微软雅黑" pitchFamily="34" charset="-122"/>
                <a:ea typeface="微软雅黑" pitchFamily="34" charset="-122"/>
              </a:rPr>
              <a:t>clk</a:t>
            </a:r>
            <a:r>
              <a:rPr lang="en-US" altLang="zh-CN" sz="2000" kern="0" dirty="0">
                <a:latin typeface="微软雅黑" pitchFamily="34" charset="-122"/>
                <a:ea typeface="微软雅黑" pitchFamily="34" charset="-122"/>
              </a:rPr>
              <a:t>)  </a:t>
            </a:r>
            <a:r>
              <a:rPr lang="zh-CN" altLang="en-US" sz="2000" kern="0" dirty="0">
                <a:latin typeface="微软雅黑" pitchFamily="34" charset="-122"/>
                <a:ea typeface="微软雅黑" pitchFamily="34" charset="-122"/>
              </a:rPr>
              <a:t>下降沿有效</a:t>
            </a:r>
            <a:r>
              <a:rPr lang="en-US" altLang="zh-CN" sz="2000" kern="0" dirty="0">
                <a:latin typeface="微软雅黑" pitchFamily="34" charset="-122"/>
                <a:ea typeface="微软雅黑" pitchFamily="34" charset="-122"/>
              </a:rPr>
              <a:t> </a:t>
            </a: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在每一个</a:t>
            </a:r>
            <a:r>
              <a:rPr lang="en-US" altLang="zh-CN" sz="2600" kern="0" dirty="0">
                <a:latin typeface="微软雅黑" pitchFamily="34" charset="-122"/>
                <a:ea typeface="微软雅黑" pitchFamily="34" charset="-122"/>
              </a:rPr>
              <a:t>always</a:t>
            </a:r>
            <a:r>
              <a:rPr lang="zh-CN" altLang="en-US" sz="2600" kern="0" dirty="0">
                <a:latin typeface="微软雅黑" pitchFamily="34" charset="-122"/>
                <a:ea typeface="微软雅黑" pitchFamily="34" charset="-122"/>
              </a:rPr>
              <a:t>块只使用一种类型敏感信号列表。</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defRPr/>
            </a:pPr>
            <a:endParaRPr lang="en-US" altLang="zh-CN" sz="2000"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blinds(horizontal)">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linds(horizontal)">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blinds(horizontal)">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blinds(horizontal)">
                                      <p:cBhvr>
                                        <p:cTn id="3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84</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过程赋值语句</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在过程块中的赋值称为</a:t>
            </a:r>
            <a:r>
              <a:rPr lang="zh-CN" altLang="en-US" sz="2600" kern="0" dirty="0">
                <a:solidFill>
                  <a:srgbClr val="0000FF"/>
                </a:solidFill>
                <a:latin typeface="微软雅黑" pitchFamily="34" charset="-122"/>
                <a:ea typeface="微软雅黑" pitchFamily="34" charset="-122"/>
              </a:rPr>
              <a:t>过程赋值</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endParaRPr lang="zh-CN" altLang="en-US"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在过程赋值语句中表达式左边的信号必须是</a:t>
            </a:r>
            <a:r>
              <a:rPr lang="en-US" altLang="zh-CN" sz="2600" kern="0" dirty="0" err="1">
                <a:solidFill>
                  <a:srgbClr val="0000FF"/>
                </a:solidFill>
                <a:latin typeface="微软雅黑" pitchFamily="34" charset="-122"/>
                <a:ea typeface="微软雅黑" pitchFamily="34" charset="-122"/>
              </a:rPr>
              <a:t>reg</a:t>
            </a:r>
            <a:r>
              <a:rPr lang="zh-CN" altLang="en-US" sz="2600" kern="0" dirty="0">
                <a:solidFill>
                  <a:srgbClr val="0000FF"/>
                </a:solidFill>
                <a:latin typeface="微软雅黑" pitchFamily="34" charset="-122"/>
                <a:ea typeface="微软雅黑" pitchFamily="34" charset="-122"/>
              </a:rPr>
              <a:t>类型</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endParaRPr lang="zh-CN" altLang="en-US"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在过程赋值语句中等式右边可以是任何有效的表达式，信号类型也没有限制。</a:t>
            </a:r>
          </a:p>
        </p:txBody>
      </p:sp>
      <p:sp>
        <p:nvSpPr>
          <p:cNvPr id="7" name="Text Box 8"/>
          <p:cNvSpPr txBox="1">
            <a:spLocks noChangeArrowheads="1"/>
          </p:cNvSpPr>
          <p:nvPr/>
        </p:nvSpPr>
        <p:spPr bwMode="auto">
          <a:xfrm>
            <a:off x="770324" y="1268760"/>
            <a:ext cx="7416824" cy="446276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b="1" dirty="0">
                <a:latin typeface="Courier-Bold" charset="0"/>
                <a:ea typeface="方正舒体" pitchFamily="2" charset="-122"/>
              </a:rPr>
              <a:t>module adder (out, a, b, </a:t>
            </a:r>
            <a:r>
              <a:rPr lang="en-US" altLang="zh-CN" sz="1800" b="1" dirty="0" err="1">
                <a:latin typeface="Courier-Bold" charset="0"/>
                <a:ea typeface="方正舒体" pitchFamily="2" charset="-122"/>
              </a:rPr>
              <a:t>cin</a:t>
            </a:r>
            <a:r>
              <a:rPr lang="en-US" altLang="zh-CN" sz="1800" b="1" dirty="0">
                <a:latin typeface="Courier-Bold" charset="0"/>
                <a:ea typeface="方正舒体" pitchFamily="2" charset="-122"/>
              </a:rPr>
              <a:t>);</a:t>
            </a:r>
          </a:p>
          <a:p>
            <a:pPr>
              <a:spcBef>
                <a:spcPct val="10000"/>
              </a:spcBef>
            </a:pPr>
            <a:r>
              <a:rPr lang="en-US" altLang="zh-CN" sz="1800" b="1" dirty="0">
                <a:latin typeface="Courier-Bold" charset="0"/>
                <a:ea typeface="方正舒体" pitchFamily="2" charset="-122"/>
              </a:rPr>
              <a:t>      input a, b, </a:t>
            </a:r>
            <a:r>
              <a:rPr lang="en-US" altLang="zh-CN" sz="1800" b="1" dirty="0" err="1">
                <a:latin typeface="Courier-Bold" charset="0"/>
                <a:ea typeface="方正舒体" pitchFamily="2" charset="-122"/>
              </a:rPr>
              <a:t>cin</a:t>
            </a:r>
            <a:r>
              <a:rPr lang="en-US" altLang="zh-CN" sz="1800" b="1" dirty="0">
                <a:latin typeface="Courier-Bold" charset="0"/>
                <a:ea typeface="方正舒体" pitchFamily="2" charset="-122"/>
              </a:rPr>
              <a:t>;</a:t>
            </a:r>
          </a:p>
          <a:p>
            <a:pPr>
              <a:spcBef>
                <a:spcPct val="10000"/>
              </a:spcBef>
            </a:pPr>
            <a:r>
              <a:rPr lang="en-US" altLang="zh-CN" sz="1800" b="1" dirty="0">
                <a:latin typeface="Courier-Bold" charset="0"/>
                <a:ea typeface="方正舒体" pitchFamily="2" charset="-122"/>
              </a:rPr>
              <a:t>      output [1:0] out;</a:t>
            </a:r>
          </a:p>
          <a:p>
            <a:pPr>
              <a:spcBef>
                <a:spcPct val="10000"/>
              </a:spcBef>
            </a:pPr>
            <a:r>
              <a:rPr lang="en-US" altLang="zh-CN" sz="1800" b="1" dirty="0">
                <a:latin typeface="Courier-Bold" charset="0"/>
                <a:ea typeface="方正舒体" pitchFamily="2" charset="-122"/>
              </a:rPr>
              <a:t>      wire a, b, </a:t>
            </a:r>
            <a:r>
              <a:rPr lang="en-US" altLang="zh-CN" sz="1800" b="1" dirty="0" err="1">
                <a:latin typeface="Courier-Bold" charset="0"/>
                <a:ea typeface="方正舒体" pitchFamily="2" charset="-122"/>
              </a:rPr>
              <a:t>cin</a:t>
            </a:r>
            <a:r>
              <a:rPr lang="en-US" altLang="zh-CN" sz="1800" b="1" dirty="0">
                <a:latin typeface="Courier-Bold" charset="0"/>
                <a:ea typeface="方正舒体" pitchFamily="2" charset="-122"/>
              </a:rPr>
              <a:t>, </a:t>
            </a:r>
            <a:r>
              <a:rPr lang="en-US" altLang="zh-CN" sz="1800" b="1" dirty="0" err="1">
                <a:latin typeface="Courier-Bold" charset="0"/>
                <a:ea typeface="方正舒体" pitchFamily="2" charset="-122"/>
              </a:rPr>
              <a:t>half_carry</a:t>
            </a:r>
            <a:r>
              <a:rPr lang="en-US" altLang="zh-CN" sz="1800" b="1" dirty="0">
                <a:latin typeface="Courier-Bold" charset="0"/>
                <a:ea typeface="方正舒体" pitchFamily="2" charset="-122"/>
              </a:rPr>
              <a:t>;</a:t>
            </a:r>
          </a:p>
          <a:p>
            <a:pPr>
              <a:spcBef>
                <a:spcPct val="10000"/>
              </a:spcBef>
            </a:pPr>
            <a:r>
              <a:rPr lang="en-US" altLang="zh-CN" sz="1800" b="1" dirty="0">
                <a:latin typeface="Courier-Bold" charset="0"/>
                <a:ea typeface="方正舒体" pitchFamily="2" charset="-122"/>
              </a:rPr>
              <a:t>      </a:t>
            </a:r>
            <a:r>
              <a:rPr lang="en-US" altLang="zh-CN" sz="1800" b="1" dirty="0" err="1">
                <a:latin typeface="Courier-Bold" charset="0"/>
                <a:ea typeface="方正舒体" pitchFamily="2" charset="-122"/>
              </a:rPr>
              <a:t>reg</a:t>
            </a:r>
            <a:r>
              <a:rPr lang="en-US" altLang="zh-CN" sz="1800" b="1" dirty="0">
                <a:latin typeface="Courier-Bold" charset="0"/>
                <a:ea typeface="方正舒体" pitchFamily="2" charset="-122"/>
              </a:rPr>
              <a:t> </a:t>
            </a:r>
            <a:r>
              <a:rPr lang="en-US" altLang="zh-CN" sz="1800" b="1" dirty="0" err="1">
                <a:latin typeface="Courier-Bold" charset="0"/>
                <a:ea typeface="方正舒体" pitchFamily="2" charset="-122"/>
              </a:rPr>
              <a:t>half_sum</a:t>
            </a:r>
            <a:r>
              <a:rPr lang="en-US" altLang="zh-CN" sz="1800" b="1" dirty="0">
                <a:latin typeface="Courier-Bold" charset="0"/>
                <a:ea typeface="方正舒体" pitchFamily="2" charset="-122"/>
              </a:rPr>
              <a:t>;</a:t>
            </a:r>
          </a:p>
          <a:p>
            <a:pPr>
              <a:spcBef>
                <a:spcPct val="10000"/>
              </a:spcBef>
            </a:pPr>
            <a:r>
              <a:rPr lang="en-US" altLang="zh-CN" sz="1800" b="1" dirty="0">
                <a:latin typeface="Courier-Bold" charset="0"/>
                <a:ea typeface="方正舒体" pitchFamily="2" charset="-122"/>
              </a:rPr>
              <a:t>      </a:t>
            </a:r>
            <a:r>
              <a:rPr lang="en-US" altLang="zh-CN" sz="1800" b="1" dirty="0" err="1">
                <a:latin typeface="Courier-Bold" charset="0"/>
                <a:ea typeface="方正舒体" pitchFamily="2" charset="-122"/>
              </a:rPr>
              <a:t>reg</a:t>
            </a:r>
            <a:r>
              <a:rPr lang="en-US" altLang="zh-CN" sz="1800" b="1" dirty="0">
                <a:latin typeface="Courier-Bold" charset="0"/>
                <a:ea typeface="方正舒体" pitchFamily="2" charset="-122"/>
              </a:rPr>
              <a:t> [1: 0] out;</a:t>
            </a:r>
          </a:p>
          <a:p>
            <a:pPr>
              <a:spcBef>
                <a:spcPct val="10000"/>
              </a:spcBef>
            </a:pPr>
            <a:r>
              <a:rPr lang="en-US" altLang="zh-CN" sz="1800" b="1" dirty="0">
                <a:latin typeface="Courier-Bold" charset="0"/>
                <a:ea typeface="方正舒体" pitchFamily="2" charset="-122"/>
              </a:rPr>
              <a:t>   always @( a or b or </a:t>
            </a:r>
            <a:r>
              <a:rPr lang="en-US" altLang="zh-CN" sz="1800" b="1" dirty="0" err="1">
                <a:latin typeface="Courier-Bold" charset="0"/>
                <a:ea typeface="方正舒体" pitchFamily="2" charset="-122"/>
              </a:rPr>
              <a:t>cin</a:t>
            </a:r>
            <a:r>
              <a:rPr lang="en-US" altLang="zh-CN" sz="1800" b="1" dirty="0">
                <a:latin typeface="Courier-Bold" charset="0"/>
                <a:ea typeface="方正舒体" pitchFamily="2" charset="-122"/>
              </a:rPr>
              <a:t>)</a:t>
            </a:r>
          </a:p>
          <a:p>
            <a:pPr>
              <a:spcBef>
                <a:spcPct val="10000"/>
              </a:spcBef>
            </a:pPr>
            <a:r>
              <a:rPr lang="en-US" altLang="zh-CN" sz="1800" b="1" dirty="0">
                <a:latin typeface="Courier-Bold" charset="0"/>
                <a:ea typeface="方正舒体" pitchFamily="2" charset="-122"/>
              </a:rPr>
              <a:t>   begin</a:t>
            </a:r>
          </a:p>
          <a:p>
            <a:pPr>
              <a:spcBef>
                <a:spcPct val="10000"/>
              </a:spcBef>
            </a:pPr>
            <a:r>
              <a:rPr lang="en-US" altLang="zh-CN" sz="1800" b="1" dirty="0">
                <a:latin typeface="Courier-Bold" charset="0"/>
                <a:ea typeface="方正舒体" pitchFamily="2" charset="-122"/>
              </a:rPr>
              <a:t>      </a:t>
            </a:r>
            <a:r>
              <a:rPr lang="en-US" altLang="zh-CN" sz="1800" b="1" dirty="0" err="1">
                <a:latin typeface="Courier-Bold" charset="0"/>
                <a:ea typeface="方正舒体" pitchFamily="2" charset="-122"/>
              </a:rPr>
              <a:t>half_sum</a:t>
            </a:r>
            <a:r>
              <a:rPr lang="en-US" altLang="zh-CN" sz="1800" b="1" dirty="0">
                <a:latin typeface="Courier-Bold" charset="0"/>
                <a:ea typeface="方正舒体" pitchFamily="2" charset="-122"/>
              </a:rPr>
              <a:t> = a ^ b ^ </a:t>
            </a:r>
            <a:r>
              <a:rPr lang="en-US" altLang="zh-CN" sz="1800" b="1" dirty="0" err="1">
                <a:latin typeface="Courier-Bold" charset="0"/>
                <a:ea typeface="方正舒体" pitchFamily="2" charset="-122"/>
              </a:rPr>
              <a:t>cin</a:t>
            </a:r>
            <a:r>
              <a:rPr lang="en-US" altLang="zh-CN" sz="1800" b="1" dirty="0">
                <a:latin typeface="Courier-Bold" charset="0"/>
                <a:ea typeface="方正舒体" pitchFamily="2" charset="-122"/>
              </a:rPr>
              <a:t>; </a:t>
            </a:r>
            <a:r>
              <a:rPr lang="en-US" altLang="zh-CN" sz="1800" b="1" dirty="0">
                <a:solidFill>
                  <a:srgbClr val="0000FF"/>
                </a:solidFill>
                <a:latin typeface="Courier-Bold" charset="0"/>
                <a:ea typeface="方正舒体" pitchFamily="2" charset="-122"/>
              </a:rPr>
              <a:t>// OK</a:t>
            </a:r>
          </a:p>
          <a:p>
            <a:pPr>
              <a:spcBef>
                <a:spcPct val="10000"/>
              </a:spcBef>
            </a:pPr>
            <a:r>
              <a:rPr lang="en-US" altLang="zh-CN" sz="1800" b="1" dirty="0">
                <a:latin typeface="Courier-Bold" charset="0"/>
                <a:ea typeface="方正舒体" pitchFamily="2" charset="-122"/>
              </a:rPr>
              <a:t>      </a:t>
            </a:r>
            <a:r>
              <a:rPr lang="en-US" altLang="zh-CN" sz="1800" b="1" dirty="0" err="1">
                <a:solidFill>
                  <a:srgbClr val="FF0000"/>
                </a:solidFill>
                <a:latin typeface="Courier-Bold" charset="0"/>
                <a:ea typeface="方正舒体" pitchFamily="2" charset="-122"/>
              </a:rPr>
              <a:t>half_carry</a:t>
            </a:r>
            <a:r>
              <a:rPr lang="en-US" altLang="zh-CN" sz="1800" b="1" dirty="0">
                <a:latin typeface="Courier-Bold" charset="0"/>
                <a:ea typeface="方正舒体" pitchFamily="2" charset="-122"/>
              </a:rPr>
              <a:t> = a &amp; b | a &amp; !b &amp; </a:t>
            </a:r>
            <a:r>
              <a:rPr lang="en-US" altLang="zh-CN" sz="1800" b="1" dirty="0" err="1">
                <a:latin typeface="Courier-Bold" charset="0"/>
                <a:ea typeface="方正舒体" pitchFamily="2" charset="-122"/>
              </a:rPr>
              <a:t>cin</a:t>
            </a:r>
            <a:r>
              <a:rPr lang="en-US" altLang="zh-CN" sz="1800" b="1" dirty="0">
                <a:latin typeface="Courier-Bold" charset="0"/>
                <a:ea typeface="方正舒体" pitchFamily="2" charset="-122"/>
              </a:rPr>
              <a:t> | !a &amp; b &amp; </a:t>
            </a:r>
            <a:r>
              <a:rPr lang="en-US" altLang="zh-CN" sz="1800" b="1" dirty="0" err="1">
                <a:latin typeface="Courier-Bold" charset="0"/>
                <a:ea typeface="方正舒体" pitchFamily="2" charset="-122"/>
              </a:rPr>
              <a:t>cin</a:t>
            </a:r>
            <a:r>
              <a:rPr lang="en-US" altLang="zh-CN" sz="1800" b="1" dirty="0">
                <a:latin typeface="Courier-Bold" charset="0"/>
                <a:ea typeface="方正舒体" pitchFamily="2" charset="-122"/>
              </a:rPr>
              <a:t> ; // </a:t>
            </a:r>
            <a:r>
              <a:rPr lang="en-US" altLang="zh-CN" sz="1800" b="1" dirty="0">
                <a:solidFill>
                  <a:srgbClr val="FF0000"/>
                </a:solidFill>
                <a:latin typeface="Courier-Bold" charset="0"/>
                <a:ea typeface="方正舒体" pitchFamily="2" charset="-122"/>
              </a:rPr>
              <a:t>ERROR!</a:t>
            </a:r>
          </a:p>
          <a:p>
            <a:pPr>
              <a:spcBef>
                <a:spcPct val="10000"/>
              </a:spcBef>
            </a:pPr>
            <a:r>
              <a:rPr lang="en-US" altLang="zh-CN" sz="1800" b="1" dirty="0">
                <a:latin typeface="Courier-Bold" charset="0"/>
                <a:ea typeface="方正舒体" pitchFamily="2" charset="-122"/>
              </a:rPr>
              <a:t>      out = {</a:t>
            </a:r>
            <a:r>
              <a:rPr lang="en-US" altLang="zh-CN" sz="1800" b="1" dirty="0" err="1">
                <a:latin typeface="Courier-Bold" charset="0"/>
                <a:ea typeface="方正舒体" pitchFamily="2" charset="-122"/>
              </a:rPr>
              <a:t>half_carry</a:t>
            </a:r>
            <a:r>
              <a:rPr lang="en-US" altLang="zh-CN" sz="1800" b="1" dirty="0">
                <a:latin typeface="Courier-Bold" charset="0"/>
                <a:ea typeface="方正舒体" pitchFamily="2" charset="-122"/>
              </a:rPr>
              <a:t>, half_ sum}; </a:t>
            </a:r>
            <a:r>
              <a:rPr lang="en-US" altLang="zh-CN" sz="1800" b="1" dirty="0">
                <a:solidFill>
                  <a:srgbClr val="0000FF"/>
                </a:solidFill>
                <a:latin typeface="Courier-Bold" charset="0"/>
                <a:ea typeface="方正舒体" pitchFamily="2" charset="-122"/>
              </a:rPr>
              <a:t>// OK</a:t>
            </a:r>
            <a:endParaRPr lang="en-US" altLang="zh-CN" sz="1800" b="1" dirty="0">
              <a:latin typeface="Courier-Bold" charset="0"/>
              <a:ea typeface="方正舒体" pitchFamily="2" charset="-122"/>
            </a:endParaRPr>
          </a:p>
          <a:p>
            <a:pPr>
              <a:spcBef>
                <a:spcPct val="10000"/>
              </a:spcBef>
            </a:pPr>
            <a:r>
              <a:rPr lang="en-US" altLang="zh-CN" sz="1800" b="1" dirty="0">
                <a:latin typeface="Courier-Bold" charset="0"/>
                <a:ea typeface="方正舒体" pitchFamily="2" charset="-122"/>
              </a:rPr>
              <a:t>   end</a:t>
            </a:r>
          </a:p>
          <a:p>
            <a:pPr>
              <a:spcBef>
                <a:spcPct val="10000"/>
              </a:spcBef>
            </a:pPr>
            <a:r>
              <a:rPr lang="en-US" altLang="zh-CN" sz="1800" b="1" dirty="0" err="1">
                <a:latin typeface="Courier-Bold" charset="0"/>
                <a:ea typeface="方正舒体" pitchFamily="2" charset="-122"/>
              </a:rPr>
              <a:t>endmodule</a:t>
            </a:r>
            <a:endParaRPr lang="en-US" altLang="zh-CN" sz="1800" b="1" dirty="0">
              <a:latin typeface="Courier-Bold" charset="0"/>
              <a:ea typeface="方正舒体" pitchFamily="2" charset="-122"/>
            </a:endParaRPr>
          </a:p>
        </p:txBody>
      </p:sp>
      <p:sp>
        <p:nvSpPr>
          <p:cNvPr id="8" name="TextBox 7"/>
          <p:cNvSpPr txBox="1"/>
          <p:nvPr/>
        </p:nvSpPr>
        <p:spPr>
          <a:xfrm>
            <a:off x="5249568" y="1313004"/>
            <a:ext cx="2880320" cy="830997"/>
          </a:xfrm>
          <a:prstGeom prst="rect">
            <a:avLst/>
          </a:prstGeom>
          <a:noFill/>
        </p:spPr>
        <p:txBody>
          <a:bodyPr wrap="square" rtlCol="0">
            <a:spAutoFit/>
          </a:bodyPr>
          <a:lstStyle/>
          <a:p>
            <a:pPr algn="ctr"/>
            <a:r>
              <a:rPr lang="zh-CN" altLang="en-US" sz="2400" b="1" dirty="0">
                <a:solidFill>
                  <a:srgbClr val="7030A0"/>
                </a:solidFill>
                <a:latin typeface="微软雅黑" pitchFamily="34" charset="-122"/>
                <a:ea typeface="微软雅黑" pitchFamily="34" charset="-122"/>
              </a:rPr>
              <a:t>在</a:t>
            </a:r>
            <a:r>
              <a:rPr lang="en-US" altLang="zh-CN" sz="2400" b="1" dirty="0">
                <a:solidFill>
                  <a:srgbClr val="7030A0"/>
                </a:solidFill>
                <a:latin typeface="微软雅黑" pitchFamily="34" charset="-122"/>
                <a:ea typeface="微软雅黑" pitchFamily="34" charset="-122"/>
              </a:rPr>
              <a:t>always</a:t>
            </a:r>
            <a:r>
              <a:rPr lang="zh-CN" altLang="en-US" sz="2400" b="1" dirty="0">
                <a:solidFill>
                  <a:srgbClr val="7030A0"/>
                </a:solidFill>
                <a:latin typeface="微软雅黑" pitchFamily="34" charset="-122"/>
                <a:ea typeface="微软雅黑" pitchFamily="34" charset="-122"/>
              </a:rPr>
              <a:t>块中不能给</a:t>
            </a:r>
            <a:r>
              <a:rPr lang="en-US" altLang="zh-CN" sz="2400" b="1" dirty="0">
                <a:solidFill>
                  <a:srgbClr val="7030A0"/>
                </a:solidFill>
                <a:latin typeface="微软雅黑" pitchFamily="34" charset="-122"/>
                <a:ea typeface="微软雅黑" pitchFamily="34" charset="-122"/>
              </a:rPr>
              <a:t>wire</a:t>
            </a:r>
            <a:r>
              <a:rPr lang="zh-CN" altLang="en-US" sz="2400" b="1" dirty="0">
                <a:solidFill>
                  <a:srgbClr val="7030A0"/>
                </a:solidFill>
                <a:latin typeface="微软雅黑" pitchFamily="34" charset="-122"/>
                <a:ea typeface="微软雅黑" pitchFamily="34" charset="-122"/>
              </a:rPr>
              <a:t>型信号赋值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blinds(horizontal)">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2">
                                            <p:txEl>
                                              <p:pRg st="0" end="0"/>
                                            </p:txEl>
                                          </p:spTgt>
                                        </p:tgtEl>
                                      </p:cBhvr>
                                    </p:animEffect>
                                    <p:set>
                                      <p:cBhvr>
                                        <p:cTn id="17" dur="1" fill="hold">
                                          <p:stCondLst>
                                            <p:cond delay="499"/>
                                          </p:stCondLst>
                                        </p:cTn>
                                        <p:tgtEl>
                                          <p:spTgt spid="12">
                                            <p:txEl>
                                              <p:pRg st="0" end="0"/>
                                            </p:txEl>
                                          </p:spTgt>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500"/>
                                        <p:tgtEl>
                                          <p:spTgt spid="12">
                                            <p:txEl>
                                              <p:pRg st="2" end="2"/>
                                            </p:txEl>
                                          </p:spTgt>
                                        </p:tgtEl>
                                      </p:cBhvr>
                                    </p:animEffect>
                                    <p:set>
                                      <p:cBhvr>
                                        <p:cTn id="20" dur="1" fill="hold">
                                          <p:stCondLst>
                                            <p:cond delay="499"/>
                                          </p:stCondLst>
                                        </p:cTn>
                                        <p:tgtEl>
                                          <p:spTgt spid="12">
                                            <p:txEl>
                                              <p:pRg st="2" end="2"/>
                                            </p:txEl>
                                          </p:spTgt>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12">
                                            <p:txEl>
                                              <p:pRg st="4" end="4"/>
                                            </p:txEl>
                                          </p:spTgt>
                                        </p:tgtEl>
                                      </p:cBhvr>
                                    </p:animEffect>
                                    <p:set>
                                      <p:cBhvr>
                                        <p:cTn id="23" dur="1" fill="hold">
                                          <p:stCondLst>
                                            <p:cond delay="499"/>
                                          </p:stCondLst>
                                        </p:cTn>
                                        <p:tgtEl>
                                          <p:spTgt spid="12">
                                            <p:txEl>
                                              <p:pRg st="4" end="4"/>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7" grpId="0" animBg="1"/>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85</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过程赋值语句（</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过程赋值语句的格式：</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endParaRPr lang="zh-CN" altLang="en-US"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过程赋值语句分两类：</a:t>
            </a:r>
            <a:endParaRPr lang="en-US" altLang="zh-CN" sz="26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zh-CN" altLang="en-US" sz="2400" kern="0" dirty="0">
                <a:solidFill>
                  <a:srgbClr val="0000FF"/>
                </a:solidFill>
                <a:latin typeface="微软雅黑" pitchFamily="34" charset="-122"/>
                <a:ea typeface="微软雅黑" pitchFamily="34" charset="-122"/>
              </a:rPr>
              <a:t>阻塞赋值（</a:t>
            </a:r>
            <a:r>
              <a:rPr lang="en-US" altLang="zh-CN" sz="2400" kern="0" dirty="0">
                <a:solidFill>
                  <a:srgbClr val="0000FF"/>
                </a:solidFill>
                <a:latin typeface="微软雅黑" pitchFamily="34" charset="-122"/>
                <a:ea typeface="微软雅黑" pitchFamily="34" charset="-122"/>
              </a:rPr>
              <a:t>=</a:t>
            </a:r>
            <a:r>
              <a:rPr lang="zh-CN" altLang="en-US" sz="2400" kern="0" dirty="0">
                <a:solidFill>
                  <a:srgbClr val="0000FF"/>
                </a:solidFill>
                <a:latin typeface="微软雅黑" pitchFamily="34" charset="-122"/>
                <a:ea typeface="微软雅黑" pitchFamily="34" charset="-122"/>
              </a:rPr>
              <a:t>）</a:t>
            </a:r>
            <a:endParaRPr lang="en-US" altLang="zh-CN" sz="2400" kern="0" dirty="0">
              <a:solidFill>
                <a:srgbClr val="0000FF"/>
              </a:solidFill>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zh-CN" altLang="en-US" sz="2400" kern="0" dirty="0">
                <a:solidFill>
                  <a:srgbClr val="0000FF"/>
                </a:solidFill>
                <a:latin typeface="微软雅黑" pitchFamily="34" charset="-122"/>
                <a:ea typeface="微软雅黑" pitchFamily="34" charset="-122"/>
              </a:rPr>
              <a:t>非阻塞赋值（</a:t>
            </a:r>
            <a:r>
              <a:rPr lang="en-US" altLang="zh-CN" sz="2400" kern="0" dirty="0">
                <a:solidFill>
                  <a:srgbClr val="0000FF"/>
                </a:solidFill>
                <a:latin typeface="微软雅黑" pitchFamily="34" charset="-122"/>
                <a:ea typeface="微软雅黑" pitchFamily="34" charset="-122"/>
              </a:rPr>
              <a:t>&lt;=</a:t>
            </a:r>
            <a:r>
              <a:rPr lang="zh-CN" altLang="en-US" sz="2400" kern="0" dirty="0">
                <a:solidFill>
                  <a:srgbClr val="0000FF"/>
                </a:solidFill>
                <a:latin typeface="微软雅黑" pitchFamily="34" charset="-122"/>
                <a:ea typeface="微软雅黑" pitchFamily="34" charset="-122"/>
              </a:rPr>
              <a:t>）</a:t>
            </a:r>
            <a:endParaRPr lang="en-US" altLang="zh-CN" sz="2400" kern="0" dirty="0">
              <a:solidFill>
                <a:srgbClr val="0000FF"/>
              </a:solidFill>
              <a:latin typeface="微软雅黑" pitchFamily="34" charset="-122"/>
              <a:ea typeface="微软雅黑" pitchFamily="34" charset="-122"/>
            </a:endParaRPr>
          </a:p>
        </p:txBody>
      </p:sp>
      <p:sp>
        <p:nvSpPr>
          <p:cNvPr id="9" name="TextBox 8"/>
          <p:cNvSpPr txBox="1"/>
          <p:nvPr/>
        </p:nvSpPr>
        <p:spPr>
          <a:xfrm>
            <a:off x="683568" y="1859572"/>
            <a:ext cx="6696744" cy="120032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ln>
        </p:spPr>
        <p:txBody>
          <a:bodyPr wrap="square" rtlCol="0">
            <a:spAutoFit/>
          </a:bodyPr>
          <a:lstStyle/>
          <a:p>
            <a:r>
              <a:rPr lang="en-US" altLang="zh-CN" sz="2400" dirty="0">
                <a:latin typeface="微软雅黑" pitchFamily="34" charset="-122"/>
                <a:ea typeface="微软雅黑" pitchFamily="34" charset="-122"/>
              </a:rPr>
              <a:t>&lt;</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延迟量</a:t>
            </a:r>
            <a:r>
              <a:rPr lang="en-US" altLang="zh-CN" sz="2400" dirty="0">
                <a:latin typeface="微软雅黑" pitchFamily="34" charset="-122"/>
                <a:ea typeface="微软雅黑" pitchFamily="34" charset="-122"/>
              </a:rPr>
              <a:t>&gt;   </a:t>
            </a:r>
            <a:r>
              <a:rPr lang="zh-CN" altLang="en-US" sz="2400" dirty="0">
                <a:latin typeface="微软雅黑" pitchFamily="34" charset="-122"/>
                <a:ea typeface="微软雅黑" pitchFamily="34" charset="-122"/>
              </a:rPr>
              <a:t>被赋值信号 </a:t>
            </a:r>
            <a:r>
              <a:rPr lang="en-US" altLang="zh-CN" sz="2400" dirty="0">
                <a:solidFill>
                  <a:srgbClr val="0000FF"/>
                </a:solidFill>
                <a:latin typeface="微软雅黑" pitchFamily="34" charset="-122"/>
                <a:ea typeface="微软雅黑" pitchFamily="34" charset="-122"/>
              </a:rPr>
              <a:t>= (</a:t>
            </a:r>
            <a:r>
              <a:rPr lang="zh-CN" altLang="en-US" sz="2400" dirty="0">
                <a:solidFill>
                  <a:srgbClr val="0000FF"/>
                </a:solidFill>
                <a:latin typeface="微软雅黑" pitchFamily="34" charset="-122"/>
                <a:ea typeface="微软雅黑" pitchFamily="34" charset="-122"/>
              </a:rPr>
              <a:t>或</a:t>
            </a:r>
            <a:r>
              <a:rPr lang="en-US" altLang="zh-CN" sz="2400" dirty="0">
                <a:solidFill>
                  <a:srgbClr val="0000FF"/>
                </a:solidFill>
                <a:latin typeface="微软雅黑" pitchFamily="34" charset="-122"/>
                <a:ea typeface="微软雅黑" pitchFamily="34" charset="-122"/>
              </a:rPr>
              <a:t>&lt;=) </a:t>
            </a:r>
            <a:r>
              <a:rPr lang="zh-CN" altLang="en-US" sz="2400" dirty="0">
                <a:latin typeface="微软雅黑" pitchFamily="34" charset="-122"/>
                <a:ea typeface="微软雅黑" pitchFamily="34" charset="-122"/>
              </a:rPr>
              <a:t>赋值表达式</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#5 out = a;</a:t>
            </a:r>
          </a:p>
          <a:p>
            <a:r>
              <a:rPr lang="en-US" altLang="zh-CN" sz="2400" dirty="0">
                <a:latin typeface="微软雅黑" pitchFamily="34" charset="-122"/>
                <a:ea typeface="微软雅黑" pitchFamily="34" charset="-122"/>
              </a:rPr>
              <a:t>out[3:0] &lt;= b[3:0];</a:t>
            </a:r>
            <a:endParaRPr lang="zh-CN" altLang="en-US" sz="2400" dirty="0">
              <a:latin typeface="微软雅黑" pitchFamily="34" charset="-122"/>
              <a:ea typeface="微软雅黑" pitchFamily="34" charset="-122"/>
            </a:endParaRPr>
          </a:p>
        </p:txBody>
      </p:sp>
      <p:sp>
        <p:nvSpPr>
          <p:cNvPr id="10" name="TextBox 9"/>
          <p:cNvSpPr txBox="1"/>
          <p:nvPr/>
        </p:nvSpPr>
        <p:spPr>
          <a:xfrm>
            <a:off x="1115616" y="3155716"/>
            <a:ext cx="5544616" cy="461665"/>
          </a:xfrm>
          <a:prstGeom prst="rect">
            <a:avLst/>
          </a:prstGeom>
          <a:noFill/>
        </p:spPr>
        <p:txBody>
          <a:bodyPr wrap="square" rtlCol="0">
            <a:spAutoFit/>
          </a:bodyPr>
          <a:lstStyle/>
          <a:p>
            <a:r>
              <a:rPr lang="zh-CN" altLang="en-US" sz="2400" b="1" dirty="0">
                <a:solidFill>
                  <a:srgbClr val="FF0000"/>
                </a:solidFill>
                <a:latin typeface="微软雅黑" pitchFamily="34" charset="-122"/>
                <a:ea typeface="微软雅黑" pitchFamily="34" charset="-122"/>
              </a:rPr>
              <a:t>带有延迟量的赋值语句是不可综合的！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blinds(horizontal)">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blinds(horizontal)">
                                      <p:cBhvr>
                                        <p:cTn id="22" dur="500"/>
                                        <p:tgtEl>
                                          <p:spTgt spid="1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animEffect transition="in" filter="blinds(horizontal)">
                                      <p:cBhvr>
                                        <p:cTn id="2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86</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阻塞赋值</a:t>
            </a:r>
          </a:p>
        </p:txBody>
      </p:sp>
      <p:sp>
        <p:nvSpPr>
          <p:cNvPr id="12"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阻塞赋值的符号为“</a:t>
            </a:r>
            <a:r>
              <a:rPr lang="en-US" altLang="zh-CN" sz="2600" kern="0" dirty="0">
                <a:solidFill>
                  <a:srgbClr val="0000FF"/>
                </a:solidFill>
                <a:latin typeface="微软雅黑" pitchFamily="34" charset="-122"/>
                <a:ea typeface="微软雅黑" pitchFamily="34" charset="-122"/>
              </a:rPr>
              <a:t>=</a:t>
            </a:r>
            <a:r>
              <a:rPr lang="en-US" altLang="zh-CN" sz="2600" kern="0" dirty="0">
                <a:latin typeface="微软雅黑" pitchFamily="34" charset="-122"/>
                <a:ea typeface="微软雅黑" pitchFamily="34" charset="-122"/>
              </a:rPr>
              <a:t>”</a:t>
            </a:r>
            <a:r>
              <a:rPr lang="zh-CN" altLang="en-US" sz="2600" kern="0" dirty="0">
                <a:latin typeface="微软雅黑" pitchFamily="34" charset="-122"/>
                <a:ea typeface="微软雅黑" pitchFamily="34" charset="-122"/>
              </a:rPr>
              <a:t>，如：</a:t>
            </a:r>
            <a:r>
              <a:rPr lang="en-US" altLang="zh-CN" sz="2600" kern="0" dirty="0">
                <a:latin typeface="微软雅黑" pitchFamily="34" charset="-122"/>
                <a:ea typeface="微软雅黑" pitchFamily="34" charset="-122"/>
              </a:rPr>
              <a:t>b= a</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阻塞赋值在该语句结束时就立即完成赋值操作，即</a:t>
            </a:r>
            <a:r>
              <a:rPr lang="en-US" altLang="zh-CN" sz="2600" kern="0" dirty="0">
                <a:latin typeface="微软雅黑" pitchFamily="34" charset="-122"/>
                <a:ea typeface="微软雅黑" pitchFamily="34" charset="-122"/>
              </a:rPr>
              <a:t>b</a:t>
            </a:r>
            <a:r>
              <a:rPr lang="zh-CN" altLang="en-US" sz="2600" kern="0" dirty="0">
                <a:latin typeface="微软雅黑" pitchFamily="34" charset="-122"/>
                <a:ea typeface="微软雅黑" pitchFamily="34" charset="-122"/>
              </a:rPr>
              <a:t>的值在该条语句结束后立刻改变。</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如果在一个过程块中，有多条阻塞赋值语句，</a:t>
            </a:r>
            <a:r>
              <a:rPr lang="zh-CN" altLang="en-US" sz="2600" kern="0" dirty="0">
                <a:solidFill>
                  <a:srgbClr val="0000FF"/>
                </a:solidFill>
                <a:latin typeface="微软雅黑" pitchFamily="34" charset="-122"/>
                <a:ea typeface="微软雅黑" pitchFamily="34" charset="-122"/>
              </a:rPr>
              <a:t>在前面的赋值语句没有完成之前，后面的语句就不能被执行</a:t>
            </a:r>
            <a:r>
              <a:rPr lang="zh-CN" altLang="en-US" sz="2600" kern="0" dirty="0">
                <a:latin typeface="微软雅黑" pitchFamily="34" charset="-122"/>
                <a:ea typeface="微软雅黑" pitchFamily="34" charset="-122"/>
              </a:rPr>
              <a:t>，仿佛被阻塞了（</a:t>
            </a:r>
            <a:r>
              <a:rPr lang="en-US" altLang="zh-CN" sz="2600" kern="0" dirty="0">
                <a:latin typeface="微软雅黑" pitchFamily="34" charset="-122"/>
                <a:ea typeface="微软雅黑" pitchFamily="34" charset="-122"/>
              </a:rPr>
              <a:t>blocking</a:t>
            </a:r>
            <a:r>
              <a:rPr lang="zh-CN" altLang="en-US" sz="2600" kern="0" dirty="0">
                <a:latin typeface="微软雅黑" pitchFamily="34" charset="-122"/>
                <a:ea typeface="微软雅黑" pitchFamily="34" charset="-122"/>
              </a:rPr>
              <a:t>）一样，因此称为</a:t>
            </a:r>
            <a:r>
              <a:rPr lang="zh-CN" altLang="en-US" sz="2600" kern="0" dirty="0">
                <a:solidFill>
                  <a:srgbClr val="FF0000"/>
                </a:solidFill>
                <a:latin typeface="微软雅黑" pitchFamily="34" charset="-122"/>
                <a:ea typeface="微软雅黑" pitchFamily="34" charset="-122"/>
              </a:rPr>
              <a:t>阻塞赋值方式</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600" kern="0" dirty="0">
                <a:latin typeface="微软雅黑" pitchFamily="34" charset="-122"/>
                <a:ea typeface="微软雅黑" pitchFamily="34" charset="-122"/>
              </a:rPr>
              <a:t>阻塞赋值中输入的变化会立即影响输出，</a:t>
            </a:r>
            <a:r>
              <a:rPr lang="zh-CN" altLang="en-US" sz="2600" kern="0" dirty="0">
                <a:solidFill>
                  <a:srgbClr val="0000FF"/>
                </a:solidFill>
                <a:latin typeface="微软雅黑" pitchFamily="34" charset="-122"/>
                <a:ea typeface="微软雅黑" pitchFamily="34" charset="-122"/>
              </a:rPr>
              <a:t>主要用于描述组合逻辑电路</a:t>
            </a:r>
            <a:r>
              <a:rPr lang="zh-CN" altLang="en-US" sz="2600" kern="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linds(horizontal)">
                                      <p:cBhvr>
                                        <p:cTn id="1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87</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阻塞赋值</a:t>
            </a:r>
          </a:p>
        </p:txBody>
      </p:sp>
      <p:pic>
        <p:nvPicPr>
          <p:cNvPr id="7" name="Picture 2">
            <a:extLst>
              <a:ext uri="{FF2B5EF4-FFF2-40B4-BE49-F238E27FC236}">
                <a16:creationId xmlns:a16="http://schemas.microsoft.com/office/drawing/2014/main" id="{5C0E9558-8AB9-40FE-87C6-83C73C0AC2A3}"/>
              </a:ext>
            </a:extLst>
          </p:cNvPr>
          <p:cNvPicPr>
            <a:picLocks noChangeAspect="1" noChangeArrowheads="1"/>
          </p:cNvPicPr>
          <p:nvPr/>
        </p:nvPicPr>
        <p:blipFill>
          <a:blip r:embed="rId3" cstate="print"/>
          <a:srcRect/>
          <a:stretch>
            <a:fillRect/>
          </a:stretch>
        </p:blipFill>
        <p:spPr bwMode="auto">
          <a:xfrm>
            <a:off x="652981" y="1412776"/>
            <a:ext cx="4988506" cy="1800200"/>
          </a:xfrm>
          <a:prstGeom prst="rect">
            <a:avLst/>
          </a:prstGeom>
          <a:noFill/>
          <a:ln w="9525">
            <a:noFill/>
            <a:miter lim="800000"/>
            <a:headEnd/>
            <a:tailEnd/>
          </a:ln>
        </p:spPr>
      </p:pic>
      <p:sp>
        <p:nvSpPr>
          <p:cNvPr id="2" name="文本框 1">
            <a:extLst>
              <a:ext uri="{FF2B5EF4-FFF2-40B4-BE49-F238E27FC236}">
                <a16:creationId xmlns:a16="http://schemas.microsoft.com/office/drawing/2014/main" id="{875E3F83-F406-40C2-9D4D-1ECF169840F0}"/>
              </a:ext>
            </a:extLst>
          </p:cNvPr>
          <p:cNvSpPr txBox="1"/>
          <p:nvPr/>
        </p:nvSpPr>
        <p:spPr>
          <a:xfrm>
            <a:off x="590294" y="3861048"/>
            <a:ext cx="4968552" cy="1478418"/>
          </a:xfrm>
          <a:prstGeom prst="rect">
            <a:avLst/>
          </a:prstGeom>
          <a:noFill/>
        </p:spPr>
        <p:txBody>
          <a:bodyPr wrap="square" rtlCol="0">
            <a:spAutoFit/>
          </a:bodyPr>
          <a:lstStyle/>
          <a:p>
            <a:pPr>
              <a:lnSpc>
                <a:spcPct val="150000"/>
              </a:lnSpc>
            </a:pPr>
            <a:r>
              <a:rPr lang="en-US" altLang="zh-CN" dirty="0">
                <a:solidFill>
                  <a:srgbClr val="7030A0"/>
                </a:solidFill>
              </a:rPr>
              <a:t>c = a &amp; b;</a:t>
            </a:r>
          </a:p>
          <a:p>
            <a:pPr>
              <a:lnSpc>
                <a:spcPct val="150000"/>
              </a:lnSpc>
            </a:pPr>
            <a:r>
              <a:rPr lang="en-US" altLang="zh-CN" dirty="0">
                <a:solidFill>
                  <a:srgbClr val="7030A0"/>
                </a:solidFill>
              </a:rPr>
              <a:t>out = c ^ d;</a:t>
            </a:r>
            <a:endParaRPr lang="zh-CN" altLang="en-US" dirty="0">
              <a:solidFill>
                <a:srgbClr val="7030A0"/>
              </a:solidFill>
            </a:endParaRPr>
          </a:p>
        </p:txBody>
      </p:sp>
    </p:spTree>
    <p:extLst>
      <p:ext uri="{BB962C8B-B14F-4D97-AF65-F5344CB8AC3E}">
        <p14:creationId xmlns:p14="http://schemas.microsoft.com/office/powerpoint/2010/main" val="22551075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88</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非阻塞赋值</a:t>
            </a:r>
          </a:p>
        </p:txBody>
      </p:sp>
      <p:sp>
        <p:nvSpPr>
          <p:cNvPr id="12" name="Rectangle 6"/>
          <p:cNvSpPr txBox="1">
            <a:spLocks noChangeArrowheads="1"/>
          </p:cNvSpPr>
          <p:nvPr/>
        </p:nvSpPr>
        <p:spPr>
          <a:xfrm>
            <a:off x="352424" y="1340768"/>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非阻塞赋值的符号为“</a:t>
            </a:r>
            <a:r>
              <a:rPr lang="en-US" altLang="zh-CN" sz="2400" kern="0" dirty="0">
                <a:solidFill>
                  <a:srgbClr val="0000FF"/>
                </a:solidFill>
                <a:latin typeface="微软雅黑" pitchFamily="34" charset="-122"/>
                <a:ea typeface="微软雅黑" pitchFamily="34" charset="-122"/>
              </a:rPr>
              <a:t>&lt;=</a:t>
            </a:r>
            <a:r>
              <a:rPr lang="en-US" altLang="zh-CN" sz="2400" kern="0" dirty="0">
                <a:latin typeface="微软雅黑" pitchFamily="34" charset="-122"/>
                <a:ea typeface="微软雅黑" pitchFamily="34" charset="-122"/>
              </a:rPr>
              <a:t>”</a:t>
            </a:r>
            <a:r>
              <a:rPr lang="zh-CN" altLang="en-US" sz="2400" kern="0" dirty="0">
                <a:latin typeface="微软雅黑" pitchFamily="34" charset="-122"/>
                <a:ea typeface="微软雅黑" pitchFamily="34" charset="-122"/>
              </a:rPr>
              <a:t>，如：</a:t>
            </a:r>
            <a:r>
              <a:rPr lang="en-US" altLang="zh-CN" sz="2400" kern="0" dirty="0">
                <a:latin typeface="微软雅黑" pitchFamily="34" charset="-122"/>
                <a:ea typeface="微软雅黑" pitchFamily="34" charset="-122"/>
              </a:rPr>
              <a:t>b &lt;= a</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非阻塞赋值在过程块结束时才对被赋值信号进行赋值。</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如果在一个过程块中，有多条非阻塞赋值语句，</a:t>
            </a:r>
            <a:r>
              <a:rPr lang="zh-CN" altLang="en-US" sz="2400" kern="0" dirty="0">
                <a:solidFill>
                  <a:srgbClr val="0000FF"/>
                </a:solidFill>
                <a:latin typeface="微软雅黑" pitchFamily="34" charset="-122"/>
                <a:ea typeface="微软雅黑" pitchFamily="34" charset="-122"/>
              </a:rPr>
              <a:t>前面的赋值语句不会阻塞后面赋值语句的执行</a:t>
            </a:r>
            <a:r>
              <a:rPr lang="zh-CN" altLang="en-US" sz="2400" kern="0" dirty="0">
                <a:latin typeface="微软雅黑" pitchFamily="34" charset="-122"/>
                <a:ea typeface="微软雅黑" pitchFamily="34" charset="-122"/>
              </a:rPr>
              <a:t>，因此称为</a:t>
            </a:r>
            <a:r>
              <a:rPr lang="zh-CN" altLang="en-US" sz="2400" kern="0" dirty="0">
                <a:solidFill>
                  <a:srgbClr val="FF0000"/>
                </a:solidFill>
                <a:latin typeface="微软雅黑" pitchFamily="34" charset="-122"/>
                <a:ea typeface="微软雅黑" pitchFamily="34" charset="-122"/>
              </a:rPr>
              <a:t>阻塞赋值方式</a:t>
            </a:r>
            <a:r>
              <a:rPr lang="zh-CN" altLang="en-US" sz="2400" kern="0" dirty="0">
                <a:latin typeface="微软雅黑" pitchFamily="34" charset="-122"/>
                <a:ea typeface="微软雅黑" pitchFamily="34" charset="-122"/>
              </a:rPr>
              <a:t>。</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也就是说，各条非阻塞赋值语句对应的“赋值表达式”同时开始计算，在过程块结束时，才将计算结果赋值给各个“被赋值信号”。</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非阻塞赋值</a:t>
            </a:r>
            <a:r>
              <a:rPr lang="zh-CN" altLang="en-US" sz="2400" kern="0" dirty="0">
                <a:solidFill>
                  <a:srgbClr val="0000FF"/>
                </a:solidFill>
                <a:latin typeface="微软雅黑" pitchFamily="34" charset="-122"/>
                <a:ea typeface="微软雅黑" pitchFamily="34" charset="-122"/>
              </a:rPr>
              <a:t>主要用于描述时序逻辑电路</a:t>
            </a:r>
            <a:r>
              <a:rPr lang="zh-CN" altLang="en-US" sz="2400" kern="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linds(horizontal)">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blinds(horizontal)">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89</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阻塞赋值和非阻塞赋值实例</a:t>
            </a:r>
          </a:p>
        </p:txBody>
      </p:sp>
      <p:sp>
        <p:nvSpPr>
          <p:cNvPr id="7" name="Text Box 4"/>
          <p:cNvSpPr txBox="1">
            <a:spLocks noChangeArrowheads="1"/>
          </p:cNvSpPr>
          <p:nvPr/>
        </p:nvSpPr>
        <p:spPr bwMode="auto">
          <a:xfrm>
            <a:off x="395536" y="1229730"/>
            <a:ext cx="4114800" cy="369331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a:spAutoFit/>
          </a:bodyPr>
          <a:lstStyle/>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module block(</a:t>
            </a:r>
            <a:r>
              <a:rPr lang="en-US" altLang="zh-CN" sz="2000" dirty="0" err="1">
                <a:latin typeface="微软雅黑" pitchFamily="34" charset="-122"/>
                <a:ea typeface="微软雅黑" pitchFamily="34" charset="-122"/>
                <a:cs typeface="Microsoft Sans Serif" pitchFamily="34" charset="0"/>
              </a:rPr>
              <a:t>q,a,clk</a:t>
            </a:r>
            <a:r>
              <a:rPr lang="en-US" altLang="zh-CN" sz="2000" dirty="0">
                <a:latin typeface="微软雅黑" pitchFamily="34" charset="-122"/>
                <a:ea typeface="微软雅黑" pitchFamily="34" charset="-122"/>
                <a:cs typeface="Microsoft Sans Serif" pitchFamily="34" charset="0"/>
              </a:rPr>
              <a:t>);</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output  q;</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input  </a:t>
            </a:r>
            <a:r>
              <a:rPr lang="en-US" altLang="zh-CN" sz="2000" dirty="0" err="1">
                <a:latin typeface="微软雅黑" pitchFamily="34" charset="-122"/>
                <a:ea typeface="微软雅黑" pitchFamily="34" charset="-122"/>
                <a:cs typeface="Microsoft Sans Serif" pitchFamily="34" charset="0"/>
              </a:rPr>
              <a:t>clk</a:t>
            </a:r>
            <a:r>
              <a:rPr lang="en-US" altLang="zh-CN" sz="2000" dirty="0">
                <a:latin typeface="微软雅黑" pitchFamily="34" charset="-122"/>
                <a:ea typeface="微软雅黑" pitchFamily="34" charset="-122"/>
                <a:cs typeface="Microsoft Sans Serif" pitchFamily="34" charset="0"/>
              </a:rPr>
              <a:t>, a;</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err="1">
                <a:latin typeface="微软雅黑" pitchFamily="34" charset="-122"/>
                <a:ea typeface="微软雅黑" pitchFamily="34" charset="-122"/>
                <a:cs typeface="Microsoft Sans Serif" pitchFamily="34" charset="0"/>
              </a:rPr>
              <a:t>reg</a:t>
            </a:r>
            <a:r>
              <a:rPr lang="en-US" altLang="zh-CN" sz="2000" dirty="0">
                <a:latin typeface="微软雅黑" pitchFamily="34" charset="-122"/>
                <a:ea typeface="微软雅黑" pitchFamily="34" charset="-122"/>
                <a:cs typeface="Microsoft Sans Serif" pitchFamily="34" charset="0"/>
              </a:rPr>
              <a:t>  b, q;</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always @(</a:t>
            </a:r>
            <a:r>
              <a:rPr lang="en-US" altLang="zh-CN" sz="2000" dirty="0" err="1">
                <a:latin typeface="微软雅黑" pitchFamily="34" charset="-122"/>
                <a:ea typeface="微软雅黑" pitchFamily="34" charset="-122"/>
                <a:cs typeface="Microsoft Sans Serif" pitchFamily="34" charset="0"/>
              </a:rPr>
              <a:t>posedge</a:t>
            </a:r>
            <a:r>
              <a:rPr lang="en-US" altLang="zh-CN" sz="2000" dirty="0">
                <a:latin typeface="微软雅黑" pitchFamily="34" charset="-122"/>
                <a:ea typeface="微软雅黑" pitchFamily="34" charset="-122"/>
                <a:cs typeface="Microsoft Sans Serif" pitchFamily="34" charset="0"/>
              </a:rPr>
              <a:t> </a:t>
            </a:r>
            <a:r>
              <a:rPr lang="en-US" altLang="zh-CN" sz="2000" dirty="0" err="1">
                <a:latin typeface="微软雅黑" pitchFamily="34" charset="-122"/>
                <a:ea typeface="微软雅黑" pitchFamily="34" charset="-122"/>
                <a:cs typeface="Microsoft Sans Serif" pitchFamily="34" charset="0"/>
              </a:rPr>
              <a:t>clk</a:t>
            </a:r>
            <a:r>
              <a:rPr lang="en-US" altLang="zh-CN" sz="2000" dirty="0">
                <a:latin typeface="微软雅黑" pitchFamily="34" charset="-122"/>
                <a:ea typeface="微软雅黑" pitchFamily="34" charset="-122"/>
                <a:cs typeface="Microsoft Sans Serif" pitchFamily="34" charset="0"/>
              </a:rPr>
              <a:t>)</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begin</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    	b=a;</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    	q=b;</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end</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err="1">
                <a:latin typeface="微软雅黑" pitchFamily="34" charset="-122"/>
                <a:ea typeface="微软雅黑" pitchFamily="34" charset="-122"/>
                <a:cs typeface="Microsoft Sans Serif" pitchFamily="34" charset="0"/>
              </a:rPr>
              <a:t>endmodule</a:t>
            </a:r>
            <a:endParaRPr lang="en-US" altLang="zh-CN" sz="2000" dirty="0">
              <a:latin typeface="微软雅黑" pitchFamily="34" charset="-122"/>
              <a:ea typeface="微软雅黑" pitchFamily="34" charset="-122"/>
              <a:cs typeface="Microsoft Sans Serif" pitchFamily="34" charset="0"/>
            </a:endParaRPr>
          </a:p>
        </p:txBody>
      </p:sp>
      <p:sp>
        <p:nvSpPr>
          <p:cNvPr id="8" name="Text Box 4"/>
          <p:cNvSpPr txBox="1">
            <a:spLocks noChangeArrowheads="1"/>
          </p:cNvSpPr>
          <p:nvPr/>
        </p:nvSpPr>
        <p:spPr bwMode="auto">
          <a:xfrm>
            <a:off x="4777680" y="1229730"/>
            <a:ext cx="4114800" cy="369331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a:spAutoFit/>
          </a:bodyPr>
          <a:lstStyle/>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module block(</a:t>
            </a:r>
            <a:r>
              <a:rPr lang="en-US" altLang="zh-CN" sz="2000" dirty="0" err="1">
                <a:latin typeface="微软雅黑" pitchFamily="34" charset="-122"/>
                <a:ea typeface="微软雅黑" pitchFamily="34" charset="-122"/>
                <a:cs typeface="Microsoft Sans Serif" pitchFamily="34" charset="0"/>
              </a:rPr>
              <a:t>q,a,clk</a:t>
            </a:r>
            <a:r>
              <a:rPr lang="en-US" altLang="zh-CN" sz="2000" dirty="0">
                <a:latin typeface="微软雅黑" pitchFamily="34" charset="-122"/>
                <a:ea typeface="微软雅黑" pitchFamily="34" charset="-122"/>
                <a:cs typeface="Microsoft Sans Serif" pitchFamily="34" charset="0"/>
              </a:rPr>
              <a:t>);</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output  q;</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input  </a:t>
            </a:r>
            <a:r>
              <a:rPr lang="en-US" altLang="zh-CN" sz="2000" dirty="0" err="1">
                <a:latin typeface="微软雅黑" pitchFamily="34" charset="-122"/>
                <a:ea typeface="微软雅黑" pitchFamily="34" charset="-122"/>
                <a:cs typeface="Microsoft Sans Serif" pitchFamily="34" charset="0"/>
              </a:rPr>
              <a:t>clk</a:t>
            </a:r>
            <a:r>
              <a:rPr lang="en-US" altLang="zh-CN" sz="2000" dirty="0">
                <a:latin typeface="微软雅黑" pitchFamily="34" charset="-122"/>
                <a:ea typeface="微软雅黑" pitchFamily="34" charset="-122"/>
                <a:cs typeface="Microsoft Sans Serif" pitchFamily="34" charset="0"/>
              </a:rPr>
              <a:t>, a;</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err="1">
                <a:latin typeface="微软雅黑" pitchFamily="34" charset="-122"/>
                <a:ea typeface="微软雅黑" pitchFamily="34" charset="-122"/>
                <a:cs typeface="Microsoft Sans Serif" pitchFamily="34" charset="0"/>
              </a:rPr>
              <a:t>reg</a:t>
            </a:r>
            <a:r>
              <a:rPr lang="en-US" altLang="zh-CN" sz="2000" dirty="0">
                <a:latin typeface="微软雅黑" pitchFamily="34" charset="-122"/>
                <a:ea typeface="微软雅黑" pitchFamily="34" charset="-122"/>
                <a:cs typeface="Microsoft Sans Serif" pitchFamily="34" charset="0"/>
              </a:rPr>
              <a:t>  b, q;</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always @(</a:t>
            </a:r>
            <a:r>
              <a:rPr lang="en-US" altLang="zh-CN" sz="2000" dirty="0" err="1">
                <a:latin typeface="微软雅黑" pitchFamily="34" charset="-122"/>
                <a:ea typeface="微软雅黑" pitchFamily="34" charset="-122"/>
                <a:cs typeface="Microsoft Sans Serif" pitchFamily="34" charset="0"/>
              </a:rPr>
              <a:t>posedge</a:t>
            </a:r>
            <a:r>
              <a:rPr lang="en-US" altLang="zh-CN" sz="2000" dirty="0">
                <a:latin typeface="微软雅黑" pitchFamily="34" charset="-122"/>
                <a:ea typeface="微软雅黑" pitchFamily="34" charset="-122"/>
                <a:cs typeface="Microsoft Sans Serif" pitchFamily="34" charset="0"/>
              </a:rPr>
              <a:t> </a:t>
            </a:r>
            <a:r>
              <a:rPr lang="en-US" altLang="zh-CN" sz="2000" dirty="0" err="1">
                <a:latin typeface="微软雅黑" pitchFamily="34" charset="-122"/>
                <a:ea typeface="微软雅黑" pitchFamily="34" charset="-122"/>
                <a:cs typeface="Microsoft Sans Serif" pitchFamily="34" charset="0"/>
              </a:rPr>
              <a:t>clk</a:t>
            </a:r>
            <a:r>
              <a:rPr lang="en-US" altLang="zh-CN" sz="2000" dirty="0">
                <a:latin typeface="微软雅黑" pitchFamily="34" charset="-122"/>
                <a:ea typeface="微软雅黑" pitchFamily="34" charset="-122"/>
                <a:cs typeface="Microsoft Sans Serif" pitchFamily="34" charset="0"/>
              </a:rPr>
              <a:t>)</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begin</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    	b &lt;= a;</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    	q &lt;= b;</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end</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err="1">
                <a:latin typeface="微软雅黑" pitchFamily="34" charset="-122"/>
                <a:ea typeface="微软雅黑" pitchFamily="34" charset="-122"/>
                <a:cs typeface="Microsoft Sans Serif" pitchFamily="34" charset="0"/>
              </a:rPr>
              <a:t>endmodule</a:t>
            </a:r>
            <a:endParaRPr lang="en-US" altLang="zh-CN" sz="2000" dirty="0">
              <a:latin typeface="微软雅黑" pitchFamily="34" charset="-122"/>
              <a:ea typeface="微软雅黑" pitchFamily="34" charset="-122"/>
              <a:cs typeface="Microsoft Sans Serif" pitchFamily="34" charset="0"/>
            </a:endParaRPr>
          </a:p>
        </p:txBody>
      </p:sp>
      <p:sp>
        <p:nvSpPr>
          <p:cNvPr id="9" name="TextBox 8"/>
          <p:cNvSpPr txBox="1"/>
          <p:nvPr/>
        </p:nvSpPr>
        <p:spPr>
          <a:xfrm>
            <a:off x="1158128" y="4989015"/>
            <a:ext cx="2592288" cy="461665"/>
          </a:xfrm>
          <a:prstGeom prst="rect">
            <a:avLst/>
          </a:prstGeom>
          <a:noFill/>
        </p:spPr>
        <p:txBody>
          <a:bodyPr wrap="square" rtlCol="0">
            <a:spAutoFit/>
          </a:bodyPr>
          <a:lstStyle/>
          <a:p>
            <a:pPr algn="ctr"/>
            <a:r>
              <a:rPr lang="zh-CN" altLang="en-US" sz="2400" dirty="0">
                <a:solidFill>
                  <a:srgbClr val="0000FF"/>
                </a:solidFill>
                <a:latin typeface="微软雅黑" pitchFamily="34" charset="-122"/>
                <a:ea typeface="微软雅黑" pitchFamily="34" charset="-122"/>
              </a:rPr>
              <a:t>阻塞赋值</a:t>
            </a:r>
          </a:p>
        </p:txBody>
      </p:sp>
      <p:sp>
        <p:nvSpPr>
          <p:cNvPr id="10" name="TextBox 9"/>
          <p:cNvSpPr txBox="1"/>
          <p:nvPr/>
        </p:nvSpPr>
        <p:spPr>
          <a:xfrm>
            <a:off x="5550616" y="4989015"/>
            <a:ext cx="2592288" cy="461665"/>
          </a:xfrm>
          <a:prstGeom prst="rect">
            <a:avLst/>
          </a:prstGeom>
          <a:noFill/>
        </p:spPr>
        <p:txBody>
          <a:bodyPr wrap="square" rtlCol="0">
            <a:spAutoFit/>
          </a:bodyPr>
          <a:lstStyle/>
          <a:p>
            <a:pPr algn="ctr"/>
            <a:r>
              <a:rPr lang="zh-CN" altLang="en-US" sz="2400" dirty="0">
                <a:solidFill>
                  <a:srgbClr val="0000FF"/>
                </a:solidFill>
                <a:latin typeface="微软雅黑" pitchFamily="34" charset="-122"/>
                <a:ea typeface="微软雅黑" pitchFamily="34" charset="-122"/>
              </a:rPr>
              <a:t>非阻塞赋值</a:t>
            </a:r>
          </a:p>
        </p:txBody>
      </p:sp>
      <p:sp>
        <p:nvSpPr>
          <p:cNvPr id="11" name="TextBox 10"/>
          <p:cNvSpPr txBox="1"/>
          <p:nvPr/>
        </p:nvSpPr>
        <p:spPr>
          <a:xfrm>
            <a:off x="1403648" y="5435811"/>
            <a:ext cx="2016224" cy="461665"/>
          </a:xfrm>
          <a:prstGeom prst="rect">
            <a:avLst/>
          </a:prstGeom>
          <a:noFill/>
        </p:spPr>
        <p:txBody>
          <a:bodyPr wrap="square" rtlCol="0">
            <a:spAutoFit/>
          </a:bodyPr>
          <a:lstStyle/>
          <a:p>
            <a:pPr algn="ctr"/>
            <a:r>
              <a:rPr lang="en-US" altLang="zh-CN" sz="2400" dirty="0">
                <a:solidFill>
                  <a:srgbClr val="FF0000"/>
                </a:solidFill>
              </a:rPr>
              <a:t>q = b = a</a:t>
            </a:r>
            <a:endParaRPr lang="zh-CN" altLang="en-US" sz="2400" dirty="0">
              <a:solidFill>
                <a:srgbClr val="FF0000"/>
              </a:solidFill>
            </a:endParaRPr>
          </a:p>
        </p:txBody>
      </p:sp>
      <p:sp>
        <p:nvSpPr>
          <p:cNvPr id="13" name="TextBox 12"/>
          <p:cNvSpPr txBox="1"/>
          <p:nvPr/>
        </p:nvSpPr>
        <p:spPr>
          <a:xfrm>
            <a:off x="5940152" y="5373216"/>
            <a:ext cx="2016224" cy="830997"/>
          </a:xfrm>
          <a:prstGeom prst="rect">
            <a:avLst/>
          </a:prstGeom>
          <a:noFill/>
        </p:spPr>
        <p:txBody>
          <a:bodyPr wrap="square" rtlCol="0">
            <a:spAutoFit/>
          </a:bodyPr>
          <a:lstStyle/>
          <a:p>
            <a:pPr algn="just"/>
            <a:r>
              <a:rPr lang="en-US" altLang="zh-CN" sz="2400" dirty="0">
                <a:solidFill>
                  <a:srgbClr val="FF0000"/>
                </a:solidFill>
              </a:rPr>
              <a:t>b = a</a:t>
            </a:r>
          </a:p>
          <a:p>
            <a:pPr algn="just"/>
            <a:r>
              <a:rPr lang="en-US" altLang="zh-CN" sz="2400" dirty="0">
                <a:solidFill>
                  <a:srgbClr val="FF0000"/>
                </a:solidFill>
              </a:rPr>
              <a:t>q = b</a:t>
            </a:r>
            <a:r>
              <a:rPr lang="zh-CN" altLang="en-US" sz="2400" dirty="0">
                <a:solidFill>
                  <a:srgbClr val="FF0000"/>
                </a:solidFill>
              </a:rPr>
              <a:t>（旧值）</a:t>
            </a:r>
          </a:p>
        </p:txBody>
      </p:sp>
      <p:pic>
        <p:nvPicPr>
          <p:cNvPr id="46082" name="Picture 2"/>
          <p:cNvPicPr>
            <a:picLocks noChangeAspect="1" noChangeArrowheads="1"/>
          </p:cNvPicPr>
          <p:nvPr/>
        </p:nvPicPr>
        <p:blipFill>
          <a:blip r:embed="rId3" cstate="print"/>
          <a:srcRect/>
          <a:stretch>
            <a:fillRect/>
          </a:stretch>
        </p:blipFill>
        <p:spPr bwMode="auto">
          <a:xfrm>
            <a:off x="938366" y="1844824"/>
            <a:ext cx="3057570" cy="2592288"/>
          </a:xfrm>
          <a:prstGeom prst="rect">
            <a:avLst/>
          </a:prstGeom>
          <a:noFill/>
          <a:ln w="9525">
            <a:noFill/>
            <a:miter lim="800000"/>
            <a:headEnd/>
            <a:tailEnd/>
          </a:ln>
        </p:spPr>
      </p:pic>
      <p:pic>
        <p:nvPicPr>
          <p:cNvPr id="46084" name="Picture 4"/>
          <p:cNvPicPr>
            <a:picLocks noChangeAspect="1" noChangeArrowheads="1"/>
          </p:cNvPicPr>
          <p:nvPr/>
        </p:nvPicPr>
        <p:blipFill>
          <a:blip r:embed="rId4" cstate="print"/>
          <a:srcRect/>
          <a:stretch>
            <a:fillRect/>
          </a:stretch>
        </p:blipFill>
        <p:spPr bwMode="auto">
          <a:xfrm>
            <a:off x="4716016" y="1859572"/>
            <a:ext cx="4163622" cy="24482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1" nodeType="clickEffect">
                                  <p:stCondLst>
                                    <p:cond delay="0"/>
                                  </p:stCondLst>
                                  <p:childTnLst>
                                    <p:animEffect transition="out" filter="blinds(horizontal)">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6082"/>
                                        </p:tgtEl>
                                        <p:attrNameLst>
                                          <p:attrName>style.visibility</p:attrName>
                                        </p:attrNameLst>
                                      </p:cBhvr>
                                      <p:to>
                                        <p:strVal val="visible"/>
                                      </p:to>
                                    </p:set>
                                    <p:animEffect transition="in" filter="blinds(horizontal)">
                                      <p:cBhvr>
                                        <p:cTn id="38" dur="500"/>
                                        <p:tgtEl>
                                          <p:spTgt spid="4608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1" nodeType="clickEffect">
                                  <p:stCondLst>
                                    <p:cond delay="0"/>
                                  </p:stCondLst>
                                  <p:childTnLst>
                                    <p:animEffect transition="out" filter="blinds(horizontal)">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6084"/>
                                        </p:tgtEl>
                                        <p:attrNameLst>
                                          <p:attrName>style.visibility</p:attrName>
                                        </p:attrNameLst>
                                      </p:cBhvr>
                                      <p:to>
                                        <p:strVal val="visible"/>
                                      </p:to>
                                    </p:set>
                                    <p:animEffect transition="in" filter="blinds(horizontal)">
                                      <p:cBhvr>
                                        <p:cTn id="48"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7" grpId="1" animBg="1"/>
      <p:bldP spid="8" grpId="0" animBg="1" autoUpdateAnimBg="0"/>
      <p:bldP spid="8" grpId="1" animBg="1"/>
      <p:bldP spid="9" grpId="0"/>
      <p:bldP spid="10" grpId="0"/>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9</a:t>
            </a:fld>
            <a:endParaRPr lang="en-US" altLang="zh-CN"/>
          </a:p>
        </p:txBody>
      </p:sp>
      <p:sp>
        <p:nvSpPr>
          <p:cNvPr id="8" name="Rectangle 4"/>
          <p:cNvSpPr>
            <a:spLocks noChangeArrowheads="1"/>
          </p:cNvSpPr>
          <p:nvPr/>
        </p:nvSpPr>
        <p:spPr bwMode="auto">
          <a:xfrm>
            <a:off x="395288" y="260350"/>
            <a:ext cx="8748712" cy="584775"/>
          </a:xfrm>
          <a:prstGeom prst="rect">
            <a:avLst/>
          </a:prstGeom>
          <a:noFill/>
          <a:ln w="9525" algn="ctr">
            <a:noFill/>
            <a:miter lim="800000"/>
            <a:headEnd/>
            <a:tailEnd/>
          </a:ln>
        </p:spPr>
        <p:txBody>
          <a:bodyPr wrap="square">
            <a:spAutoFit/>
          </a:bodyPr>
          <a:lstStyle/>
          <a:p>
            <a:r>
              <a:rPr lang="zh-CN" altLang="en-US" b="1" dirty="0">
                <a:latin typeface="微软雅黑" pitchFamily="34" charset="-122"/>
                <a:ea typeface="微软雅黑" pitchFamily="34" charset="-122"/>
              </a:rPr>
              <a:t>基于</a:t>
            </a:r>
            <a:r>
              <a:rPr lang="en-US" altLang="zh-CN" b="1" dirty="0" err="1">
                <a:latin typeface="微软雅黑" pitchFamily="34" charset="-122"/>
                <a:ea typeface="微软雅黑" pitchFamily="34" charset="-122"/>
              </a:rPr>
              <a:t>Verilog</a:t>
            </a:r>
            <a:r>
              <a:rPr lang="zh-CN" altLang="en-US" b="1" dirty="0">
                <a:latin typeface="微软雅黑" pitchFamily="34" charset="-122"/>
                <a:ea typeface="微软雅黑" pitchFamily="34" charset="-122"/>
              </a:rPr>
              <a:t>的数字逻辑电路设计流程（</a:t>
            </a:r>
            <a:r>
              <a:rPr lang="en-US" altLang="zh-CN" b="1" dirty="0">
                <a:latin typeface="微软雅黑" pitchFamily="34" charset="-122"/>
                <a:ea typeface="微软雅黑" pitchFamily="34" charset="-122"/>
              </a:rPr>
              <a:t>FPGA</a:t>
            </a:r>
            <a:r>
              <a:rPr lang="zh-CN" altLang="en-US" b="1" dirty="0">
                <a:latin typeface="微软雅黑" pitchFamily="34" charset="-122"/>
                <a:ea typeface="微软雅黑" pitchFamily="34" charset="-122"/>
              </a:rPr>
              <a:t>）</a:t>
            </a:r>
          </a:p>
        </p:txBody>
      </p:sp>
      <p:pic>
        <p:nvPicPr>
          <p:cNvPr id="9" name="Picture 6"/>
          <p:cNvPicPr>
            <a:picLocks noChangeAspect="1" noChangeArrowheads="1"/>
          </p:cNvPicPr>
          <p:nvPr/>
        </p:nvPicPr>
        <p:blipFill>
          <a:blip r:embed="rId2" cstate="print"/>
          <a:srcRect/>
          <a:stretch>
            <a:fillRect/>
          </a:stretch>
        </p:blipFill>
        <p:spPr bwMode="auto">
          <a:xfrm>
            <a:off x="179512" y="1066384"/>
            <a:ext cx="5057775" cy="4972050"/>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a:stretch>
            <a:fillRect/>
          </a:stretch>
        </p:blipFill>
        <p:spPr bwMode="auto">
          <a:xfrm>
            <a:off x="5726434" y="1124744"/>
            <a:ext cx="719138" cy="360363"/>
          </a:xfrm>
          <a:prstGeom prst="rect">
            <a:avLst/>
          </a:prstGeom>
          <a:noFill/>
          <a:ln w="9525">
            <a:noFill/>
            <a:miter lim="800000"/>
            <a:headEnd/>
            <a:tailEnd/>
          </a:ln>
        </p:spPr>
      </p:pic>
      <p:sp>
        <p:nvSpPr>
          <p:cNvPr id="11" name="TextBox 9"/>
          <p:cNvSpPr txBox="1">
            <a:spLocks noChangeArrowheads="1"/>
          </p:cNvSpPr>
          <p:nvPr/>
        </p:nvSpPr>
        <p:spPr bwMode="auto">
          <a:xfrm>
            <a:off x="6283647" y="1124744"/>
            <a:ext cx="2232025" cy="338138"/>
          </a:xfrm>
          <a:prstGeom prst="rect">
            <a:avLst/>
          </a:prstGeom>
          <a:noFill/>
          <a:ln w="9525">
            <a:noFill/>
            <a:miter lim="800000"/>
            <a:headEnd/>
            <a:tailEnd/>
          </a:ln>
        </p:spPr>
        <p:txBody>
          <a:bodyPr>
            <a:spAutoFit/>
          </a:bodyPr>
          <a:lstStyle/>
          <a:p>
            <a:pPr algn="ctr"/>
            <a:r>
              <a:rPr lang="zh-CN" altLang="en-US" sz="1600" dirty="0">
                <a:latin typeface="微软雅黑" pitchFamily="34" charset="-122"/>
                <a:ea typeface="微软雅黑" pitchFamily="34" charset="-122"/>
              </a:rPr>
              <a:t>主流程（必须做）</a:t>
            </a:r>
          </a:p>
        </p:txBody>
      </p:sp>
      <p:cxnSp>
        <p:nvCxnSpPr>
          <p:cNvPr id="12" name="直接连接符 11"/>
          <p:cNvCxnSpPr/>
          <p:nvPr/>
        </p:nvCxnSpPr>
        <p:spPr>
          <a:xfrm>
            <a:off x="5726434" y="1845469"/>
            <a:ext cx="7191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3"/>
          <p:cNvSpPr txBox="1">
            <a:spLocks noChangeArrowheads="1"/>
          </p:cNvSpPr>
          <p:nvPr/>
        </p:nvSpPr>
        <p:spPr bwMode="auto">
          <a:xfrm>
            <a:off x="6266184" y="1629569"/>
            <a:ext cx="2554288" cy="338138"/>
          </a:xfrm>
          <a:prstGeom prst="rect">
            <a:avLst/>
          </a:prstGeom>
          <a:noFill/>
          <a:ln w="9525">
            <a:noFill/>
            <a:miter lim="800000"/>
            <a:headEnd/>
            <a:tailEnd/>
          </a:ln>
        </p:spPr>
        <p:txBody>
          <a:bodyPr>
            <a:spAutoFit/>
          </a:bodyPr>
          <a:lstStyle/>
          <a:p>
            <a:pPr algn="ctr"/>
            <a:r>
              <a:rPr lang="zh-CN" altLang="en-US" sz="1600" dirty="0">
                <a:latin typeface="微软雅黑" pitchFamily="34" charset="-122"/>
                <a:ea typeface="微软雅黑" pitchFamily="34" charset="-122"/>
              </a:rPr>
              <a:t>验证流程（不是必须）</a:t>
            </a:r>
          </a:p>
        </p:txBody>
      </p:sp>
      <p:sp>
        <p:nvSpPr>
          <p:cNvPr id="14" name="TextBox 13"/>
          <p:cNvSpPr txBox="1">
            <a:spLocks noChangeArrowheads="1"/>
          </p:cNvSpPr>
          <p:nvPr/>
        </p:nvSpPr>
        <p:spPr bwMode="auto">
          <a:xfrm>
            <a:off x="5220072" y="1970831"/>
            <a:ext cx="3879850" cy="4770537"/>
          </a:xfrm>
          <a:prstGeom prst="rect">
            <a:avLst/>
          </a:prstGeom>
          <a:noFill/>
          <a:ln w="9525">
            <a:noFill/>
            <a:miter lim="800000"/>
            <a:headEnd/>
            <a:tailEnd/>
          </a:ln>
        </p:spPr>
        <p:txBody>
          <a:bodyPr>
            <a:spAutoFit/>
          </a:bodyPr>
          <a:lstStyle/>
          <a:p>
            <a:pPr>
              <a:buFont typeface="Wingdings" pitchFamily="2" charset="2"/>
              <a:buChar char="l"/>
            </a:pPr>
            <a:r>
              <a:rPr lang="zh-CN" altLang="en-US" sz="1600" b="1" dirty="0"/>
              <a:t> </a:t>
            </a:r>
            <a:r>
              <a:rPr lang="zh-CN" altLang="en-US" sz="1600" b="1" dirty="0">
                <a:solidFill>
                  <a:srgbClr val="FF0000"/>
                </a:solidFill>
                <a:latin typeface="微软雅黑" pitchFamily="34" charset="-122"/>
                <a:ea typeface="微软雅黑" pitchFamily="34" charset="-122"/>
              </a:rPr>
              <a:t>功能仿真（前仿真）：</a:t>
            </a:r>
            <a:endParaRPr lang="en-US" altLang="zh-CN" sz="1600" b="1" dirty="0">
              <a:solidFill>
                <a:srgbClr val="FF0000"/>
              </a:solidFill>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只对电路逻辑功能验证，没有延迟信息。</a:t>
            </a:r>
            <a:endParaRPr lang="en-US" altLang="zh-CN" sz="1600" dirty="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pPr>
              <a:buFont typeface="Wingdings" pitchFamily="2" charset="2"/>
              <a:buChar char="l"/>
            </a:pPr>
            <a:r>
              <a:rPr lang="en-US" altLang="zh-CN" sz="1600" dirty="0">
                <a:latin typeface="微软雅黑" pitchFamily="34" charset="-122"/>
                <a:ea typeface="微软雅黑" pitchFamily="34" charset="-122"/>
              </a:rPr>
              <a:t> </a:t>
            </a:r>
            <a:r>
              <a:rPr lang="zh-CN" altLang="en-US" sz="1600" b="1" dirty="0">
                <a:solidFill>
                  <a:srgbClr val="FF0000"/>
                </a:solidFill>
                <a:latin typeface="微软雅黑" pitchFamily="34" charset="-122"/>
                <a:ea typeface="微软雅黑" pitchFamily="34" charset="-122"/>
              </a:rPr>
              <a:t>综合后仿真：</a:t>
            </a:r>
            <a:endParaRPr lang="en-US" altLang="zh-CN" sz="1600" b="1" dirty="0">
              <a:solidFill>
                <a:srgbClr val="FF0000"/>
              </a:solidFill>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检查综合结果是否和原设计一致，主要</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评估门延时带来的影响。</a:t>
            </a:r>
            <a:endParaRPr lang="en-US" altLang="zh-CN" sz="1600" dirty="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pPr>
              <a:buFont typeface="Wingdings" pitchFamily="2" charset="2"/>
              <a:buChar char="l"/>
            </a:pPr>
            <a:r>
              <a:rPr lang="en-US" altLang="zh-CN" sz="1600" dirty="0">
                <a:latin typeface="微软雅黑" pitchFamily="34" charset="-122"/>
                <a:ea typeface="微软雅黑" pitchFamily="34" charset="-122"/>
              </a:rPr>
              <a:t> </a:t>
            </a:r>
            <a:r>
              <a:rPr lang="zh-CN" altLang="en-US" sz="1600" b="1" dirty="0">
                <a:solidFill>
                  <a:srgbClr val="FF0000"/>
                </a:solidFill>
                <a:latin typeface="微软雅黑" pitchFamily="34" charset="-122"/>
                <a:ea typeface="微软雅黑" pitchFamily="34" charset="-122"/>
              </a:rPr>
              <a:t>时序仿真和验证（后仿真）：</a:t>
            </a:r>
            <a:endParaRPr lang="en-US" altLang="zh-CN" sz="1600" b="1" dirty="0">
              <a:solidFill>
                <a:srgbClr val="FF0000"/>
              </a:solidFill>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将布局布线的延时信息反标注到设计网</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表中，检测有无时序违规，此时延时最</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全，最精确。</a:t>
            </a:r>
            <a:endParaRPr lang="en-US" altLang="zh-CN" sz="1600" dirty="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pPr>
              <a:buFont typeface="Wingdings" pitchFamily="2" charset="2"/>
              <a:buChar char="l"/>
            </a:pPr>
            <a:r>
              <a:rPr lang="en-US" altLang="zh-CN" sz="1600" dirty="0">
                <a:latin typeface="微软雅黑" pitchFamily="34" charset="-122"/>
                <a:ea typeface="微软雅黑" pitchFamily="34" charset="-122"/>
              </a:rPr>
              <a:t> </a:t>
            </a:r>
            <a:r>
              <a:rPr lang="zh-CN" altLang="en-US" sz="1600" b="1" dirty="0">
                <a:solidFill>
                  <a:srgbClr val="FF0000"/>
                </a:solidFill>
                <a:latin typeface="微软雅黑" pitchFamily="34" charset="-122"/>
                <a:ea typeface="微软雅黑" pitchFamily="34" charset="-122"/>
              </a:rPr>
              <a:t>板级仿真与验证：</a:t>
            </a:r>
            <a:endParaRPr lang="en-US" altLang="zh-CN" sz="1600" b="1" dirty="0">
              <a:solidFill>
                <a:srgbClr val="FF0000"/>
              </a:solidFill>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主要应用于高速电路设计中，对信号完</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整性和电子干扰等特性进行分析，使用</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第三方工具完成。</a:t>
            </a:r>
            <a:endParaRPr lang="en-US" altLang="zh-CN" sz="1600" dirty="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endParaRPr lang="zh-CN" altLang="en-US" dirty="0"/>
          </a:p>
        </p:txBody>
      </p:sp>
      <p:sp>
        <p:nvSpPr>
          <p:cNvPr id="15" name="TextBox 14"/>
          <p:cNvSpPr txBox="1">
            <a:spLocks noChangeArrowheads="1"/>
          </p:cNvSpPr>
          <p:nvPr/>
        </p:nvSpPr>
        <p:spPr bwMode="auto">
          <a:xfrm>
            <a:off x="5220072" y="1979836"/>
            <a:ext cx="3887787" cy="3046988"/>
          </a:xfrm>
          <a:prstGeom prst="rect">
            <a:avLst/>
          </a:prstGeom>
          <a:noFill/>
          <a:ln w="9525">
            <a:noFill/>
            <a:miter lim="800000"/>
            <a:headEnd/>
            <a:tailEnd/>
          </a:ln>
        </p:spPr>
        <p:txBody>
          <a:bodyPr>
            <a:spAutoFit/>
          </a:bodyPr>
          <a:lstStyle/>
          <a:p>
            <a:pPr>
              <a:buFont typeface="Wingdings" pitchFamily="2" charset="2"/>
              <a:buChar char="l"/>
            </a:pPr>
            <a:r>
              <a:rPr lang="en-US" altLang="zh-CN" sz="1600" dirty="0">
                <a:latin typeface="微软雅黑" pitchFamily="34" charset="-122"/>
                <a:ea typeface="微软雅黑" pitchFamily="34" charset="-122"/>
              </a:rPr>
              <a:t> </a:t>
            </a:r>
            <a:r>
              <a:rPr lang="zh-CN" altLang="en-US" sz="1600" b="1" dirty="0">
                <a:solidFill>
                  <a:srgbClr val="FF0000"/>
                </a:solidFill>
                <a:latin typeface="微软雅黑" pitchFamily="34" charset="-122"/>
                <a:ea typeface="微软雅黑" pitchFamily="34" charset="-122"/>
              </a:rPr>
              <a:t>综合：</a:t>
            </a:r>
            <a:endParaRPr lang="en-US" altLang="zh-CN" sz="1600" b="1" dirty="0">
              <a:solidFill>
                <a:srgbClr val="FF0000"/>
              </a:solidFill>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将设计编译为由基本逻辑单元构成的逻</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辑连接网表（并非真实门级电路）。</a:t>
            </a:r>
            <a:endParaRPr lang="en-US" altLang="zh-CN" sz="1600" dirty="0">
              <a:latin typeface="微软雅黑" pitchFamily="34" charset="-122"/>
              <a:ea typeface="微软雅黑" pitchFamily="34" charset="-122"/>
            </a:endParaRPr>
          </a:p>
          <a:p>
            <a:pPr>
              <a:buFont typeface="Wingdings" pitchFamily="2" charset="2"/>
              <a:buChar char="l"/>
            </a:pPr>
            <a:endParaRPr lang="en-US" altLang="zh-CN" sz="1600" dirty="0">
              <a:latin typeface="微软雅黑" pitchFamily="34" charset="-122"/>
              <a:ea typeface="微软雅黑" pitchFamily="34" charset="-122"/>
            </a:endParaRPr>
          </a:p>
          <a:p>
            <a:pPr>
              <a:buFont typeface="Wingdings" pitchFamily="2" charset="2"/>
              <a:buChar char="l"/>
            </a:pPr>
            <a:r>
              <a:rPr lang="en-US" altLang="zh-CN" sz="1600" dirty="0">
                <a:latin typeface="微软雅黑" pitchFamily="34" charset="-122"/>
                <a:ea typeface="微软雅黑" pitchFamily="34" charset="-122"/>
              </a:rPr>
              <a:t> </a:t>
            </a:r>
            <a:r>
              <a:rPr lang="zh-CN" altLang="en-US" sz="1600" b="1" dirty="0">
                <a:solidFill>
                  <a:srgbClr val="FF0000"/>
                </a:solidFill>
                <a:latin typeface="微软雅黑" pitchFamily="34" charset="-122"/>
                <a:ea typeface="微软雅黑" pitchFamily="34" charset="-122"/>
              </a:rPr>
              <a:t>实现与布局布线：</a:t>
            </a:r>
            <a:endParaRPr lang="en-US" altLang="zh-CN" sz="1600" b="1" dirty="0">
              <a:solidFill>
                <a:srgbClr val="FF0000"/>
              </a:solidFill>
              <a:latin typeface="微软雅黑" pitchFamily="34" charset="-122"/>
              <a:ea typeface="微软雅黑" pitchFamily="34" charset="-122"/>
            </a:endParaRPr>
          </a:p>
          <a:p>
            <a:r>
              <a:rPr lang="zh-CN" altLang="en-US" sz="1600" dirty="0">
                <a:latin typeface="微软雅黑" pitchFamily="34" charset="-122"/>
                <a:ea typeface="微软雅黑" pitchFamily="34" charset="-122"/>
              </a:rPr>
              <a:t>    将综合生成的电路逻辑网表映射到具体 </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的目标器件中实现；如果采用可编程器</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件实现电路，还需产生可下载文件。</a:t>
            </a:r>
            <a:endParaRPr lang="en-US" altLang="zh-CN" sz="1600" dirty="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pPr>
              <a:buFont typeface="Wingdings" pitchFamily="2" charset="2"/>
              <a:buChar char="l"/>
            </a:pPr>
            <a:r>
              <a:rPr lang="en-US" altLang="zh-CN" sz="1600" dirty="0">
                <a:latin typeface="微软雅黑" pitchFamily="34" charset="-122"/>
                <a:ea typeface="微软雅黑" pitchFamily="34" charset="-122"/>
              </a:rPr>
              <a:t> </a:t>
            </a:r>
            <a:r>
              <a:rPr lang="zh-CN" altLang="en-US" sz="1600" b="1" dirty="0">
                <a:solidFill>
                  <a:srgbClr val="FF0000"/>
                </a:solidFill>
                <a:latin typeface="微软雅黑" pitchFamily="34" charset="-122"/>
                <a:ea typeface="微软雅黑" pitchFamily="34" charset="-122"/>
              </a:rPr>
              <a:t>器件编程：</a:t>
            </a:r>
            <a:endParaRPr lang="en-US" altLang="zh-CN" sz="1600" b="1" dirty="0">
              <a:solidFill>
                <a:srgbClr val="FF0000"/>
              </a:solidFill>
              <a:latin typeface="微软雅黑" pitchFamily="34" charset="-122"/>
              <a:ea typeface="微软雅黑" pitchFamily="34" charset="-122"/>
            </a:endParaRPr>
          </a:p>
          <a:p>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产生数据流文件（</a:t>
            </a:r>
            <a:r>
              <a:rPr lang="en-US" altLang="zh-CN" sz="1600" dirty="0">
                <a:latin typeface="微软雅黑" pitchFamily="34" charset="-122"/>
                <a:ea typeface="微软雅黑" pitchFamily="34" charset="-122"/>
              </a:rPr>
              <a:t>.bit</a:t>
            </a:r>
            <a:r>
              <a:rPr lang="zh-CN" altLang="en-US" sz="1600" dirty="0">
                <a:latin typeface="微软雅黑" pitchFamily="34" charset="-122"/>
                <a:ea typeface="微软雅黑" pitchFamily="34" charset="-122"/>
              </a:rPr>
              <a:t>），下载到如 </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    FPGA</a:t>
            </a:r>
            <a:r>
              <a:rPr lang="zh-CN" altLang="en-US" sz="1600" dirty="0">
                <a:latin typeface="微软雅黑" pitchFamily="34" charset="-122"/>
                <a:ea typeface="微软雅黑" pitchFamily="34" charset="-122"/>
              </a:rPr>
              <a:t>可编程芯片中。</a:t>
            </a:r>
            <a:endParaRPr lang="en-US" altLang="zh-CN" sz="16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90</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阻塞赋值和非阻塞赋值的使用原则</a:t>
            </a:r>
          </a:p>
        </p:txBody>
      </p:sp>
      <p:sp>
        <p:nvSpPr>
          <p:cNvPr id="12" name="Rectangle 6"/>
          <p:cNvSpPr txBox="1">
            <a:spLocks noChangeArrowheads="1"/>
          </p:cNvSpPr>
          <p:nvPr/>
        </p:nvSpPr>
        <p:spPr>
          <a:xfrm>
            <a:off x="352424" y="1340768"/>
            <a:ext cx="8540055" cy="1224136"/>
          </a:xfrm>
          <a:prstGeom prst="rect">
            <a:avLst/>
          </a:prstGeom>
          <a:noFill/>
        </p:spPr>
        <p:txBody>
          <a:bodyPr/>
          <a:lstStyle/>
          <a:p>
            <a:pPr marL="342900" indent="-342900" algn="just">
              <a:lnSpc>
                <a:spcPts val="6500"/>
              </a:lnSpc>
              <a:spcBef>
                <a:spcPct val="20000"/>
              </a:spcBef>
              <a:buClr>
                <a:schemeClr val="accent1"/>
              </a:buClr>
              <a:buSzPct val="100000"/>
              <a:buBlip>
                <a:blip r:embed="rId3"/>
              </a:buBlip>
              <a:defRPr/>
            </a:pPr>
            <a:r>
              <a:rPr lang="zh-CN" altLang="en-US" sz="2200" kern="0" dirty="0">
                <a:latin typeface="微软雅黑" pitchFamily="34" charset="-122"/>
                <a:ea typeface="微软雅黑" pitchFamily="34" charset="-122"/>
              </a:rPr>
              <a:t>在电平触发的描述中，使用</a:t>
            </a:r>
            <a:r>
              <a:rPr lang="zh-CN" altLang="en-US" sz="2200" kern="0" dirty="0">
                <a:solidFill>
                  <a:srgbClr val="0000FF"/>
                </a:solidFill>
                <a:latin typeface="微软雅黑" pitchFamily="34" charset="-122"/>
                <a:ea typeface="微软雅黑" pitchFamily="34" charset="-122"/>
              </a:rPr>
              <a:t>阻塞赋值描述组合逻辑电路</a:t>
            </a:r>
            <a:r>
              <a:rPr lang="zh-CN" altLang="en-US" sz="2200" kern="0" dirty="0">
                <a:latin typeface="微软雅黑" pitchFamily="34" charset="-122"/>
                <a:ea typeface="微软雅黑" pitchFamily="34" charset="-122"/>
              </a:rPr>
              <a:t>。</a:t>
            </a:r>
          </a:p>
          <a:p>
            <a:pPr marL="342900" indent="-342900" algn="just">
              <a:lnSpc>
                <a:spcPts val="6500"/>
              </a:lnSpc>
              <a:spcBef>
                <a:spcPct val="20000"/>
              </a:spcBef>
              <a:buClr>
                <a:schemeClr val="accent1"/>
              </a:buClr>
              <a:buSzPct val="100000"/>
              <a:buBlip>
                <a:blip r:embed="rId3"/>
              </a:buBlip>
              <a:defRPr/>
            </a:pPr>
            <a:r>
              <a:rPr lang="zh-CN" altLang="en-US" sz="2200" kern="0" dirty="0">
                <a:latin typeface="微软雅黑" pitchFamily="34" charset="-122"/>
                <a:ea typeface="微软雅黑" pitchFamily="34" charset="-122"/>
              </a:rPr>
              <a:t>在有效沿触发的描述中，使用非</a:t>
            </a:r>
            <a:r>
              <a:rPr lang="zh-CN" altLang="en-US" sz="2200" kern="0" dirty="0">
                <a:solidFill>
                  <a:srgbClr val="0000FF"/>
                </a:solidFill>
                <a:latin typeface="微软雅黑" pitchFamily="34" charset="-122"/>
                <a:ea typeface="微软雅黑" pitchFamily="34" charset="-122"/>
              </a:rPr>
              <a:t>阻塞赋值描述时序逻辑电路</a:t>
            </a:r>
            <a:r>
              <a:rPr lang="zh-CN" altLang="en-US" sz="2200" kern="0" dirty="0">
                <a:latin typeface="微软雅黑" pitchFamily="34" charset="-122"/>
                <a:ea typeface="微软雅黑" pitchFamily="34" charset="-122"/>
              </a:rPr>
              <a:t>。</a:t>
            </a:r>
          </a:p>
          <a:p>
            <a:pPr marL="342900" indent="-342900" algn="just">
              <a:lnSpc>
                <a:spcPts val="6500"/>
              </a:lnSpc>
              <a:spcBef>
                <a:spcPct val="20000"/>
              </a:spcBef>
              <a:buClr>
                <a:schemeClr val="accent1"/>
              </a:buClr>
              <a:buSzPct val="100000"/>
              <a:buBlip>
                <a:blip r:embed="rId3"/>
              </a:buBlip>
              <a:defRPr/>
            </a:pPr>
            <a:r>
              <a:rPr lang="zh-CN" altLang="en-US" sz="2200" kern="0" dirty="0">
                <a:latin typeface="微软雅黑" pitchFamily="34" charset="-122"/>
                <a:ea typeface="微软雅黑" pitchFamily="34" charset="-122"/>
              </a:rPr>
              <a:t>不要在同一个</a:t>
            </a:r>
            <a:r>
              <a:rPr lang="en-US" altLang="zh-CN" sz="2200" kern="0" dirty="0">
                <a:latin typeface="微软雅黑" pitchFamily="34" charset="-122"/>
                <a:ea typeface="微软雅黑" pitchFamily="34" charset="-122"/>
              </a:rPr>
              <a:t>always</a:t>
            </a:r>
            <a:r>
              <a:rPr lang="zh-CN" altLang="en-US" sz="2200" kern="0" dirty="0">
                <a:latin typeface="微软雅黑" pitchFamily="34" charset="-122"/>
                <a:ea typeface="微软雅黑" pitchFamily="34" charset="-122"/>
              </a:rPr>
              <a:t>块中同时使用阻塞赋值和非阻塞赋值。</a:t>
            </a:r>
          </a:p>
          <a:p>
            <a:pPr marL="342900" indent="-342900" algn="just">
              <a:lnSpc>
                <a:spcPts val="6500"/>
              </a:lnSpc>
              <a:spcBef>
                <a:spcPct val="20000"/>
              </a:spcBef>
              <a:buClr>
                <a:schemeClr val="accent1"/>
              </a:buClr>
              <a:buSzPct val="100000"/>
              <a:buBlip>
                <a:blip r:embed="rId3"/>
              </a:buBlip>
              <a:defRPr/>
            </a:pPr>
            <a:r>
              <a:rPr lang="zh-CN" altLang="en-US" sz="2200" kern="0" dirty="0">
                <a:latin typeface="微软雅黑" pitchFamily="34" charset="-122"/>
                <a:ea typeface="微软雅黑" pitchFamily="34" charset="-122"/>
              </a:rPr>
              <a:t>不能在一个以上的</a:t>
            </a:r>
            <a:r>
              <a:rPr lang="en-US" altLang="zh-CN" sz="2200" kern="0" dirty="0">
                <a:latin typeface="微软雅黑" pitchFamily="34" charset="-122"/>
                <a:ea typeface="微软雅黑" pitchFamily="34" charset="-122"/>
              </a:rPr>
              <a:t>always</a:t>
            </a:r>
            <a:r>
              <a:rPr lang="zh-CN" altLang="en-US" sz="2200" kern="0" dirty="0">
                <a:latin typeface="微软雅黑" pitchFamily="34" charset="-122"/>
                <a:ea typeface="微软雅黑" pitchFamily="34" charset="-122"/>
              </a:rPr>
              <a:t>块中对同一个信号赋值。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linds(horizontal)">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91</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高级结构语句 </a:t>
            </a:r>
            <a:r>
              <a:rPr lang="en-US" altLang="zh-CN" sz="4000" b="1" dirty="0">
                <a:latin typeface="微软雅黑" pitchFamily="34" charset="-122"/>
                <a:ea typeface="微软雅黑" pitchFamily="34" charset="-122"/>
              </a:rPr>
              <a:t>— — if-</a:t>
            </a:r>
            <a:r>
              <a:rPr lang="en-US" altLang="zh-CN" sz="4000" b="1" dirty="0" err="1">
                <a:latin typeface="微软雅黑" pitchFamily="34" charset="-122"/>
                <a:ea typeface="微软雅黑" pitchFamily="34" charset="-122"/>
              </a:rPr>
              <a:t>esle</a:t>
            </a:r>
            <a:endParaRPr lang="zh-CN" altLang="en-US" sz="4000" b="1" dirty="0">
              <a:latin typeface="微软雅黑" pitchFamily="34" charset="-122"/>
              <a:ea typeface="微软雅黑" pitchFamily="34" charset="-122"/>
            </a:endParaRPr>
          </a:p>
        </p:txBody>
      </p:sp>
      <p:sp>
        <p:nvSpPr>
          <p:cNvPr id="7" name="Text Box 4"/>
          <p:cNvSpPr txBox="1">
            <a:spLocks noChangeArrowheads="1"/>
          </p:cNvSpPr>
          <p:nvPr/>
        </p:nvSpPr>
        <p:spPr bwMode="auto">
          <a:xfrm>
            <a:off x="360040" y="1340768"/>
            <a:ext cx="2592288" cy="295465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if (</a:t>
            </a:r>
            <a:r>
              <a:rPr lang="zh-CN" altLang="en-US" sz="2000" dirty="0">
                <a:latin typeface="微软雅黑" pitchFamily="34" charset="-122"/>
                <a:ea typeface="微软雅黑" pitchFamily="34" charset="-122"/>
                <a:cs typeface="Microsoft Sans Serif" pitchFamily="34" charset="0"/>
              </a:rPr>
              <a:t>表达式）</a:t>
            </a:r>
          </a:p>
          <a:p>
            <a:pPr indent="279400" algn="just" eaLnBrk="0" hangingPunct="0">
              <a:lnSpc>
                <a:spcPct val="90000"/>
              </a:lnSpc>
              <a:spcBef>
                <a:spcPct val="30000"/>
              </a:spcBef>
              <a:buClr>
                <a:schemeClr val="accent2"/>
              </a:buClr>
              <a:buSzPct val="100000"/>
              <a:buFont typeface="Monotype Sorts" pitchFamily="2" charset="2"/>
              <a:buNone/>
            </a:pPr>
            <a:r>
              <a:rPr lang="zh-CN" altLang="en-US" sz="2000" dirty="0">
                <a:latin typeface="微软雅黑" pitchFamily="34" charset="-122"/>
                <a:ea typeface="微软雅黑" pitchFamily="34" charset="-122"/>
                <a:cs typeface="Microsoft Sans Serif" pitchFamily="34" charset="0"/>
              </a:rPr>
              <a:t>      </a:t>
            </a:r>
            <a:r>
              <a:rPr lang="en-US" altLang="zh-CN" sz="2000" dirty="0">
                <a:latin typeface="微软雅黑" pitchFamily="34" charset="-122"/>
                <a:ea typeface="微软雅黑" pitchFamily="34" charset="-122"/>
                <a:cs typeface="Microsoft Sans Serif" pitchFamily="34" charset="0"/>
              </a:rPr>
              <a:t>begin</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          ……</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      end</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else</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       begin</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           ……</a:t>
            </a:r>
          </a:p>
          <a:p>
            <a:pPr indent="279400" algn="just" eaLnBrk="0" hangingPunct="0">
              <a:lnSpc>
                <a:spcPct val="90000"/>
              </a:lnSpc>
              <a:spcBef>
                <a:spcPct val="30000"/>
              </a:spcBef>
              <a:buClr>
                <a:schemeClr val="accent2"/>
              </a:buClr>
              <a:buSzPct val="100000"/>
              <a:buFont typeface="Monotype Sorts" pitchFamily="2" charset="2"/>
              <a:buNone/>
            </a:pPr>
            <a:r>
              <a:rPr lang="en-US" altLang="zh-CN" sz="2000" dirty="0">
                <a:latin typeface="微软雅黑" pitchFamily="34" charset="-122"/>
                <a:ea typeface="微软雅黑" pitchFamily="34" charset="-122"/>
                <a:cs typeface="Microsoft Sans Serif" pitchFamily="34" charset="0"/>
              </a:rPr>
              <a:t>       end</a:t>
            </a:r>
          </a:p>
        </p:txBody>
      </p:sp>
      <p:sp>
        <p:nvSpPr>
          <p:cNvPr id="8" name="TextBox 7"/>
          <p:cNvSpPr txBox="1"/>
          <p:nvPr/>
        </p:nvSpPr>
        <p:spPr>
          <a:xfrm>
            <a:off x="395536" y="4467016"/>
            <a:ext cx="8352928" cy="1554272"/>
          </a:xfrm>
          <a:prstGeom prst="rect">
            <a:avLst/>
          </a:prstGeom>
          <a:noFill/>
        </p:spPr>
        <p:txBody>
          <a:bodyPr wrap="square" rtlCol="0">
            <a:spAutoFit/>
          </a:bodyPr>
          <a:lstStyle/>
          <a:p>
            <a:pPr>
              <a:lnSpc>
                <a:spcPts val="3800"/>
              </a:lnSpc>
              <a:buBlip>
                <a:blip r:embed="rId3"/>
              </a:buBlip>
            </a:pPr>
            <a:r>
              <a:rPr lang="zh-CN" altLang="en-US" sz="2200" dirty="0">
                <a:latin typeface="微软雅黑" pitchFamily="34" charset="-122"/>
                <a:ea typeface="微软雅黑" pitchFamily="34" charset="-122"/>
              </a:rPr>
              <a:t> 可以多层嵌套。在嵌套</a:t>
            </a:r>
            <a:r>
              <a:rPr lang="en-US" altLang="zh-CN" sz="2200" dirty="0">
                <a:latin typeface="微软雅黑" pitchFamily="34" charset="-122"/>
                <a:ea typeface="微软雅黑" pitchFamily="34" charset="-122"/>
              </a:rPr>
              <a:t>if</a:t>
            </a:r>
            <a:r>
              <a:rPr lang="zh-CN" altLang="en-US" sz="2200" dirty="0">
                <a:latin typeface="微软雅黑" pitchFamily="34" charset="-122"/>
                <a:ea typeface="微软雅黑" pitchFamily="34" charset="-122"/>
              </a:rPr>
              <a:t>序列中，</a:t>
            </a:r>
            <a:r>
              <a:rPr lang="en-US" altLang="zh-CN" sz="2200" dirty="0">
                <a:latin typeface="微软雅黑" pitchFamily="34" charset="-122"/>
                <a:ea typeface="微软雅黑" pitchFamily="34" charset="-122"/>
              </a:rPr>
              <a:t>else</a:t>
            </a:r>
            <a:r>
              <a:rPr lang="zh-CN" altLang="en-US" sz="2200" dirty="0">
                <a:latin typeface="微软雅黑" pitchFamily="34" charset="-122"/>
                <a:ea typeface="微软雅黑" pitchFamily="34" charset="-122"/>
              </a:rPr>
              <a:t>和前面最近的</a:t>
            </a:r>
            <a:r>
              <a:rPr lang="en-US" altLang="zh-CN" sz="2200" dirty="0">
                <a:latin typeface="微软雅黑" pitchFamily="34" charset="-122"/>
                <a:ea typeface="微软雅黑" pitchFamily="34" charset="-122"/>
              </a:rPr>
              <a:t>if</a:t>
            </a:r>
            <a:r>
              <a:rPr lang="zh-CN" altLang="en-US" sz="2200" dirty="0">
                <a:latin typeface="微软雅黑" pitchFamily="34" charset="-122"/>
                <a:ea typeface="微软雅黑" pitchFamily="34" charset="-122"/>
              </a:rPr>
              <a:t>相关。</a:t>
            </a:r>
          </a:p>
          <a:p>
            <a:pPr>
              <a:lnSpc>
                <a:spcPts val="3800"/>
              </a:lnSpc>
              <a:buBlip>
                <a:blip r:embed="rId3"/>
              </a:buBlip>
            </a:pPr>
            <a:r>
              <a:rPr lang="zh-CN" altLang="en-US" sz="2200" dirty="0">
                <a:latin typeface="微软雅黑" pitchFamily="34" charset="-122"/>
                <a:ea typeface="微软雅黑" pitchFamily="34" charset="-122"/>
              </a:rPr>
              <a:t> 为提高可读性及确保关联，使用</a:t>
            </a:r>
            <a:r>
              <a:rPr lang="en-US" altLang="zh-CN" sz="2200" dirty="0">
                <a:latin typeface="微软雅黑" pitchFamily="34" charset="-122"/>
                <a:ea typeface="微软雅黑" pitchFamily="34" charset="-122"/>
              </a:rPr>
              <a:t>begin…end</a:t>
            </a:r>
            <a:r>
              <a:rPr lang="zh-CN" altLang="en-US" sz="2200" dirty="0">
                <a:latin typeface="微软雅黑" pitchFamily="34" charset="-122"/>
                <a:ea typeface="微软雅黑" pitchFamily="34" charset="-122"/>
              </a:rPr>
              <a:t>指定其作用域。</a:t>
            </a:r>
            <a:endParaRPr lang="en-US" altLang="zh-CN" sz="2200" dirty="0">
              <a:latin typeface="微软雅黑" pitchFamily="34" charset="-122"/>
              <a:ea typeface="微软雅黑" pitchFamily="34" charset="-122"/>
            </a:endParaRPr>
          </a:p>
          <a:p>
            <a:pPr>
              <a:lnSpc>
                <a:spcPts val="3800"/>
              </a:lnSpc>
              <a:buBlip>
                <a:blip r:embed="rId3"/>
              </a:buBlip>
            </a:pPr>
            <a:r>
              <a:rPr lang="en-US" altLang="zh-CN" sz="2200" dirty="0">
                <a:latin typeface="微软雅黑" pitchFamily="34" charset="-122"/>
                <a:ea typeface="微软雅黑" pitchFamily="34" charset="-122"/>
              </a:rPr>
              <a:t> </a:t>
            </a:r>
            <a:r>
              <a:rPr lang="en-US" altLang="zh-CN" sz="2200" dirty="0">
                <a:solidFill>
                  <a:srgbClr val="0000FF"/>
                </a:solidFill>
                <a:latin typeface="微软雅黑" pitchFamily="34" charset="-122"/>
                <a:ea typeface="微软雅黑" pitchFamily="34" charset="-122"/>
              </a:rPr>
              <a:t>if-else</a:t>
            </a:r>
            <a:r>
              <a:rPr lang="zh-CN" altLang="en-US" sz="2200" dirty="0">
                <a:solidFill>
                  <a:srgbClr val="0000FF"/>
                </a:solidFill>
                <a:latin typeface="微软雅黑" pitchFamily="34" charset="-122"/>
                <a:ea typeface="微软雅黑" pitchFamily="34" charset="-122"/>
              </a:rPr>
              <a:t>是可综合的，生成多路选择器。</a:t>
            </a:r>
            <a:endParaRPr lang="zh-CN" altLang="en-US" sz="2200" dirty="0">
              <a:latin typeface="微软雅黑" pitchFamily="34" charset="-122"/>
              <a:ea typeface="微软雅黑" pitchFamily="34" charset="-122"/>
            </a:endParaRPr>
          </a:p>
        </p:txBody>
      </p:sp>
      <p:sp>
        <p:nvSpPr>
          <p:cNvPr id="9" name="Text Box 6"/>
          <p:cNvSpPr txBox="1">
            <a:spLocks noChangeArrowheads="1"/>
          </p:cNvSpPr>
          <p:nvPr/>
        </p:nvSpPr>
        <p:spPr bwMode="auto">
          <a:xfrm>
            <a:off x="3303620" y="1196752"/>
            <a:ext cx="3456384" cy="311162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2mux1( F, S, A, B);</a:t>
            </a:r>
          </a:p>
          <a:p>
            <a:pPr>
              <a:spcBef>
                <a:spcPct val="10000"/>
              </a:spcBef>
            </a:pPr>
            <a:r>
              <a:rPr lang="en-US" altLang="zh-CN" sz="1800" dirty="0">
                <a:latin typeface="微软雅黑" pitchFamily="34" charset="-122"/>
                <a:ea typeface="微软雅黑" pitchFamily="34" charset="-122"/>
              </a:rPr>
              <a:t>input S, A, B;</a:t>
            </a:r>
          </a:p>
          <a:p>
            <a:pPr>
              <a:spcBef>
                <a:spcPct val="10000"/>
              </a:spcBef>
            </a:pPr>
            <a:r>
              <a:rPr lang="en-US" altLang="zh-CN" sz="1800" dirty="0">
                <a:latin typeface="微软雅黑" pitchFamily="34" charset="-122"/>
                <a:ea typeface="微软雅黑" pitchFamily="34" charset="-122"/>
              </a:rPr>
              <a:t>output F;</a:t>
            </a:r>
          </a:p>
          <a:p>
            <a:pPr>
              <a:spcBef>
                <a:spcPct val="10000"/>
              </a:spcBef>
            </a:pPr>
            <a:r>
              <a:rPr lang="en-US" altLang="zh-CN" sz="1800" dirty="0" err="1">
                <a:latin typeface="微软雅黑" pitchFamily="34" charset="-122"/>
                <a:ea typeface="微软雅黑" pitchFamily="34" charset="-122"/>
              </a:rPr>
              <a:t>reg</a:t>
            </a:r>
            <a:r>
              <a:rPr lang="en-US" altLang="zh-CN" sz="1800" dirty="0">
                <a:latin typeface="微软雅黑" pitchFamily="34" charset="-122"/>
                <a:ea typeface="微软雅黑" pitchFamily="34" charset="-122"/>
              </a:rPr>
              <a:t> F;</a:t>
            </a:r>
          </a:p>
          <a:p>
            <a:pPr>
              <a:spcBef>
                <a:spcPct val="10000"/>
              </a:spcBef>
            </a:pPr>
            <a:r>
              <a:rPr lang="en-US" altLang="zh-CN" sz="1800" dirty="0">
                <a:latin typeface="微软雅黑" pitchFamily="34" charset="-122"/>
                <a:ea typeface="微软雅黑" pitchFamily="34" charset="-122"/>
              </a:rPr>
              <a:t>always @(S or A or B)</a:t>
            </a:r>
          </a:p>
          <a:p>
            <a:pPr>
              <a:spcBef>
                <a:spcPct val="10000"/>
              </a:spcBef>
            </a:pPr>
            <a:r>
              <a:rPr lang="en-US" altLang="zh-CN" sz="1800" dirty="0">
                <a:latin typeface="微软雅黑" pitchFamily="34" charset="-122"/>
                <a:ea typeface="微软雅黑" pitchFamily="34" charset="-122"/>
              </a:rPr>
              <a:t>begin</a:t>
            </a:r>
          </a:p>
          <a:p>
            <a:pPr>
              <a:spcBef>
                <a:spcPct val="10000"/>
              </a:spcBef>
            </a:pPr>
            <a:r>
              <a:rPr lang="en-US" altLang="zh-CN" sz="1800" b="1" dirty="0">
                <a:solidFill>
                  <a:srgbClr val="7030A0"/>
                </a:solidFill>
                <a:latin typeface="微软雅黑" pitchFamily="34" charset="-122"/>
                <a:ea typeface="微软雅黑" pitchFamily="34" charset="-122"/>
              </a:rPr>
              <a:t>   if (S == 0) F = A;  </a:t>
            </a:r>
          </a:p>
          <a:p>
            <a:pPr>
              <a:spcBef>
                <a:spcPct val="10000"/>
              </a:spcBef>
            </a:pPr>
            <a:r>
              <a:rPr lang="en-US" altLang="zh-CN" sz="1800" b="1" dirty="0">
                <a:solidFill>
                  <a:srgbClr val="7030A0"/>
                </a:solidFill>
                <a:latin typeface="微软雅黑" pitchFamily="34" charset="-122"/>
                <a:ea typeface="微软雅黑" pitchFamily="34" charset="-122"/>
              </a:rPr>
              <a:t>   else   F = B; </a:t>
            </a:r>
          </a:p>
          <a:p>
            <a:pPr>
              <a:spcBef>
                <a:spcPct val="10000"/>
              </a:spcBef>
            </a:pPr>
            <a:r>
              <a:rPr lang="en-US" altLang="zh-CN" sz="1800" dirty="0">
                <a:latin typeface="微软雅黑" pitchFamily="34" charset="-122"/>
                <a:ea typeface="微软雅黑" pitchFamily="34" charset="-122"/>
              </a:rPr>
              <a:t>end</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pic>
        <p:nvPicPr>
          <p:cNvPr id="10" name="Picture 3"/>
          <p:cNvPicPr>
            <a:picLocks noChangeAspect="1" noChangeArrowheads="1"/>
          </p:cNvPicPr>
          <p:nvPr/>
        </p:nvPicPr>
        <p:blipFill>
          <a:blip r:embed="rId4" cstate="print"/>
          <a:srcRect/>
          <a:stretch>
            <a:fillRect/>
          </a:stretch>
        </p:blipFill>
        <p:spPr bwMode="auto">
          <a:xfrm>
            <a:off x="7065411" y="1700808"/>
            <a:ext cx="1827069" cy="180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linds(horizontal)">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linds(horizontal)">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92</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高级结构语句 </a:t>
            </a:r>
            <a:r>
              <a:rPr lang="en-US" altLang="zh-CN" sz="4000" b="1" dirty="0">
                <a:latin typeface="微软雅黑" pitchFamily="34" charset="-122"/>
                <a:ea typeface="微软雅黑" pitchFamily="34" charset="-122"/>
              </a:rPr>
              <a:t>— — case</a:t>
            </a:r>
            <a:endParaRPr lang="zh-CN" altLang="en-US" sz="4000" b="1" dirty="0">
              <a:latin typeface="微软雅黑" pitchFamily="34" charset="-122"/>
              <a:ea typeface="微软雅黑" pitchFamily="34" charset="-122"/>
            </a:endParaRPr>
          </a:p>
        </p:txBody>
      </p:sp>
      <p:sp>
        <p:nvSpPr>
          <p:cNvPr id="7" name="Text Box 4"/>
          <p:cNvSpPr txBox="1">
            <a:spLocks noChangeArrowheads="1"/>
          </p:cNvSpPr>
          <p:nvPr/>
        </p:nvSpPr>
        <p:spPr bwMode="auto">
          <a:xfrm>
            <a:off x="360040" y="1913861"/>
            <a:ext cx="3851920" cy="2336024"/>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case (</a:t>
            </a:r>
            <a:r>
              <a:rPr lang="zh-CN" altLang="en-US" sz="1800" dirty="0">
                <a:latin typeface="微软雅黑" pitchFamily="34" charset="-122"/>
                <a:ea typeface="微软雅黑" pitchFamily="34" charset="-122"/>
                <a:cs typeface="Microsoft Sans Serif" pitchFamily="34" charset="0"/>
              </a:rPr>
              <a:t>控制表达式</a:t>
            </a:r>
            <a:r>
              <a:rPr lang="en-US" altLang="zh-CN" sz="1800" dirty="0">
                <a:latin typeface="微软雅黑" pitchFamily="34" charset="-122"/>
                <a:ea typeface="微软雅黑" pitchFamily="34" charset="-122"/>
                <a:cs typeface="Microsoft Sans Serif" pitchFamily="34" charset="0"/>
              </a:rPr>
              <a:t>)</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&lt;</a:t>
            </a:r>
            <a:r>
              <a:rPr lang="zh-CN" altLang="en-US" sz="1800" dirty="0">
                <a:latin typeface="微软雅黑" pitchFamily="34" charset="-122"/>
                <a:ea typeface="微软雅黑" pitchFamily="34" charset="-122"/>
                <a:cs typeface="Microsoft Sans Serif" pitchFamily="34" charset="0"/>
              </a:rPr>
              <a:t>分支项表达式</a:t>
            </a:r>
            <a:r>
              <a:rPr lang="en-US" altLang="zh-CN" sz="1800" dirty="0">
                <a:latin typeface="微软雅黑" pitchFamily="34" charset="-122"/>
                <a:ea typeface="微软雅黑" pitchFamily="34" charset="-122"/>
                <a:cs typeface="Microsoft Sans Serif" pitchFamily="34" charset="0"/>
              </a:rPr>
              <a:t>1&gt;: </a:t>
            </a:r>
            <a:r>
              <a:rPr lang="zh-CN" altLang="en-US" sz="1800" dirty="0">
                <a:latin typeface="微软雅黑" pitchFamily="34" charset="-122"/>
                <a:ea typeface="微软雅黑" pitchFamily="34" charset="-122"/>
                <a:cs typeface="Microsoft Sans Serif" pitchFamily="34" charset="0"/>
              </a:rPr>
              <a:t>语句块</a:t>
            </a:r>
            <a:r>
              <a:rPr lang="en-US" altLang="zh-CN" sz="1800" dirty="0">
                <a:latin typeface="微软雅黑" pitchFamily="34" charset="-122"/>
                <a:ea typeface="微软雅黑" pitchFamily="34" charset="-122"/>
                <a:cs typeface="Microsoft Sans Serif" pitchFamily="34" charset="0"/>
              </a:rPr>
              <a:t>1</a:t>
            </a:r>
            <a:r>
              <a:rPr lang="zh-CN" altLang="en-US" sz="1800" dirty="0">
                <a:latin typeface="微软雅黑" pitchFamily="34" charset="-122"/>
                <a:ea typeface="微软雅黑" pitchFamily="34" charset="-122"/>
                <a:cs typeface="Microsoft Sans Serif" pitchFamily="34" charset="0"/>
              </a:rPr>
              <a:t>；</a:t>
            </a:r>
            <a:endParaRPr lang="en-US" altLang="zh-CN" sz="1800" dirty="0">
              <a:latin typeface="微软雅黑" pitchFamily="34" charset="-122"/>
              <a:ea typeface="微软雅黑" pitchFamily="34" charset="-122"/>
              <a:cs typeface="Microsoft Sans Serif" pitchFamily="34" charset="0"/>
            </a:endParaRPr>
          </a:p>
          <a:p>
            <a:pPr indent="279400" algn="just" eaLnBrk="0" hangingPunct="0">
              <a:lnSpc>
                <a:spcPct val="90000"/>
              </a:lnSpc>
              <a:spcBef>
                <a:spcPct val="30000"/>
              </a:spcBef>
              <a:buClr>
                <a:schemeClr val="accent2"/>
              </a:buClr>
              <a:buSzPct val="100000"/>
            </a:pPr>
            <a:r>
              <a:rPr lang="en-US" altLang="zh-CN" sz="1800" dirty="0">
                <a:latin typeface="微软雅黑" pitchFamily="34" charset="-122"/>
                <a:ea typeface="微软雅黑" pitchFamily="34" charset="-122"/>
                <a:cs typeface="Microsoft Sans Serif" pitchFamily="34" charset="0"/>
              </a:rPr>
              <a:t>&lt;</a:t>
            </a:r>
            <a:r>
              <a:rPr lang="zh-CN" altLang="en-US" sz="1800" dirty="0">
                <a:latin typeface="微软雅黑" pitchFamily="34" charset="-122"/>
                <a:ea typeface="微软雅黑" pitchFamily="34" charset="-122"/>
                <a:cs typeface="Microsoft Sans Serif" pitchFamily="34" charset="0"/>
              </a:rPr>
              <a:t>分支项表达式</a:t>
            </a:r>
            <a:r>
              <a:rPr lang="en-US" altLang="zh-CN" sz="1800" dirty="0">
                <a:latin typeface="微软雅黑" pitchFamily="34" charset="-122"/>
                <a:ea typeface="微软雅黑" pitchFamily="34" charset="-122"/>
                <a:cs typeface="Microsoft Sans Serif" pitchFamily="34" charset="0"/>
              </a:rPr>
              <a:t>2&gt;: </a:t>
            </a:r>
            <a:r>
              <a:rPr lang="zh-CN" altLang="en-US" sz="1800" dirty="0">
                <a:latin typeface="微软雅黑" pitchFamily="34" charset="-122"/>
                <a:ea typeface="微软雅黑" pitchFamily="34" charset="-122"/>
                <a:cs typeface="Microsoft Sans Serif" pitchFamily="34" charset="0"/>
              </a:rPr>
              <a:t>语句块</a:t>
            </a:r>
            <a:r>
              <a:rPr lang="en-US" altLang="zh-CN" sz="1800" dirty="0">
                <a:latin typeface="微软雅黑" pitchFamily="34" charset="-122"/>
                <a:ea typeface="微软雅黑" pitchFamily="34" charset="-122"/>
                <a:cs typeface="Microsoft Sans Serif" pitchFamily="34" charset="0"/>
              </a:rPr>
              <a:t>2</a:t>
            </a:r>
            <a:r>
              <a:rPr lang="zh-CN" altLang="en-US" sz="1800" dirty="0">
                <a:latin typeface="微软雅黑" pitchFamily="34" charset="-122"/>
                <a:ea typeface="微软雅黑" pitchFamily="34" charset="-122"/>
                <a:cs typeface="Microsoft Sans Serif" pitchFamily="34" charset="0"/>
              </a:rPr>
              <a:t>；</a:t>
            </a:r>
            <a:endParaRPr lang="en-US" altLang="zh-CN" sz="1800" dirty="0">
              <a:latin typeface="微软雅黑" pitchFamily="34" charset="-122"/>
              <a:ea typeface="微软雅黑" pitchFamily="34" charset="-122"/>
              <a:cs typeface="Microsoft Sans Serif" pitchFamily="34" charset="0"/>
            </a:endParaRP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latin typeface="微软雅黑" pitchFamily="34" charset="-122"/>
                <a:ea typeface="微软雅黑" pitchFamily="34" charset="-122"/>
                <a:cs typeface="Microsoft Sans Serif" pitchFamily="34" charset="0"/>
              </a:rPr>
              <a:t>. . .</a:t>
            </a:r>
          </a:p>
          <a:p>
            <a:pPr indent="279400" algn="just" eaLnBrk="0" hangingPunct="0">
              <a:lnSpc>
                <a:spcPct val="90000"/>
              </a:lnSpc>
              <a:spcBef>
                <a:spcPct val="30000"/>
              </a:spcBef>
              <a:buClr>
                <a:schemeClr val="accent2"/>
              </a:buClr>
              <a:buSzPct val="100000"/>
            </a:pPr>
            <a:r>
              <a:rPr lang="en-US" altLang="zh-CN" sz="1800" dirty="0">
                <a:latin typeface="微软雅黑" pitchFamily="34" charset="-122"/>
                <a:ea typeface="微软雅黑" pitchFamily="34" charset="-122"/>
                <a:cs typeface="Microsoft Sans Serif" pitchFamily="34" charset="0"/>
              </a:rPr>
              <a:t>&lt;</a:t>
            </a:r>
            <a:r>
              <a:rPr lang="zh-CN" altLang="en-US" sz="1800" dirty="0">
                <a:latin typeface="微软雅黑" pitchFamily="34" charset="-122"/>
                <a:ea typeface="微软雅黑" pitchFamily="34" charset="-122"/>
                <a:cs typeface="Microsoft Sans Serif" pitchFamily="34" charset="0"/>
              </a:rPr>
              <a:t>分支项表达式</a:t>
            </a:r>
            <a:r>
              <a:rPr lang="en-US" altLang="zh-CN" sz="1800" dirty="0">
                <a:latin typeface="微软雅黑" pitchFamily="34" charset="-122"/>
                <a:ea typeface="微软雅黑" pitchFamily="34" charset="-122"/>
                <a:cs typeface="Microsoft Sans Serif" pitchFamily="34" charset="0"/>
              </a:rPr>
              <a:t>n&gt;: </a:t>
            </a:r>
            <a:r>
              <a:rPr lang="zh-CN" altLang="en-US" sz="1800" dirty="0">
                <a:latin typeface="微软雅黑" pitchFamily="34" charset="-122"/>
                <a:ea typeface="微软雅黑" pitchFamily="34" charset="-122"/>
                <a:cs typeface="Microsoft Sans Serif" pitchFamily="34" charset="0"/>
              </a:rPr>
              <a:t>语句块</a:t>
            </a:r>
            <a:r>
              <a:rPr lang="en-US" altLang="zh-CN" sz="1800" dirty="0">
                <a:latin typeface="微软雅黑" pitchFamily="34" charset="-122"/>
                <a:ea typeface="微软雅黑" pitchFamily="34" charset="-122"/>
                <a:cs typeface="Microsoft Sans Serif" pitchFamily="34" charset="0"/>
              </a:rPr>
              <a:t>n</a:t>
            </a:r>
            <a:r>
              <a:rPr lang="zh-CN" altLang="en-US" sz="1800" dirty="0">
                <a:latin typeface="微软雅黑" pitchFamily="34" charset="-122"/>
                <a:ea typeface="微软雅黑" pitchFamily="34" charset="-122"/>
                <a:cs typeface="Microsoft Sans Serif" pitchFamily="34" charset="0"/>
              </a:rPr>
              <a:t>；</a:t>
            </a:r>
            <a:endParaRPr lang="en-US" altLang="zh-CN" sz="1800" dirty="0">
              <a:latin typeface="微软雅黑" pitchFamily="34" charset="-122"/>
              <a:ea typeface="微软雅黑" pitchFamily="34" charset="-122"/>
              <a:cs typeface="Microsoft Sans Serif" pitchFamily="34" charset="0"/>
            </a:endParaRP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a:solidFill>
                  <a:srgbClr val="FF0000"/>
                </a:solidFill>
                <a:latin typeface="微软雅黑" pitchFamily="34" charset="-122"/>
                <a:ea typeface="微软雅黑" pitchFamily="34" charset="-122"/>
                <a:cs typeface="Microsoft Sans Serif" pitchFamily="34" charset="0"/>
              </a:rPr>
              <a:t>default:     </a:t>
            </a:r>
            <a:r>
              <a:rPr lang="zh-CN" altLang="en-US" sz="1800" dirty="0">
                <a:solidFill>
                  <a:srgbClr val="FF0000"/>
                </a:solidFill>
                <a:latin typeface="微软雅黑" pitchFamily="34" charset="-122"/>
                <a:ea typeface="微软雅黑" pitchFamily="34" charset="-122"/>
                <a:cs typeface="Microsoft Sans Serif" pitchFamily="34" charset="0"/>
              </a:rPr>
              <a:t>语句块</a:t>
            </a:r>
            <a:r>
              <a:rPr lang="en-US" altLang="zh-CN" sz="1800" dirty="0">
                <a:solidFill>
                  <a:srgbClr val="FF0000"/>
                </a:solidFill>
                <a:latin typeface="微软雅黑" pitchFamily="34" charset="-122"/>
                <a:ea typeface="微软雅黑" pitchFamily="34" charset="-122"/>
                <a:cs typeface="Microsoft Sans Serif" pitchFamily="34" charset="0"/>
              </a:rPr>
              <a:t>n+1;</a:t>
            </a:r>
          </a:p>
          <a:p>
            <a:pPr indent="279400" algn="just" eaLnBrk="0" hangingPunct="0">
              <a:lnSpc>
                <a:spcPct val="90000"/>
              </a:lnSpc>
              <a:spcBef>
                <a:spcPct val="30000"/>
              </a:spcBef>
              <a:buClr>
                <a:schemeClr val="accent2"/>
              </a:buClr>
              <a:buSzPct val="100000"/>
              <a:buFont typeface="Monotype Sorts" pitchFamily="2" charset="2"/>
              <a:buNone/>
            </a:pPr>
            <a:r>
              <a:rPr lang="en-US" altLang="zh-CN" sz="1800" dirty="0" err="1">
                <a:solidFill>
                  <a:srgbClr val="0000FF"/>
                </a:solidFill>
                <a:latin typeface="微软雅黑" pitchFamily="34" charset="-122"/>
                <a:ea typeface="微软雅黑" pitchFamily="34" charset="-122"/>
                <a:cs typeface="Microsoft Sans Serif" pitchFamily="34" charset="0"/>
              </a:rPr>
              <a:t>endcase</a:t>
            </a:r>
            <a:endParaRPr lang="en-US" altLang="zh-CN" sz="1800" dirty="0">
              <a:solidFill>
                <a:srgbClr val="0000FF"/>
              </a:solidFill>
              <a:latin typeface="微软雅黑" pitchFamily="34" charset="-122"/>
              <a:ea typeface="微软雅黑" pitchFamily="34" charset="-122"/>
              <a:cs typeface="Microsoft Sans Serif" pitchFamily="34" charset="0"/>
            </a:endParaRPr>
          </a:p>
        </p:txBody>
      </p:sp>
      <p:sp>
        <p:nvSpPr>
          <p:cNvPr id="8" name="TextBox 7"/>
          <p:cNvSpPr txBox="1"/>
          <p:nvPr/>
        </p:nvSpPr>
        <p:spPr>
          <a:xfrm>
            <a:off x="395536" y="5640352"/>
            <a:ext cx="8352928" cy="524952"/>
          </a:xfrm>
          <a:prstGeom prst="rect">
            <a:avLst/>
          </a:prstGeom>
          <a:noFill/>
        </p:spPr>
        <p:txBody>
          <a:bodyPr wrap="square" rtlCol="0">
            <a:spAutoFit/>
          </a:bodyPr>
          <a:lstStyle/>
          <a:p>
            <a:pPr>
              <a:lnSpc>
                <a:spcPts val="3800"/>
              </a:lnSpc>
              <a:buBlip>
                <a:blip r:embed="rId3"/>
              </a:buBlip>
            </a:pPr>
            <a:r>
              <a:rPr lang="en-US" altLang="zh-CN" sz="2200" dirty="0">
                <a:solidFill>
                  <a:srgbClr val="0000FF"/>
                </a:solidFill>
                <a:latin typeface="微软雅黑" pitchFamily="34" charset="-122"/>
                <a:ea typeface="微软雅黑" pitchFamily="34" charset="-122"/>
              </a:rPr>
              <a:t> case</a:t>
            </a:r>
            <a:r>
              <a:rPr lang="zh-CN" altLang="en-US" sz="2200" dirty="0">
                <a:solidFill>
                  <a:srgbClr val="0000FF"/>
                </a:solidFill>
                <a:latin typeface="微软雅黑" pitchFamily="34" charset="-122"/>
                <a:ea typeface="微软雅黑" pitchFamily="34" charset="-122"/>
              </a:rPr>
              <a:t>语句是可综合的，常用于多路选择器，指令译码器等。</a:t>
            </a:r>
            <a:endParaRPr lang="en-US" altLang="zh-CN" sz="2200" dirty="0">
              <a:solidFill>
                <a:srgbClr val="0000FF"/>
              </a:solidFill>
              <a:latin typeface="微软雅黑" pitchFamily="34" charset="-122"/>
              <a:ea typeface="微软雅黑" pitchFamily="34" charset="-122"/>
            </a:endParaRPr>
          </a:p>
        </p:txBody>
      </p:sp>
      <p:sp>
        <p:nvSpPr>
          <p:cNvPr id="9" name="Text Box 6"/>
          <p:cNvSpPr txBox="1">
            <a:spLocks noChangeArrowheads="1"/>
          </p:cNvSpPr>
          <p:nvPr/>
        </p:nvSpPr>
        <p:spPr bwMode="auto">
          <a:xfrm>
            <a:off x="4499992" y="1186816"/>
            <a:ext cx="4464496" cy="433041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dash"/>
            <a:miter lim="800000"/>
            <a:headEnd/>
            <a:tailEnd/>
          </a:ln>
        </p:spPr>
        <p:txBody>
          <a:bodyPr wrap="square">
            <a:spAutoFit/>
          </a:bodyPr>
          <a:lstStyle/>
          <a:p>
            <a:pPr>
              <a:spcBef>
                <a:spcPct val="10000"/>
              </a:spcBef>
            </a:pPr>
            <a:r>
              <a:rPr lang="en-US" altLang="zh-CN" sz="1800" dirty="0">
                <a:latin typeface="微软雅黑" pitchFamily="34" charset="-122"/>
                <a:ea typeface="微软雅黑" pitchFamily="34" charset="-122"/>
              </a:rPr>
              <a:t>module decode( F, a, b, </a:t>
            </a:r>
            <a:r>
              <a:rPr lang="en-US" altLang="zh-CN" sz="1800" dirty="0" err="1">
                <a:latin typeface="微软雅黑" pitchFamily="34" charset="-122"/>
                <a:ea typeface="微软雅黑" pitchFamily="34" charset="-122"/>
              </a:rPr>
              <a:t>opcode</a:t>
            </a:r>
            <a:r>
              <a:rPr lang="en-US" altLang="zh-CN" sz="1800" dirty="0">
                <a:latin typeface="微软雅黑" pitchFamily="34" charset="-122"/>
                <a:ea typeface="微软雅黑" pitchFamily="34" charset="-122"/>
              </a:rPr>
              <a:t>);</a:t>
            </a:r>
          </a:p>
          <a:p>
            <a:pPr>
              <a:spcBef>
                <a:spcPct val="10000"/>
              </a:spcBef>
            </a:pPr>
            <a:r>
              <a:rPr lang="en-US" altLang="zh-CN" sz="1800" dirty="0">
                <a:latin typeface="微软雅黑" pitchFamily="34" charset="-122"/>
                <a:ea typeface="微软雅黑" pitchFamily="34" charset="-122"/>
              </a:rPr>
              <a:t>input   [7:0]   a, b;</a:t>
            </a:r>
          </a:p>
          <a:p>
            <a:pPr>
              <a:spcBef>
                <a:spcPct val="10000"/>
              </a:spcBef>
            </a:pPr>
            <a:r>
              <a:rPr lang="en-US" altLang="zh-CN" sz="1800" dirty="0">
                <a:latin typeface="微软雅黑" pitchFamily="34" charset="-122"/>
                <a:ea typeface="微软雅黑" pitchFamily="34" charset="-122"/>
              </a:rPr>
              <a:t>input   [1:0]   </a:t>
            </a:r>
            <a:r>
              <a:rPr lang="en-US" altLang="zh-CN" sz="1800" dirty="0" err="1">
                <a:latin typeface="微软雅黑" pitchFamily="34" charset="-122"/>
                <a:ea typeface="微软雅黑" pitchFamily="34" charset="-122"/>
              </a:rPr>
              <a:t>opcode</a:t>
            </a:r>
            <a:r>
              <a:rPr lang="en-US" altLang="zh-CN" sz="1800" dirty="0">
                <a:latin typeface="微软雅黑" pitchFamily="34" charset="-122"/>
                <a:ea typeface="微软雅黑" pitchFamily="34" charset="-122"/>
              </a:rPr>
              <a:t>;</a:t>
            </a:r>
          </a:p>
          <a:p>
            <a:pPr>
              <a:spcBef>
                <a:spcPct val="10000"/>
              </a:spcBef>
            </a:pPr>
            <a:r>
              <a:rPr lang="en-US" altLang="zh-CN" sz="1800" dirty="0" err="1">
                <a:latin typeface="微软雅黑" pitchFamily="34" charset="-122"/>
                <a:ea typeface="微软雅黑" pitchFamily="34" charset="-122"/>
              </a:rPr>
              <a:t>ouput</a:t>
            </a:r>
            <a:r>
              <a:rPr lang="en-US" altLang="zh-CN" sz="1800" dirty="0">
                <a:latin typeface="微软雅黑" pitchFamily="34" charset="-122"/>
                <a:ea typeface="微软雅黑" pitchFamily="34" charset="-122"/>
              </a:rPr>
              <a:t>   [7:0]   F;</a:t>
            </a:r>
          </a:p>
          <a:p>
            <a:pPr>
              <a:spcBef>
                <a:spcPct val="10000"/>
              </a:spcBef>
            </a:pPr>
            <a:r>
              <a:rPr lang="en-US" altLang="zh-CN" sz="1800" dirty="0" err="1">
                <a:latin typeface="微软雅黑" pitchFamily="34" charset="-122"/>
                <a:ea typeface="微软雅黑" pitchFamily="34" charset="-122"/>
              </a:rPr>
              <a:t>reg</a:t>
            </a:r>
            <a:r>
              <a:rPr lang="en-US" altLang="zh-CN" sz="1800" dirty="0">
                <a:latin typeface="微软雅黑" pitchFamily="34" charset="-122"/>
                <a:ea typeface="微软雅黑" pitchFamily="34" charset="-122"/>
              </a:rPr>
              <a:t>   [7:0]   F;</a:t>
            </a:r>
          </a:p>
          <a:p>
            <a:pPr>
              <a:spcBef>
                <a:spcPct val="10000"/>
              </a:spcBef>
            </a:pPr>
            <a:r>
              <a:rPr lang="en-US" altLang="zh-CN" sz="1800" dirty="0">
                <a:latin typeface="微软雅黑" pitchFamily="34" charset="-122"/>
                <a:ea typeface="微软雅黑" pitchFamily="34" charset="-122"/>
              </a:rPr>
              <a:t>always @(*)</a:t>
            </a:r>
          </a:p>
          <a:p>
            <a:pPr>
              <a:spcBef>
                <a:spcPct val="10000"/>
              </a:spcBef>
            </a:pPr>
            <a:r>
              <a:rPr lang="en-US" altLang="zh-CN" sz="1800" dirty="0">
                <a:latin typeface="微软雅黑" pitchFamily="34" charset="-122"/>
                <a:ea typeface="微软雅黑" pitchFamily="34" charset="-122"/>
              </a:rPr>
              <a:t>begin</a:t>
            </a:r>
          </a:p>
          <a:p>
            <a:pPr>
              <a:spcBef>
                <a:spcPct val="10000"/>
              </a:spcBef>
            </a:pPr>
            <a:r>
              <a:rPr lang="en-US" altLang="zh-CN" sz="1800" dirty="0">
                <a:latin typeface="微软雅黑" pitchFamily="34" charset="-122"/>
                <a:ea typeface="微软雅黑" pitchFamily="34" charset="-122"/>
              </a:rPr>
              <a:t>   </a:t>
            </a:r>
            <a:r>
              <a:rPr lang="en-US" altLang="zh-CN" sz="1800" b="1" dirty="0">
                <a:solidFill>
                  <a:srgbClr val="7030A0"/>
                </a:solidFill>
                <a:latin typeface="微软雅黑" pitchFamily="34" charset="-122"/>
                <a:ea typeface="微软雅黑" pitchFamily="34" charset="-122"/>
              </a:rPr>
              <a:t>case (</a:t>
            </a:r>
            <a:r>
              <a:rPr lang="en-US" altLang="zh-CN" sz="1800" b="1" dirty="0" err="1">
                <a:solidFill>
                  <a:srgbClr val="7030A0"/>
                </a:solidFill>
                <a:latin typeface="微软雅黑" pitchFamily="34" charset="-122"/>
                <a:ea typeface="微软雅黑" pitchFamily="34" charset="-122"/>
              </a:rPr>
              <a:t>opcode</a:t>
            </a:r>
            <a:r>
              <a:rPr lang="en-US" altLang="zh-CN" sz="1800" b="1" dirty="0">
                <a:solidFill>
                  <a:srgbClr val="7030A0"/>
                </a:solidFill>
                <a:latin typeface="微软雅黑" pitchFamily="34" charset="-122"/>
                <a:ea typeface="微软雅黑" pitchFamily="34" charset="-122"/>
              </a:rPr>
              <a:t>)</a:t>
            </a:r>
          </a:p>
          <a:p>
            <a:pPr>
              <a:spcBef>
                <a:spcPct val="10000"/>
              </a:spcBef>
            </a:pPr>
            <a:r>
              <a:rPr lang="en-US" altLang="zh-CN" sz="1800" b="1" dirty="0">
                <a:solidFill>
                  <a:srgbClr val="7030A0"/>
                </a:solidFill>
                <a:latin typeface="微软雅黑" pitchFamily="34" charset="-122"/>
                <a:ea typeface="微软雅黑" pitchFamily="34" charset="-122"/>
              </a:rPr>
              <a:t>      2'b00 : F = a + b; </a:t>
            </a:r>
          </a:p>
          <a:p>
            <a:pPr>
              <a:spcBef>
                <a:spcPct val="10000"/>
              </a:spcBef>
            </a:pPr>
            <a:r>
              <a:rPr lang="en-US" altLang="zh-CN" sz="1800" b="1" dirty="0">
                <a:solidFill>
                  <a:srgbClr val="7030A0"/>
                </a:solidFill>
                <a:latin typeface="微软雅黑" pitchFamily="34" charset="-122"/>
                <a:ea typeface="微软雅黑" pitchFamily="34" charset="-122"/>
              </a:rPr>
              <a:t>      2'b01 : F = a - b;</a:t>
            </a:r>
          </a:p>
          <a:p>
            <a:pPr>
              <a:spcBef>
                <a:spcPct val="10000"/>
              </a:spcBef>
            </a:pPr>
            <a:r>
              <a:rPr lang="en-US" altLang="zh-CN" sz="1800" b="1" dirty="0">
                <a:solidFill>
                  <a:srgbClr val="7030A0"/>
                </a:solidFill>
                <a:latin typeface="微软雅黑" pitchFamily="34" charset="-122"/>
                <a:ea typeface="微软雅黑" pitchFamily="34" charset="-122"/>
              </a:rPr>
              <a:t>      default : F = ~(a) +</a:t>
            </a:r>
            <a:r>
              <a:rPr lang="zh-CN" altLang="en-US" sz="1800" b="1" dirty="0">
                <a:solidFill>
                  <a:srgbClr val="7030A0"/>
                </a:solidFill>
                <a:latin typeface="微软雅黑" pitchFamily="34" charset="-122"/>
                <a:ea typeface="微软雅黑" pitchFamily="34" charset="-122"/>
              </a:rPr>
              <a:t>１；</a:t>
            </a:r>
            <a:endParaRPr lang="en-US" altLang="zh-CN" sz="1800" b="1" dirty="0">
              <a:solidFill>
                <a:srgbClr val="7030A0"/>
              </a:solidFill>
              <a:latin typeface="微软雅黑" pitchFamily="34" charset="-122"/>
              <a:ea typeface="微软雅黑" pitchFamily="34" charset="-122"/>
            </a:endParaRPr>
          </a:p>
          <a:p>
            <a:pPr>
              <a:spcBef>
                <a:spcPct val="10000"/>
              </a:spcBef>
            </a:pPr>
            <a:r>
              <a:rPr lang="en-US" altLang="zh-CN" sz="1800" b="1" dirty="0">
                <a:solidFill>
                  <a:srgbClr val="7030A0"/>
                </a:solidFill>
                <a:latin typeface="微软雅黑" pitchFamily="34" charset="-122"/>
                <a:ea typeface="微软雅黑" pitchFamily="34" charset="-122"/>
              </a:rPr>
              <a:t>   </a:t>
            </a:r>
            <a:r>
              <a:rPr lang="en-US" altLang="zh-CN" sz="1800" b="1" dirty="0" err="1">
                <a:solidFill>
                  <a:srgbClr val="7030A0"/>
                </a:solidFill>
                <a:latin typeface="微软雅黑" pitchFamily="34" charset="-122"/>
                <a:ea typeface="微软雅黑" pitchFamily="34" charset="-122"/>
              </a:rPr>
              <a:t>endcase</a:t>
            </a:r>
            <a:endParaRPr lang="en-US" altLang="zh-CN" sz="1800" b="1" dirty="0">
              <a:solidFill>
                <a:srgbClr val="7030A0"/>
              </a:solidFill>
              <a:latin typeface="微软雅黑" pitchFamily="34" charset="-122"/>
              <a:ea typeface="微软雅黑" pitchFamily="34" charset="-122"/>
            </a:endParaRPr>
          </a:p>
          <a:p>
            <a:pPr>
              <a:spcBef>
                <a:spcPct val="10000"/>
              </a:spcBef>
            </a:pPr>
            <a:r>
              <a:rPr lang="en-US" altLang="zh-CN" sz="1800" dirty="0">
                <a:latin typeface="微软雅黑" pitchFamily="34" charset="-122"/>
                <a:ea typeface="微软雅黑" pitchFamily="34" charset="-122"/>
              </a:rPr>
              <a:t>end</a:t>
            </a:r>
          </a:p>
          <a:p>
            <a:pPr>
              <a:spcBef>
                <a:spcPct val="10000"/>
              </a:spcBef>
            </a:pPr>
            <a:r>
              <a:rPr lang="en-US" altLang="zh-CN" sz="1800" dirty="0" err="1">
                <a:latin typeface="微软雅黑" pitchFamily="34" charset="-122"/>
                <a:ea typeface="微软雅黑" pitchFamily="34" charset="-122"/>
              </a:rPr>
              <a:t>endmodule</a:t>
            </a:r>
            <a:endParaRPr lang="en-US" altLang="zh-CN" sz="18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dirty="0"/>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93</a:t>
            </a:fld>
            <a:endParaRPr lang="en-US" altLang="zh-CN" dirty="0"/>
          </a:p>
        </p:txBody>
      </p:sp>
      <p:sp>
        <p:nvSpPr>
          <p:cNvPr id="7173" name="Rectangle 5"/>
          <p:cNvSpPr>
            <a:spLocks noChangeArrowheads="1"/>
          </p:cNvSpPr>
          <p:nvPr/>
        </p:nvSpPr>
        <p:spPr bwMode="auto">
          <a:xfrm>
            <a:off x="395288" y="260350"/>
            <a:ext cx="7849120"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高级结构语句 </a:t>
            </a:r>
            <a:r>
              <a:rPr lang="en-US" altLang="zh-CN" sz="4000" b="1" dirty="0">
                <a:latin typeface="微软雅黑" pitchFamily="34" charset="-122"/>
                <a:ea typeface="微软雅黑" pitchFamily="34" charset="-122"/>
              </a:rPr>
              <a:t>— — </a:t>
            </a:r>
            <a:r>
              <a:rPr lang="zh-CN" altLang="en-US" sz="4000" b="1" dirty="0">
                <a:latin typeface="微软雅黑" pitchFamily="34" charset="-122"/>
                <a:ea typeface="微软雅黑" pitchFamily="34" charset="-122"/>
              </a:rPr>
              <a:t>循环</a:t>
            </a:r>
          </a:p>
        </p:txBody>
      </p:sp>
      <p:sp>
        <p:nvSpPr>
          <p:cNvPr id="10"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en-US" altLang="zh-CN" sz="2400" kern="0" dirty="0" err="1">
                <a:latin typeface="微软雅黑" pitchFamily="34" charset="-122"/>
                <a:ea typeface="微软雅黑" pitchFamily="34" charset="-122"/>
              </a:rPr>
              <a:t>Verilog</a:t>
            </a:r>
            <a:r>
              <a:rPr lang="en-US" altLang="zh-CN" sz="2400" kern="0" dirty="0">
                <a:latin typeface="微软雅黑" pitchFamily="34" charset="-122"/>
                <a:ea typeface="微软雅黑" pitchFamily="34" charset="-122"/>
              </a:rPr>
              <a:t> HDL</a:t>
            </a:r>
            <a:r>
              <a:rPr lang="zh-CN" altLang="en-US" sz="2400" kern="0" dirty="0">
                <a:latin typeface="微软雅黑" pitchFamily="34" charset="-122"/>
                <a:ea typeface="微软雅黑" pitchFamily="34" charset="-122"/>
              </a:rPr>
              <a:t>中有四种循环语句：</a:t>
            </a:r>
            <a:endParaRPr lang="en-US" altLang="zh-CN" sz="24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r>
              <a:rPr lang="en-US" altLang="zh-CN" sz="2000" kern="0" dirty="0">
                <a:solidFill>
                  <a:srgbClr val="0000FF"/>
                </a:solidFill>
                <a:latin typeface="微软雅黑" pitchFamily="34" charset="-122"/>
                <a:ea typeface="微软雅黑" pitchFamily="34" charset="-122"/>
              </a:rPr>
              <a:t>forever</a:t>
            </a:r>
            <a:r>
              <a:rPr lang="zh-CN" altLang="en-US" sz="2000" kern="0" dirty="0">
                <a:solidFill>
                  <a:srgbClr val="0000FF"/>
                </a:solidFill>
                <a:latin typeface="微软雅黑" pitchFamily="34" charset="-122"/>
                <a:ea typeface="微软雅黑" pitchFamily="34" charset="-122"/>
              </a:rPr>
              <a:t>：</a:t>
            </a:r>
            <a:r>
              <a:rPr lang="zh-CN" altLang="en-US" sz="2000" b="1" kern="0" dirty="0">
                <a:solidFill>
                  <a:srgbClr val="00B050"/>
                </a:solidFill>
                <a:latin typeface="微软雅黑" pitchFamily="34" charset="-122"/>
                <a:ea typeface="微软雅黑" pitchFamily="34" charset="-122"/>
              </a:rPr>
              <a:t>多用在“</a:t>
            </a:r>
            <a:r>
              <a:rPr lang="en-US" altLang="zh-CN" sz="2000" b="1" kern="0" dirty="0">
                <a:solidFill>
                  <a:srgbClr val="00B050"/>
                </a:solidFill>
                <a:latin typeface="微软雅黑" pitchFamily="34" charset="-122"/>
                <a:ea typeface="微软雅黑" pitchFamily="34" charset="-122"/>
              </a:rPr>
              <a:t>initial”</a:t>
            </a:r>
            <a:r>
              <a:rPr lang="zh-CN" altLang="en-US" sz="2000" b="1" kern="0" dirty="0">
                <a:solidFill>
                  <a:srgbClr val="00B050"/>
                </a:solidFill>
                <a:latin typeface="微软雅黑" pitchFamily="34" charset="-122"/>
                <a:ea typeface="微软雅黑" pitchFamily="34" charset="-122"/>
              </a:rPr>
              <a:t>块中，以生成时钟等周期性波形</a:t>
            </a:r>
            <a:r>
              <a:rPr lang="zh-CN" altLang="en-US" sz="2000" kern="0" dirty="0">
                <a:latin typeface="微软雅黑" pitchFamily="34" charset="-122"/>
                <a:ea typeface="微软雅黑" pitchFamily="34" charset="-122"/>
              </a:rPr>
              <a:t>。</a:t>
            </a:r>
          </a:p>
          <a:p>
            <a:pPr marL="800100" lvl="1" indent="-342900" algn="just">
              <a:lnSpc>
                <a:spcPts val="4200"/>
              </a:lnSpc>
              <a:spcBef>
                <a:spcPct val="20000"/>
              </a:spcBef>
              <a:buClr>
                <a:schemeClr val="accent1"/>
              </a:buClr>
              <a:buSzPct val="100000"/>
              <a:buBlip>
                <a:blip r:embed="rId4"/>
              </a:buBlip>
              <a:defRPr/>
            </a:pPr>
            <a:r>
              <a:rPr lang="en-US" altLang="zh-CN" sz="2000" kern="0" dirty="0">
                <a:solidFill>
                  <a:srgbClr val="0000FF"/>
                </a:solidFill>
                <a:latin typeface="微软雅黑" pitchFamily="34" charset="-122"/>
                <a:ea typeface="微软雅黑" pitchFamily="34" charset="-122"/>
              </a:rPr>
              <a:t>repeat</a:t>
            </a:r>
            <a:r>
              <a:rPr lang="zh-CN" altLang="en-US" sz="2000" kern="0" dirty="0">
                <a:solidFill>
                  <a:srgbClr val="0000FF"/>
                </a:solidFill>
                <a:latin typeface="微软雅黑" pitchFamily="34" charset="-122"/>
                <a:ea typeface="微软雅黑" pitchFamily="34" charset="-122"/>
              </a:rPr>
              <a:t>：</a:t>
            </a:r>
            <a:r>
              <a:rPr lang="zh-CN" altLang="en-US" sz="2000" kern="0" dirty="0">
                <a:latin typeface="微软雅黑" pitchFamily="34" charset="-122"/>
                <a:ea typeface="微软雅黑" pitchFamily="34" charset="-122"/>
              </a:rPr>
              <a:t>连续执行一条语句</a:t>
            </a:r>
            <a:r>
              <a:rPr lang="en-US" altLang="zh-CN" sz="2000" kern="0" dirty="0">
                <a:latin typeface="微软雅黑" pitchFamily="34" charset="-122"/>
                <a:ea typeface="微软雅黑" pitchFamily="34" charset="-122"/>
              </a:rPr>
              <a:t>n</a:t>
            </a:r>
            <a:r>
              <a:rPr lang="zh-CN" altLang="en-US" sz="2000" kern="0" dirty="0">
                <a:latin typeface="微软雅黑" pitchFamily="34" charset="-122"/>
                <a:ea typeface="微软雅黑" pitchFamily="34" charset="-122"/>
              </a:rPr>
              <a:t>次。</a:t>
            </a:r>
          </a:p>
          <a:p>
            <a:pPr marL="800100" lvl="1" indent="-342900" algn="just">
              <a:lnSpc>
                <a:spcPts val="4200"/>
              </a:lnSpc>
              <a:spcBef>
                <a:spcPct val="20000"/>
              </a:spcBef>
              <a:buClr>
                <a:schemeClr val="accent1"/>
              </a:buClr>
              <a:buSzPct val="100000"/>
              <a:buBlip>
                <a:blip r:embed="rId4"/>
              </a:buBlip>
              <a:defRPr/>
            </a:pPr>
            <a:r>
              <a:rPr lang="en-US" altLang="zh-CN" sz="2000" kern="0" dirty="0">
                <a:solidFill>
                  <a:srgbClr val="0000FF"/>
                </a:solidFill>
                <a:latin typeface="微软雅黑" pitchFamily="34" charset="-122"/>
                <a:ea typeface="微软雅黑" pitchFamily="34" charset="-122"/>
              </a:rPr>
              <a:t>while</a:t>
            </a:r>
            <a:r>
              <a:rPr lang="zh-CN" altLang="en-US" sz="2000" kern="0" dirty="0">
                <a:solidFill>
                  <a:srgbClr val="0000FF"/>
                </a:solidFill>
                <a:latin typeface="微软雅黑" pitchFamily="34" charset="-122"/>
                <a:ea typeface="微软雅黑" pitchFamily="34" charset="-122"/>
              </a:rPr>
              <a:t>：</a:t>
            </a:r>
            <a:r>
              <a:rPr lang="zh-CN" altLang="en-US" sz="2000" kern="0" dirty="0">
                <a:latin typeface="微软雅黑" pitchFamily="34" charset="-122"/>
                <a:ea typeface="微软雅黑" pitchFamily="34" charset="-122"/>
              </a:rPr>
              <a:t>执行一条语句直到某个条件不满足。</a:t>
            </a:r>
          </a:p>
          <a:p>
            <a:pPr marL="800100" lvl="1" indent="-342900" algn="just">
              <a:lnSpc>
                <a:spcPts val="4200"/>
              </a:lnSpc>
              <a:spcBef>
                <a:spcPct val="20000"/>
              </a:spcBef>
              <a:buClr>
                <a:schemeClr val="accent1"/>
              </a:buClr>
              <a:buSzPct val="100000"/>
              <a:buBlip>
                <a:blip r:embed="rId4"/>
              </a:buBlip>
              <a:defRPr/>
            </a:pPr>
            <a:r>
              <a:rPr lang="en-US" altLang="zh-CN" sz="2000" kern="0" dirty="0">
                <a:solidFill>
                  <a:srgbClr val="0000FF"/>
                </a:solidFill>
                <a:latin typeface="微软雅黑" pitchFamily="34" charset="-122"/>
                <a:ea typeface="微软雅黑" pitchFamily="34" charset="-122"/>
              </a:rPr>
              <a:t>for</a:t>
            </a:r>
            <a:r>
              <a:rPr lang="zh-CN" altLang="en-US" sz="2000" kern="0" dirty="0">
                <a:solidFill>
                  <a:srgbClr val="0000FF"/>
                </a:solidFill>
                <a:latin typeface="微软雅黑" pitchFamily="34" charset="-122"/>
                <a:ea typeface="微软雅黑" pitchFamily="34" charset="-122"/>
              </a:rPr>
              <a:t>：</a:t>
            </a:r>
            <a:r>
              <a:rPr lang="zh-CN" altLang="en-US" sz="2000" kern="0" dirty="0">
                <a:latin typeface="微软雅黑" pitchFamily="34" charset="-122"/>
                <a:ea typeface="微软雅黑" pitchFamily="34" charset="-122"/>
              </a:rPr>
              <a:t>有条件的循环语句。</a:t>
            </a:r>
            <a:endParaRPr lang="en-US" altLang="zh-CN" sz="2000" kern="0" dirty="0">
              <a:latin typeface="微软雅黑" pitchFamily="34" charset="-122"/>
              <a:ea typeface="微软雅黑" pitchFamily="34" charset="-122"/>
            </a:endParaRPr>
          </a:p>
          <a:p>
            <a:pPr marL="800100" lvl="1" indent="-342900" algn="just">
              <a:lnSpc>
                <a:spcPts val="4200"/>
              </a:lnSpc>
              <a:spcBef>
                <a:spcPct val="20000"/>
              </a:spcBef>
              <a:buClr>
                <a:schemeClr val="accent1"/>
              </a:buClr>
              <a:buSzPct val="100000"/>
              <a:buBlip>
                <a:blip r:embed="rId4"/>
              </a:buBlip>
              <a:defRPr/>
            </a:pPr>
            <a:endParaRPr lang="zh-CN" altLang="en-US" sz="20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除</a:t>
            </a:r>
            <a:r>
              <a:rPr lang="en-US" altLang="zh-CN" sz="2400" kern="0" dirty="0">
                <a:solidFill>
                  <a:srgbClr val="0000FF"/>
                </a:solidFill>
                <a:latin typeface="微软雅黑" pitchFamily="34" charset="-122"/>
                <a:ea typeface="微软雅黑" pitchFamily="34" charset="-122"/>
              </a:rPr>
              <a:t>for</a:t>
            </a:r>
            <a:r>
              <a:rPr lang="zh-CN" altLang="en-US" sz="2400" kern="0" dirty="0">
                <a:solidFill>
                  <a:srgbClr val="0000FF"/>
                </a:solidFill>
                <a:latin typeface="微软雅黑" pitchFamily="34" charset="-122"/>
                <a:ea typeface="微软雅黑" pitchFamily="34" charset="-122"/>
              </a:rPr>
              <a:t>和</a:t>
            </a:r>
            <a:r>
              <a:rPr lang="en-US" altLang="zh-CN" sz="2400" kern="0" dirty="0">
                <a:solidFill>
                  <a:srgbClr val="0000FF"/>
                </a:solidFill>
                <a:latin typeface="微软雅黑" pitchFamily="34" charset="-122"/>
                <a:ea typeface="微软雅黑" pitchFamily="34" charset="-122"/>
              </a:rPr>
              <a:t>repeat</a:t>
            </a:r>
            <a:r>
              <a:rPr lang="zh-CN" altLang="en-US" sz="2400" kern="0" dirty="0">
                <a:latin typeface="微软雅黑" pitchFamily="34" charset="-122"/>
                <a:ea typeface="微软雅黑" pitchFamily="34" charset="-122"/>
              </a:rPr>
              <a:t>语句外，</a:t>
            </a:r>
            <a:r>
              <a:rPr lang="zh-CN" altLang="en-US" sz="2400" kern="0" dirty="0">
                <a:solidFill>
                  <a:srgbClr val="FF0000"/>
                </a:solidFill>
                <a:latin typeface="微软雅黑" pitchFamily="34" charset="-122"/>
                <a:ea typeface="微软雅黑" pitchFamily="34" charset="-122"/>
              </a:rPr>
              <a:t>其它两种循环语句均不可综合</a:t>
            </a:r>
            <a:r>
              <a:rPr lang="zh-CN" altLang="en-US" sz="2400" kern="0" dirty="0">
                <a:latin typeface="微软雅黑" pitchFamily="34" charset="-122"/>
                <a:ea typeface="微软雅黑" pitchFamily="34" charset="-122"/>
              </a:rPr>
              <a:t>，但可用于</a:t>
            </a:r>
            <a:r>
              <a:rPr lang="en-US" altLang="zh-CN" sz="2400" kern="0" dirty="0" err="1">
                <a:latin typeface="微软雅黑" pitchFamily="34" charset="-122"/>
                <a:ea typeface="微软雅黑" pitchFamily="34" charset="-122"/>
              </a:rPr>
              <a:t>testbench</a:t>
            </a:r>
            <a:r>
              <a:rPr lang="zh-CN" altLang="en-US" sz="2400" kern="0" dirty="0">
                <a:latin typeface="微软雅黑" pitchFamily="34" charset="-122"/>
                <a:ea typeface="微软雅黑" pitchFamily="34" charset="-122"/>
              </a:rPr>
              <a:t>中。</a:t>
            </a:r>
            <a:endParaRPr lang="en-US" altLang="zh-CN" sz="24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defRPr/>
            </a:pPr>
            <a:endParaRPr lang="en-US" altLang="zh-CN" sz="2000"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blinds(horizontal)">
                                      <p:cBhvr>
                                        <p:cTn id="13" dur="500"/>
                                        <p:tgtEl>
                                          <p:spTgt spid="10">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blinds(horizontal)">
                                      <p:cBhvr>
                                        <p:cTn id="16" dur="500"/>
                                        <p:tgtEl>
                                          <p:spTgt spid="10">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animEffect transition="in" filter="blinds(horizontal)">
                                      <p:cBhvr>
                                        <p:cTn id="21"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94</a:t>
            </a:fld>
            <a:endParaRPr lang="en-US" altLang="zh-CN" dirty="0"/>
          </a:p>
        </p:txBody>
      </p:sp>
      <p:sp>
        <p:nvSpPr>
          <p:cNvPr id="7173" name="Rectangle 5"/>
          <p:cNvSpPr>
            <a:spLocks noChangeArrowheads="1"/>
          </p:cNvSpPr>
          <p:nvPr/>
        </p:nvSpPr>
        <p:spPr bwMode="auto">
          <a:xfrm>
            <a:off x="395288" y="260350"/>
            <a:ext cx="8748712" cy="707886"/>
          </a:xfrm>
          <a:prstGeom prst="rect">
            <a:avLst/>
          </a:prstGeom>
          <a:noFill/>
          <a:ln w="9525" algn="ctr">
            <a:noFill/>
            <a:miter lim="800000"/>
            <a:headEnd/>
            <a:tailEnd/>
          </a:ln>
        </p:spPr>
        <p:txBody>
          <a:bodyPr wrap="square">
            <a:spAutoFit/>
          </a:bodyPr>
          <a:lstStyle/>
          <a:p>
            <a:r>
              <a:rPr lang="zh-CN" altLang="en-US" sz="4000" b="1" dirty="0">
                <a:latin typeface="微软雅黑" pitchFamily="34" charset="-122"/>
                <a:ea typeface="微软雅黑" pitchFamily="34" charset="-122"/>
              </a:rPr>
              <a:t>高级结构语句 </a:t>
            </a:r>
            <a:r>
              <a:rPr lang="en-US" altLang="zh-CN" sz="4000" b="1" dirty="0">
                <a:latin typeface="微软雅黑" pitchFamily="34" charset="-122"/>
                <a:ea typeface="微软雅黑" pitchFamily="34" charset="-122"/>
              </a:rPr>
              <a:t>— — </a:t>
            </a:r>
            <a:r>
              <a:rPr lang="zh-CN" altLang="en-US" sz="4000" b="1" dirty="0">
                <a:latin typeface="微软雅黑" pitchFamily="34" charset="-122"/>
                <a:ea typeface="微软雅黑" pitchFamily="34" charset="-122"/>
              </a:rPr>
              <a:t>循环（</a:t>
            </a:r>
            <a:r>
              <a:rPr lang="en-US" altLang="zh-CN" sz="4000" b="1" dirty="0">
                <a:latin typeface="微软雅黑" pitchFamily="34" charset="-122"/>
                <a:ea typeface="微软雅黑" pitchFamily="34" charset="-122"/>
              </a:rPr>
              <a:t>cont.</a:t>
            </a:r>
            <a:r>
              <a:rPr lang="zh-CN" altLang="en-US" sz="4000" b="1" dirty="0">
                <a:latin typeface="微软雅黑" pitchFamily="34" charset="-122"/>
                <a:ea typeface="微软雅黑" pitchFamily="34" charset="-122"/>
              </a:rPr>
              <a:t>）</a:t>
            </a:r>
          </a:p>
        </p:txBody>
      </p:sp>
      <p:sp>
        <p:nvSpPr>
          <p:cNvPr id="10"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3"/>
              </a:buBlip>
              <a:defRPr/>
            </a:pPr>
            <a:r>
              <a:rPr lang="en-US" altLang="zh-CN" sz="2400" kern="0" dirty="0">
                <a:latin typeface="微软雅黑" pitchFamily="34" charset="-122"/>
                <a:ea typeface="微软雅黑" pitchFamily="34" charset="-122"/>
              </a:rPr>
              <a:t>repeat (</a:t>
            </a:r>
            <a:r>
              <a:rPr lang="zh-CN" altLang="en-US" sz="2400" kern="0" dirty="0">
                <a:latin typeface="微软雅黑" pitchFamily="34" charset="-122"/>
                <a:ea typeface="微软雅黑" pitchFamily="34" charset="-122"/>
              </a:rPr>
              <a:t>次数表达式） </a:t>
            </a:r>
            <a:r>
              <a:rPr lang="en-US" altLang="zh-CN" sz="2400" kern="0" dirty="0">
                <a:latin typeface="微软雅黑" pitchFamily="34" charset="-122"/>
                <a:ea typeface="微软雅黑" pitchFamily="34" charset="-122"/>
              </a:rPr>
              <a:t>&lt;</a:t>
            </a:r>
            <a:r>
              <a:rPr lang="zh-CN" altLang="en-US" sz="2400" kern="0" dirty="0">
                <a:latin typeface="微软雅黑" pitchFamily="34" charset="-122"/>
                <a:ea typeface="微软雅黑" pitchFamily="34" charset="-122"/>
              </a:rPr>
              <a:t>语句</a:t>
            </a:r>
            <a:r>
              <a:rPr lang="en-US" altLang="zh-CN" sz="2400" kern="0" dirty="0">
                <a:latin typeface="微软雅黑" pitchFamily="34" charset="-122"/>
                <a:ea typeface="微软雅黑" pitchFamily="34" charset="-122"/>
              </a:rPr>
              <a:t>&gt;</a:t>
            </a:r>
          </a:p>
          <a:p>
            <a:pPr marL="342900" indent="-342900" algn="just">
              <a:lnSpc>
                <a:spcPts val="4200"/>
              </a:lnSpc>
              <a:spcBef>
                <a:spcPct val="20000"/>
              </a:spcBef>
              <a:buClr>
                <a:schemeClr val="accent1"/>
              </a:buClr>
              <a:buSzPct val="100000"/>
              <a:buBlip>
                <a:blip r:embed="rId3"/>
              </a:buBlip>
              <a:defRPr/>
            </a:pPr>
            <a:r>
              <a:rPr lang="zh-CN" altLang="en-US" sz="2400" kern="0" dirty="0">
                <a:latin typeface="微软雅黑" pitchFamily="34" charset="-122"/>
                <a:ea typeface="微软雅黑" pitchFamily="34" charset="-122"/>
              </a:rPr>
              <a:t> </a:t>
            </a:r>
            <a:r>
              <a:rPr lang="en-US" altLang="zh-CN" sz="2400" kern="0" dirty="0">
                <a:latin typeface="微软雅黑" pitchFamily="34" charset="-122"/>
                <a:ea typeface="微软雅黑" pitchFamily="34" charset="-122"/>
              </a:rPr>
              <a:t>while (</a:t>
            </a:r>
            <a:r>
              <a:rPr lang="zh-CN" altLang="en-US" sz="2400" kern="0" dirty="0">
                <a:latin typeface="微软雅黑" pitchFamily="34" charset="-122"/>
                <a:ea typeface="微软雅黑" pitchFamily="34" charset="-122"/>
              </a:rPr>
              <a:t>条件表达式） </a:t>
            </a:r>
            <a:r>
              <a:rPr lang="en-US" altLang="zh-CN" sz="2400" kern="0" dirty="0">
                <a:latin typeface="微软雅黑" pitchFamily="34" charset="-122"/>
                <a:ea typeface="微软雅黑" pitchFamily="34" charset="-122"/>
              </a:rPr>
              <a:t>&lt;</a:t>
            </a:r>
            <a:r>
              <a:rPr lang="zh-CN" altLang="en-US" sz="2400" kern="0" dirty="0">
                <a:latin typeface="微软雅黑" pitchFamily="34" charset="-122"/>
                <a:ea typeface="微软雅黑" pitchFamily="34" charset="-122"/>
              </a:rPr>
              <a:t>语句</a:t>
            </a:r>
            <a:r>
              <a:rPr lang="en-US" altLang="zh-CN" sz="2400" kern="0" dirty="0">
                <a:latin typeface="微软雅黑" pitchFamily="34" charset="-122"/>
                <a:ea typeface="微软雅黑" pitchFamily="34" charset="-122"/>
              </a:rPr>
              <a:t>&gt;</a:t>
            </a:r>
          </a:p>
          <a:p>
            <a:pPr marL="342900" indent="-342900" algn="just">
              <a:lnSpc>
                <a:spcPts val="4200"/>
              </a:lnSpc>
              <a:spcBef>
                <a:spcPct val="20000"/>
              </a:spcBef>
              <a:buClr>
                <a:schemeClr val="accent1"/>
              </a:buClr>
              <a:buSzPct val="100000"/>
              <a:buBlip>
                <a:blip r:embed="rId3"/>
              </a:buBlip>
              <a:defRPr/>
            </a:pPr>
            <a:r>
              <a:rPr lang="en-US" altLang="zh-CN" sz="2400" kern="0" dirty="0">
                <a:latin typeface="微软雅黑" pitchFamily="34" charset="-122"/>
                <a:ea typeface="微软雅黑" pitchFamily="34" charset="-122"/>
              </a:rPr>
              <a:t>forever &lt;</a:t>
            </a:r>
            <a:r>
              <a:rPr lang="zh-CN" altLang="en-US" sz="2400" kern="0" dirty="0">
                <a:latin typeface="微软雅黑" pitchFamily="34" charset="-122"/>
                <a:ea typeface="微软雅黑" pitchFamily="34" charset="-122"/>
              </a:rPr>
              <a:t>语句</a:t>
            </a:r>
            <a:r>
              <a:rPr lang="en-US" altLang="zh-CN" sz="2400" kern="0" dirty="0">
                <a:latin typeface="微软雅黑" pitchFamily="34" charset="-122"/>
                <a:ea typeface="微软雅黑" pitchFamily="34" charset="-122"/>
              </a:rPr>
              <a:t>&gt;</a:t>
            </a:r>
          </a:p>
          <a:p>
            <a:pPr marL="342900" indent="-342900" algn="just">
              <a:lnSpc>
                <a:spcPts val="4200"/>
              </a:lnSpc>
              <a:spcBef>
                <a:spcPct val="20000"/>
              </a:spcBef>
              <a:buClr>
                <a:schemeClr val="accent1"/>
              </a:buClr>
              <a:buSzPct val="100000"/>
              <a:buBlip>
                <a:blip r:embed="rId3"/>
              </a:buBlip>
              <a:defRPr/>
            </a:pPr>
            <a:r>
              <a:rPr lang="en-US" altLang="zh-CN" sz="2400" kern="0" dirty="0">
                <a:latin typeface="微软雅黑" pitchFamily="34" charset="-122"/>
                <a:ea typeface="微软雅黑" pitchFamily="34" charset="-122"/>
              </a:rPr>
              <a:t>for(</a:t>
            </a:r>
            <a:r>
              <a:rPr lang="zh-CN" altLang="en-US" sz="2400" kern="0" dirty="0">
                <a:latin typeface="微软雅黑" pitchFamily="34" charset="-122"/>
                <a:ea typeface="微软雅黑" pitchFamily="34" charset="-122"/>
              </a:rPr>
              <a:t>赋初值；条件表达式；计算） </a:t>
            </a:r>
            <a:r>
              <a:rPr lang="en-US" altLang="zh-CN" sz="2400" kern="0" dirty="0">
                <a:latin typeface="微软雅黑" pitchFamily="34" charset="-122"/>
                <a:ea typeface="微软雅黑" pitchFamily="34" charset="-122"/>
              </a:rPr>
              <a:t>&lt;</a:t>
            </a:r>
            <a:r>
              <a:rPr lang="zh-CN" altLang="en-US" sz="2400" kern="0" dirty="0">
                <a:latin typeface="微软雅黑" pitchFamily="34" charset="-122"/>
                <a:ea typeface="微软雅黑" pitchFamily="34" charset="-122"/>
              </a:rPr>
              <a:t>语句</a:t>
            </a:r>
            <a:r>
              <a:rPr lang="en-US" altLang="zh-CN" sz="2400" kern="0" dirty="0">
                <a:latin typeface="微软雅黑" pitchFamily="34" charset="-122"/>
                <a:ea typeface="微软雅黑" pitchFamily="34" charset="-122"/>
              </a:rPr>
              <a:t>&gt;</a:t>
            </a:r>
          </a:p>
        </p:txBody>
      </p:sp>
      <p:sp>
        <p:nvSpPr>
          <p:cNvPr id="7" name="Text Box 4"/>
          <p:cNvSpPr txBox="1">
            <a:spLocks noChangeArrowheads="1"/>
          </p:cNvSpPr>
          <p:nvPr/>
        </p:nvSpPr>
        <p:spPr bwMode="auto">
          <a:xfrm>
            <a:off x="688032" y="4077072"/>
            <a:ext cx="2925801" cy="132343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en-US" altLang="zh-TW" sz="2000" dirty="0">
                <a:latin typeface="微软雅黑" pitchFamily="34" charset="-122"/>
                <a:ea typeface="微软雅黑" pitchFamily="34" charset="-122"/>
              </a:rPr>
              <a:t>begin</a:t>
            </a:r>
          </a:p>
          <a:p>
            <a:r>
              <a:rPr kumimoji="1" lang="en-US" altLang="zh-TW" sz="2000" dirty="0">
                <a:latin typeface="微软雅黑" pitchFamily="34" charset="-122"/>
                <a:ea typeface="微软雅黑" pitchFamily="34" charset="-122"/>
              </a:rPr>
              <a:t>     </a:t>
            </a:r>
            <a:r>
              <a:rPr kumimoji="1" lang="en-US" altLang="zh-TW" sz="2000" b="1" dirty="0">
                <a:solidFill>
                  <a:srgbClr val="7030A0"/>
                </a:solidFill>
                <a:latin typeface="微软雅黑" pitchFamily="34" charset="-122"/>
                <a:ea typeface="微软雅黑" pitchFamily="34" charset="-122"/>
              </a:rPr>
              <a:t>for(</a:t>
            </a:r>
            <a:r>
              <a:rPr kumimoji="1" lang="en-US" altLang="zh-TW" sz="2000" b="1" dirty="0" err="1">
                <a:solidFill>
                  <a:srgbClr val="7030A0"/>
                </a:solidFill>
                <a:latin typeface="微软雅黑" pitchFamily="34" charset="-122"/>
                <a:ea typeface="微软雅黑" pitchFamily="34" charset="-122"/>
              </a:rPr>
              <a:t>i</a:t>
            </a:r>
            <a:r>
              <a:rPr kumimoji="1" lang="en-US" altLang="zh-TW" sz="2000" b="1" dirty="0">
                <a:solidFill>
                  <a:srgbClr val="7030A0"/>
                </a:solidFill>
                <a:latin typeface="微软雅黑" pitchFamily="34" charset="-122"/>
                <a:ea typeface="微软雅黑" pitchFamily="34" charset="-122"/>
              </a:rPr>
              <a:t>=0;i&lt;4;i=i+1) </a:t>
            </a:r>
          </a:p>
          <a:p>
            <a:r>
              <a:rPr kumimoji="1" lang="en-US" altLang="zh-TW" sz="2000" dirty="0">
                <a:latin typeface="微软雅黑" pitchFamily="34" charset="-122"/>
                <a:ea typeface="微软雅黑" pitchFamily="34" charset="-122"/>
              </a:rPr>
              <a:t>        out = out +1;</a:t>
            </a:r>
          </a:p>
          <a:p>
            <a:r>
              <a:rPr kumimoji="1" lang="en-US" altLang="zh-TW" sz="2000" dirty="0">
                <a:latin typeface="微软雅黑" pitchFamily="34" charset="-122"/>
                <a:ea typeface="微软雅黑" pitchFamily="34" charset="-122"/>
              </a:rPr>
              <a:t> end</a:t>
            </a:r>
          </a:p>
        </p:txBody>
      </p:sp>
      <p:sp>
        <p:nvSpPr>
          <p:cNvPr id="8" name="Text Box 5"/>
          <p:cNvSpPr txBox="1">
            <a:spLocks noChangeArrowheads="1"/>
          </p:cNvSpPr>
          <p:nvPr/>
        </p:nvSpPr>
        <p:spPr bwMode="auto">
          <a:xfrm>
            <a:off x="3812232" y="4077072"/>
            <a:ext cx="2444900" cy="132343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en-US" altLang="zh-TW" sz="2000" dirty="0">
                <a:latin typeface="微软雅黑" pitchFamily="34" charset="-122"/>
                <a:ea typeface="微软雅黑" pitchFamily="34" charset="-122"/>
              </a:rPr>
              <a:t>begin</a:t>
            </a:r>
          </a:p>
          <a:p>
            <a:r>
              <a:rPr kumimoji="1" lang="en-US" altLang="zh-TW" sz="2000" dirty="0">
                <a:latin typeface="微软雅黑" pitchFamily="34" charset="-122"/>
                <a:ea typeface="微软雅黑" pitchFamily="34" charset="-122"/>
              </a:rPr>
              <a:t>     </a:t>
            </a:r>
            <a:r>
              <a:rPr kumimoji="1" lang="en-US" altLang="zh-TW" sz="2000" b="1" dirty="0">
                <a:solidFill>
                  <a:srgbClr val="7030A0"/>
                </a:solidFill>
                <a:latin typeface="微软雅黑" pitchFamily="34" charset="-122"/>
                <a:ea typeface="微软雅黑" pitchFamily="34" charset="-122"/>
              </a:rPr>
              <a:t>repeat(</a:t>
            </a:r>
            <a:r>
              <a:rPr kumimoji="1" lang="en-US" altLang="zh-CN" sz="2000" b="1" dirty="0">
                <a:solidFill>
                  <a:srgbClr val="7030A0"/>
                </a:solidFill>
                <a:latin typeface="微软雅黑" pitchFamily="34" charset="-122"/>
                <a:ea typeface="微软雅黑" pitchFamily="34" charset="-122"/>
              </a:rPr>
              <a:t>4</a:t>
            </a:r>
            <a:r>
              <a:rPr kumimoji="1" lang="en-US" altLang="zh-TW" sz="2000" b="1" dirty="0">
                <a:solidFill>
                  <a:srgbClr val="7030A0"/>
                </a:solidFill>
                <a:latin typeface="微软雅黑" pitchFamily="34" charset="-122"/>
                <a:ea typeface="微软雅黑" pitchFamily="34" charset="-122"/>
              </a:rPr>
              <a:t>)</a:t>
            </a:r>
          </a:p>
          <a:p>
            <a:r>
              <a:rPr kumimoji="1" lang="en-US" altLang="zh-TW" sz="2000" dirty="0">
                <a:latin typeface="微软雅黑" pitchFamily="34" charset="-122"/>
                <a:ea typeface="微软雅黑" pitchFamily="34" charset="-122"/>
              </a:rPr>
              <a:t>        out = out +1;</a:t>
            </a:r>
          </a:p>
          <a:p>
            <a:r>
              <a:rPr kumimoji="1" lang="en-US" altLang="zh-TW" sz="2000" dirty="0">
                <a:latin typeface="微软雅黑" pitchFamily="34" charset="-122"/>
                <a:ea typeface="微软雅黑" pitchFamily="34" charset="-122"/>
              </a:rPr>
              <a:t>  end</a:t>
            </a:r>
          </a:p>
        </p:txBody>
      </p:sp>
      <p:sp>
        <p:nvSpPr>
          <p:cNvPr id="9" name="Text Box 6"/>
          <p:cNvSpPr txBox="1">
            <a:spLocks noChangeArrowheads="1"/>
          </p:cNvSpPr>
          <p:nvPr/>
        </p:nvSpPr>
        <p:spPr bwMode="auto">
          <a:xfrm>
            <a:off x="6555432" y="4077072"/>
            <a:ext cx="1905000" cy="163121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a:spAutoFit/>
          </a:bodyPr>
          <a:lstStyle/>
          <a:p>
            <a:r>
              <a:rPr kumimoji="1" lang="en-US" altLang="zh-TW" sz="2000" dirty="0">
                <a:latin typeface="微软雅黑" pitchFamily="34" charset="-122"/>
                <a:ea typeface="微软雅黑" pitchFamily="34" charset="-122"/>
              </a:rPr>
              <a:t>begin</a:t>
            </a:r>
          </a:p>
          <a:p>
            <a:r>
              <a:rPr kumimoji="1" lang="en-US" altLang="zh-TW" sz="2000" dirty="0">
                <a:latin typeface="微软雅黑" pitchFamily="34" charset="-122"/>
                <a:ea typeface="微软雅黑" pitchFamily="34" charset="-122"/>
              </a:rPr>
              <a:t>     </a:t>
            </a:r>
            <a:r>
              <a:rPr kumimoji="1" lang="en-US" altLang="zh-TW" sz="2000" dirty="0" err="1">
                <a:latin typeface="微软雅黑" pitchFamily="34" charset="-122"/>
                <a:ea typeface="微软雅黑" pitchFamily="34" charset="-122"/>
              </a:rPr>
              <a:t>i</a:t>
            </a:r>
            <a:r>
              <a:rPr kumimoji="1" lang="en-US" altLang="zh-TW" sz="2000" dirty="0">
                <a:latin typeface="微软雅黑" pitchFamily="34" charset="-122"/>
                <a:ea typeface="微软雅黑" pitchFamily="34" charset="-122"/>
              </a:rPr>
              <a:t>=0;</a:t>
            </a:r>
          </a:p>
          <a:p>
            <a:r>
              <a:rPr kumimoji="1" lang="en-US" altLang="zh-TW" sz="2000" dirty="0">
                <a:latin typeface="微软雅黑" pitchFamily="34" charset="-122"/>
                <a:ea typeface="微软雅黑" pitchFamily="34" charset="-122"/>
              </a:rPr>
              <a:t>     </a:t>
            </a:r>
            <a:r>
              <a:rPr kumimoji="1" lang="en-US" altLang="zh-TW" sz="2000" b="1" dirty="0">
                <a:solidFill>
                  <a:srgbClr val="7030A0"/>
                </a:solidFill>
                <a:latin typeface="微软雅黑" pitchFamily="34" charset="-122"/>
                <a:ea typeface="微软雅黑" pitchFamily="34" charset="-122"/>
              </a:rPr>
              <a:t>while(</a:t>
            </a:r>
            <a:r>
              <a:rPr kumimoji="1" lang="en-US" altLang="zh-TW" sz="2000" b="1" dirty="0" err="1">
                <a:solidFill>
                  <a:srgbClr val="7030A0"/>
                </a:solidFill>
                <a:latin typeface="微软雅黑" pitchFamily="34" charset="-122"/>
                <a:ea typeface="微软雅黑" pitchFamily="34" charset="-122"/>
              </a:rPr>
              <a:t>i</a:t>
            </a:r>
            <a:r>
              <a:rPr kumimoji="1" lang="en-US" altLang="zh-TW" sz="2000" b="1" dirty="0">
                <a:solidFill>
                  <a:srgbClr val="7030A0"/>
                </a:solidFill>
                <a:latin typeface="微软雅黑" pitchFamily="34" charset="-122"/>
                <a:ea typeface="微软雅黑" pitchFamily="34" charset="-122"/>
              </a:rPr>
              <a:t>&lt;0)</a:t>
            </a:r>
          </a:p>
          <a:p>
            <a:r>
              <a:rPr kumimoji="1" lang="en-US" altLang="zh-TW" sz="2000" dirty="0">
                <a:latin typeface="微软雅黑" pitchFamily="34" charset="-122"/>
                <a:ea typeface="微软雅黑" pitchFamily="34" charset="-122"/>
              </a:rPr>
              <a:t>         </a:t>
            </a:r>
            <a:r>
              <a:rPr kumimoji="1" lang="en-US" altLang="zh-TW" sz="2000" dirty="0" err="1">
                <a:latin typeface="微软雅黑" pitchFamily="34" charset="-122"/>
                <a:ea typeface="微软雅黑" pitchFamily="34" charset="-122"/>
              </a:rPr>
              <a:t>i</a:t>
            </a:r>
            <a:r>
              <a:rPr kumimoji="1" lang="en-US" altLang="zh-TW" sz="2000" dirty="0">
                <a:latin typeface="微软雅黑" pitchFamily="34" charset="-122"/>
                <a:ea typeface="微软雅黑" pitchFamily="34" charset="-122"/>
              </a:rPr>
              <a:t>=i+1;</a:t>
            </a:r>
          </a:p>
          <a:p>
            <a:r>
              <a:rPr kumimoji="1" lang="en-US" altLang="zh-TW" sz="2000" dirty="0">
                <a:latin typeface="微软雅黑" pitchFamily="34" charset="-122"/>
                <a:ea typeface="微软雅黑" pitchFamily="34" charset="-122"/>
              </a:rPr>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95</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硬件描述语言介绍</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模块的结构</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zh-CN" altLang="en-US" sz="2800" b="1" kern="0" dirty="0">
                <a:latin typeface="微软雅黑" pitchFamily="34" charset="-122"/>
                <a:ea typeface="微软雅黑" pitchFamily="34" charset="-122"/>
              </a:rPr>
              <a:t>语言的构成要素</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的描述风格</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编译预处理语句</a:t>
            </a: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Testbench</a:t>
            </a:r>
            <a:r>
              <a:rPr lang="zh-CN" altLang="en-US" sz="2800" b="1" kern="0" dirty="0">
                <a:latin typeface="微软雅黑" pitchFamily="34" charset="-122"/>
                <a:ea typeface="微软雅黑" pitchFamily="34" charset="-122"/>
              </a:rPr>
              <a:t>（测试程序）</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可综合的</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子集</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96</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宏定义（</a:t>
            </a:r>
            <a:r>
              <a:rPr lang="en-US" altLang="zh-CN" sz="3600" b="1" dirty="0">
                <a:latin typeface="微软雅黑" pitchFamily="34" charset="-122"/>
                <a:ea typeface="微软雅黑" pitchFamily="34" charset="-122"/>
              </a:rPr>
              <a:t>'define</a:t>
            </a:r>
            <a:r>
              <a:rPr lang="zh-CN" altLang="en-US" sz="3600" b="1" dirty="0">
                <a:latin typeface="微软雅黑" pitchFamily="34" charset="-122"/>
                <a:ea typeface="微软雅黑" pitchFamily="34" charset="-122"/>
              </a:rPr>
              <a:t>和</a:t>
            </a:r>
            <a:r>
              <a:rPr lang="en-US" altLang="zh-CN" sz="3600" b="1" dirty="0">
                <a:latin typeface="微软雅黑" pitchFamily="34" charset="-122"/>
                <a:ea typeface="微软雅黑" pitchFamily="34" charset="-122"/>
              </a:rPr>
              <a:t>'</a:t>
            </a:r>
            <a:r>
              <a:rPr lang="en-US" altLang="zh-CN" sz="3600" b="1" dirty="0" err="1">
                <a:latin typeface="微软雅黑" pitchFamily="34" charset="-122"/>
                <a:ea typeface="微软雅黑" pitchFamily="34" charset="-122"/>
              </a:rPr>
              <a:t>undef</a:t>
            </a:r>
            <a:r>
              <a:rPr lang="zh-CN" altLang="en-US" sz="3600" b="1" dirty="0">
                <a:latin typeface="微软雅黑" pitchFamily="34" charset="-122"/>
                <a:ea typeface="微软雅黑" pitchFamily="34" charset="-122"/>
              </a:rPr>
              <a:t>）</a:t>
            </a:r>
          </a:p>
        </p:txBody>
      </p:sp>
      <p:sp>
        <p:nvSpPr>
          <p:cNvPr id="9" name="Rectangle 6"/>
          <p:cNvSpPr txBox="1">
            <a:spLocks noChangeArrowheads="1"/>
          </p:cNvSpPr>
          <p:nvPr/>
        </p:nvSpPr>
        <p:spPr>
          <a:xfrm>
            <a:off x="352424" y="1124744"/>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600" kern="0" dirty="0">
                <a:latin typeface="微软雅黑" pitchFamily="34" charset="-122"/>
                <a:ea typeface="微软雅黑" pitchFamily="34" charset="-122"/>
              </a:rPr>
              <a:t>'define</a:t>
            </a:r>
            <a:r>
              <a:rPr lang="zh-CN" altLang="en-US" sz="2600" kern="0" dirty="0">
                <a:latin typeface="微软雅黑" pitchFamily="34" charset="-122"/>
                <a:ea typeface="微软雅黑" pitchFamily="34" charset="-122"/>
              </a:rPr>
              <a:t>指令是用一个标识符代替一个字符串，格式如下：</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为了与信号名区别，宏名建议用大写字母。</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宏定义语句后不跟分号。</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宏定义语句可以在模块内，也可以在模块外。</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引用宏时，必须在宏名前加符号“</a:t>
            </a:r>
            <a:r>
              <a:rPr lang="en-US" altLang="zh-CN" sz="2600" kern="0" dirty="0">
                <a:solidFill>
                  <a:srgbClr val="0000FF"/>
                </a:solidFill>
                <a:latin typeface="微软雅黑" pitchFamily="34" charset="-122"/>
                <a:ea typeface="微软雅黑" pitchFamily="34" charset="-122"/>
              </a:rPr>
              <a:t>'</a:t>
            </a:r>
            <a:r>
              <a:rPr lang="zh-CN" altLang="en-US" sz="2600" kern="0" dirty="0">
                <a:latin typeface="微软雅黑" pitchFamily="34" charset="-122"/>
                <a:ea typeface="微软雅黑" pitchFamily="34" charset="-122"/>
              </a:rPr>
              <a:t>”，取消宏</a:t>
            </a:r>
            <a:r>
              <a:rPr lang="en-US" altLang="zh-CN" sz="2600" kern="0" dirty="0">
                <a:solidFill>
                  <a:srgbClr val="0000FF"/>
                </a:solidFill>
                <a:latin typeface="微软雅黑" pitchFamily="34" charset="-122"/>
                <a:ea typeface="微软雅黑" pitchFamily="34" charset="-122"/>
              </a:rPr>
              <a:t>'</a:t>
            </a:r>
            <a:r>
              <a:rPr lang="en-US" altLang="zh-CN" sz="2600" kern="0" dirty="0" err="1">
                <a:solidFill>
                  <a:srgbClr val="0000FF"/>
                </a:solidFill>
                <a:latin typeface="微软雅黑" pitchFamily="34" charset="-122"/>
                <a:ea typeface="微软雅黑" pitchFamily="34" charset="-122"/>
              </a:rPr>
              <a:t>undef</a:t>
            </a:r>
            <a:r>
              <a:rPr lang="zh-CN" altLang="en-US" sz="2600" kern="0" dirty="0">
                <a:latin typeface="微软雅黑" pitchFamily="34" charset="-122"/>
                <a:ea typeface="微软雅黑" pitchFamily="34" charset="-122"/>
              </a:rPr>
              <a:t>。</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defRPr/>
            </a:pPr>
            <a:endParaRPr lang="en-US" altLang="zh-CN" sz="2000" kern="0" dirty="0">
              <a:latin typeface="微软雅黑" pitchFamily="34" charset="-122"/>
              <a:ea typeface="微软雅黑" pitchFamily="34" charset="-122"/>
            </a:endParaRPr>
          </a:p>
        </p:txBody>
      </p:sp>
      <p:sp>
        <p:nvSpPr>
          <p:cNvPr id="10" name="Text Box 4"/>
          <p:cNvSpPr txBox="1">
            <a:spLocks noChangeArrowheads="1"/>
          </p:cNvSpPr>
          <p:nvPr/>
        </p:nvSpPr>
        <p:spPr bwMode="auto">
          <a:xfrm>
            <a:off x="899592" y="1876762"/>
            <a:ext cx="2755883"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en-US" altLang="zh-TW" sz="2000" dirty="0">
                <a:solidFill>
                  <a:srgbClr val="0000FF"/>
                </a:solidFill>
                <a:latin typeface="微软雅黑" pitchFamily="34" charset="-122"/>
                <a:ea typeface="微软雅黑" pitchFamily="34" charset="-122"/>
              </a:rPr>
              <a:t>'define</a:t>
            </a:r>
            <a:r>
              <a:rPr kumimoji="1" lang="en-US" altLang="zh-TW" sz="2000" dirty="0">
                <a:latin typeface="微软雅黑" pitchFamily="34" charset="-122"/>
                <a:ea typeface="微软雅黑" pitchFamily="34" charset="-122"/>
              </a:rPr>
              <a:t>   </a:t>
            </a:r>
            <a:r>
              <a:rPr kumimoji="1" lang="zh-CN" altLang="en-US" sz="2000" dirty="0">
                <a:latin typeface="微软雅黑" pitchFamily="34" charset="-122"/>
                <a:ea typeface="微软雅黑" pitchFamily="34" charset="-122"/>
              </a:rPr>
              <a:t>宏名   字符串</a:t>
            </a:r>
            <a:endParaRPr kumimoji="1" lang="en-US" altLang="zh-TW" sz="2000" dirty="0">
              <a:latin typeface="微软雅黑" pitchFamily="34" charset="-122"/>
              <a:ea typeface="微软雅黑" pitchFamily="34" charset="-122"/>
            </a:endParaRPr>
          </a:p>
        </p:txBody>
      </p:sp>
      <p:sp>
        <p:nvSpPr>
          <p:cNvPr id="11" name="Text Box 4"/>
          <p:cNvSpPr txBox="1">
            <a:spLocks noChangeArrowheads="1"/>
          </p:cNvSpPr>
          <p:nvPr/>
        </p:nvSpPr>
        <p:spPr bwMode="auto">
          <a:xfrm>
            <a:off x="894760" y="2524834"/>
            <a:ext cx="7565672" cy="101566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r>
              <a:rPr kumimoji="1" lang="en-US" altLang="zh-TW" sz="2000" dirty="0">
                <a:solidFill>
                  <a:srgbClr val="0000FF"/>
                </a:solidFill>
                <a:latin typeface="微软雅黑" pitchFamily="34" charset="-122"/>
                <a:ea typeface="微软雅黑" pitchFamily="34" charset="-122"/>
              </a:rPr>
              <a:t>'define</a:t>
            </a:r>
            <a:r>
              <a:rPr kumimoji="1" lang="en-US" altLang="zh-TW" sz="2000" dirty="0">
                <a:latin typeface="微软雅黑" pitchFamily="34" charset="-122"/>
                <a:ea typeface="微软雅黑" pitchFamily="34" charset="-122"/>
              </a:rPr>
              <a:t>   </a:t>
            </a:r>
            <a:r>
              <a:rPr kumimoji="1" lang="en-US" altLang="zh-CN" sz="2000" dirty="0">
                <a:latin typeface="微软雅黑" pitchFamily="34" charset="-122"/>
                <a:ea typeface="微软雅黑" pitchFamily="34" charset="-122"/>
              </a:rPr>
              <a:t>WORDSIZE</a:t>
            </a:r>
            <a:r>
              <a:rPr kumimoji="1" lang="zh-CN" altLang="en-US" sz="2000" dirty="0">
                <a:latin typeface="微软雅黑" pitchFamily="34" charset="-122"/>
                <a:ea typeface="微软雅黑" pitchFamily="34" charset="-122"/>
              </a:rPr>
              <a:t>   </a:t>
            </a:r>
            <a:r>
              <a:rPr kumimoji="1" lang="en-US" altLang="zh-CN" sz="2000" dirty="0">
                <a:latin typeface="微软雅黑" pitchFamily="34" charset="-122"/>
                <a:ea typeface="微软雅黑" pitchFamily="34" charset="-122"/>
              </a:rPr>
              <a:t>16</a:t>
            </a:r>
          </a:p>
          <a:p>
            <a:r>
              <a:rPr kumimoji="1" lang="en-US" altLang="zh-CN" sz="2000" dirty="0" err="1">
                <a:latin typeface="微软雅黑" pitchFamily="34" charset="-122"/>
                <a:ea typeface="微软雅黑" pitchFamily="34" charset="-122"/>
              </a:rPr>
              <a:t>reg</a:t>
            </a:r>
            <a:r>
              <a:rPr kumimoji="1" lang="en-US" altLang="zh-CN" sz="2000" dirty="0">
                <a:latin typeface="微软雅黑" pitchFamily="34" charset="-122"/>
                <a:ea typeface="微软雅黑" pitchFamily="34" charset="-122"/>
              </a:rPr>
              <a:t> [</a:t>
            </a:r>
            <a:r>
              <a:rPr kumimoji="1" lang="en-US" altLang="zh-CN" sz="2000" dirty="0">
                <a:solidFill>
                  <a:srgbClr val="FF0000"/>
                </a:solidFill>
                <a:latin typeface="微软雅黑" pitchFamily="34" charset="-122"/>
                <a:ea typeface="微软雅黑" pitchFamily="34" charset="-122"/>
              </a:rPr>
              <a:t>'WORDSIZE</a:t>
            </a:r>
            <a:r>
              <a:rPr kumimoji="1" lang="en-US" altLang="zh-CN" sz="2000" dirty="0">
                <a:latin typeface="微软雅黑" pitchFamily="34" charset="-122"/>
                <a:ea typeface="微软雅黑" pitchFamily="34" charset="-122"/>
              </a:rPr>
              <a:t> – 1 : 0] data;   // </a:t>
            </a:r>
            <a:r>
              <a:rPr kumimoji="1" lang="zh-CN" altLang="en-US" sz="2000" dirty="0">
                <a:latin typeface="微软雅黑" pitchFamily="34" charset="-122"/>
                <a:ea typeface="微软雅黑" pitchFamily="34" charset="-122"/>
              </a:rPr>
              <a:t>相当于</a:t>
            </a:r>
            <a:r>
              <a:rPr kumimoji="1" lang="en-US" altLang="zh-CN" sz="2000" dirty="0">
                <a:latin typeface="微软雅黑" pitchFamily="34" charset="-122"/>
                <a:ea typeface="微软雅黑" pitchFamily="34" charset="-122"/>
              </a:rPr>
              <a:t>reg[15 : 0] data</a:t>
            </a:r>
          </a:p>
          <a:p>
            <a:r>
              <a:rPr kumimoji="1" lang="en-US" altLang="zh-TW" sz="2000" dirty="0">
                <a:latin typeface="微软雅黑" pitchFamily="34" charset="-122"/>
                <a:ea typeface="微软雅黑" pitchFamily="34" charset="-122"/>
              </a:rPr>
              <a:t>'</a:t>
            </a:r>
            <a:r>
              <a:rPr kumimoji="1" lang="en-US" altLang="zh-TW" sz="2000" dirty="0" err="1">
                <a:latin typeface="微软雅黑" pitchFamily="34" charset="-122"/>
                <a:ea typeface="微软雅黑" pitchFamily="34" charset="-122"/>
              </a:rPr>
              <a:t>undef</a:t>
            </a:r>
            <a:r>
              <a:rPr kumimoji="1" lang="en-US" altLang="zh-TW" sz="2000" dirty="0">
                <a:latin typeface="微软雅黑" pitchFamily="34" charset="-122"/>
                <a:ea typeface="微软雅黑" pitchFamily="34" charset="-122"/>
              </a:rPr>
              <a:t> WORDSIZE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blinds(horizontal)">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blinds(horizontal)">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blinds(horizontal)">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blinds(horizontal)">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97</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文件包含（</a:t>
            </a:r>
            <a:r>
              <a:rPr lang="en-US" altLang="zh-CN" sz="3600" b="1" dirty="0">
                <a:latin typeface="微软雅黑" pitchFamily="34" charset="-122"/>
                <a:ea typeface="微软雅黑" pitchFamily="34" charset="-122"/>
              </a:rPr>
              <a:t>'include</a:t>
            </a:r>
            <a:r>
              <a:rPr lang="zh-CN" altLang="en-US" sz="3600" b="1" dirty="0">
                <a:latin typeface="微软雅黑" pitchFamily="34" charset="-122"/>
                <a:ea typeface="微软雅黑" pitchFamily="34" charset="-122"/>
              </a:rPr>
              <a:t>）</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en-US" altLang="zh-CN" sz="2600" kern="0" dirty="0">
                <a:latin typeface="微软雅黑" pitchFamily="34" charset="-122"/>
                <a:ea typeface="微软雅黑" pitchFamily="34" charset="-122"/>
              </a:rPr>
              <a:t>'include</a:t>
            </a:r>
            <a:r>
              <a:rPr lang="zh-CN" altLang="en-US" sz="2600" kern="0" dirty="0">
                <a:latin typeface="微软雅黑" pitchFamily="34" charset="-122"/>
                <a:ea typeface="微软雅黑" pitchFamily="34" charset="-122"/>
              </a:rPr>
              <a:t>实现文件的包含操作，它可以将一个源文件包含到本文件中，其语法格式：</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p:txBody>
      </p:sp>
      <p:sp>
        <p:nvSpPr>
          <p:cNvPr id="10" name="Text Box 4"/>
          <p:cNvSpPr txBox="1">
            <a:spLocks noChangeArrowheads="1"/>
          </p:cNvSpPr>
          <p:nvPr/>
        </p:nvSpPr>
        <p:spPr bwMode="auto">
          <a:xfrm>
            <a:off x="899592" y="2956882"/>
            <a:ext cx="2363147"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en-US" altLang="zh-TW" sz="2000" dirty="0">
                <a:solidFill>
                  <a:srgbClr val="0000FF"/>
                </a:solidFill>
                <a:latin typeface="微软雅黑" pitchFamily="34" charset="-122"/>
                <a:ea typeface="微软雅黑" pitchFamily="34" charset="-122"/>
              </a:rPr>
              <a:t>'include</a:t>
            </a:r>
            <a:r>
              <a:rPr kumimoji="1" lang="en-US" altLang="zh-TW" sz="2000" dirty="0">
                <a:latin typeface="微软雅黑" pitchFamily="34" charset="-122"/>
                <a:ea typeface="微软雅黑" pitchFamily="34" charset="-122"/>
              </a:rPr>
              <a:t>   "</a:t>
            </a:r>
            <a:r>
              <a:rPr kumimoji="1" lang="zh-CN" altLang="en-US" sz="2000" dirty="0">
                <a:latin typeface="微软雅黑" pitchFamily="34" charset="-122"/>
                <a:ea typeface="微软雅黑" pitchFamily="34" charset="-122"/>
              </a:rPr>
              <a:t>文件名</a:t>
            </a:r>
            <a:r>
              <a:rPr kumimoji="1" lang="en-US" altLang="zh-CN" sz="2000" dirty="0">
                <a:latin typeface="微软雅黑" pitchFamily="34" charset="-122"/>
                <a:ea typeface="微软雅黑" pitchFamily="34" charset="-122"/>
              </a:rPr>
              <a:t>"</a:t>
            </a:r>
            <a:endParaRPr kumimoji="1" lang="en-US" altLang="zh-TW" sz="2000" dirty="0">
              <a:latin typeface="微软雅黑" pitchFamily="34" charset="-122"/>
              <a:ea typeface="微软雅黑" pitchFamily="34" charset="-122"/>
            </a:endParaRPr>
          </a:p>
        </p:txBody>
      </p:sp>
      <p:sp>
        <p:nvSpPr>
          <p:cNvPr id="11" name="Text Box 4"/>
          <p:cNvSpPr txBox="1">
            <a:spLocks noChangeArrowheads="1"/>
          </p:cNvSpPr>
          <p:nvPr/>
        </p:nvSpPr>
        <p:spPr bwMode="auto">
          <a:xfrm>
            <a:off x="894760" y="3604954"/>
            <a:ext cx="2381096"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square">
            <a:spAutoFit/>
          </a:bodyPr>
          <a:lstStyle/>
          <a:p>
            <a:r>
              <a:rPr kumimoji="1" lang="en-US" altLang="zh-TW" sz="2000" dirty="0">
                <a:solidFill>
                  <a:srgbClr val="0000FF"/>
                </a:solidFill>
                <a:latin typeface="微软雅黑" pitchFamily="34" charset="-122"/>
                <a:ea typeface="微软雅黑" pitchFamily="34" charset="-122"/>
              </a:rPr>
              <a:t>'include</a:t>
            </a:r>
            <a:r>
              <a:rPr kumimoji="1" lang="en-US" altLang="zh-TW" sz="2000" dirty="0">
                <a:latin typeface="微软雅黑" pitchFamily="34" charset="-122"/>
                <a:ea typeface="微软雅黑" pitchFamily="34" charset="-122"/>
              </a:rPr>
              <a:t>  </a:t>
            </a:r>
            <a:r>
              <a:rPr kumimoji="1" lang="en-US" altLang="zh-CN" sz="2000" dirty="0">
                <a:latin typeface="微软雅黑" pitchFamily="34" charset="-122"/>
                <a:ea typeface="微软雅黑" pitchFamily="34" charset="-122"/>
              </a:rPr>
              <a:t>"../</a:t>
            </a:r>
            <a:r>
              <a:rPr kumimoji="1" lang="en-US" altLang="zh-CN" sz="2000" dirty="0" err="1">
                <a:latin typeface="微软雅黑" pitchFamily="34" charset="-122"/>
                <a:ea typeface="微软雅黑" pitchFamily="34" charset="-122"/>
              </a:rPr>
              <a:t>add.v</a:t>
            </a:r>
            <a:r>
              <a:rPr kumimoji="1" lang="en-US" altLang="zh-CN" sz="2000"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3DA717-505C-4D7E-AE52-164A76D5B1B0}" type="datetime1">
              <a:rPr lang="zh-CN" altLang="en-US"/>
              <a:pPr>
                <a:defRPr/>
              </a:pPr>
              <a:t>2018/11/22</a:t>
            </a:fld>
            <a:endParaRPr lang="en-US" altLang="zh-CN"/>
          </a:p>
        </p:txBody>
      </p:sp>
      <p:sp>
        <p:nvSpPr>
          <p:cNvPr id="5" name="页脚占位符 4"/>
          <p:cNvSpPr>
            <a:spLocks noGrp="1"/>
          </p:cNvSpPr>
          <p:nvPr>
            <p:ph type="ftr" sz="quarter" idx="11"/>
          </p:nvPr>
        </p:nvSpPr>
        <p:spPr/>
        <p:txBody>
          <a:bodyPr/>
          <a:lstStyle/>
          <a:p>
            <a:pPr>
              <a:defRPr/>
            </a:pPr>
            <a:r>
              <a:rPr lang="zh-CN" altLang="en-US" dirty="0"/>
              <a:t>数字逻辑设计</a:t>
            </a:r>
            <a:endParaRPr lang="en-US" altLang="zh-CN" dirty="0"/>
          </a:p>
        </p:txBody>
      </p:sp>
      <p:sp>
        <p:nvSpPr>
          <p:cNvPr id="6" name="灯片编号占位符 5"/>
          <p:cNvSpPr>
            <a:spLocks noGrp="1"/>
          </p:cNvSpPr>
          <p:nvPr>
            <p:ph type="sldNum" sz="quarter" idx="12"/>
          </p:nvPr>
        </p:nvSpPr>
        <p:spPr/>
        <p:txBody>
          <a:bodyPr/>
          <a:lstStyle/>
          <a:p>
            <a:pPr>
              <a:defRPr/>
            </a:pPr>
            <a:fld id="{2E5BD507-26DB-45D5-819D-3FBBAA3D07EF}" type="slidenum">
              <a:rPr lang="en-US" altLang="zh-CN"/>
              <a:pPr>
                <a:defRPr/>
              </a:pPr>
              <a:t>98</a:t>
            </a:fld>
            <a:endParaRPr lang="en-US" altLang="zh-CN"/>
          </a:p>
        </p:txBody>
      </p:sp>
      <p:sp>
        <p:nvSpPr>
          <p:cNvPr id="8" name="Rectangle 4"/>
          <p:cNvSpPr>
            <a:spLocks noChangeArrowheads="1"/>
          </p:cNvSpPr>
          <p:nvPr/>
        </p:nvSpPr>
        <p:spPr bwMode="auto">
          <a:xfrm>
            <a:off x="395288" y="260350"/>
            <a:ext cx="9145264" cy="646331"/>
          </a:xfrm>
          <a:prstGeom prst="rect">
            <a:avLst/>
          </a:prstGeom>
          <a:noFill/>
          <a:ln w="9525" algn="ctr">
            <a:noFill/>
            <a:miter lim="800000"/>
            <a:headEnd/>
            <a:tailEnd/>
          </a:ln>
        </p:spPr>
        <p:txBody>
          <a:bodyPr wrap="square">
            <a:spAutoFit/>
          </a:bodyPr>
          <a:lstStyle/>
          <a:p>
            <a:r>
              <a:rPr lang="zh-CN" altLang="en-US" sz="3600" b="1" dirty="0">
                <a:latin typeface="微软雅黑" pitchFamily="34" charset="-122"/>
                <a:ea typeface="微软雅黑" pitchFamily="34" charset="-122"/>
              </a:rPr>
              <a:t>条件编译（</a:t>
            </a:r>
            <a:r>
              <a:rPr lang="en-US" altLang="zh-CN" sz="3600" b="1" dirty="0">
                <a:latin typeface="微软雅黑" pitchFamily="34" charset="-122"/>
                <a:ea typeface="微软雅黑" pitchFamily="34" charset="-122"/>
              </a:rPr>
              <a:t>'</a:t>
            </a:r>
            <a:r>
              <a:rPr lang="en-US" altLang="zh-CN" sz="3600" b="1" dirty="0" err="1">
                <a:latin typeface="微软雅黑" pitchFamily="34" charset="-122"/>
                <a:ea typeface="微软雅黑" pitchFamily="34" charset="-122"/>
              </a:rPr>
              <a:t>ifdef</a:t>
            </a:r>
            <a:r>
              <a:rPr lang="en-US" altLang="zh-CN" sz="3600" b="1" dirty="0">
                <a:latin typeface="微软雅黑" pitchFamily="34" charset="-122"/>
                <a:ea typeface="微软雅黑" pitchFamily="34" charset="-122"/>
              </a:rPr>
              <a:t>, 'else, '</a:t>
            </a:r>
            <a:r>
              <a:rPr lang="en-US" altLang="zh-CN" sz="3600" b="1" dirty="0" err="1">
                <a:latin typeface="微软雅黑" pitchFamily="34" charset="-122"/>
                <a:ea typeface="微软雅黑" pitchFamily="34" charset="-122"/>
              </a:rPr>
              <a:t>endif</a:t>
            </a:r>
            <a:r>
              <a:rPr lang="zh-CN" altLang="en-US" sz="3600" b="1" dirty="0">
                <a:latin typeface="微软雅黑" pitchFamily="34" charset="-122"/>
                <a:ea typeface="微软雅黑" pitchFamily="34" charset="-122"/>
              </a:rPr>
              <a:t>）</a:t>
            </a:r>
          </a:p>
        </p:txBody>
      </p:sp>
      <p:sp>
        <p:nvSpPr>
          <p:cNvPr id="9" name="Rectangle 6"/>
          <p:cNvSpPr txBox="1">
            <a:spLocks noChangeArrowheads="1"/>
          </p:cNvSpPr>
          <p:nvPr/>
        </p:nvSpPr>
        <p:spPr>
          <a:xfrm>
            <a:off x="352424" y="1268760"/>
            <a:ext cx="8540055" cy="1224136"/>
          </a:xfrm>
          <a:prstGeom prst="rect">
            <a:avLst/>
          </a:prstGeom>
          <a:noFill/>
        </p:spPr>
        <p:txBody>
          <a:bodyPr/>
          <a:lstStyle/>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如果希望源程序中的一部分程序只在条件满足时才进行编译，条件不满足时不编译这些语句，这就是条件编译。</a:t>
            </a: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endParaRPr lang="en-US" altLang="zh-CN" sz="2600" kern="0" dirty="0">
              <a:latin typeface="微软雅黑" pitchFamily="34" charset="-122"/>
              <a:ea typeface="微软雅黑" pitchFamily="34" charset="-122"/>
            </a:endParaRPr>
          </a:p>
          <a:p>
            <a:pPr marL="342900" indent="-342900" algn="just">
              <a:lnSpc>
                <a:spcPts val="4200"/>
              </a:lnSpc>
              <a:spcBef>
                <a:spcPct val="20000"/>
              </a:spcBef>
              <a:buClr>
                <a:schemeClr val="accent1"/>
              </a:buClr>
              <a:buSzPct val="100000"/>
              <a:buBlip>
                <a:blip r:embed="rId2"/>
              </a:buBlip>
              <a:defRPr/>
            </a:pPr>
            <a:r>
              <a:rPr lang="zh-CN" altLang="en-US" sz="2600" kern="0" dirty="0">
                <a:latin typeface="微软雅黑" pitchFamily="34" charset="-122"/>
                <a:ea typeface="微软雅黑" pitchFamily="34" charset="-122"/>
              </a:rPr>
              <a:t>如果已经定义了宏</a:t>
            </a:r>
            <a:r>
              <a:rPr lang="en-US" altLang="zh-CN" sz="2600" kern="0" dirty="0">
                <a:latin typeface="微软雅黑" pitchFamily="34" charset="-122"/>
                <a:ea typeface="微软雅黑" pitchFamily="34" charset="-122"/>
              </a:rPr>
              <a:t>COMPUTER-PC</a:t>
            </a:r>
            <a:r>
              <a:rPr lang="zh-CN" altLang="en-US" sz="2600" kern="0" dirty="0">
                <a:latin typeface="微软雅黑" pitchFamily="34" charset="-122"/>
                <a:ea typeface="微软雅黑" pitchFamily="34" charset="-122"/>
              </a:rPr>
              <a:t>，就选择第一种参数声明，否则选择第二种参数声明。</a:t>
            </a:r>
            <a:endParaRPr lang="en-US" altLang="zh-CN" sz="2600" kern="0" dirty="0">
              <a:latin typeface="微软雅黑" pitchFamily="34" charset="-122"/>
              <a:ea typeface="微软雅黑" pitchFamily="34" charset="-122"/>
            </a:endParaRPr>
          </a:p>
        </p:txBody>
      </p:sp>
      <p:sp>
        <p:nvSpPr>
          <p:cNvPr id="10" name="Text Box 4"/>
          <p:cNvSpPr txBox="1">
            <a:spLocks noChangeArrowheads="1"/>
          </p:cNvSpPr>
          <p:nvPr/>
        </p:nvSpPr>
        <p:spPr bwMode="auto">
          <a:xfrm>
            <a:off x="827584" y="2780928"/>
            <a:ext cx="4697761" cy="163121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8575">
            <a:solidFill>
              <a:srgbClr val="7030A0"/>
            </a:solidFill>
            <a:prstDash val="sysDash"/>
            <a:miter lim="800000"/>
            <a:headEnd/>
            <a:tailEnd/>
          </a:ln>
          <a:effectLst/>
        </p:spPr>
        <p:txBody>
          <a:bodyPr wrap="none">
            <a:spAutoFit/>
          </a:bodyPr>
          <a:lstStyle/>
          <a:p>
            <a:r>
              <a:rPr kumimoji="1" lang="en-US" altLang="zh-TW" sz="2000" dirty="0">
                <a:solidFill>
                  <a:srgbClr val="0000FF"/>
                </a:solidFill>
                <a:latin typeface="微软雅黑" pitchFamily="34" charset="-122"/>
                <a:ea typeface="微软雅黑" pitchFamily="34" charset="-122"/>
              </a:rPr>
              <a:t>'</a:t>
            </a:r>
            <a:r>
              <a:rPr kumimoji="1" lang="en-US" altLang="zh-CN" sz="2000" dirty="0" err="1">
                <a:solidFill>
                  <a:srgbClr val="0000FF"/>
                </a:solidFill>
                <a:latin typeface="微软雅黑" pitchFamily="34" charset="-122"/>
                <a:ea typeface="微软雅黑" pitchFamily="34" charset="-122"/>
              </a:rPr>
              <a:t>ifdef</a:t>
            </a:r>
            <a:r>
              <a:rPr kumimoji="1" lang="en-US" altLang="zh-TW" sz="2000" dirty="0">
                <a:latin typeface="微软雅黑" pitchFamily="34" charset="-122"/>
                <a:ea typeface="微软雅黑" pitchFamily="34" charset="-122"/>
              </a:rPr>
              <a:t>   </a:t>
            </a:r>
            <a:r>
              <a:rPr kumimoji="1" lang="en-US" altLang="zh-CN" sz="2000" dirty="0">
                <a:latin typeface="微软雅黑" pitchFamily="34" charset="-122"/>
                <a:ea typeface="微软雅黑" pitchFamily="34" charset="-122"/>
              </a:rPr>
              <a:t>COMPUTER-PC</a:t>
            </a:r>
          </a:p>
          <a:p>
            <a:r>
              <a:rPr kumimoji="1" lang="en-US" altLang="zh-TW" sz="2000" dirty="0">
                <a:latin typeface="微软雅黑" pitchFamily="34" charset="-122"/>
                <a:ea typeface="微软雅黑" pitchFamily="34" charset="-122"/>
              </a:rPr>
              <a:t>	</a:t>
            </a:r>
            <a:r>
              <a:rPr kumimoji="1" lang="en-US" altLang="zh-CN" sz="2000" dirty="0">
                <a:latin typeface="微软雅黑" pitchFamily="34" charset="-122"/>
                <a:ea typeface="微软雅黑" pitchFamily="34" charset="-122"/>
              </a:rPr>
              <a:t>parameter WORD_SIZE = 32;</a:t>
            </a:r>
          </a:p>
          <a:p>
            <a:r>
              <a:rPr kumimoji="1" lang="en-US" altLang="zh-TW" sz="2000" dirty="0">
                <a:solidFill>
                  <a:srgbClr val="0000FF"/>
                </a:solidFill>
                <a:latin typeface="微软雅黑" pitchFamily="34" charset="-122"/>
                <a:ea typeface="微软雅黑" pitchFamily="34" charset="-122"/>
              </a:rPr>
              <a:t>'else</a:t>
            </a:r>
            <a:r>
              <a:rPr kumimoji="1" lang="en-US" altLang="zh-TW" sz="2000" dirty="0">
                <a:latin typeface="微软雅黑" pitchFamily="34" charset="-122"/>
                <a:ea typeface="微软雅黑" pitchFamily="34" charset="-122"/>
              </a:rPr>
              <a:t>   </a:t>
            </a:r>
          </a:p>
          <a:p>
            <a:r>
              <a:rPr kumimoji="1" lang="en-US" altLang="zh-TW" sz="2000" dirty="0">
                <a:latin typeface="微软雅黑" pitchFamily="34" charset="-122"/>
                <a:ea typeface="微软雅黑" pitchFamily="34" charset="-122"/>
              </a:rPr>
              <a:t>	</a:t>
            </a:r>
            <a:r>
              <a:rPr kumimoji="1" lang="en-US" altLang="zh-CN" sz="2000" dirty="0">
                <a:latin typeface="微软雅黑" pitchFamily="34" charset="-122"/>
                <a:ea typeface="微软雅黑" pitchFamily="34" charset="-122"/>
              </a:rPr>
              <a:t> parameter WORD_SIZE = 16;</a:t>
            </a:r>
          </a:p>
          <a:p>
            <a:r>
              <a:rPr kumimoji="1" lang="en-US" altLang="zh-TW" sz="2000" dirty="0">
                <a:solidFill>
                  <a:srgbClr val="0000FF"/>
                </a:solidFill>
                <a:latin typeface="微软雅黑" pitchFamily="34" charset="-122"/>
                <a:ea typeface="微软雅黑" pitchFamily="34" charset="-122"/>
              </a:rPr>
              <a:t>'</a:t>
            </a:r>
            <a:r>
              <a:rPr kumimoji="1" lang="en-US" altLang="zh-TW" sz="2000" dirty="0" err="1">
                <a:solidFill>
                  <a:srgbClr val="0000FF"/>
                </a:solidFill>
                <a:latin typeface="微软雅黑" pitchFamily="34" charset="-122"/>
                <a:ea typeface="微软雅黑" pitchFamily="34" charset="-122"/>
              </a:rPr>
              <a:t>endif</a:t>
            </a:r>
            <a:endParaRPr kumimoji="1" lang="en-US" altLang="zh-TW" sz="2000" dirty="0">
              <a:solidFill>
                <a:srgbClr val="0000FF"/>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linds(horizontal)">
                                      <p:cBhvr>
                                        <p:cTn id="1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EDABFFFD-735D-4F35-ADAA-476D73BB7F6F}" type="datetime1">
              <a:rPr lang="zh-CN" altLang="en-US" smtClean="0"/>
              <a:pPr>
                <a:defRPr/>
              </a:pPr>
              <a:t>2018/11/22</a:t>
            </a:fld>
            <a:endParaRPr lang="en-US" altLang="zh-CN"/>
          </a:p>
        </p:txBody>
      </p:sp>
      <p:sp>
        <p:nvSpPr>
          <p:cNvPr id="4" name="页脚占位符 3"/>
          <p:cNvSpPr>
            <a:spLocks noGrp="1"/>
          </p:cNvSpPr>
          <p:nvPr>
            <p:ph type="ftr" sz="quarter" idx="11"/>
          </p:nvPr>
        </p:nvSpPr>
        <p:spPr/>
        <p:txBody>
          <a:bodyPr/>
          <a:lstStyle/>
          <a:p>
            <a:pPr>
              <a:defRPr/>
            </a:pPr>
            <a:r>
              <a:rPr lang="zh-CN" altLang="en-US" dirty="0"/>
              <a:t>数字逻辑设计</a:t>
            </a:r>
            <a:endParaRPr lang="en-US" altLang="zh-CN" dirty="0"/>
          </a:p>
        </p:txBody>
      </p:sp>
      <p:sp>
        <p:nvSpPr>
          <p:cNvPr id="5" name="灯片编号占位符 4"/>
          <p:cNvSpPr>
            <a:spLocks noGrp="1"/>
          </p:cNvSpPr>
          <p:nvPr>
            <p:ph type="sldNum" sz="quarter" idx="12"/>
          </p:nvPr>
        </p:nvSpPr>
        <p:spPr/>
        <p:txBody>
          <a:bodyPr/>
          <a:lstStyle/>
          <a:p>
            <a:pPr>
              <a:defRPr/>
            </a:pPr>
            <a:fld id="{F6722A18-4AE2-490E-9B32-1C5F896779E2}" type="slidenum">
              <a:rPr lang="en-US" altLang="zh-CN" smtClean="0"/>
              <a:pPr>
                <a:defRPr/>
              </a:pPr>
              <a:t>99</a:t>
            </a:fld>
            <a:endParaRPr lang="en-US" altLang="zh-CN"/>
          </a:p>
        </p:txBody>
      </p:sp>
      <p:sp>
        <p:nvSpPr>
          <p:cNvPr id="7173" name="Rectangle 5"/>
          <p:cNvSpPr>
            <a:spLocks noChangeArrowheads="1"/>
          </p:cNvSpPr>
          <p:nvPr/>
        </p:nvSpPr>
        <p:spPr bwMode="auto">
          <a:xfrm>
            <a:off x="395288" y="260350"/>
            <a:ext cx="5761037" cy="762000"/>
          </a:xfrm>
          <a:prstGeom prst="rect">
            <a:avLst/>
          </a:prstGeom>
          <a:noFill/>
          <a:ln w="9525" algn="ctr">
            <a:noFill/>
            <a:miter lim="800000"/>
            <a:headEnd/>
            <a:tailEnd/>
          </a:ln>
        </p:spPr>
        <p:txBody>
          <a:bodyPr>
            <a:spAutoFit/>
          </a:bodyPr>
          <a:lstStyle/>
          <a:p>
            <a:r>
              <a:rPr lang="zh-CN" altLang="en-US" sz="4400" b="1">
                <a:latin typeface="微软雅黑" pitchFamily="34" charset="-122"/>
                <a:ea typeface="微软雅黑" pitchFamily="34" charset="-122"/>
              </a:rPr>
              <a:t>主要内容：</a:t>
            </a:r>
          </a:p>
        </p:txBody>
      </p:sp>
      <p:sp>
        <p:nvSpPr>
          <p:cNvPr id="7" name="Rectangle 6"/>
          <p:cNvSpPr txBox="1">
            <a:spLocks noChangeArrowheads="1"/>
          </p:cNvSpPr>
          <p:nvPr/>
        </p:nvSpPr>
        <p:spPr>
          <a:xfrm>
            <a:off x="352425" y="1414189"/>
            <a:ext cx="8396288" cy="3382963"/>
          </a:xfrm>
          <a:prstGeom prst="rect">
            <a:avLst/>
          </a:prstGeom>
          <a:noFill/>
        </p:spPr>
        <p:txBody>
          <a:bodyPr/>
          <a:lstStyle/>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硬件描述语言介绍</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模块的结构</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zh-CN" altLang="en-US" sz="2800" b="1" kern="0" dirty="0">
                <a:latin typeface="微软雅黑" pitchFamily="34" charset="-122"/>
                <a:ea typeface="微软雅黑" pitchFamily="34" charset="-122"/>
              </a:rPr>
              <a:t>语言的构成要素</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的描述风格</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编译预处理语句</a:t>
            </a:r>
          </a:p>
          <a:p>
            <a:pPr marL="342900" indent="-342900">
              <a:lnSpc>
                <a:spcPts val="4200"/>
              </a:lnSpc>
              <a:spcBef>
                <a:spcPct val="20000"/>
              </a:spcBef>
              <a:buClr>
                <a:schemeClr val="accent1"/>
              </a:buClr>
              <a:buSzPct val="100000"/>
              <a:buFontTx/>
              <a:buBlip>
                <a:blip r:embed="rId2"/>
              </a:buBlip>
              <a:defRPr/>
            </a:pP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a:t>
            </a:r>
            <a:r>
              <a:rPr lang="en-US" altLang="zh-CN" sz="2800" b="1" kern="0" dirty="0" err="1">
                <a:latin typeface="微软雅黑" pitchFamily="34" charset="-122"/>
                <a:ea typeface="微软雅黑" pitchFamily="34" charset="-122"/>
              </a:rPr>
              <a:t>Testbench</a:t>
            </a:r>
            <a:r>
              <a:rPr lang="zh-CN" altLang="en-US" sz="2800" b="1" kern="0" dirty="0">
                <a:latin typeface="微软雅黑" pitchFamily="34" charset="-122"/>
                <a:ea typeface="微软雅黑" pitchFamily="34" charset="-122"/>
              </a:rPr>
              <a:t>（测试程序）</a:t>
            </a:r>
            <a:endParaRPr lang="en-US" altLang="zh-CN" sz="2800" b="1" kern="0" dirty="0">
              <a:latin typeface="微软雅黑" pitchFamily="34" charset="-122"/>
              <a:ea typeface="微软雅黑" pitchFamily="34" charset="-122"/>
            </a:endParaRPr>
          </a:p>
          <a:p>
            <a:pPr marL="342900" indent="-342900">
              <a:lnSpc>
                <a:spcPts val="4200"/>
              </a:lnSpc>
              <a:spcBef>
                <a:spcPct val="20000"/>
              </a:spcBef>
              <a:buClr>
                <a:schemeClr val="accent1"/>
              </a:buClr>
              <a:buSzPct val="100000"/>
              <a:buFontTx/>
              <a:buBlip>
                <a:blip r:embed="rId2"/>
              </a:buBlip>
              <a:defRPr/>
            </a:pPr>
            <a:r>
              <a:rPr lang="zh-CN" altLang="en-US" sz="2800" b="1" kern="0" dirty="0">
                <a:latin typeface="微软雅黑" pitchFamily="34" charset="-122"/>
                <a:ea typeface="微软雅黑" pitchFamily="34" charset="-122"/>
              </a:rPr>
              <a:t> 可综合的</a:t>
            </a:r>
            <a:r>
              <a:rPr lang="en-US" altLang="zh-CN" sz="2800" b="1" kern="0" dirty="0" err="1">
                <a:latin typeface="微软雅黑" pitchFamily="34" charset="-122"/>
                <a:ea typeface="微软雅黑" pitchFamily="34" charset="-122"/>
              </a:rPr>
              <a:t>Verilog</a:t>
            </a:r>
            <a:r>
              <a:rPr lang="en-US" altLang="zh-CN" sz="2800" b="1" kern="0" dirty="0">
                <a:latin typeface="微软雅黑" pitchFamily="34" charset="-122"/>
                <a:ea typeface="微软雅黑" pitchFamily="34" charset="-122"/>
              </a:rPr>
              <a:t> HDL</a:t>
            </a:r>
            <a:r>
              <a:rPr lang="zh-CN" altLang="en-US" sz="2800" b="1" kern="0" dirty="0">
                <a:latin typeface="微软雅黑" pitchFamily="34" charset="-122"/>
                <a:ea typeface="微软雅黑" pitchFamily="34" charset="-122"/>
              </a:rPr>
              <a:t>子集</a:t>
            </a:r>
            <a:endParaRPr lang="en-US" altLang="zh-CN" sz="2800" b="1" kern="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5" end="5"/>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Arial" charset="0"/>
            <a:ea typeface="宋体" pitchFamily="2" charset="-122"/>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chemeClr val="tx1"/>
            </a:solidFill>
            <a:effectLst/>
            <a:latin typeface="Arial" charset="0"/>
            <a:ea typeface="宋体" pitchFamily="2" charset="-122"/>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14054</TotalTime>
  <Words>10749</Words>
  <Application>Microsoft Office PowerPoint</Application>
  <PresentationFormat>全屏显示(4:3)</PresentationFormat>
  <Paragraphs>1833</Paragraphs>
  <Slides>129</Slides>
  <Notes>16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129</vt:i4>
      </vt:variant>
    </vt:vector>
  </HeadingPairs>
  <TitlesOfParts>
    <vt:vector size="145" baseType="lpstr">
      <vt:lpstr>Courier-Bold</vt:lpstr>
      <vt:lpstr>Monotype Sorts</vt:lpstr>
      <vt:lpstr>方正舒体</vt:lpstr>
      <vt:lpstr>华文彩云</vt:lpstr>
      <vt:lpstr>隶书</vt:lpstr>
      <vt:lpstr>宋体</vt:lpstr>
      <vt:lpstr>微软雅黑</vt:lpstr>
      <vt:lpstr>Arial</vt:lpstr>
      <vt:lpstr>Garamond</vt:lpstr>
      <vt:lpstr>Microsoft Sans Serif</vt:lpstr>
      <vt:lpstr>Times New Roman</vt:lpstr>
      <vt:lpstr>Verdana</vt:lpstr>
      <vt:lpstr>Wingdings</vt:lpstr>
      <vt:lpstr>Edge</vt:lpstr>
      <vt:lpstr>Visio</vt:lpstr>
      <vt:lpstr>BMP 图象</vt:lpstr>
      <vt:lpstr>Verilog HDL（硬件描述语言）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yyx</dc:creator>
  <cp:lastModifiedBy>WJZ</cp:lastModifiedBy>
  <cp:revision>513</cp:revision>
  <dcterms:created xsi:type="dcterms:W3CDTF">2009-02-22T14:00:34Z</dcterms:created>
  <dcterms:modified xsi:type="dcterms:W3CDTF">2018-11-22T01:31:13Z</dcterms:modified>
</cp:coreProperties>
</file>