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73" r:id="rId2"/>
    <p:sldId id="262" r:id="rId3"/>
    <p:sldId id="300" r:id="rId4"/>
    <p:sldId id="298" r:id="rId5"/>
    <p:sldId id="279" r:id="rId6"/>
    <p:sldId id="280" r:id="rId7"/>
    <p:sldId id="284" r:id="rId8"/>
    <p:sldId id="289" r:id="rId9"/>
    <p:sldId id="291" r:id="rId10"/>
    <p:sldId id="293" r:id="rId11"/>
    <p:sldId id="297" r:id="rId12"/>
    <p:sldId id="294" r:id="rId13"/>
    <p:sldId id="292" r:id="rId14"/>
    <p:sldId id="285" r:id="rId15"/>
    <p:sldId id="303" r:id="rId16"/>
    <p:sldId id="302" r:id="rId17"/>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el Wolf" initials="MW" lastIdx="4" clrIdx="0">
    <p:extLst>
      <p:ext uri="{19B8F6BF-5375-455C-9EA6-DF929625EA0E}">
        <p15:presenceInfo xmlns:p15="http://schemas.microsoft.com/office/powerpoint/2012/main" userId="S::manuel.wolf@uni-oldenburg.de::25e62783-5e26-4ffd-b403-d06424b3d55a" providerId="AD"/>
      </p:ext>
    </p:extLst>
  </p:cmAuthor>
  <p:cmAuthor id="2" name="Gastbenutzer" initials="Ga" lastIdx="1" clrIdx="1">
    <p:extLst>
      <p:ext uri="{19B8F6BF-5375-455C-9EA6-DF929625EA0E}">
        <p15:presenceInfo xmlns:p15="http://schemas.microsoft.com/office/powerpoint/2012/main" userId="S::urn:spo:anon#59df32550f118e63636328f6302fc7d1486fcb178e07d8620aebb8261221cc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142F01-D23B-52D8-EB35-99D806F3C607}" v="7" dt="2024-05-02T17:40:52.035"/>
    <p1510:client id="{FF5FF013-E130-D69E-C085-3BF33364FE66}" v="2" dt="2024-05-02T17:40:37.939"/>
  </p1510:revLst>
</p1510:revInfo>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5T22:51:36.269" idx="4">
    <p:pos x="10" y="10"/>
    <p:text>Projektübersicht: Tragbarer Notfallknopf für Senioren
1. Problemstellung: Ungleichheiten in der Gesellschaft
Analyse der bestehenden Ungleichheiten, die besonders ältere und körperlich eingeschränkte Menschen betreffen.
Ziel: Beitrag zur Verringerung von Ungleichheiten durch verbesserten Zugang zu notfallmedizinischer Hilfe für nicht mobile Personen.
2. Nachhaltigkeitsziele der Bundesregierung:
Beschreibung der vielfältigen Nachhaltigkeitsziele der Bundesregierung.
Fokus auf die Ziele der Verringerung von Ungleichheiten und der Förderung von Gesundheit und Wohlbefinden.
3. Projektziel: Tragbarer Notfallknopf
Entwicklung eines tragbaren Notfallknopfs für Senioren, der automatisch Stürze erkennt und Angehörige benachrichtigt.
Manuelle Auslösung des Alarms für zusätzliche Sicherheit.
4. Benutzerfreundliches Design:
Betonung der einfachen Bedienung für den Einsatz in Notfallsituationen.
Sicherstellung, dass ältere Menschen den Notfallknopf problemlos bedienen können.
5. Beitrag zur Gesellschaft und Nachhaltigkeit:
Darstellung des direkten Nutzens für hilfsbedürftige Personen in kritischen Situationen.
Betonung des Beitrags zur Erreichung mehrerer Nachhaltigkeitsziele der Bundesregierung.</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2B97DA8-8E6C-4064-8555-1AB8580FC55F}"/>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de-DE"/>
          </a:p>
        </p:txBody>
      </p:sp>
      <p:sp>
        <p:nvSpPr>
          <p:cNvPr id="3" name="Datumsplatzhalter 2">
            <a:extLst>
              <a:ext uri="{FF2B5EF4-FFF2-40B4-BE49-F238E27FC236}">
                <a16:creationId xmlns:a16="http://schemas.microsoft.com/office/drawing/2014/main" id="{603A4DB5-C154-4FD3-A336-A980009B150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144539-BE40-4D76-BE24-73DA343E3F8A}" type="datetimeFigureOut">
              <a:rPr lang="de-DE" smtClean="0"/>
              <a:t>02.05.2024</a:t>
            </a:fld>
            <a:endParaRPr lang="de-DE"/>
          </a:p>
        </p:txBody>
      </p:sp>
      <p:sp>
        <p:nvSpPr>
          <p:cNvPr id="4" name="Fußzeilenplatzhalter 3">
            <a:extLst>
              <a:ext uri="{FF2B5EF4-FFF2-40B4-BE49-F238E27FC236}">
                <a16:creationId xmlns:a16="http://schemas.microsoft.com/office/drawing/2014/main" id="{6C913036-6DEF-43C7-9422-9C904683CF2A}"/>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de-DE"/>
          </a:p>
        </p:txBody>
      </p:sp>
      <p:sp>
        <p:nvSpPr>
          <p:cNvPr id="5" name="Foliennummernplatzhalter 4">
            <a:extLst>
              <a:ext uri="{FF2B5EF4-FFF2-40B4-BE49-F238E27FC236}">
                <a16:creationId xmlns:a16="http://schemas.microsoft.com/office/drawing/2014/main" id="{255D172E-3B7F-4B35-8E38-6D92867A5B04}"/>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AAFE627C-7C34-4443-AA3A-CB9806E781BA}" type="slidenum">
              <a:rPr lang="de-DE" smtClean="0"/>
              <a:t>‹Nr.›</a:t>
            </a:fld>
            <a:endParaRPr lang="de-DE"/>
          </a:p>
        </p:txBody>
      </p:sp>
    </p:spTree>
    <p:extLst>
      <p:ext uri="{BB962C8B-B14F-4D97-AF65-F5344CB8AC3E}">
        <p14:creationId xmlns:p14="http://schemas.microsoft.com/office/powerpoint/2010/main" val="37218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9BEB229A-CF15-496D-915A-3C3AC47BA8F3}" type="datetimeFigureOut">
              <a:rPr lang="de-DE" smtClean="0"/>
              <a:t>02.05.2024</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33FFE915-6F63-475F-AEF3-292EDAD54A09}" type="slidenum">
              <a:rPr lang="de-DE" smtClean="0"/>
              <a:t>‹Nr.›</a:t>
            </a:fld>
            <a:endParaRPr lang="de-DE"/>
          </a:p>
        </p:txBody>
      </p:sp>
    </p:spTree>
    <p:extLst>
      <p:ext uri="{BB962C8B-B14F-4D97-AF65-F5344CB8AC3E}">
        <p14:creationId xmlns:p14="http://schemas.microsoft.com/office/powerpoint/2010/main" val="142521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3FFE915-6F63-475F-AEF3-292EDAD54A09}" type="slidenum">
              <a:rPr lang="de-DE" smtClean="0"/>
              <a:t>2</a:t>
            </a:fld>
            <a:endParaRPr lang="de-DE"/>
          </a:p>
        </p:txBody>
      </p:sp>
    </p:spTree>
    <p:extLst>
      <p:ext uri="{BB962C8B-B14F-4D97-AF65-F5344CB8AC3E}">
        <p14:creationId xmlns:p14="http://schemas.microsoft.com/office/powerpoint/2010/main" val="294528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chemeClr val="tx2"/>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F3AA6084-5A17-4DF0-99FA-9B12FE16AC92}"/>
              </a:ext>
            </a:extLst>
          </p:cNvPr>
          <p:cNvSpPr/>
          <p:nvPr userDrawn="1"/>
        </p:nvSpPr>
        <p:spPr>
          <a:xfrm>
            <a:off x="4770534" y="2024845"/>
            <a:ext cx="7421467" cy="4833157"/>
          </a:xfrm>
          <a:custGeom>
            <a:avLst/>
            <a:gdLst>
              <a:gd name="connsiteX0" fmla="*/ 7411942 w 7421467"/>
              <a:gd name="connsiteY0" fmla="*/ 0 h 4833157"/>
              <a:gd name="connsiteX1" fmla="*/ 7421467 w 7421467"/>
              <a:gd name="connsiteY1" fmla="*/ 241 h 4833157"/>
              <a:gd name="connsiteX2" fmla="*/ 7421467 w 7421467"/>
              <a:gd name="connsiteY2" fmla="*/ 4833157 h 4833157"/>
              <a:gd name="connsiteX3" fmla="*/ 0 w 7421467"/>
              <a:gd name="connsiteY3" fmla="*/ 4833157 h 4833157"/>
              <a:gd name="connsiteX4" fmla="*/ 110690 w 7421467"/>
              <a:gd name="connsiteY4" fmla="*/ 4588316 h 4833157"/>
              <a:gd name="connsiteX5" fmla="*/ 7411942 w 7421467"/>
              <a:gd name="connsiteY5" fmla="*/ 0 h 48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7" h="4833157">
                <a:moveTo>
                  <a:pt x="7411942" y="0"/>
                </a:moveTo>
                <a:lnTo>
                  <a:pt x="7421467" y="241"/>
                </a:lnTo>
                <a:lnTo>
                  <a:pt x="7421467" y="4833157"/>
                </a:lnTo>
                <a:lnTo>
                  <a:pt x="0" y="4833157"/>
                </a:lnTo>
                <a:lnTo>
                  <a:pt x="110690" y="4588316"/>
                </a:lnTo>
                <a:cubicBezTo>
                  <a:pt x="1418845" y="1873453"/>
                  <a:pt x="4196610" y="0"/>
                  <a:pt x="741194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de-DE" sz="1700" spc="30" err="1"/>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de-DE"/>
              <a:t>Mastertitelformat bearbeiten</a:t>
            </a:r>
            <a:endParaRPr lang="en-US"/>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de-DE"/>
              <a:t>Mastertextformat bearbeiten</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273805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5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bg>
      <p:bgPr>
        <a:solidFill>
          <a:schemeClr val="tx2"/>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DBC08468-0CA3-47F9-BB7C-6D01CE3C7998}"/>
              </a:ext>
            </a:extLst>
          </p:cNvPr>
          <p:cNvSpPr>
            <a:spLocks noGrp="1"/>
          </p:cNvSpPr>
          <p:nvPr>
            <p:ph type="pic" sz="quarter" idx="11"/>
          </p:nvPr>
        </p:nvSpPr>
        <p:spPr>
          <a:xfrm>
            <a:off x="4770535" y="2024846"/>
            <a:ext cx="7421466" cy="4833155"/>
          </a:xfrm>
          <a:custGeom>
            <a:avLst/>
            <a:gdLst>
              <a:gd name="connsiteX0" fmla="*/ 7411941 w 7421466"/>
              <a:gd name="connsiteY0" fmla="*/ 0 h 4833155"/>
              <a:gd name="connsiteX1" fmla="*/ 7421466 w 7421466"/>
              <a:gd name="connsiteY1" fmla="*/ 241 h 4833155"/>
              <a:gd name="connsiteX2" fmla="*/ 7421466 w 7421466"/>
              <a:gd name="connsiteY2" fmla="*/ 4833155 h 4833155"/>
              <a:gd name="connsiteX3" fmla="*/ 0 w 7421466"/>
              <a:gd name="connsiteY3" fmla="*/ 4833155 h 4833155"/>
              <a:gd name="connsiteX4" fmla="*/ 110689 w 7421466"/>
              <a:gd name="connsiteY4" fmla="*/ 4588316 h 4833155"/>
              <a:gd name="connsiteX5" fmla="*/ 7411941 w 7421466"/>
              <a:gd name="connsiteY5" fmla="*/ 0 h 483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6" h="4833155">
                <a:moveTo>
                  <a:pt x="7411941" y="0"/>
                </a:moveTo>
                <a:lnTo>
                  <a:pt x="7421466" y="241"/>
                </a:lnTo>
                <a:lnTo>
                  <a:pt x="7421466" y="4833155"/>
                </a:lnTo>
                <a:lnTo>
                  <a:pt x="0" y="4833155"/>
                </a:lnTo>
                <a:lnTo>
                  <a:pt x="110689" y="4588316"/>
                </a:lnTo>
                <a:cubicBezTo>
                  <a:pt x="1418844" y="1873453"/>
                  <a:pt x="4196609" y="0"/>
                  <a:pt x="7411941" y="0"/>
                </a:cubicBezTo>
                <a:close/>
              </a:path>
            </a:pathLst>
          </a:custGeom>
          <a:solidFill>
            <a:schemeClr val="bg1">
              <a:lumMod val="85000"/>
            </a:schemeClr>
          </a:solidFill>
        </p:spPr>
        <p:txBody>
          <a:bodyPr wrap="square" anchor="ctr">
            <a:noAutofit/>
          </a:bodyPr>
          <a:lstStyle>
            <a:lvl1pPr marL="0" indent="0" algn="ctr">
              <a:buNone/>
              <a:defRPr sz="1400"/>
            </a:lvl1pPr>
          </a:lstStyle>
          <a:p>
            <a:r>
              <a:rPr lang="de-DE"/>
              <a:t>Bild durch Klicken auf Symbol hinzufügen</a:t>
            </a:r>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de-DE"/>
              <a:t>Mastertitelformat bearbeiten</a:t>
            </a:r>
            <a:endParaRPr lang="en-US"/>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de-DE"/>
              <a:t>Mastertextformat bearbeiten</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120082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2" name="Title 1"/>
          <p:cNvSpPr>
            <a:spLocks noGrp="1"/>
          </p:cNvSpPr>
          <p:nvPr>
            <p:ph type="title"/>
          </p:nvPr>
        </p:nvSpPr>
        <p:spPr>
          <a:xfrm>
            <a:off x="2063750" y="1268760"/>
            <a:ext cx="8604250" cy="1476164"/>
          </a:xfrm>
        </p:spPr>
        <p:txBody>
          <a:bodyPr/>
          <a:lstStyle>
            <a:lvl1pPr>
              <a:defRPr sz="4400" spc="80" baseline="0"/>
            </a:lvl1pPr>
          </a:lstStyle>
          <a:p>
            <a:r>
              <a:rPr lang="de-DE"/>
              <a:t>Mastertitelformat bearbeiten</a:t>
            </a:r>
            <a:endParaRPr lang="en-US"/>
          </a:p>
        </p:txBody>
      </p:sp>
      <p:sp>
        <p:nvSpPr>
          <p:cNvPr id="7" name="Textplatzhalter 6">
            <a:extLst>
              <a:ext uri="{FF2B5EF4-FFF2-40B4-BE49-F238E27FC236}">
                <a16:creationId xmlns:a16="http://schemas.microsoft.com/office/drawing/2014/main" id="{660CC760-EBF5-4E69-B01B-A0CE7B6B933B}"/>
              </a:ext>
            </a:extLst>
          </p:cNvPr>
          <p:cNvSpPr>
            <a:spLocks noGrp="1"/>
          </p:cNvSpPr>
          <p:nvPr>
            <p:ph type="body" sz="quarter" idx="11"/>
          </p:nvPr>
        </p:nvSpPr>
        <p:spPr>
          <a:xfrm>
            <a:off x="2063750" y="2881610"/>
            <a:ext cx="8604250" cy="1231466"/>
          </a:xfrm>
        </p:spPr>
        <p:txBody>
          <a:bodyPr/>
          <a:lstStyle>
            <a:lvl1pPr marL="0" indent="0">
              <a:spcAft>
                <a:spcPts val="0"/>
              </a:spcAft>
              <a:buNone/>
              <a:defRPr sz="2400">
                <a:solidFill>
                  <a:schemeClr val="tx2"/>
                </a:solidFill>
              </a:defRPr>
            </a:lvl1pPr>
          </a:lstStyle>
          <a:p>
            <a:pPr lvl="0"/>
            <a:r>
              <a:rPr lang="de-DE"/>
              <a:t>Mastertextformat bearbeiten</a:t>
            </a:r>
          </a:p>
        </p:txBody>
      </p:sp>
    </p:spTree>
    <p:extLst>
      <p:ext uri="{BB962C8B-B14F-4D97-AF65-F5344CB8AC3E}">
        <p14:creationId xmlns:p14="http://schemas.microsoft.com/office/powerpoint/2010/main" val="17829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er mit Bild">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24"/>
            <a:ext cx="8604250" cy="558010"/>
          </a:xfrm>
        </p:spPr>
        <p:txBody>
          <a:bodyPr/>
          <a:lstStyle>
            <a:lvl1pPr>
              <a:defRPr sz="3400"/>
            </a:lvl1pPr>
          </a:lstStyle>
          <a:p>
            <a:r>
              <a:rPr lang="de-DE"/>
              <a:t>Mastertitelformat bearbeiten</a:t>
            </a:r>
            <a:endParaRPr lang="en-US"/>
          </a:p>
        </p:txBody>
      </p:sp>
      <p:sp>
        <p:nvSpPr>
          <p:cNvPr id="5" name="Bildplatzhalter 7">
            <a:extLst>
              <a:ext uri="{FF2B5EF4-FFF2-40B4-BE49-F238E27FC236}">
                <a16:creationId xmlns:a16="http://schemas.microsoft.com/office/drawing/2014/main" id="{AAA3DF5A-AAAE-4747-B95D-44DDC7CBEB39}"/>
              </a:ext>
            </a:extLst>
          </p:cNvPr>
          <p:cNvSpPr>
            <a:spLocks noGrp="1"/>
          </p:cNvSpPr>
          <p:nvPr>
            <p:ph type="pic" sz="quarter" idx="11"/>
          </p:nvPr>
        </p:nvSpPr>
        <p:spPr>
          <a:xfrm>
            <a:off x="2063750" y="1484784"/>
            <a:ext cx="10128251" cy="4176464"/>
          </a:xfrm>
          <a:solidFill>
            <a:schemeClr val="bg1">
              <a:lumMod val="85000"/>
            </a:schemeClr>
          </a:solidFill>
        </p:spPr>
        <p:txBody>
          <a:bodyPr anchor="ctr"/>
          <a:lstStyle>
            <a:lvl1pPr marL="0" indent="0" algn="ctr">
              <a:buNone/>
              <a:defRPr/>
            </a:lvl1pPr>
          </a:lstStyle>
          <a:p>
            <a:r>
              <a:rPr lang="de-DE"/>
              <a:t>Bild durch Klicken auf Symbol hinzufügen</a:t>
            </a:r>
          </a:p>
        </p:txBody>
      </p:sp>
    </p:spTree>
    <p:extLst>
      <p:ext uri="{BB962C8B-B14F-4D97-AF65-F5344CB8AC3E}">
        <p14:creationId xmlns:p14="http://schemas.microsoft.com/office/powerpoint/2010/main" val="37319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65381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de-DE"/>
              <a:t>Mastertitelformat bearbeiten</a:t>
            </a:r>
            <a:endParaRPr lang="en-US"/>
          </a:p>
        </p:txBody>
      </p:sp>
      <p:sp>
        <p:nvSpPr>
          <p:cNvPr id="3" name="Content Placeholder 2"/>
          <p:cNvSpPr>
            <a:spLocks noGrp="1"/>
          </p:cNvSpPr>
          <p:nvPr>
            <p:ph sz="half" idx="1"/>
          </p:nvPr>
        </p:nvSpPr>
        <p:spPr>
          <a:xfrm>
            <a:off x="2063750" y="1557338"/>
            <a:ext cx="4104000" cy="46085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564052" y="1557338"/>
            <a:ext cx="4103949" cy="4608513"/>
          </a:xfrm>
        </p:spPr>
        <p:txBody>
          <a:bodyPr/>
          <a:lstStyle>
            <a:lvl1pPr>
              <a:defRPr spc="30" baseline="0"/>
            </a:lvl1pPr>
            <a:lvl2pPr>
              <a:defRPr spc="30" baseline="0"/>
            </a:lvl2pPr>
            <a:lvl3pPr>
              <a:defRPr spc="30" baseline="0"/>
            </a:lvl3pPr>
            <a:lvl4pPr>
              <a:defRPr spc="30" baseline="0"/>
            </a:lvl4pPr>
            <a:lvl5pPr>
              <a:defRPr spc="30" baseline="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52649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Inhalt und Bild (bre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de-DE"/>
              <a:t>Mastertitelformat bearbeiten</a:t>
            </a:r>
            <a:endParaRPr lang="en-US"/>
          </a:p>
        </p:txBody>
      </p:sp>
      <p:sp>
        <p:nvSpPr>
          <p:cNvPr id="3" name="Content Placeholder 2"/>
          <p:cNvSpPr>
            <a:spLocks noGrp="1"/>
          </p:cNvSpPr>
          <p:nvPr>
            <p:ph sz="half" idx="1"/>
          </p:nvPr>
        </p:nvSpPr>
        <p:spPr>
          <a:xfrm>
            <a:off x="2063750" y="1557338"/>
            <a:ext cx="4284278" cy="46085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7">
            <a:extLst>
              <a:ext uri="{FF2B5EF4-FFF2-40B4-BE49-F238E27FC236}">
                <a16:creationId xmlns:a16="http://schemas.microsoft.com/office/drawing/2014/main" id="{5CA90898-2F68-4C13-9E2E-E02AF4DD76F4}"/>
              </a:ext>
            </a:extLst>
          </p:cNvPr>
          <p:cNvSpPr>
            <a:spLocks noGrp="1"/>
          </p:cNvSpPr>
          <p:nvPr>
            <p:ph type="pic" sz="quarter" idx="11"/>
          </p:nvPr>
        </p:nvSpPr>
        <p:spPr>
          <a:xfrm>
            <a:off x="6600057" y="1557336"/>
            <a:ext cx="5591944" cy="3707868"/>
          </a:xfrm>
          <a:solidFill>
            <a:schemeClr val="bg1">
              <a:lumMod val="85000"/>
            </a:schemeClr>
          </a:solidFill>
        </p:spPr>
        <p:txBody>
          <a:bodyPr anchor="ctr"/>
          <a:lstStyle>
            <a:lvl1pPr marL="0" indent="0" algn="ctr">
              <a:buNone/>
              <a:defRPr/>
            </a:lvl1pPr>
          </a:lstStyle>
          <a:p>
            <a:r>
              <a:rPr lang="de-DE"/>
              <a:t>Bild durch Klicken auf Symbol hinzufügen</a:t>
            </a:r>
          </a:p>
        </p:txBody>
      </p:sp>
    </p:spTree>
    <p:extLst>
      <p:ext uri="{BB962C8B-B14F-4D97-AF65-F5344CB8AC3E}">
        <p14:creationId xmlns:p14="http://schemas.microsoft.com/office/powerpoint/2010/main" val="36746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Inhalt und Bi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63750" y="1557338"/>
            <a:ext cx="5832450" cy="46085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8" name="Bildplatzhalter 7">
            <a:extLst>
              <a:ext uri="{FF2B5EF4-FFF2-40B4-BE49-F238E27FC236}">
                <a16:creationId xmlns:a16="http://schemas.microsoft.com/office/drawing/2014/main" id="{8448A72F-7758-4846-BF2E-9F2F2C0FDEAA}"/>
              </a:ext>
            </a:extLst>
          </p:cNvPr>
          <p:cNvSpPr>
            <a:spLocks noGrp="1"/>
          </p:cNvSpPr>
          <p:nvPr>
            <p:ph type="pic" sz="quarter" idx="11"/>
          </p:nvPr>
        </p:nvSpPr>
        <p:spPr>
          <a:xfrm>
            <a:off x="8220236" y="0"/>
            <a:ext cx="3971764" cy="6021288"/>
          </a:xfrm>
          <a:solidFill>
            <a:schemeClr val="bg1">
              <a:lumMod val="85000"/>
            </a:schemeClr>
          </a:solidFill>
        </p:spPr>
        <p:txBody>
          <a:bodyPr anchor="ctr"/>
          <a:lstStyle>
            <a:lvl1pPr marL="0" indent="0" algn="ctr">
              <a:buNone/>
              <a:defRPr/>
            </a:lvl1pPr>
          </a:lstStyle>
          <a:p>
            <a:r>
              <a:rPr lang="de-DE"/>
              <a:t>Bild durch Klicken auf Symbol hinzufügen</a:t>
            </a:r>
          </a:p>
        </p:txBody>
      </p:sp>
      <p:sp>
        <p:nvSpPr>
          <p:cNvPr id="4" name="Titel 3">
            <a:extLst>
              <a:ext uri="{FF2B5EF4-FFF2-40B4-BE49-F238E27FC236}">
                <a16:creationId xmlns:a16="http://schemas.microsoft.com/office/drawing/2014/main" id="{FBB88B8F-7465-465A-92A9-85A1AB072D62}"/>
              </a:ext>
            </a:extLst>
          </p:cNvPr>
          <p:cNvSpPr>
            <a:spLocks noGrp="1"/>
          </p:cNvSpPr>
          <p:nvPr>
            <p:ph type="title"/>
          </p:nvPr>
        </p:nvSpPr>
        <p:spPr>
          <a:xfrm>
            <a:off x="2062921" y="938374"/>
            <a:ext cx="5832450" cy="438398"/>
          </a:xfrm>
        </p:spPr>
        <p:txBody>
          <a:bodyPr/>
          <a:lstStyle>
            <a:lvl1pPr>
              <a:defRPr sz="2400"/>
            </a:lvl1pPr>
          </a:lstStyle>
          <a:p>
            <a:r>
              <a:rPr lang="de-DE"/>
              <a:t>Mastertitelformat bearbeiten</a:t>
            </a:r>
          </a:p>
        </p:txBody>
      </p:sp>
    </p:spTree>
    <p:extLst>
      <p:ext uri="{BB962C8B-B14F-4D97-AF65-F5344CB8AC3E}">
        <p14:creationId xmlns:p14="http://schemas.microsoft.com/office/powerpoint/2010/main" val="27427263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8383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9E07F4F-6376-4EE4-AB3E-76EA17C18ECD}"/>
              </a:ext>
            </a:extLst>
          </p:cNvPr>
          <p:cNvSpPr/>
          <p:nvPr userDrawn="1"/>
        </p:nvSpPr>
        <p:spPr>
          <a:xfrm>
            <a:off x="0" y="0"/>
            <a:ext cx="145097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DE" sz="1700" spc="30" err="1"/>
          </a:p>
        </p:txBody>
      </p:sp>
      <p:sp>
        <p:nvSpPr>
          <p:cNvPr id="15" name="Freihandform: Form 14">
            <a:extLst>
              <a:ext uri="{FF2B5EF4-FFF2-40B4-BE49-F238E27FC236}">
                <a16:creationId xmlns:a16="http://schemas.microsoft.com/office/drawing/2014/main" id="{172AF8F0-8DAD-4538-BC1D-E3B87187CF41}"/>
              </a:ext>
            </a:extLst>
          </p:cNvPr>
          <p:cNvSpPr/>
          <p:nvPr userDrawn="1"/>
        </p:nvSpPr>
        <p:spPr>
          <a:xfrm>
            <a:off x="0" y="2977768"/>
            <a:ext cx="1450975" cy="3880232"/>
          </a:xfrm>
          <a:custGeom>
            <a:avLst/>
            <a:gdLst>
              <a:gd name="connsiteX0" fmla="*/ 1450975 w 1450975"/>
              <a:gd name="connsiteY0" fmla="*/ 0 h 3880232"/>
              <a:gd name="connsiteX1" fmla="*/ 1450975 w 1450975"/>
              <a:gd name="connsiteY1" fmla="*/ 3880232 h 3880232"/>
              <a:gd name="connsiteX2" fmla="*/ 0 w 1450975"/>
              <a:gd name="connsiteY2" fmla="*/ 3880232 h 3880232"/>
              <a:gd name="connsiteX3" fmla="*/ 0 w 1450975"/>
              <a:gd name="connsiteY3" fmla="*/ 982332 h 3880232"/>
              <a:gd name="connsiteX4" fmla="*/ 80748 w 1450975"/>
              <a:gd name="connsiteY4" fmla="*/ 912387 h 3880232"/>
              <a:gd name="connsiteX5" fmla="*/ 1372159 w 1450975"/>
              <a:gd name="connsiteY5" fmla="*/ 40367 h 38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0975" h="3880232">
                <a:moveTo>
                  <a:pt x="1450975" y="0"/>
                </a:moveTo>
                <a:lnTo>
                  <a:pt x="1450975" y="3880232"/>
                </a:lnTo>
                <a:lnTo>
                  <a:pt x="0" y="3880232"/>
                </a:lnTo>
                <a:lnTo>
                  <a:pt x="0" y="982332"/>
                </a:lnTo>
                <a:lnTo>
                  <a:pt x="80748" y="912387"/>
                </a:lnTo>
                <a:cubicBezTo>
                  <a:pt x="480793" y="582240"/>
                  <a:pt x="913073" y="289757"/>
                  <a:pt x="1372159" y="4036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de-DE" sz="1700" spc="30" err="1"/>
          </a:p>
        </p:txBody>
      </p:sp>
      <p:sp>
        <p:nvSpPr>
          <p:cNvPr id="2" name="Title Placeholder 1"/>
          <p:cNvSpPr>
            <a:spLocks noGrp="1"/>
          </p:cNvSpPr>
          <p:nvPr>
            <p:ph type="title"/>
          </p:nvPr>
        </p:nvSpPr>
        <p:spPr>
          <a:xfrm>
            <a:off x="2062921" y="938374"/>
            <a:ext cx="8605080" cy="438398"/>
          </a:xfrm>
          <a:prstGeom prst="rect">
            <a:avLst/>
          </a:prstGeom>
        </p:spPr>
        <p:txBody>
          <a:bodyPr vert="horz" lIns="0" tIns="0" rIns="0" bIns="0" rtlCol="0" anchor="t" anchorCtr="0">
            <a:noAutofit/>
          </a:bodyPr>
          <a:lstStyle/>
          <a:p>
            <a:r>
              <a:rPr lang="de-DE"/>
              <a:t>Mastertitelformat bearbeiten</a:t>
            </a:r>
            <a:endParaRPr lang="en-US"/>
          </a:p>
        </p:txBody>
      </p:sp>
      <p:sp>
        <p:nvSpPr>
          <p:cNvPr id="3" name="Text Placeholder 2"/>
          <p:cNvSpPr>
            <a:spLocks noGrp="1"/>
          </p:cNvSpPr>
          <p:nvPr>
            <p:ph type="body" idx="1"/>
          </p:nvPr>
        </p:nvSpPr>
        <p:spPr>
          <a:xfrm>
            <a:off x="2063750" y="1557338"/>
            <a:ext cx="8604251" cy="4608512"/>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0" name="Rechteck 9">
            <a:extLst>
              <a:ext uri="{FF2B5EF4-FFF2-40B4-BE49-F238E27FC236}">
                <a16:creationId xmlns:a16="http://schemas.microsoft.com/office/drawing/2014/main" id="{5D872A42-BB1C-49BB-A53E-DC69F0F431DE}"/>
              </a:ext>
            </a:extLst>
          </p:cNvPr>
          <p:cNvSpPr/>
          <p:nvPr userDrawn="1"/>
        </p:nvSpPr>
        <p:spPr>
          <a:xfrm>
            <a:off x="299357" y="6302177"/>
            <a:ext cx="1044116" cy="151159"/>
          </a:xfrm>
          <a:prstGeom prst="rect">
            <a:avLst/>
          </a:prstGeom>
        </p:spPr>
        <p:txBody>
          <a:bodyPr wrap="none" lIns="0" tIns="0" rIns="0" bIns="0">
            <a:noAutofit/>
          </a:bodyPr>
          <a:lstStyle/>
          <a:p>
            <a:pPr>
              <a:lnSpc>
                <a:spcPts val="1200"/>
              </a:lnSpc>
            </a:pPr>
            <a:r>
              <a:rPr lang="de-DE" sz="900" b="1" spc="20" baseline="0">
                <a:solidFill>
                  <a:schemeClr val="bg1"/>
                </a:solidFill>
              </a:rPr>
              <a:t>Seite </a:t>
            </a:r>
            <a:fld id="{B68CA67E-C928-4610-8613-D29F25DDB709}" type="slidenum">
              <a:rPr lang="de-DE" sz="900" b="1" spc="20" baseline="0" smtClean="0">
                <a:solidFill>
                  <a:schemeClr val="bg1"/>
                </a:solidFill>
              </a:rPr>
              <a:t>‹Nr.›</a:t>
            </a:fld>
            <a:r>
              <a:rPr lang="de-DE" sz="900" b="1" spc="20" baseline="0">
                <a:solidFill>
                  <a:schemeClr val="bg1"/>
                </a:solidFill>
              </a:rPr>
              <a:t> </a:t>
            </a:r>
          </a:p>
        </p:txBody>
      </p:sp>
      <p:sp>
        <p:nvSpPr>
          <p:cNvPr id="11" name="Rechteck 10">
            <a:extLst>
              <a:ext uri="{FF2B5EF4-FFF2-40B4-BE49-F238E27FC236}">
                <a16:creationId xmlns:a16="http://schemas.microsoft.com/office/drawing/2014/main" id="{39396C9F-CB52-4AE4-A123-8AA538C7CCC4}"/>
              </a:ext>
            </a:extLst>
          </p:cNvPr>
          <p:cNvSpPr/>
          <p:nvPr userDrawn="1"/>
        </p:nvSpPr>
        <p:spPr>
          <a:xfrm>
            <a:off x="2063552" y="6302177"/>
            <a:ext cx="8604448" cy="365125"/>
          </a:xfrm>
          <a:prstGeom prst="rect">
            <a:avLst/>
          </a:prstGeom>
        </p:spPr>
        <p:txBody>
          <a:bodyPr wrap="none" lIns="0" tIns="0" rIns="0" bIns="0">
            <a:noAutofit/>
          </a:bodyPr>
          <a:lstStyle/>
          <a:p>
            <a:pPr>
              <a:lnSpc>
                <a:spcPts val="1200"/>
              </a:lnSpc>
            </a:pPr>
            <a:r>
              <a:rPr lang="de-DE" sz="900" b="1" spc="20" baseline="0"/>
              <a:t>Sommerprojekt  </a:t>
            </a:r>
            <a:endParaRPr lang="de-DE" sz="900" b="0" spc="20" baseline="0"/>
          </a:p>
          <a:p>
            <a:pPr>
              <a:lnSpc>
                <a:spcPts val="1200"/>
              </a:lnSpc>
            </a:pPr>
            <a:r>
              <a:rPr lang="de-DE" sz="900" b="0" spc="20" baseline="0">
                <a:solidFill>
                  <a:schemeClr val="bg2"/>
                </a:solidFill>
              </a:rPr>
              <a:t>Ole, Manuel, Joel und Finn – Softskills und Technische Kompetenz </a:t>
            </a:r>
          </a:p>
        </p:txBody>
      </p:sp>
      <p:pic>
        <p:nvPicPr>
          <p:cNvPr id="13" name="Grafik 12">
            <a:extLst>
              <a:ext uri="{FF2B5EF4-FFF2-40B4-BE49-F238E27FC236}">
                <a16:creationId xmlns:a16="http://schemas.microsoft.com/office/drawing/2014/main" id="{A40C3931-080E-49C4-BBA5-6BE341C11BF2}"/>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54794" y="299033"/>
            <a:ext cx="911476" cy="591546"/>
          </a:xfrm>
          <a:prstGeom prst="rect">
            <a:avLst/>
          </a:prstGeom>
        </p:spPr>
      </p:pic>
      <p:sp>
        <p:nvSpPr>
          <p:cNvPr id="14" name="Rechteck 13">
            <a:extLst>
              <a:ext uri="{FF2B5EF4-FFF2-40B4-BE49-F238E27FC236}">
                <a16:creationId xmlns:a16="http://schemas.microsoft.com/office/drawing/2014/main" id="{4ACEC744-5975-4C66-8B94-18F60448BD0F}"/>
              </a:ext>
            </a:extLst>
          </p:cNvPr>
          <p:cNvSpPr/>
          <p:nvPr userDrawn="1"/>
        </p:nvSpPr>
        <p:spPr>
          <a:xfrm>
            <a:off x="299357" y="6459686"/>
            <a:ext cx="900411" cy="207615"/>
          </a:xfrm>
          <a:prstGeom prst="rect">
            <a:avLst/>
          </a:prstGeom>
        </p:spPr>
        <p:txBody>
          <a:bodyPr wrap="none" lIns="0" tIns="0" rIns="0" bIns="0">
            <a:noAutofit/>
          </a:bodyPr>
          <a:lstStyle/>
          <a:p>
            <a:pPr>
              <a:lnSpc>
                <a:spcPts val="1200"/>
              </a:lnSpc>
            </a:pPr>
            <a:fld id="{9DA6B11C-08A4-4714-94B2-B07C9C1922F9}" type="datetime1">
              <a:rPr lang="de-DE" sz="900" b="0" spc="20" baseline="0" smtClean="0">
                <a:solidFill>
                  <a:schemeClr val="bg1"/>
                </a:solidFill>
              </a:rPr>
              <a:t>02.05.2024</a:t>
            </a:fld>
            <a:endParaRPr lang="de-DE" sz="900" b="0" spc="20" baseline="0">
              <a:solidFill>
                <a:schemeClr val="bg1"/>
              </a:solidFill>
            </a:endParaRPr>
          </a:p>
        </p:txBody>
      </p:sp>
    </p:spTree>
    <p:extLst>
      <p:ext uri="{BB962C8B-B14F-4D97-AF65-F5344CB8AC3E}">
        <p14:creationId xmlns:p14="http://schemas.microsoft.com/office/powerpoint/2010/main" val="2587547491"/>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0" r:id="rId3"/>
    <p:sldLayoutId id="2147483669" r:id="rId4"/>
    <p:sldLayoutId id="2147483662" r:id="rId5"/>
    <p:sldLayoutId id="2147483664" r:id="rId6"/>
    <p:sldLayoutId id="2147483672" r:id="rId7"/>
    <p:sldLayoutId id="2147483668" r:id="rId8"/>
    <p:sldLayoutId id="2147483666" r:id="rId9"/>
    <p:sldLayoutId id="2147483667" r:id="rId10"/>
  </p:sldLayoutIdLst>
  <p:hf sldNum="0" hdr="0" ftr="0" dt="0"/>
  <p:txStyles>
    <p:titleStyle>
      <a:lvl1pPr algn="l" defTabSz="914400" rtl="0" eaLnBrk="1" latinLnBrk="0" hangingPunct="1">
        <a:lnSpc>
          <a:spcPct val="90000"/>
        </a:lnSpc>
        <a:spcBef>
          <a:spcPct val="0"/>
        </a:spcBef>
        <a:buNone/>
        <a:defRPr sz="2400" kern="1200" spc="50" baseline="0">
          <a:solidFill>
            <a:schemeClr val="tx2"/>
          </a:solidFill>
          <a:latin typeface="+mj-lt"/>
          <a:ea typeface="+mj-ea"/>
          <a:cs typeface="+mj-cs"/>
        </a:defRPr>
      </a:lvl1pPr>
    </p:titleStyle>
    <p:bodyStyle>
      <a:lvl1pPr marL="225425" indent="-225425"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1pPr>
      <a:lvl2pPr marL="62865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2pPr>
      <a:lvl3pPr marL="1079500" indent="-18415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3pPr>
      <a:lvl4pPr marL="152400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4pPr>
      <a:lvl5pPr marL="1974850" indent="-177800" algn="l" defTabSz="62865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300" userDrawn="1">
          <p15:clr>
            <a:srgbClr val="F26B43"/>
          </p15:clr>
        </p15:guide>
        <p15:guide id="2" pos="6720" userDrawn="1">
          <p15:clr>
            <a:srgbClr val="F26B43"/>
          </p15:clr>
        </p15:guide>
        <p15:guide id="3" orient="horz" pos="981" userDrawn="1">
          <p15:clr>
            <a:srgbClr val="F26B43"/>
          </p15:clr>
        </p15:guide>
        <p15:guide id="4" orient="horz" pos="3884" userDrawn="1">
          <p15:clr>
            <a:srgbClr val="F26B43"/>
          </p15:clr>
        </p15:guide>
        <p15:guide id="5" pos="9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www.bmz.de/de/agenda-2030"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comments" Target="../comments/comment1.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a:extLst>
              <a:ext uri="{FF2B5EF4-FFF2-40B4-BE49-F238E27FC236}">
                <a16:creationId xmlns:a16="http://schemas.microsoft.com/office/drawing/2014/main" id="{7D46DF33-B3CD-3BC6-ED21-5AD332DD67B3}"/>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260" t="724" r="260" b="2087"/>
          <a:stretch/>
        </p:blipFill>
        <p:spPr>
          <a:xfrm>
            <a:off x="4770535" y="2024846"/>
            <a:ext cx="7421466" cy="4833155"/>
          </a:xfrm>
        </p:spPr>
      </p:pic>
      <p:sp>
        <p:nvSpPr>
          <p:cNvPr id="2" name="Titel 1">
            <a:extLst>
              <a:ext uri="{FF2B5EF4-FFF2-40B4-BE49-F238E27FC236}">
                <a16:creationId xmlns:a16="http://schemas.microsoft.com/office/drawing/2014/main" id="{FAA2D7EF-B855-44BC-BBBF-9E54EB18F367}"/>
              </a:ext>
            </a:extLst>
          </p:cNvPr>
          <p:cNvSpPr>
            <a:spLocks noGrp="1"/>
          </p:cNvSpPr>
          <p:nvPr>
            <p:ph type="ctrTitle"/>
          </p:nvPr>
        </p:nvSpPr>
        <p:spPr/>
        <p:txBody>
          <a:bodyPr/>
          <a:lstStyle/>
          <a:p>
            <a:r>
              <a:rPr lang="de-DE"/>
              <a:t>Sommerprojekt - Zwischenpräsentation</a:t>
            </a:r>
          </a:p>
        </p:txBody>
      </p:sp>
      <p:sp>
        <p:nvSpPr>
          <p:cNvPr id="3" name="Untertitel 2">
            <a:extLst>
              <a:ext uri="{FF2B5EF4-FFF2-40B4-BE49-F238E27FC236}">
                <a16:creationId xmlns:a16="http://schemas.microsoft.com/office/drawing/2014/main" id="{763B4205-E97E-4306-984B-C3F7660690C2}"/>
              </a:ext>
            </a:extLst>
          </p:cNvPr>
          <p:cNvSpPr>
            <a:spLocks noGrp="1"/>
          </p:cNvSpPr>
          <p:nvPr>
            <p:ph type="subTitle" idx="1"/>
          </p:nvPr>
        </p:nvSpPr>
        <p:spPr/>
        <p:txBody>
          <a:bodyPr/>
          <a:lstStyle/>
          <a:p>
            <a:r>
              <a:rPr lang="de-DE"/>
              <a:t>Tragbarer Notfallknopf für Senioren oder Beeinträchtigte</a:t>
            </a:r>
          </a:p>
          <a:p>
            <a:r>
              <a:rPr lang="de-DE"/>
              <a:t>Softskills und Technische Kompetenz</a:t>
            </a:r>
          </a:p>
        </p:txBody>
      </p:sp>
      <p:sp>
        <p:nvSpPr>
          <p:cNvPr id="4" name="Textplatzhalter 3">
            <a:extLst>
              <a:ext uri="{FF2B5EF4-FFF2-40B4-BE49-F238E27FC236}">
                <a16:creationId xmlns:a16="http://schemas.microsoft.com/office/drawing/2014/main" id="{B48BCF9E-8C19-41F2-B174-50A262AD3C12}"/>
              </a:ext>
            </a:extLst>
          </p:cNvPr>
          <p:cNvSpPr>
            <a:spLocks noGrp="1"/>
          </p:cNvSpPr>
          <p:nvPr>
            <p:ph type="body" sz="quarter" idx="10"/>
          </p:nvPr>
        </p:nvSpPr>
        <p:spPr>
          <a:xfrm>
            <a:off x="443374" y="5112138"/>
            <a:ext cx="4968550" cy="1152674"/>
          </a:xfrm>
        </p:spPr>
        <p:txBody>
          <a:bodyPr/>
          <a:lstStyle/>
          <a:p>
            <a:r>
              <a:rPr lang="de-DE"/>
              <a:t>Ole </a:t>
            </a:r>
            <a:r>
              <a:rPr lang="de-DE" err="1"/>
              <a:t>Langarita</a:t>
            </a:r>
            <a:r>
              <a:rPr lang="de-DE"/>
              <a:t> Preisler, Manuel Wolf,</a:t>
            </a:r>
            <a:endParaRPr lang="en-US"/>
          </a:p>
          <a:p>
            <a:r>
              <a:rPr lang="de-DE"/>
              <a:t>Finn Warrelmann und Joel Friedrich </a:t>
            </a:r>
          </a:p>
        </p:txBody>
      </p:sp>
    </p:spTree>
    <p:extLst>
      <p:ext uri="{BB962C8B-B14F-4D97-AF65-F5344CB8AC3E}">
        <p14:creationId xmlns:p14="http://schemas.microsoft.com/office/powerpoint/2010/main" val="408468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742521-CAAB-F4A1-9647-6DEBD4B5245F}"/>
              </a:ext>
            </a:extLst>
          </p:cNvPr>
          <p:cNvSpPr>
            <a:spLocks noGrp="1"/>
          </p:cNvSpPr>
          <p:nvPr>
            <p:ph type="title"/>
          </p:nvPr>
        </p:nvSpPr>
        <p:spPr/>
        <p:txBody>
          <a:bodyPr/>
          <a:lstStyle/>
          <a:p>
            <a:r>
              <a:rPr lang="de-DE"/>
              <a:t>Bezug zur Nachhaltigkeit</a:t>
            </a:r>
          </a:p>
        </p:txBody>
      </p:sp>
      <p:pic>
        <p:nvPicPr>
          <p:cNvPr id="10" name="Grafik 9">
            <a:extLst>
              <a:ext uri="{FF2B5EF4-FFF2-40B4-BE49-F238E27FC236}">
                <a16:creationId xmlns:a16="http://schemas.microsoft.com/office/drawing/2014/main" id="{3403D4BE-6425-18F6-77BF-DBCDE4CC2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484784"/>
            <a:ext cx="9922633" cy="4824536"/>
          </a:xfrm>
          <a:prstGeom prst="rect">
            <a:avLst/>
          </a:prstGeom>
        </p:spPr>
      </p:pic>
    </p:spTree>
    <p:extLst>
      <p:ext uri="{BB962C8B-B14F-4D97-AF65-F5344CB8AC3E}">
        <p14:creationId xmlns:p14="http://schemas.microsoft.com/office/powerpoint/2010/main" val="34856639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1E9A925-B0A2-36F4-6458-E3B697055763}"/>
              </a:ext>
            </a:extLst>
          </p:cNvPr>
          <p:cNvPicPr>
            <a:picLocks noChangeAspect="1"/>
          </p:cNvPicPr>
          <p:nvPr/>
        </p:nvPicPr>
        <p:blipFill rotWithShape="1">
          <a:blip r:embed="rId2">
            <a:extLst>
              <a:ext uri="{28A0092B-C50C-407E-A947-70E740481C1C}">
                <a14:useLocalDpi xmlns:a14="http://schemas.microsoft.com/office/drawing/2010/main" val="0"/>
              </a:ext>
            </a:extLst>
          </a:blip>
          <a:srcRect l="50510" t="33696" r="32744" b="33157"/>
          <a:stretch/>
        </p:blipFill>
        <p:spPr>
          <a:xfrm>
            <a:off x="1959288" y="1725466"/>
            <a:ext cx="2477548" cy="2384418"/>
          </a:xfrm>
          <a:prstGeom prst="rect">
            <a:avLst/>
          </a:prstGeom>
        </p:spPr>
      </p:pic>
      <p:sp>
        <p:nvSpPr>
          <p:cNvPr id="4" name="Titel 3">
            <a:extLst>
              <a:ext uri="{FF2B5EF4-FFF2-40B4-BE49-F238E27FC236}">
                <a16:creationId xmlns:a16="http://schemas.microsoft.com/office/drawing/2014/main" id="{69742521-CAAB-F4A1-9647-6DEBD4B5245F}"/>
              </a:ext>
            </a:extLst>
          </p:cNvPr>
          <p:cNvSpPr>
            <a:spLocks noGrp="1"/>
          </p:cNvSpPr>
          <p:nvPr>
            <p:ph type="title"/>
          </p:nvPr>
        </p:nvSpPr>
        <p:spPr/>
        <p:txBody>
          <a:bodyPr/>
          <a:lstStyle/>
          <a:p>
            <a:r>
              <a:rPr lang="de-DE"/>
              <a:t>Bezug zur Nachhaltigkeit</a:t>
            </a:r>
          </a:p>
        </p:txBody>
      </p:sp>
      <p:sp>
        <p:nvSpPr>
          <p:cNvPr id="7" name="Textfeld 6">
            <a:extLst>
              <a:ext uri="{FF2B5EF4-FFF2-40B4-BE49-F238E27FC236}">
                <a16:creationId xmlns:a16="http://schemas.microsoft.com/office/drawing/2014/main" id="{23AA5A87-61DB-8776-D9FB-EAAD565FD68B}"/>
              </a:ext>
            </a:extLst>
          </p:cNvPr>
          <p:cNvSpPr txBox="1"/>
          <p:nvPr/>
        </p:nvSpPr>
        <p:spPr>
          <a:xfrm>
            <a:off x="4511824" y="1725466"/>
            <a:ext cx="7390572" cy="1384995"/>
          </a:xfrm>
          <a:prstGeom prst="rect">
            <a:avLst/>
          </a:prstGeom>
          <a:noFill/>
        </p:spPr>
        <p:txBody>
          <a:bodyPr wrap="square">
            <a:spAutoFit/>
          </a:bodyPr>
          <a:lstStyle>
            <a:defPPr>
              <a:defRPr lang="en-US"/>
            </a:defPPr>
            <a:lvl1pPr marL="342900" indent="-342900">
              <a:buFont typeface="Arial" panose="020B0604020202020204" pitchFamily="34" charset="0"/>
              <a:buChar char="•"/>
              <a:defRPr sz="2400" b="1" spc="30"/>
            </a:lvl1pPr>
            <a:lvl2pPr marL="800100" lvl="1" indent="-342900">
              <a:buFont typeface="Arial" panose="020B0604020202020204" pitchFamily="34" charset="0"/>
              <a:buChar char="•"/>
              <a:defRPr sz="2000" b="0" spc="30"/>
            </a:lvl2pPr>
          </a:lstStyle>
          <a:p>
            <a:r>
              <a:rPr lang="de-DE"/>
              <a:t>Ziel 10: </a:t>
            </a:r>
            <a:r>
              <a:rPr lang="de-DE" b="0" u="sng"/>
              <a:t>Weniger Ungleichheiten</a:t>
            </a:r>
          </a:p>
          <a:p>
            <a:pPr lvl="1"/>
            <a:r>
              <a:rPr lang="de-DE"/>
              <a:t>Alle Menschen sollen unabhängig vom Alter und deren Möglichkeiten gleich behandelt werden, sowie gleiche Chancen besitzen.</a:t>
            </a:r>
          </a:p>
        </p:txBody>
      </p:sp>
    </p:spTree>
    <p:extLst>
      <p:ext uri="{BB962C8B-B14F-4D97-AF65-F5344CB8AC3E}">
        <p14:creationId xmlns:p14="http://schemas.microsoft.com/office/powerpoint/2010/main" val="3168263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742521-CAAB-F4A1-9647-6DEBD4B5245F}"/>
              </a:ext>
            </a:extLst>
          </p:cNvPr>
          <p:cNvSpPr>
            <a:spLocks noGrp="1"/>
          </p:cNvSpPr>
          <p:nvPr>
            <p:ph type="title"/>
          </p:nvPr>
        </p:nvSpPr>
        <p:spPr/>
        <p:txBody>
          <a:bodyPr/>
          <a:lstStyle/>
          <a:p>
            <a:r>
              <a:rPr lang="de-DE"/>
              <a:t>Bezug zur Nachhaltigkeit</a:t>
            </a:r>
          </a:p>
        </p:txBody>
      </p:sp>
      <p:pic>
        <p:nvPicPr>
          <p:cNvPr id="10" name="Grafik 9">
            <a:extLst>
              <a:ext uri="{FF2B5EF4-FFF2-40B4-BE49-F238E27FC236}">
                <a16:creationId xmlns:a16="http://schemas.microsoft.com/office/drawing/2014/main" id="{3403D4BE-6425-18F6-77BF-DBCDE4CC2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484784"/>
            <a:ext cx="9922633" cy="4824536"/>
          </a:xfrm>
          <a:prstGeom prst="rect">
            <a:avLst/>
          </a:prstGeom>
        </p:spPr>
      </p:pic>
    </p:spTree>
    <p:extLst>
      <p:ext uri="{BB962C8B-B14F-4D97-AF65-F5344CB8AC3E}">
        <p14:creationId xmlns:p14="http://schemas.microsoft.com/office/powerpoint/2010/main" val="23247822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742521-CAAB-F4A1-9647-6DEBD4B5245F}"/>
              </a:ext>
            </a:extLst>
          </p:cNvPr>
          <p:cNvSpPr>
            <a:spLocks noGrp="1"/>
          </p:cNvSpPr>
          <p:nvPr>
            <p:ph type="title"/>
          </p:nvPr>
        </p:nvSpPr>
        <p:spPr/>
        <p:txBody>
          <a:bodyPr/>
          <a:lstStyle/>
          <a:p>
            <a:r>
              <a:rPr lang="de-DE"/>
              <a:t>Bezug zur Nachhaltigkeit</a:t>
            </a:r>
          </a:p>
        </p:txBody>
      </p:sp>
      <p:pic>
        <p:nvPicPr>
          <p:cNvPr id="10" name="Grafik 9">
            <a:extLst>
              <a:ext uri="{FF2B5EF4-FFF2-40B4-BE49-F238E27FC236}">
                <a16:creationId xmlns:a16="http://schemas.microsoft.com/office/drawing/2014/main" id="{3403D4BE-6425-18F6-77BF-DBCDE4CC2026}"/>
              </a:ext>
            </a:extLst>
          </p:cNvPr>
          <p:cNvPicPr>
            <a:picLocks noChangeAspect="1"/>
          </p:cNvPicPr>
          <p:nvPr/>
        </p:nvPicPr>
        <p:blipFill rotWithShape="1">
          <a:blip r:embed="rId2">
            <a:extLst>
              <a:ext uri="{28A0092B-C50C-407E-A947-70E740481C1C}">
                <a14:useLocalDpi xmlns:a14="http://schemas.microsoft.com/office/drawing/2010/main" val="0"/>
              </a:ext>
            </a:extLst>
          </a:blip>
          <a:srcRect l="33382" t="32593" r="49927" b="33334"/>
          <a:stretch/>
        </p:blipFill>
        <p:spPr>
          <a:xfrm>
            <a:off x="1919536" y="1628800"/>
            <a:ext cx="2304256" cy="2304256"/>
          </a:xfrm>
          <a:prstGeom prst="rect">
            <a:avLst/>
          </a:prstGeom>
        </p:spPr>
      </p:pic>
      <p:sp>
        <p:nvSpPr>
          <p:cNvPr id="5" name="Textfeld 4">
            <a:extLst>
              <a:ext uri="{FF2B5EF4-FFF2-40B4-BE49-F238E27FC236}">
                <a16:creationId xmlns:a16="http://schemas.microsoft.com/office/drawing/2014/main" id="{68BA0EFD-D786-D441-0E28-20701CB6CA71}"/>
              </a:ext>
            </a:extLst>
          </p:cNvPr>
          <p:cNvSpPr txBox="1"/>
          <p:nvPr/>
        </p:nvSpPr>
        <p:spPr>
          <a:xfrm>
            <a:off x="4511824" y="1725466"/>
            <a:ext cx="7390572" cy="2677656"/>
          </a:xfrm>
          <a:prstGeom prst="rect">
            <a:avLst/>
          </a:prstGeom>
          <a:noFill/>
        </p:spPr>
        <p:txBody>
          <a:bodyPr wrap="square">
            <a:spAutoFit/>
          </a:bodyPr>
          <a:lstStyle>
            <a:defPPr>
              <a:defRPr lang="en-US"/>
            </a:defPPr>
            <a:lvl1pPr marL="342900" indent="-342900">
              <a:buFont typeface="Arial" panose="020B0604020202020204" pitchFamily="34" charset="0"/>
              <a:buChar char="•"/>
              <a:defRPr sz="2400" b="1" spc="30"/>
            </a:lvl1pPr>
            <a:lvl2pPr marL="800100" lvl="1" indent="-342900">
              <a:buFont typeface="Arial" panose="020B0604020202020204" pitchFamily="34" charset="0"/>
              <a:buChar char="•"/>
              <a:defRPr sz="2400" spc="30"/>
            </a:lvl2pPr>
          </a:lstStyle>
          <a:p>
            <a:r>
              <a:rPr lang="de-DE"/>
              <a:t>Ziel 9: </a:t>
            </a:r>
            <a:r>
              <a:rPr lang="de-DE" b="0" u="sng"/>
              <a:t>Industrie, Innovation und Infrastruktur</a:t>
            </a:r>
          </a:p>
          <a:p>
            <a:pPr lvl="1"/>
            <a:r>
              <a:rPr lang="de-DE" sz="2000" b="0"/>
              <a:t>Das Projekt nutzt innovative Technologien wie Sensoren und Algorithmen, um die Sicherheit und das Wohlergehen älterer Menschen zu verbessern. Es trägt zur Entwicklung und Implementierung neuer Technologien im Bereich der häuslichen Pflege und Sicherheit bei.</a:t>
            </a:r>
          </a:p>
          <a:p>
            <a:endParaRPr lang="de-DE"/>
          </a:p>
        </p:txBody>
      </p:sp>
    </p:spTree>
    <p:extLst>
      <p:ext uri="{BB962C8B-B14F-4D97-AF65-F5344CB8AC3E}">
        <p14:creationId xmlns:p14="http://schemas.microsoft.com/office/powerpoint/2010/main" val="19222920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223D56-A9D2-93FC-0AAF-A7ADEE62702E}"/>
              </a:ext>
            </a:extLst>
          </p:cNvPr>
          <p:cNvSpPr>
            <a:spLocks noGrp="1"/>
          </p:cNvSpPr>
          <p:nvPr>
            <p:ph type="title"/>
          </p:nvPr>
        </p:nvSpPr>
        <p:spPr/>
        <p:txBody>
          <a:bodyPr/>
          <a:lstStyle/>
          <a:p>
            <a:r>
              <a:rPr lang="de-DE"/>
              <a:t>Literaturverzeichnis</a:t>
            </a:r>
          </a:p>
        </p:txBody>
      </p:sp>
      <p:sp>
        <p:nvSpPr>
          <p:cNvPr id="3" name="Inhaltsplatzhalter 2">
            <a:extLst>
              <a:ext uri="{FF2B5EF4-FFF2-40B4-BE49-F238E27FC236}">
                <a16:creationId xmlns:a16="http://schemas.microsoft.com/office/drawing/2014/main" id="{6E1E7F4D-DED9-675C-7023-C6A35F96F6E7}"/>
              </a:ext>
            </a:extLst>
          </p:cNvPr>
          <p:cNvSpPr>
            <a:spLocks noGrp="1"/>
          </p:cNvSpPr>
          <p:nvPr>
            <p:ph sz="half" idx="1"/>
          </p:nvPr>
        </p:nvSpPr>
        <p:spPr/>
        <p:txBody>
          <a:bodyPr/>
          <a:lstStyle/>
          <a:p>
            <a:r>
              <a:rPr lang="de-DE"/>
              <a:t>Bild 1: </a:t>
            </a:r>
            <a:r>
              <a:rPr lang="de-DE" err="1"/>
              <a:t>o.V</a:t>
            </a:r>
            <a:r>
              <a:rPr lang="de-DE"/>
              <a:t>. o.J. zu erreichen </a:t>
            </a:r>
            <a:r>
              <a:rPr lang="de-DE" err="1"/>
              <a:t>unter:“https</a:t>
            </a:r>
            <a:r>
              <a:rPr lang="de-DE"/>
              <a:t>://botland.de/</a:t>
            </a:r>
            <a:r>
              <a:rPr lang="de-DE" err="1"/>
              <a:t>img</a:t>
            </a:r>
            <a:r>
              <a:rPr lang="de-DE"/>
              <a:t>/</a:t>
            </a:r>
            <a:r>
              <a:rPr lang="de-DE" err="1"/>
              <a:t>art</a:t>
            </a:r>
            <a:r>
              <a:rPr lang="de-DE"/>
              <a:t>/inne/filamenty3.jpg“ Aufgerufen am 25.04.2024)</a:t>
            </a:r>
          </a:p>
        </p:txBody>
      </p:sp>
      <p:sp>
        <p:nvSpPr>
          <p:cNvPr id="4" name="Inhaltsplatzhalter 3">
            <a:extLst>
              <a:ext uri="{FF2B5EF4-FFF2-40B4-BE49-F238E27FC236}">
                <a16:creationId xmlns:a16="http://schemas.microsoft.com/office/drawing/2014/main" id="{0552361B-1B40-59C6-DD63-A46505CAA24E}"/>
              </a:ext>
            </a:extLst>
          </p:cNvPr>
          <p:cNvSpPr>
            <a:spLocks noGrp="1"/>
          </p:cNvSpPr>
          <p:nvPr>
            <p:ph sz="half" idx="2"/>
          </p:nvPr>
        </p:nvSpPr>
        <p:spPr/>
        <p:txBody>
          <a:bodyPr/>
          <a:lstStyle/>
          <a:p>
            <a:r>
              <a:rPr lang="de-DE"/>
              <a:t>Bild 2: </a:t>
            </a:r>
            <a:r>
              <a:rPr lang="de-DE" err="1"/>
              <a:t>o.V</a:t>
            </a:r>
            <a:r>
              <a:rPr lang="de-DE"/>
              <a:t>. o.J. zu erreichen </a:t>
            </a:r>
            <a:r>
              <a:rPr lang="de-DE" err="1"/>
              <a:t>unter:“https</a:t>
            </a:r>
            <a:r>
              <a:rPr lang="de-DE"/>
              <a:t>://cdn-reichelt.de/</a:t>
            </a:r>
            <a:r>
              <a:rPr lang="de-DE" err="1"/>
              <a:t>bilder</a:t>
            </a:r>
            <a:r>
              <a:rPr lang="de-DE"/>
              <a:t>/web/</a:t>
            </a:r>
            <a:r>
              <a:rPr lang="de-DE" err="1"/>
              <a:t>xxl_ws</a:t>
            </a:r>
            <a:r>
              <a:rPr lang="de-DE"/>
              <a:t>/A300/D1_MINI_01_NEU.png“ Aufgerufen am 25.04.2024</a:t>
            </a:r>
          </a:p>
          <a:p>
            <a:endParaRPr lang="de-DE"/>
          </a:p>
        </p:txBody>
      </p:sp>
    </p:spTree>
    <p:extLst>
      <p:ext uri="{BB962C8B-B14F-4D97-AF65-F5344CB8AC3E}">
        <p14:creationId xmlns:p14="http://schemas.microsoft.com/office/powerpoint/2010/main" val="219624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C3F66E0-24AC-6528-C050-42BB63CC3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852" y="619052"/>
            <a:ext cx="8141108" cy="5455186"/>
          </a:xfrm>
          <a:prstGeom prst="rect">
            <a:avLst/>
          </a:prstGeom>
        </p:spPr>
      </p:pic>
    </p:spTree>
    <p:extLst>
      <p:ext uri="{BB962C8B-B14F-4D97-AF65-F5344CB8AC3E}">
        <p14:creationId xmlns:p14="http://schemas.microsoft.com/office/powerpoint/2010/main" val="32608672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223D56-A9D2-93FC-0AAF-A7ADEE62702E}"/>
              </a:ext>
            </a:extLst>
          </p:cNvPr>
          <p:cNvSpPr>
            <a:spLocks noGrp="1"/>
          </p:cNvSpPr>
          <p:nvPr>
            <p:ph type="title"/>
          </p:nvPr>
        </p:nvSpPr>
        <p:spPr/>
        <p:txBody>
          <a:bodyPr/>
          <a:lstStyle/>
          <a:p>
            <a:r>
              <a:rPr lang="de-DE"/>
              <a:t>Literaturverzeichnis</a:t>
            </a:r>
          </a:p>
        </p:txBody>
      </p:sp>
      <p:sp>
        <p:nvSpPr>
          <p:cNvPr id="3" name="Inhaltsplatzhalter 2">
            <a:extLst>
              <a:ext uri="{FF2B5EF4-FFF2-40B4-BE49-F238E27FC236}">
                <a16:creationId xmlns:a16="http://schemas.microsoft.com/office/drawing/2014/main" id="{6E1E7F4D-DED9-675C-7023-C6A35F96F6E7}"/>
              </a:ext>
            </a:extLst>
          </p:cNvPr>
          <p:cNvSpPr>
            <a:spLocks noGrp="1"/>
          </p:cNvSpPr>
          <p:nvPr>
            <p:ph sz="half" idx="1"/>
          </p:nvPr>
        </p:nvSpPr>
        <p:spPr/>
        <p:txBody>
          <a:bodyPr/>
          <a:lstStyle/>
          <a:p>
            <a:r>
              <a:rPr lang="de-DE"/>
              <a:t>Bild 3: Bundesministerium für wirtschaftliche Zusammenarbeit und Entwicklung o.J. zu erreichen </a:t>
            </a:r>
            <a:r>
              <a:rPr lang="de-DE" err="1"/>
              <a:t>unter:</a:t>
            </a:r>
            <a:r>
              <a:rPr lang="de-DE" err="1">
                <a:hlinkClick r:id="rId2"/>
              </a:rPr>
              <a:t>https</a:t>
            </a:r>
            <a:r>
              <a:rPr lang="de-DE">
                <a:hlinkClick r:id="rId2"/>
              </a:rPr>
              <a:t>://www.bmz.de/de/agenda-2030</a:t>
            </a:r>
            <a:r>
              <a:rPr lang="de-DE"/>
              <a:t> (Aufgerufen am 25.04.2024)</a:t>
            </a:r>
          </a:p>
          <a:p>
            <a:pPr marL="0" indent="0">
              <a:buNone/>
            </a:pPr>
            <a:endParaRPr lang="de-DE"/>
          </a:p>
        </p:txBody>
      </p:sp>
    </p:spTree>
    <p:extLst>
      <p:ext uri="{BB962C8B-B14F-4D97-AF65-F5344CB8AC3E}">
        <p14:creationId xmlns:p14="http://schemas.microsoft.com/office/powerpoint/2010/main" val="16131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FCEC2D-2F60-4AF0-96CB-016EF426662D}"/>
              </a:ext>
            </a:extLst>
          </p:cNvPr>
          <p:cNvSpPr>
            <a:spLocks noGrp="1"/>
          </p:cNvSpPr>
          <p:nvPr>
            <p:ph sz="half" idx="1"/>
          </p:nvPr>
        </p:nvSpPr>
        <p:spPr/>
        <p:txBody>
          <a:bodyPr/>
          <a:lstStyle/>
          <a:p>
            <a:pPr marL="342900" indent="-342900">
              <a:buFont typeface="+mj-lt"/>
              <a:buAutoNum type="arabicPeriod"/>
            </a:pPr>
            <a:r>
              <a:rPr lang="de-DE"/>
              <a:t>Skizze</a:t>
            </a:r>
          </a:p>
          <a:p>
            <a:pPr marL="342900" indent="-342900">
              <a:buFont typeface="+mj-lt"/>
              <a:buAutoNum type="arabicPeriod"/>
            </a:pPr>
            <a:r>
              <a:rPr lang="de-DE"/>
              <a:t>Low-Tech Prototyp Vorstellung und Use-Case</a:t>
            </a:r>
          </a:p>
          <a:p>
            <a:pPr marL="342900" indent="-342900">
              <a:buFont typeface="+mj-lt"/>
              <a:buAutoNum type="arabicPeriod"/>
            </a:pPr>
            <a:r>
              <a:rPr lang="de-DE"/>
              <a:t>Motivation</a:t>
            </a:r>
          </a:p>
          <a:p>
            <a:pPr marL="342900" indent="-342900">
              <a:buFont typeface="+mj-lt"/>
              <a:buAutoNum type="arabicPeriod"/>
            </a:pPr>
            <a:r>
              <a:rPr lang="de-DE"/>
              <a:t>Materialliste</a:t>
            </a:r>
          </a:p>
          <a:p>
            <a:pPr marL="342900" indent="-342900">
              <a:buFont typeface="+mj-lt"/>
              <a:buAutoNum type="arabicPeriod"/>
            </a:pPr>
            <a:r>
              <a:rPr lang="de-DE"/>
              <a:t>Nachhaltigkeitsansatz</a:t>
            </a:r>
          </a:p>
          <a:p>
            <a:pPr marL="342900" indent="-342900">
              <a:buFont typeface="+mj-lt"/>
              <a:buAutoNum type="arabicPeriod"/>
            </a:pPr>
            <a:endParaRPr lang="de-DE"/>
          </a:p>
          <a:p>
            <a:pPr marL="342900" indent="-342900">
              <a:buFont typeface="+mj-lt"/>
              <a:buAutoNum type="arabicPeriod"/>
            </a:pPr>
            <a:endParaRPr lang="de-DE"/>
          </a:p>
          <a:p>
            <a:pPr marL="457200" indent="-457200">
              <a:buFont typeface="+mj-lt"/>
              <a:buAutoNum type="arabicPeriod"/>
            </a:pPr>
            <a:endParaRPr lang="de-DE" sz="2400"/>
          </a:p>
        </p:txBody>
      </p:sp>
      <p:sp>
        <p:nvSpPr>
          <p:cNvPr id="2" name="Titel 1">
            <a:extLst>
              <a:ext uri="{FF2B5EF4-FFF2-40B4-BE49-F238E27FC236}">
                <a16:creationId xmlns:a16="http://schemas.microsoft.com/office/drawing/2014/main" id="{5137AD71-2447-4151-9AAA-AA677B5753FD}"/>
              </a:ext>
            </a:extLst>
          </p:cNvPr>
          <p:cNvSpPr>
            <a:spLocks noGrp="1"/>
          </p:cNvSpPr>
          <p:nvPr>
            <p:ph type="title"/>
          </p:nvPr>
        </p:nvSpPr>
        <p:spPr/>
        <p:txBody>
          <a:bodyPr/>
          <a:lstStyle/>
          <a:p>
            <a:r>
              <a:rPr lang="de-DE"/>
              <a:t>Gliederung</a:t>
            </a:r>
          </a:p>
        </p:txBody>
      </p:sp>
      <p:pic>
        <p:nvPicPr>
          <p:cNvPr id="6" name="Grafik 5" descr="Entscheidungsdiagramm">
            <a:extLst>
              <a:ext uri="{FF2B5EF4-FFF2-40B4-BE49-F238E27FC236}">
                <a16:creationId xmlns:a16="http://schemas.microsoft.com/office/drawing/2014/main" id="{EDBFE0D1-9E6E-D9FB-329F-305B4C63EC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7713" y="636103"/>
            <a:ext cx="2696817" cy="2696817"/>
          </a:xfrm>
          <a:prstGeom prst="rect">
            <a:avLst/>
          </a:prstGeom>
        </p:spPr>
      </p:pic>
    </p:spTree>
    <p:extLst>
      <p:ext uri="{BB962C8B-B14F-4D97-AF65-F5344CB8AC3E}">
        <p14:creationId xmlns:p14="http://schemas.microsoft.com/office/powerpoint/2010/main" val="3543094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D3A5E5C-1A6C-1215-D446-D606F9C82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6" y="1190175"/>
            <a:ext cx="5149298" cy="447765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a:extLst>
              <a:ext uri="{FF2B5EF4-FFF2-40B4-BE49-F238E27FC236}">
                <a16:creationId xmlns:a16="http://schemas.microsoft.com/office/drawing/2014/main" id="{CBEC4964-4C28-214A-FF75-E3F553C74A5A}"/>
              </a:ext>
            </a:extLst>
          </p:cNvPr>
          <p:cNvSpPr>
            <a:spLocks noGrp="1"/>
          </p:cNvSpPr>
          <p:nvPr>
            <p:ph type="title"/>
          </p:nvPr>
        </p:nvSpPr>
        <p:spPr/>
        <p:txBody>
          <a:bodyPr/>
          <a:lstStyle/>
          <a:p>
            <a:r>
              <a:rPr lang="de-DE"/>
              <a:t>Skizze</a:t>
            </a:r>
          </a:p>
        </p:txBody>
      </p:sp>
      <p:sp>
        <p:nvSpPr>
          <p:cNvPr id="9" name="Textfeld 8">
            <a:extLst>
              <a:ext uri="{FF2B5EF4-FFF2-40B4-BE49-F238E27FC236}">
                <a16:creationId xmlns:a16="http://schemas.microsoft.com/office/drawing/2014/main" id="{9EF53A27-A72F-9293-6738-2D4A5664A81B}"/>
              </a:ext>
            </a:extLst>
          </p:cNvPr>
          <p:cNvSpPr txBox="1"/>
          <p:nvPr/>
        </p:nvSpPr>
        <p:spPr>
          <a:xfrm>
            <a:off x="2207568" y="1772816"/>
            <a:ext cx="1584176" cy="373436"/>
          </a:xfrm>
          <a:prstGeom prst="rect">
            <a:avLst/>
          </a:prstGeom>
          <a:noFill/>
        </p:spPr>
        <p:txBody>
          <a:bodyPr wrap="square" rtlCol="0">
            <a:spAutoFit/>
          </a:bodyPr>
          <a:lstStyle/>
          <a:p>
            <a:pPr algn="l">
              <a:lnSpc>
                <a:spcPct val="110000"/>
              </a:lnSpc>
            </a:pPr>
            <a:r>
              <a:rPr lang="de-DE" spc="30"/>
              <a:t>Gürtel</a:t>
            </a:r>
          </a:p>
        </p:txBody>
      </p:sp>
      <p:sp>
        <p:nvSpPr>
          <p:cNvPr id="10" name="Textfeld 9">
            <a:extLst>
              <a:ext uri="{FF2B5EF4-FFF2-40B4-BE49-F238E27FC236}">
                <a16:creationId xmlns:a16="http://schemas.microsoft.com/office/drawing/2014/main" id="{DC1C3A61-864F-2EBB-2433-B59B161CDF7B}"/>
              </a:ext>
            </a:extLst>
          </p:cNvPr>
          <p:cNvSpPr txBox="1"/>
          <p:nvPr/>
        </p:nvSpPr>
        <p:spPr>
          <a:xfrm>
            <a:off x="3394970" y="5149754"/>
            <a:ext cx="1584176" cy="373436"/>
          </a:xfrm>
          <a:prstGeom prst="rect">
            <a:avLst/>
          </a:prstGeom>
          <a:noFill/>
        </p:spPr>
        <p:txBody>
          <a:bodyPr wrap="square" rtlCol="0">
            <a:spAutoFit/>
          </a:bodyPr>
          <a:lstStyle/>
          <a:p>
            <a:pPr algn="l">
              <a:lnSpc>
                <a:spcPct val="110000"/>
              </a:lnSpc>
            </a:pPr>
            <a:r>
              <a:rPr lang="de-DE" spc="30"/>
              <a:t>Buzzer</a:t>
            </a:r>
          </a:p>
        </p:txBody>
      </p:sp>
      <p:sp>
        <p:nvSpPr>
          <p:cNvPr id="11" name="Textfeld 10">
            <a:extLst>
              <a:ext uri="{FF2B5EF4-FFF2-40B4-BE49-F238E27FC236}">
                <a16:creationId xmlns:a16="http://schemas.microsoft.com/office/drawing/2014/main" id="{DBD40CE9-5B77-6860-144D-B706D0824290}"/>
              </a:ext>
            </a:extLst>
          </p:cNvPr>
          <p:cNvSpPr txBox="1"/>
          <p:nvPr/>
        </p:nvSpPr>
        <p:spPr>
          <a:xfrm>
            <a:off x="9310197" y="4711749"/>
            <a:ext cx="1584176" cy="373436"/>
          </a:xfrm>
          <a:prstGeom prst="rect">
            <a:avLst/>
          </a:prstGeom>
          <a:noFill/>
        </p:spPr>
        <p:txBody>
          <a:bodyPr wrap="square" rtlCol="0">
            <a:spAutoFit/>
          </a:bodyPr>
          <a:lstStyle/>
          <a:p>
            <a:pPr algn="l">
              <a:lnSpc>
                <a:spcPct val="110000"/>
              </a:lnSpc>
            </a:pPr>
            <a:r>
              <a:rPr lang="de-DE" spc="30"/>
              <a:t>Notfallknopf</a:t>
            </a:r>
          </a:p>
        </p:txBody>
      </p:sp>
      <p:sp>
        <p:nvSpPr>
          <p:cNvPr id="12" name="Textfeld 11">
            <a:extLst>
              <a:ext uri="{FF2B5EF4-FFF2-40B4-BE49-F238E27FC236}">
                <a16:creationId xmlns:a16="http://schemas.microsoft.com/office/drawing/2014/main" id="{A431F920-89BA-D4A1-9432-C2C8701B2B5C}"/>
              </a:ext>
            </a:extLst>
          </p:cNvPr>
          <p:cNvSpPr txBox="1"/>
          <p:nvPr/>
        </p:nvSpPr>
        <p:spPr>
          <a:xfrm>
            <a:off x="9192344" y="1586098"/>
            <a:ext cx="1584176" cy="678134"/>
          </a:xfrm>
          <a:prstGeom prst="rect">
            <a:avLst/>
          </a:prstGeom>
          <a:noFill/>
        </p:spPr>
        <p:txBody>
          <a:bodyPr wrap="square" rtlCol="0">
            <a:spAutoFit/>
          </a:bodyPr>
          <a:lstStyle/>
          <a:p>
            <a:pPr algn="l">
              <a:lnSpc>
                <a:spcPct val="110000"/>
              </a:lnSpc>
            </a:pPr>
            <a:r>
              <a:rPr lang="de-DE" spc="30"/>
              <a:t>Hülle aus PLA</a:t>
            </a:r>
          </a:p>
        </p:txBody>
      </p:sp>
      <p:sp>
        <p:nvSpPr>
          <p:cNvPr id="13" name="Textfeld 12">
            <a:extLst>
              <a:ext uri="{FF2B5EF4-FFF2-40B4-BE49-F238E27FC236}">
                <a16:creationId xmlns:a16="http://schemas.microsoft.com/office/drawing/2014/main" id="{5313A968-77BC-33F2-2355-BC82C40D799D}"/>
              </a:ext>
            </a:extLst>
          </p:cNvPr>
          <p:cNvSpPr txBox="1"/>
          <p:nvPr/>
        </p:nvSpPr>
        <p:spPr>
          <a:xfrm>
            <a:off x="8543665" y="597419"/>
            <a:ext cx="1584176" cy="373436"/>
          </a:xfrm>
          <a:prstGeom prst="rect">
            <a:avLst/>
          </a:prstGeom>
          <a:noFill/>
        </p:spPr>
        <p:txBody>
          <a:bodyPr wrap="square" rtlCol="0">
            <a:spAutoFit/>
          </a:bodyPr>
          <a:lstStyle/>
          <a:p>
            <a:pPr algn="l">
              <a:lnSpc>
                <a:spcPct val="110000"/>
              </a:lnSpc>
            </a:pPr>
            <a:r>
              <a:rPr lang="de-DE" spc="30" err="1"/>
              <a:t>LED‘s</a:t>
            </a:r>
            <a:endParaRPr lang="de-DE" spc="30"/>
          </a:p>
        </p:txBody>
      </p:sp>
      <p:cxnSp>
        <p:nvCxnSpPr>
          <p:cNvPr id="15" name="Gerade Verbindung mit Pfeil 14">
            <a:extLst>
              <a:ext uri="{FF2B5EF4-FFF2-40B4-BE49-F238E27FC236}">
                <a16:creationId xmlns:a16="http://schemas.microsoft.com/office/drawing/2014/main" id="{FA6C40D2-DCDC-8177-5E96-89740DD7B13A}"/>
              </a:ext>
            </a:extLst>
          </p:cNvPr>
          <p:cNvCxnSpPr/>
          <p:nvPr/>
        </p:nvCxnSpPr>
        <p:spPr>
          <a:xfrm>
            <a:off x="2855640" y="2264232"/>
            <a:ext cx="936104" cy="8047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F9D0CE9E-12D0-D275-E0AA-C64890B329F1}"/>
              </a:ext>
            </a:extLst>
          </p:cNvPr>
          <p:cNvCxnSpPr>
            <a:cxnSpLocks/>
          </p:cNvCxnSpPr>
          <p:nvPr/>
        </p:nvCxnSpPr>
        <p:spPr>
          <a:xfrm flipH="1">
            <a:off x="6468936" y="1001251"/>
            <a:ext cx="2128914" cy="163052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7EAB071F-063E-AF61-6450-BC0D5E5BC2F3}"/>
              </a:ext>
            </a:extLst>
          </p:cNvPr>
          <p:cNvCxnSpPr>
            <a:cxnSpLocks/>
          </p:cNvCxnSpPr>
          <p:nvPr/>
        </p:nvCxnSpPr>
        <p:spPr>
          <a:xfrm flipH="1">
            <a:off x="7762461" y="1782689"/>
            <a:ext cx="1429883" cy="10754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B799FD8-610E-51F8-4AC8-D0E12FABF40C}"/>
              </a:ext>
            </a:extLst>
          </p:cNvPr>
          <p:cNvCxnSpPr>
            <a:cxnSpLocks/>
          </p:cNvCxnSpPr>
          <p:nvPr/>
        </p:nvCxnSpPr>
        <p:spPr>
          <a:xfrm flipH="1" flipV="1">
            <a:off x="7036904" y="3815692"/>
            <a:ext cx="2273293" cy="8960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22027944-6977-BB37-CDAA-73A16F75FE2D}"/>
              </a:ext>
            </a:extLst>
          </p:cNvPr>
          <p:cNvCxnSpPr>
            <a:cxnSpLocks/>
          </p:cNvCxnSpPr>
          <p:nvPr/>
        </p:nvCxnSpPr>
        <p:spPr>
          <a:xfrm flipV="1">
            <a:off x="4303643" y="4283420"/>
            <a:ext cx="788550" cy="95450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8247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C3F66E0-24AC-6528-C050-42BB63CC3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1340768"/>
            <a:ext cx="7361144" cy="4932548"/>
          </a:xfrm>
          <a:prstGeom prst="rect">
            <a:avLst/>
          </a:prstGeom>
        </p:spPr>
      </p:pic>
      <p:sp>
        <p:nvSpPr>
          <p:cNvPr id="2" name="Titel 1">
            <a:extLst>
              <a:ext uri="{FF2B5EF4-FFF2-40B4-BE49-F238E27FC236}">
                <a16:creationId xmlns:a16="http://schemas.microsoft.com/office/drawing/2014/main" id="{5137AD71-2447-4151-9AAA-AA677B5753FD}"/>
              </a:ext>
            </a:extLst>
          </p:cNvPr>
          <p:cNvSpPr>
            <a:spLocks noGrp="1"/>
          </p:cNvSpPr>
          <p:nvPr>
            <p:ph type="title"/>
          </p:nvPr>
        </p:nvSpPr>
        <p:spPr/>
        <p:txBody>
          <a:bodyPr/>
          <a:lstStyle/>
          <a:p>
            <a:r>
              <a:rPr lang="de-DE"/>
              <a:t>Low-Tech-Prototype aus Pappe</a:t>
            </a:r>
          </a:p>
        </p:txBody>
      </p:sp>
    </p:spTree>
    <p:extLst>
      <p:ext uri="{BB962C8B-B14F-4D97-AF65-F5344CB8AC3E}">
        <p14:creationId xmlns:p14="http://schemas.microsoft.com/office/powerpoint/2010/main" val="4972455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FCEC2D-2F60-4AF0-96CB-016EF426662D}"/>
              </a:ext>
            </a:extLst>
          </p:cNvPr>
          <p:cNvSpPr>
            <a:spLocks noGrp="1"/>
          </p:cNvSpPr>
          <p:nvPr>
            <p:ph sz="half" idx="1"/>
          </p:nvPr>
        </p:nvSpPr>
        <p:spPr/>
        <p:txBody>
          <a:bodyPr/>
          <a:lstStyle/>
          <a:p>
            <a:pPr algn="l"/>
            <a:r>
              <a:rPr lang="de-DE" b="1"/>
              <a:t>Problemstellung: Ungleichheiten in der Gesellschaft</a:t>
            </a:r>
          </a:p>
          <a:p>
            <a:pPr algn="l">
              <a:buFont typeface="Arial" panose="020B0604020202020204" pitchFamily="34" charset="0"/>
              <a:buChar char="•"/>
            </a:pPr>
            <a:r>
              <a:rPr lang="de-DE"/>
              <a:t>Analyse der bestehenden Ungleichheiten, </a:t>
            </a:r>
          </a:p>
          <a:p>
            <a:pPr algn="l">
              <a:buFont typeface="Arial" panose="020B0604020202020204" pitchFamily="34" charset="0"/>
              <a:buChar char="•"/>
            </a:pPr>
            <a:r>
              <a:rPr lang="de-DE"/>
              <a:t>Ziel: Beitrag zur Verringerung von Ungleichheiten </a:t>
            </a:r>
          </a:p>
          <a:p>
            <a:pPr algn="l">
              <a:buFont typeface="Arial" panose="020B0604020202020204" pitchFamily="34" charset="0"/>
              <a:buChar char="•"/>
            </a:pPr>
            <a:r>
              <a:rPr lang="de-DE"/>
              <a:t>2. Nachhaltigkeitsziele der Bundesregierung:</a:t>
            </a:r>
          </a:p>
          <a:p>
            <a:pPr algn="l"/>
            <a:r>
              <a:rPr lang="de-DE"/>
              <a:t>3. Projektziel: Tragbarer Notfallknopf</a:t>
            </a:r>
          </a:p>
          <a:p>
            <a:pPr algn="l"/>
            <a:r>
              <a:rPr lang="de-DE"/>
              <a:t>4. Benutzerfreundliches Design:</a:t>
            </a:r>
          </a:p>
          <a:p>
            <a:pPr algn="l"/>
            <a:r>
              <a:rPr lang="de-DE"/>
              <a:t>5. Beitrag zur Gesellschaft und Nachhaltigkeit</a:t>
            </a:r>
          </a:p>
        </p:txBody>
      </p:sp>
      <p:sp>
        <p:nvSpPr>
          <p:cNvPr id="2" name="Titel 1">
            <a:extLst>
              <a:ext uri="{FF2B5EF4-FFF2-40B4-BE49-F238E27FC236}">
                <a16:creationId xmlns:a16="http://schemas.microsoft.com/office/drawing/2014/main" id="{5137AD71-2447-4151-9AAA-AA677B5753FD}"/>
              </a:ext>
            </a:extLst>
          </p:cNvPr>
          <p:cNvSpPr>
            <a:spLocks noGrp="1"/>
          </p:cNvSpPr>
          <p:nvPr>
            <p:ph type="title"/>
          </p:nvPr>
        </p:nvSpPr>
        <p:spPr/>
        <p:txBody>
          <a:bodyPr/>
          <a:lstStyle/>
          <a:p>
            <a:r>
              <a:rPr lang="de-DE"/>
              <a:t>Motivation</a:t>
            </a:r>
          </a:p>
        </p:txBody>
      </p:sp>
      <p:pic>
        <p:nvPicPr>
          <p:cNvPr id="9" name="Grafik 8" descr="Präsentation mit Checkliste">
            <a:extLst>
              <a:ext uri="{FF2B5EF4-FFF2-40B4-BE49-F238E27FC236}">
                <a16:creationId xmlns:a16="http://schemas.microsoft.com/office/drawing/2014/main" id="{205E97DA-342C-91FC-948D-B069AB4CED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5371" y="1146448"/>
            <a:ext cx="1994520" cy="1994520"/>
          </a:xfrm>
          <a:prstGeom prst="rect">
            <a:avLst/>
          </a:prstGeom>
        </p:spPr>
      </p:pic>
      <p:pic>
        <p:nvPicPr>
          <p:cNvPr id="11" name="Grafik 10" descr="Häkchen">
            <a:extLst>
              <a:ext uri="{FF2B5EF4-FFF2-40B4-BE49-F238E27FC236}">
                <a16:creationId xmlns:a16="http://schemas.microsoft.com/office/drawing/2014/main" id="{6E8499AF-9310-0039-686E-A2F7D322DD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5548" y="4149080"/>
            <a:ext cx="1562472" cy="1562472"/>
          </a:xfrm>
          <a:prstGeom prst="rect">
            <a:avLst/>
          </a:prstGeom>
        </p:spPr>
      </p:pic>
    </p:spTree>
    <p:extLst>
      <p:ext uri="{BB962C8B-B14F-4D97-AF65-F5344CB8AC3E}">
        <p14:creationId xmlns:p14="http://schemas.microsoft.com/office/powerpoint/2010/main" val="3041267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FCEC2D-2F60-4AF0-96CB-016EF426662D}"/>
              </a:ext>
            </a:extLst>
          </p:cNvPr>
          <p:cNvSpPr>
            <a:spLocks noGrp="1"/>
          </p:cNvSpPr>
          <p:nvPr>
            <p:ph sz="half" idx="1"/>
          </p:nvPr>
        </p:nvSpPr>
        <p:spPr/>
        <p:txBody>
          <a:bodyPr/>
          <a:lstStyle/>
          <a:p>
            <a:r>
              <a:rPr lang="de-DE" sz="2400"/>
              <a:t>Hülle</a:t>
            </a:r>
          </a:p>
          <a:p>
            <a:pPr lvl="1"/>
            <a:r>
              <a:rPr lang="de-DE" sz="2400"/>
              <a:t>Acrylglas</a:t>
            </a:r>
          </a:p>
          <a:p>
            <a:pPr lvl="1"/>
            <a:r>
              <a:rPr lang="de-DE" sz="2400"/>
              <a:t>PLA-Filament</a:t>
            </a:r>
            <a:endParaRPr lang="de-DE" sz="2400">
              <a:cs typeface="Arial"/>
            </a:endParaRPr>
          </a:p>
          <a:p>
            <a:r>
              <a:rPr lang="de-DE" sz="2400"/>
              <a:t>Display oder </a:t>
            </a:r>
            <a:r>
              <a:rPr lang="de-DE" sz="2400" err="1"/>
              <a:t>LED‘s</a:t>
            </a:r>
            <a:endParaRPr lang="de-DE" sz="2400"/>
          </a:p>
          <a:p>
            <a:r>
              <a:rPr lang="de-DE" sz="2400"/>
              <a:t>Lautsprecher</a:t>
            </a:r>
          </a:p>
          <a:p>
            <a:pPr lvl="1"/>
            <a:endParaRPr lang="de-DE" sz="2400"/>
          </a:p>
        </p:txBody>
      </p:sp>
      <p:pic>
        <p:nvPicPr>
          <p:cNvPr id="5" name="Bildplatzhalter 4">
            <a:extLst>
              <a:ext uri="{FF2B5EF4-FFF2-40B4-BE49-F238E27FC236}">
                <a16:creationId xmlns:a16="http://schemas.microsoft.com/office/drawing/2014/main" id="{8DBC7ACA-44CA-DD49-0E74-E2EB45960AEE}"/>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8012" r="28012"/>
          <a:stretch>
            <a:fillRect/>
          </a:stretch>
        </p:blipFill>
        <p:spPr/>
      </p:pic>
      <p:sp>
        <p:nvSpPr>
          <p:cNvPr id="2" name="Titel 1">
            <a:extLst>
              <a:ext uri="{FF2B5EF4-FFF2-40B4-BE49-F238E27FC236}">
                <a16:creationId xmlns:a16="http://schemas.microsoft.com/office/drawing/2014/main" id="{5137AD71-2447-4151-9AAA-AA677B5753FD}"/>
              </a:ext>
            </a:extLst>
          </p:cNvPr>
          <p:cNvSpPr>
            <a:spLocks noGrp="1"/>
          </p:cNvSpPr>
          <p:nvPr>
            <p:ph type="title"/>
          </p:nvPr>
        </p:nvSpPr>
        <p:spPr/>
        <p:txBody>
          <a:bodyPr/>
          <a:lstStyle/>
          <a:p>
            <a:r>
              <a:rPr lang="de-DE"/>
              <a:t>Materialliste I</a:t>
            </a:r>
          </a:p>
        </p:txBody>
      </p:sp>
      <p:sp>
        <p:nvSpPr>
          <p:cNvPr id="6" name="Textfeld 5">
            <a:extLst>
              <a:ext uri="{FF2B5EF4-FFF2-40B4-BE49-F238E27FC236}">
                <a16:creationId xmlns:a16="http://schemas.microsoft.com/office/drawing/2014/main" id="{7D49C4E2-0472-5C78-1701-1D4944B4AB81}"/>
              </a:ext>
            </a:extLst>
          </p:cNvPr>
          <p:cNvSpPr txBox="1"/>
          <p:nvPr/>
        </p:nvSpPr>
        <p:spPr>
          <a:xfrm>
            <a:off x="8256240" y="6165851"/>
            <a:ext cx="3816424" cy="373436"/>
          </a:xfrm>
          <a:prstGeom prst="rect">
            <a:avLst/>
          </a:prstGeom>
          <a:noFill/>
        </p:spPr>
        <p:txBody>
          <a:bodyPr wrap="square" lIns="91440" tIns="45720" rIns="91440" bIns="45720" rtlCol="0" anchor="t">
            <a:spAutoFit/>
          </a:bodyPr>
          <a:lstStyle/>
          <a:p>
            <a:pPr>
              <a:lnSpc>
                <a:spcPct val="110000"/>
              </a:lnSpc>
            </a:pPr>
            <a:r>
              <a:rPr lang="de-DE" spc="30">
                <a:cs typeface="Arial"/>
              </a:rPr>
              <a:t>Bild 1</a:t>
            </a:r>
            <a:endParaRPr lang="en-US"/>
          </a:p>
        </p:txBody>
      </p:sp>
    </p:spTree>
    <p:extLst>
      <p:ext uri="{BB962C8B-B14F-4D97-AF65-F5344CB8AC3E}">
        <p14:creationId xmlns:p14="http://schemas.microsoft.com/office/powerpoint/2010/main" val="42777057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FCEC2D-2F60-4AF0-96CB-016EF426662D}"/>
              </a:ext>
            </a:extLst>
          </p:cNvPr>
          <p:cNvSpPr>
            <a:spLocks noGrp="1"/>
          </p:cNvSpPr>
          <p:nvPr>
            <p:ph sz="half" idx="1"/>
          </p:nvPr>
        </p:nvSpPr>
        <p:spPr/>
        <p:txBody>
          <a:bodyPr/>
          <a:lstStyle/>
          <a:p>
            <a:r>
              <a:rPr lang="de-DE" sz="2000"/>
              <a:t>Sensoren:</a:t>
            </a:r>
            <a:endParaRPr lang="de-DE" sz="2000">
              <a:cs typeface="Arial"/>
            </a:endParaRPr>
          </a:p>
          <a:p>
            <a:pPr lvl="1"/>
            <a:r>
              <a:rPr lang="de-DE" sz="2000"/>
              <a:t>MPU-6050 (Beschleunigungssensor)</a:t>
            </a:r>
            <a:endParaRPr lang="de-DE" sz="2000">
              <a:cs typeface="Arial"/>
            </a:endParaRPr>
          </a:p>
          <a:p>
            <a:pPr lvl="1"/>
            <a:r>
              <a:rPr lang="de-DE" sz="2000" err="1">
                <a:ea typeface="+mn-lt"/>
                <a:cs typeface="+mn-lt"/>
              </a:rPr>
              <a:t>Neo</a:t>
            </a:r>
            <a:r>
              <a:rPr lang="de-DE" sz="2000">
                <a:ea typeface="+mn-lt"/>
                <a:cs typeface="+mn-lt"/>
              </a:rPr>
              <a:t> 6M GPS Module </a:t>
            </a:r>
            <a:r>
              <a:rPr lang="de-DE" sz="2000"/>
              <a:t>(GPS Sensor)</a:t>
            </a:r>
            <a:endParaRPr lang="de-DE" sz="2000">
              <a:cs typeface="Arial"/>
            </a:endParaRPr>
          </a:p>
          <a:p>
            <a:pPr lvl="1"/>
            <a:r>
              <a:rPr lang="de-DE" sz="2000"/>
              <a:t>Schalter</a:t>
            </a:r>
            <a:endParaRPr lang="de-DE" sz="2000">
              <a:cs typeface="Arial"/>
            </a:endParaRPr>
          </a:p>
          <a:p>
            <a:r>
              <a:rPr lang="de-DE" sz="2000"/>
              <a:t>Basis:</a:t>
            </a:r>
            <a:endParaRPr lang="de-DE" sz="2000">
              <a:cs typeface="Arial"/>
            </a:endParaRPr>
          </a:p>
          <a:p>
            <a:pPr lvl="1"/>
            <a:r>
              <a:rPr lang="de-DE" sz="2000"/>
              <a:t>D1-Mini (ESP8266)</a:t>
            </a:r>
            <a:endParaRPr lang="de-DE" sz="2000">
              <a:cs typeface="Arial"/>
            </a:endParaRPr>
          </a:p>
          <a:p>
            <a:pPr lvl="1"/>
            <a:r>
              <a:rPr lang="de-DE" sz="2000" err="1">
                <a:ea typeface="+mn-lt"/>
                <a:cs typeface="+mn-lt"/>
              </a:rPr>
              <a:t>Batteryshield</a:t>
            </a:r>
            <a:r>
              <a:rPr lang="de-DE" sz="2000">
                <a:ea typeface="+mn-lt"/>
                <a:cs typeface="+mn-lt"/>
              </a:rPr>
              <a:t> + Batterie 400mAh</a:t>
            </a:r>
            <a:endParaRPr lang="de-DE" sz="2000">
              <a:cs typeface="Arial"/>
            </a:endParaRPr>
          </a:p>
          <a:p>
            <a:pPr marL="450850" lvl="1" indent="0">
              <a:buNone/>
            </a:pPr>
            <a:r>
              <a:rPr lang="de-DE" sz="2000"/>
              <a:t>-Kabel, Lötzinn usw.</a:t>
            </a:r>
            <a:endParaRPr lang="de-DE" sz="2000">
              <a:cs typeface="Arial"/>
            </a:endParaRPr>
          </a:p>
          <a:p>
            <a:pPr marL="450850" lvl="1" indent="0">
              <a:buNone/>
            </a:pPr>
            <a:endParaRPr lang="de-DE" sz="2000">
              <a:cs typeface="Arial"/>
            </a:endParaRPr>
          </a:p>
          <a:p>
            <a:endParaRPr lang="de-DE" sz="2000">
              <a:cs typeface="Arial"/>
            </a:endParaRPr>
          </a:p>
          <a:p>
            <a:endParaRPr lang="de-DE" sz="2000">
              <a:cs typeface="Arial"/>
            </a:endParaRPr>
          </a:p>
          <a:p>
            <a:pPr lvl="1"/>
            <a:endParaRPr lang="de-DE" sz="2000">
              <a:cs typeface="Arial"/>
            </a:endParaRPr>
          </a:p>
        </p:txBody>
      </p:sp>
      <p:sp>
        <p:nvSpPr>
          <p:cNvPr id="2" name="Titel 1">
            <a:extLst>
              <a:ext uri="{FF2B5EF4-FFF2-40B4-BE49-F238E27FC236}">
                <a16:creationId xmlns:a16="http://schemas.microsoft.com/office/drawing/2014/main" id="{5137AD71-2447-4151-9AAA-AA677B5753FD}"/>
              </a:ext>
            </a:extLst>
          </p:cNvPr>
          <p:cNvSpPr>
            <a:spLocks noGrp="1"/>
          </p:cNvSpPr>
          <p:nvPr>
            <p:ph type="title"/>
          </p:nvPr>
        </p:nvSpPr>
        <p:spPr/>
        <p:txBody>
          <a:bodyPr/>
          <a:lstStyle/>
          <a:p>
            <a:r>
              <a:rPr lang="de-DE"/>
              <a:t>Materialliste II</a:t>
            </a:r>
          </a:p>
        </p:txBody>
      </p:sp>
      <p:sp>
        <p:nvSpPr>
          <p:cNvPr id="7" name="Textfeld 6">
            <a:extLst>
              <a:ext uri="{FF2B5EF4-FFF2-40B4-BE49-F238E27FC236}">
                <a16:creationId xmlns:a16="http://schemas.microsoft.com/office/drawing/2014/main" id="{DB57B86A-6A82-433D-5C1A-4B5A5AF408D0}"/>
              </a:ext>
            </a:extLst>
          </p:cNvPr>
          <p:cNvSpPr txBox="1"/>
          <p:nvPr/>
        </p:nvSpPr>
        <p:spPr>
          <a:xfrm>
            <a:off x="8152690" y="4813852"/>
            <a:ext cx="3312368" cy="373436"/>
          </a:xfrm>
          <a:prstGeom prst="rect">
            <a:avLst/>
          </a:prstGeom>
          <a:noFill/>
        </p:spPr>
        <p:txBody>
          <a:bodyPr wrap="square" rtlCol="0">
            <a:spAutoFit/>
          </a:bodyPr>
          <a:lstStyle/>
          <a:p>
            <a:pPr algn="l">
              <a:lnSpc>
                <a:spcPct val="110000"/>
              </a:lnSpc>
            </a:pPr>
            <a:r>
              <a:rPr lang="de-DE" spc="30"/>
              <a:t>Bild 2</a:t>
            </a:r>
          </a:p>
        </p:txBody>
      </p:sp>
      <p:pic>
        <p:nvPicPr>
          <p:cNvPr id="2054" name="Picture 6" descr="D1 MINI: D1 Mini - kompatibles ESP8266 Board, v2.0 bei reichelt elektronik">
            <a:extLst>
              <a:ext uri="{FF2B5EF4-FFF2-40B4-BE49-F238E27FC236}">
                <a16:creationId xmlns:a16="http://schemas.microsoft.com/office/drawing/2014/main" id="{C3799E90-448F-9E31-5C90-97235B76F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386" y="691391"/>
            <a:ext cx="5084605" cy="360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01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742521-CAAB-F4A1-9647-6DEBD4B5245F}"/>
              </a:ext>
            </a:extLst>
          </p:cNvPr>
          <p:cNvSpPr>
            <a:spLocks noGrp="1"/>
          </p:cNvSpPr>
          <p:nvPr>
            <p:ph type="title"/>
          </p:nvPr>
        </p:nvSpPr>
        <p:spPr/>
        <p:txBody>
          <a:bodyPr/>
          <a:lstStyle/>
          <a:p>
            <a:r>
              <a:rPr lang="de-DE"/>
              <a:t>Bezug zur Nachhaltigkeit</a:t>
            </a:r>
          </a:p>
        </p:txBody>
      </p:sp>
      <p:pic>
        <p:nvPicPr>
          <p:cNvPr id="10" name="Grafik 9">
            <a:extLst>
              <a:ext uri="{FF2B5EF4-FFF2-40B4-BE49-F238E27FC236}">
                <a16:creationId xmlns:a16="http://schemas.microsoft.com/office/drawing/2014/main" id="{3403D4BE-6425-18F6-77BF-DBCDE4CC2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484784"/>
            <a:ext cx="9922633" cy="4824536"/>
          </a:xfrm>
          <a:prstGeom prst="rect">
            <a:avLst/>
          </a:prstGeom>
        </p:spPr>
      </p:pic>
      <p:sp>
        <p:nvSpPr>
          <p:cNvPr id="2" name="Textfeld 1">
            <a:extLst>
              <a:ext uri="{FF2B5EF4-FFF2-40B4-BE49-F238E27FC236}">
                <a16:creationId xmlns:a16="http://schemas.microsoft.com/office/drawing/2014/main" id="{3228B99E-7D88-1365-F447-92B33F18B732}"/>
              </a:ext>
            </a:extLst>
          </p:cNvPr>
          <p:cNvSpPr txBox="1"/>
          <p:nvPr/>
        </p:nvSpPr>
        <p:spPr>
          <a:xfrm>
            <a:off x="6456040" y="6381328"/>
            <a:ext cx="4536504" cy="373436"/>
          </a:xfrm>
          <a:prstGeom prst="rect">
            <a:avLst/>
          </a:prstGeom>
          <a:noFill/>
        </p:spPr>
        <p:txBody>
          <a:bodyPr wrap="square" rtlCol="0">
            <a:spAutoFit/>
          </a:bodyPr>
          <a:lstStyle/>
          <a:p>
            <a:pPr algn="l">
              <a:lnSpc>
                <a:spcPct val="110000"/>
              </a:lnSpc>
            </a:pPr>
            <a:r>
              <a:rPr lang="de-DE" spc="30"/>
              <a:t>Bild 3</a:t>
            </a:r>
          </a:p>
        </p:txBody>
      </p:sp>
    </p:spTree>
    <p:extLst>
      <p:ext uri="{BB962C8B-B14F-4D97-AF65-F5344CB8AC3E}">
        <p14:creationId xmlns:p14="http://schemas.microsoft.com/office/powerpoint/2010/main" val="32896127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742521-CAAB-F4A1-9647-6DEBD4B5245F}"/>
              </a:ext>
            </a:extLst>
          </p:cNvPr>
          <p:cNvSpPr>
            <a:spLocks noGrp="1"/>
          </p:cNvSpPr>
          <p:nvPr>
            <p:ph type="title"/>
          </p:nvPr>
        </p:nvSpPr>
        <p:spPr/>
        <p:txBody>
          <a:bodyPr/>
          <a:lstStyle/>
          <a:p>
            <a:r>
              <a:rPr lang="de-DE"/>
              <a:t>Bezug zur Nachhaltigkeit</a:t>
            </a:r>
          </a:p>
        </p:txBody>
      </p:sp>
      <p:pic>
        <p:nvPicPr>
          <p:cNvPr id="10" name="Grafik 9">
            <a:extLst>
              <a:ext uri="{FF2B5EF4-FFF2-40B4-BE49-F238E27FC236}">
                <a16:creationId xmlns:a16="http://schemas.microsoft.com/office/drawing/2014/main" id="{3403D4BE-6425-18F6-77BF-DBCDE4CC2026}"/>
              </a:ext>
            </a:extLst>
          </p:cNvPr>
          <p:cNvPicPr>
            <a:picLocks noChangeAspect="1"/>
          </p:cNvPicPr>
          <p:nvPr/>
        </p:nvPicPr>
        <p:blipFill rotWithShape="1">
          <a:blip r:embed="rId2">
            <a:extLst>
              <a:ext uri="{28A0092B-C50C-407E-A947-70E740481C1C}">
                <a14:useLocalDpi xmlns:a14="http://schemas.microsoft.com/office/drawing/2010/main" val="0"/>
              </a:ext>
            </a:extLst>
          </a:blip>
          <a:srcRect l="33382" r="49927" b="65926"/>
          <a:stretch/>
        </p:blipFill>
        <p:spPr>
          <a:xfrm>
            <a:off x="1919536" y="1700808"/>
            <a:ext cx="2304256" cy="2304256"/>
          </a:xfrm>
          <a:prstGeom prst="rect">
            <a:avLst/>
          </a:prstGeom>
        </p:spPr>
      </p:pic>
      <p:sp>
        <p:nvSpPr>
          <p:cNvPr id="3" name="Textfeld 2">
            <a:extLst>
              <a:ext uri="{FF2B5EF4-FFF2-40B4-BE49-F238E27FC236}">
                <a16:creationId xmlns:a16="http://schemas.microsoft.com/office/drawing/2014/main" id="{9FE6150B-D50D-834C-7AC7-1DBB641D608A}"/>
              </a:ext>
            </a:extLst>
          </p:cNvPr>
          <p:cNvSpPr txBox="1"/>
          <p:nvPr/>
        </p:nvSpPr>
        <p:spPr>
          <a:xfrm>
            <a:off x="4511824" y="1725466"/>
            <a:ext cx="7390572" cy="2062103"/>
          </a:xfrm>
          <a:prstGeom prst="rect">
            <a:avLst/>
          </a:prstGeom>
          <a:noFill/>
        </p:spPr>
        <p:txBody>
          <a:bodyPr wrap="square">
            <a:spAutoFit/>
          </a:bodyPr>
          <a:lstStyle/>
          <a:p>
            <a:pPr marL="342900" indent="-342900" algn="l">
              <a:buFont typeface="Arial" panose="020B0604020202020204" pitchFamily="34" charset="0"/>
              <a:buChar char="•"/>
            </a:pPr>
            <a:r>
              <a:rPr lang="de-DE" sz="2400" b="1" spc="30"/>
              <a:t>Ziel 3: </a:t>
            </a:r>
            <a:r>
              <a:rPr lang="de-DE" sz="2400" u="sng" spc="30"/>
              <a:t>Gesundheit und Wohlergehen</a:t>
            </a:r>
          </a:p>
          <a:p>
            <a:pPr marL="800100" lvl="1" indent="-342900">
              <a:buFont typeface="Arial" panose="020B0604020202020204" pitchFamily="34" charset="0"/>
              <a:buChar char="•"/>
            </a:pPr>
            <a:r>
              <a:rPr lang="de-DE" sz="2000" spc="30"/>
              <a:t>Durch die Unfallerkennung und Hilfeleistungen wird 	die Gesundheit und das Wohlbefinden älterer Menschen verbessert, indem schnelle Unterstützung bei Unfällen oder Notfällen 	bereitgestellt wird.</a:t>
            </a:r>
          </a:p>
          <a:p>
            <a:pPr marL="342900" indent="-342900" algn="l">
              <a:buAutoNum type="arabicPeriod"/>
            </a:pPr>
            <a:endParaRPr lang="de-DE" sz="2400" b="0" i="0">
              <a:solidFill>
                <a:srgbClr val="ECECEC"/>
              </a:solidFill>
              <a:effectLst/>
              <a:highlight>
                <a:srgbClr val="212121"/>
              </a:highlight>
              <a:latin typeface="Söhne"/>
            </a:endParaRPr>
          </a:p>
        </p:txBody>
      </p:sp>
    </p:spTree>
    <p:extLst>
      <p:ext uri="{BB962C8B-B14F-4D97-AF65-F5344CB8AC3E}">
        <p14:creationId xmlns:p14="http://schemas.microsoft.com/office/powerpoint/2010/main" val="30851646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UOL">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lnSpc>
            <a:spcPct val="110000"/>
          </a:lnSpc>
          <a:defRPr spc="3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10000"/>
          </a:lnSpc>
          <a:defRPr spc="30" dirty="0" err="1" smtClean="0"/>
        </a:defPPr>
      </a:lstStyle>
    </a:txDef>
  </a:objectDefaults>
  <a:extraClrSchemeLst/>
  <a:custClrLst>
    <a:custClr name="Grün 1">
      <a:srgbClr val="00786B"/>
    </a:custClr>
    <a:custClr name="Grün 2">
      <a:srgbClr val="00A97A"/>
    </a:custClr>
    <a:custClr name="Grün 3">
      <a:srgbClr val="95C11F"/>
    </a:custClr>
    <a:custClr name="Grün 4">
      <a:srgbClr val="C8D300"/>
    </a:custClr>
    <a:custClr name="Orange 1">
      <a:srgbClr val="D53D0E"/>
    </a:custClr>
    <a:custClr name="Orange 2">
      <a:srgbClr val="EE7203"/>
    </a:custClr>
    <a:custClr name="Orange 3">
      <a:srgbClr val="F39200"/>
    </a:custClr>
    <a:custClr name="Orange 4">
      <a:srgbClr val="FDC300"/>
    </a:custClr>
  </a:custClrLst>
  <a:extLst>
    <a:ext uri="{05A4C25C-085E-4340-85A3-A5531E510DB2}">
      <thm15:themeFamily xmlns:thm15="http://schemas.microsoft.com/office/thememl/2012/main" name="UOL_PowerPoint_16x9.potx" id="{F374DE9F-0D6B-4D2F-A18F-ABD4DBD5F391}" vid="{4E2C0FA1-9A88-4104-B52A-031F2A7C2746}"/>
    </a:ext>
  </a:extLst>
</a:theme>
</file>

<file path=ppt/theme/theme2.xml><?xml version="1.0" encoding="utf-8"?>
<a:theme xmlns:a="http://schemas.openxmlformats.org/drawingml/2006/main" name="Office">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PowerPoint-Vorlage__16-zu-9-Format_</Template>
  <TotalTime>0</TotalTime>
  <Words>376</Words>
  <Application>Microsoft Office PowerPoint</Application>
  <PresentationFormat>Breitbild</PresentationFormat>
  <Paragraphs>65</Paragraphs>
  <Slides>16</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16</vt:i4>
      </vt:variant>
    </vt:vector>
  </HeadingPairs>
  <TitlesOfParts>
    <vt:vector size="19" baseType="lpstr">
      <vt:lpstr>Arial</vt:lpstr>
      <vt:lpstr>Söhne</vt:lpstr>
      <vt:lpstr>UOL</vt:lpstr>
      <vt:lpstr>Sommerprojekt - Zwischenpräsentation</vt:lpstr>
      <vt:lpstr>Gliederung</vt:lpstr>
      <vt:lpstr>Skizze</vt:lpstr>
      <vt:lpstr>Low-Tech-Prototype aus Pappe</vt:lpstr>
      <vt:lpstr>Motivation</vt:lpstr>
      <vt:lpstr>Materialliste I</vt:lpstr>
      <vt:lpstr>Materialliste II</vt:lpstr>
      <vt:lpstr>Bezug zur Nachhaltigkeit</vt:lpstr>
      <vt:lpstr>Bezug zur Nachhaltigkeit</vt:lpstr>
      <vt:lpstr>Bezug zur Nachhaltigkeit</vt:lpstr>
      <vt:lpstr>Bezug zur Nachhaltigkeit</vt:lpstr>
      <vt:lpstr>Bezug zur Nachhaltigkeit</vt:lpstr>
      <vt:lpstr>Bezug zur Nachhaltigkeit</vt:lpstr>
      <vt:lpstr>Literaturverzeichnis</vt:lpstr>
      <vt:lpstr>PowerPoint-Präsentation</vt:lpstr>
      <vt:lpstr>Literaturverzeichnis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Arial Regular, 44 pt</dc:title>
  <dc:creator>Manuel Wolf</dc:creator>
  <cp:lastModifiedBy>Manuel Wolf</cp:lastModifiedBy>
  <cp:revision>2</cp:revision>
  <cp:lastPrinted>2024-05-02T17:44:21Z</cp:lastPrinted>
  <dcterms:created xsi:type="dcterms:W3CDTF">2024-04-22T16:34:45Z</dcterms:created>
  <dcterms:modified xsi:type="dcterms:W3CDTF">2024-05-02T17:46:26Z</dcterms:modified>
</cp:coreProperties>
</file>