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59" r:id="rId5"/>
    <p:sldId id="257" r:id="rId6"/>
    <p:sldId id="261" r:id="rId7"/>
    <p:sldId id="262" r:id="rId8"/>
    <p:sldId id="263" r:id="rId9"/>
    <p:sldId id="264" r:id="rId10"/>
    <p:sldId id="271" r:id="rId11"/>
    <p:sldId id="267" r:id="rId12"/>
    <p:sldId id="266" r:id="rId13"/>
    <p:sldId id="275" r:id="rId14"/>
    <p:sldId id="274" r:id="rId15"/>
    <p:sldId id="265" r:id="rId16"/>
    <p:sldId id="273" r:id="rId17"/>
    <p:sldId id="268" r:id="rId18"/>
    <p:sldId id="269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394A"/>
    <a:srgbClr val="212121"/>
    <a:srgbClr val="47474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quirejs/requirej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慕课网\录制相关文件\小慕表情\GIF\51鍠囧彮鍠婅瘽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836712"/>
            <a:ext cx="4762500" cy="476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慕课网\录制相关文件\小慕表情\GIF\51鍠囧彮鍠婅瘽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836712"/>
            <a:ext cx="4762500" cy="476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C9394A"/>
                </a:solidFill>
              </a:rPr>
              <a:t>requirejs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https://github.com/requirejs/requirejs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为什么使</a:t>
            </a:r>
            <a:r>
              <a:rPr lang="zh-CN" altLang="en-US" dirty="0" smtClean="0">
                <a:solidFill>
                  <a:srgbClr val="C9394A"/>
                </a:solidFill>
              </a:rPr>
              <a:t>用</a:t>
            </a:r>
            <a:r>
              <a:rPr lang="en-US" altLang="zh-CN" dirty="0" err="1" smtClean="0">
                <a:solidFill>
                  <a:srgbClr val="C9394A"/>
                </a:solidFill>
              </a:rPr>
              <a:t>requirejs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12121"/>
                </a:solidFill>
              </a:rPr>
              <a:t>异步加载文件</a:t>
            </a:r>
            <a:endParaRPr lang="zh-CN" altLang="en-US" dirty="0">
              <a:solidFill>
                <a:srgbClr val="21212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780928"/>
            <a:ext cx="61722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691680" y="3429000"/>
            <a:ext cx="5328592" cy="360040"/>
          </a:xfrm>
          <a:prstGeom prst="rect">
            <a:avLst/>
          </a:prstGeom>
          <a:noFill/>
          <a:ln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模块</a:t>
            </a:r>
            <a:r>
              <a:rPr lang="zh-CN" altLang="en-US" dirty="0" smtClean="0">
                <a:solidFill>
                  <a:srgbClr val="C9394A"/>
                </a:solidFill>
              </a:rPr>
              <a:t>化</a:t>
            </a:r>
            <a:r>
              <a:rPr lang="zh-CN" altLang="en-US" dirty="0" smtClean="0">
                <a:solidFill>
                  <a:srgbClr val="C9394A"/>
                </a:solidFill>
              </a:rPr>
              <a:t>开发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12121"/>
                </a:solidFill>
              </a:rPr>
              <a:t>一个文件一个模块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zh-CN" altLang="en-US" dirty="0" smtClean="0">
                <a:solidFill>
                  <a:srgbClr val="212121"/>
                </a:solidFill>
              </a:rPr>
              <a:t>减少全局变量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9394A"/>
                </a:solidFill>
              </a:rPr>
              <a:t>define</a:t>
            </a:r>
            <a:r>
              <a:rPr lang="zh-CN" altLang="en-US" dirty="0" smtClean="0">
                <a:solidFill>
                  <a:srgbClr val="212121"/>
                </a:solidFill>
              </a:rPr>
              <a:t>：定义模块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en-US" altLang="zh-CN" dirty="0" smtClean="0">
                <a:solidFill>
                  <a:srgbClr val="C9394A"/>
                </a:solidFill>
              </a:rPr>
              <a:t>require</a:t>
            </a:r>
            <a:r>
              <a:rPr lang="zh-CN" altLang="en-US" dirty="0" smtClean="0">
                <a:solidFill>
                  <a:srgbClr val="212121"/>
                </a:solidFill>
              </a:rPr>
              <a:t>：加载模块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Define</a:t>
            </a:r>
            <a:r>
              <a:rPr lang="zh-CN" altLang="en-US" dirty="0" smtClean="0"/>
              <a:t>定义模块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924944"/>
            <a:ext cx="67722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611560" y="15567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块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名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419872" y="15567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模块依赖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300192" y="15567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模块的实现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function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1979712" y="2492896"/>
            <a:ext cx="864096" cy="72008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499992" y="2492896"/>
            <a:ext cx="0" cy="72008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2"/>
          </p:cNvCxnSpPr>
          <p:nvPr/>
        </p:nvCxnSpPr>
        <p:spPr>
          <a:xfrm flipV="1">
            <a:off x="6444208" y="2443088"/>
            <a:ext cx="864047" cy="76988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203848" y="51571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返回结果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6" name="直接箭头连接符 15"/>
          <p:cNvCxnSpPr>
            <a:endCxn id="15" idx="0"/>
          </p:cNvCxnSpPr>
          <p:nvPr/>
        </p:nvCxnSpPr>
        <p:spPr>
          <a:xfrm>
            <a:off x="3347864" y="4365104"/>
            <a:ext cx="864047" cy="79208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Require</a:t>
            </a:r>
            <a:r>
              <a:rPr lang="zh-CN" altLang="en-US" dirty="0" smtClean="0"/>
              <a:t>加载模块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068960"/>
            <a:ext cx="58007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1259632" y="15567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块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名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2339752" y="2492896"/>
            <a:ext cx="864096" cy="72008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5652120" y="1484784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模块的实现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function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796136" y="2420888"/>
            <a:ext cx="864047" cy="76988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加载文件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212121"/>
                </a:solidFill>
              </a:rPr>
              <a:t>RequireJS</a:t>
            </a:r>
            <a:r>
              <a:rPr lang="zh-CN" altLang="en-US" dirty="0" smtClean="0">
                <a:solidFill>
                  <a:srgbClr val="212121"/>
                </a:solidFill>
              </a:rPr>
              <a:t>以一个相对于</a:t>
            </a:r>
            <a:r>
              <a:rPr lang="en-US" altLang="zh-CN" dirty="0" err="1" smtClean="0">
                <a:solidFill>
                  <a:srgbClr val="C9394A"/>
                </a:solidFill>
              </a:rPr>
              <a:t>baseUrl</a:t>
            </a:r>
            <a:r>
              <a:rPr lang="zh-CN" altLang="en-US" dirty="0" smtClean="0">
                <a:solidFill>
                  <a:srgbClr val="212121"/>
                </a:solidFill>
              </a:rPr>
              <a:t>的地址来加载所有的代码</a:t>
            </a:r>
            <a:endParaRPr lang="zh-CN" altLang="en-US" dirty="0">
              <a:solidFill>
                <a:srgbClr val="21212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11560" y="407707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347864" y="407707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data-main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300192" y="405487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baseUrl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加载机制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212121"/>
                </a:solidFill>
              </a:rPr>
              <a:t>RequireJS</a:t>
            </a:r>
            <a:r>
              <a:rPr lang="zh-CN" altLang="en-US" dirty="0" smtClean="0">
                <a:solidFill>
                  <a:srgbClr val="212121"/>
                </a:solidFill>
              </a:rPr>
              <a:t>使用</a:t>
            </a:r>
            <a:r>
              <a:rPr lang="en-US" altLang="zh-CN" dirty="0" err="1" smtClean="0">
                <a:solidFill>
                  <a:srgbClr val="212121"/>
                </a:solidFill>
              </a:rPr>
              <a:t>head.appendChild</a:t>
            </a:r>
            <a:r>
              <a:rPr lang="en-US" altLang="zh-CN" dirty="0" smtClean="0">
                <a:solidFill>
                  <a:srgbClr val="212121"/>
                </a:solidFill>
              </a:rPr>
              <a:t>()</a:t>
            </a:r>
            <a:r>
              <a:rPr lang="zh-CN" altLang="en-US" dirty="0" smtClean="0">
                <a:solidFill>
                  <a:srgbClr val="212121"/>
                </a:solidFill>
              </a:rPr>
              <a:t>将每一个依赖加载为一个</a:t>
            </a:r>
            <a:r>
              <a:rPr lang="en-US" altLang="zh-CN" dirty="0" smtClean="0">
                <a:solidFill>
                  <a:srgbClr val="212121"/>
                </a:solidFill>
              </a:rPr>
              <a:t>script</a:t>
            </a:r>
            <a:r>
              <a:rPr lang="zh-CN" altLang="en-US" dirty="0" smtClean="0">
                <a:solidFill>
                  <a:srgbClr val="212121"/>
                </a:solidFill>
              </a:rPr>
              <a:t>标签。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zh-CN" altLang="en-US" dirty="0" smtClean="0">
                <a:solidFill>
                  <a:srgbClr val="212121"/>
                </a:solidFill>
              </a:rPr>
              <a:t>加载即执行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C9394A"/>
                </a:solidFill>
              </a:rPr>
              <a:t>Requirejs</a:t>
            </a:r>
            <a:r>
              <a:rPr lang="zh-CN" altLang="en-US" dirty="0" smtClean="0">
                <a:solidFill>
                  <a:srgbClr val="C9394A"/>
                </a:solidFill>
              </a:rPr>
              <a:t>和自动打包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474747"/>
                </a:solidFill>
              </a:rPr>
              <a:t>讲师：</a:t>
            </a:r>
            <a:r>
              <a:rPr lang="en-US" altLang="zh-CN" dirty="0" smtClean="0">
                <a:solidFill>
                  <a:srgbClr val="474747"/>
                </a:solidFill>
              </a:rPr>
              <a:t>Silva</a:t>
            </a:r>
            <a:endParaRPr lang="zh-CN" altLang="en-US" dirty="0">
              <a:solidFill>
                <a:srgbClr val="47474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>
                <a:solidFill>
                  <a:srgbClr val="212121"/>
                </a:solidFill>
              </a:rPr>
              <a:t>Requirejs</a:t>
            </a:r>
            <a:r>
              <a:rPr lang="zh-CN" altLang="en-US" dirty="0" smtClean="0">
                <a:solidFill>
                  <a:srgbClr val="212121"/>
                </a:solidFill>
              </a:rPr>
              <a:t>模块化开发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419872" y="332656"/>
            <a:ext cx="20162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app.js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827584" y="2348880"/>
            <a:ext cx="151216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555776" y="2276872"/>
            <a:ext cx="1800200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Backbone</a:t>
            </a:r>
            <a:endParaRPr lang="zh-CN" altLang="en-US" b="1" dirty="0"/>
          </a:p>
        </p:txBody>
      </p:sp>
      <p:sp>
        <p:nvSpPr>
          <p:cNvPr id="8" name="椭圆 7"/>
          <p:cNvSpPr/>
          <p:nvPr/>
        </p:nvSpPr>
        <p:spPr>
          <a:xfrm>
            <a:off x="4644008" y="2276872"/>
            <a:ext cx="172819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bootstrap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732240" y="2204864"/>
            <a:ext cx="187220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Helper.js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907704" y="1124744"/>
            <a:ext cx="180020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0"/>
          </p:cNvCxnSpPr>
          <p:nvPr/>
        </p:nvCxnSpPr>
        <p:spPr>
          <a:xfrm flipH="1">
            <a:off x="3455876" y="1268760"/>
            <a:ext cx="756084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8" idx="0"/>
          </p:cNvCxnSpPr>
          <p:nvPr/>
        </p:nvCxnSpPr>
        <p:spPr>
          <a:xfrm>
            <a:off x="4788024" y="1268760"/>
            <a:ext cx="72008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5"/>
          </p:cNvCxnSpPr>
          <p:nvPr/>
        </p:nvCxnSpPr>
        <p:spPr>
          <a:xfrm>
            <a:off x="5140827" y="1113145"/>
            <a:ext cx="2239485" cy="1091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347864" y="4149080"/>
            <a:ext cx="230425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app.js</a:t>
            </a:r>
            <a:endParaRPr lang="zh-CN" altLang="en-US" sz="2400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1763688" y="3284984"/>
            <a:ext cx="187220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635896" y="3212976"/>
            <a:ext cx="504056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8" idx="4"/>
          </p:cNvCxnSpPr>
          <p:nvPr/>
        </p:nvCxnSpPr>
        <p:spPr>
          <a:xfrm flipH="1">
            <a:off x="4932040" y="3284984"/>
            <a:ext cx="57606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4"/>
          </p:cNvCxnSpPr>
          <p:nvPr/>
        </p:nvCxnSpPr>
        <p:spPr>
          <a:xfrm flipH="1">
            <a:off x="5364088" y="3212976"/>
            <a:ext cx="2304256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12121"/>
                </a:solidFill>
              </a:rPr>
              <a:t>期望的结果</a:t>
            </a:r>
            <a:endParaRPr lang="zh-CN" altLang="en-US" dirty="0">
              <a:solidFill>
                <a:srgbClr val="21212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开发阶段</a:t>
            </a:r>
            <a:endParaRPr lang="en-US" altLang="zh-CN" dirty="0" smtClean="0">
              <a:solidFill>
                <a:srgbClr val="C9394A"/>
              </a:solidFill>
            </a:endParaRPr>
          </a:p>
          <a:p>
            <a:pPr lvl="1"/>
            <a:r>
              <a:rPr lang="zh-CN" altLang="en-US" dirty="0" smtClean="0">
                <a:solidFill>
                  <a:srgbClr val="212121"/>
                </a:solidFill>
              </a:rPr>
              <a:t>不打包，不压缩，模块化开发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pPr lvl="1">
              <a:buNone/>
            </a:pPr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zh-CN" altLang="en-US" dirty="0" smtClean="0">
                <a:solidFill>
                  <a:srgbClr val="C9394A"/>
                </a:solidFill>
              </a:rPr>
              <a:t>部署阶段</a:t>
            </a:r>
            <a:endParaRPr lang="en-US" altLang="zh-CN" dirty="0" smtClean="0">
              <a:solidFill>
                <a:srgbClr val="C9394A"/>
              </a:solidFill>
            </a:endParaRPr>
          </a:p>
          <a:p>
            <a:pPr lvl="1"/>
            <a:r>
              <a:rPr lang="zh-CN" altLang="en-US" smtClean="0">
                <a:solidFill>
                  <a:srgbClr val="212121"/>
                </a:solidFill>
              </a:rPr>
              <a:t>自动打包、压</a:t>
            </a:r>
            <a:r>
              <a:rPr lang="zh-CN" altLang="en-US" dirty="0" smtClean="0">
                <a:solidFill>
                  <a:srgbClr val="212121"/>
                </a:solidFill>
              </a:rPr>
              <a:t>缩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  <a:r>
              <a:rPr lang="zh-CN" altLang="en-US" dirty="0" smtClean="0">
                <a:solidFill>
                  <a:srgbClr val="C9394A"/>
                </a:solidFill>
              </a:rPr>
              <a:t>规范</a:t>
            </a:r>
            <a:r>
              <a:rPr lang="en-US" altLang="zh-CN" dirty="0" smtClean="0">
                <a:solidFill>
                  <a:srgbClr val="C9394A"/>
                </a:solidFill>
              </a:rPr>
              <a:t/>
            </a:r>
            <a:br>
              <a:rPr lang="en-US" altLang="zh-CN" dirty="0" smtClean="0">
                <a:solidFill>
                  <a:srgbClr val="C9394A"/>
                </a:solidFill>
              </a:rPr>
            </a:br>
            <a:r>
              <a:rPr lang="en-US" altLang="zh-CN" dirty="0" smtClean="0">
                <a:solidFill>
                  <a:srgbClr val="C9394A"/>
                </a:solidFill>
              </a:rPr>
              <a:t/>
            </a:r>
            <a:br>
              <a:rPr lang="en-US" altLang="zh-CN" dirty="0" smtClean="0">
                <a:solidFill>
                  <a:srgbClr val="C9394A"/>
                </a:solidFill>
              </a:rPr>
            </a:br>
            <a:r>
              <a:rPr lang="en-US" altLang="zh-CN" dirty="0" smtClean="0">
                <a:solidFill>
                  <a:srgbClr val="C9394A"/>
                </a:solidFill>
              </a:rPr>
              <a:t/>
            </a:r>
            <a:br>
              <a:rPr lang="en-US" altLang="zh-CN" dirty="0" smtClean="0">
                <a:solidFill>
                  <a:srgbClr val="C9394A"/>
                </a:solidFill>
              </a:rPr>
            </a:br>
            <a:r>
              <a:rPr lang="zh-CN" altLang="en-US" dirty="0" smtClean="0">
                <a:solidFill>
                  <a:srgbClr val="212121"/>
                </a:solidFill>
              </a:rPr>
              <a:t>异步模块加载机制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为什么使用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</a:p>
          <a:p>
            <a:endParaRPr lang="en-US" altLang="zh-CN" dirty="0" smtClean="0">
              <a:solidFill>
                <a:srgbClr val="C9394A"/>
              </a:solidFill>
            </a:endParaRPr>
          </a:p>
          <a:p>
            <a:r>
              <a:rPr lang="zh-CN" altLang="en-US" dirty="0" smtClean="0">
                <a:solidFill>
                  <a:srgbClr val="C9394A"/>
                </a:solidFill>
              </a:rPr>
              <a:t>什么是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</a:p>
          <a:p>
            <a:endParaRPr lang="en-US" altLang="zh-CN" dirty="0" smtClean="0">
              <a:solidFill>
                <a:srgbClr val="C9394A"/>
              </a:solidFill>
            </a:endParaRPr>
          </a:p>
          <a:p>
            <a:r>
              <a:rPr lang="zh-CN" altLang="en-US" dirty="0" smtClean="0">
                <a:solidFill>
                  <a:srgbClr val="C9394A"/>
                </a:solidFill>
              </a:rPr>
              <a:t>怎么用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  <a:endParaRPr lang="zh-CN" altLang="en-US" dirty="0">
              <a:solidFill>
                <a:srgbClr val="C9394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203848" y="191683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Dojo</a:t>
            </a:r>
          </a:p>
          <a:p>
            <a:pPr algn="ctr">
              <a:buFont typeface="Arial" charset="0"/>
              <a:buNone/>
              <a:defRPr/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Extjs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259632" y="4365104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模块定义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076056" y="4365104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加载机制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2123728" y="2852936"/>
            <a:ext cx="1656184" cy="1512168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0"/>
          </p:cNvCxnSpPr>
          <p:nvPr/>
        </p:nvCxnSpPr>
        <p:spPr>
          <a:xfrm>
            <a:off x="4427984" y="2852936"/>
            <a:ext cx="1656135" cy="1512168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275856" y="3068960"/>
            <a:ext cx="1728787" cy="1008062"/>
          </a:xfrm>
          <a:prstGeom prst="ellipse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AMD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什么是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212121"/>
                </a:solidFill>
              </a:rPr>
              <a:t>define(id?, dependencies?, factory);</a:t>
            </a:r>
          </a:p>
          <a:p>
            <a:pPr lvl="1"/>
            <a:endParaRPr lang="en-US" altLang="zh-CN" dirty="0" smtClean="0">
              <a:solidFill>
                <a:srgbClr val="212121"/>
              </a:solidFill>
            </a:endParaRPr>
          </a:p>
          <a:p>
            <a:pPr lvl="1"/>
            <a:r>
              <a:rPr lang="en-US" altLang="zh-CN" dirty="0" smtClean="0">
                <a:solidFill>
                  <a:srgbClr val="474747"/>
                </a:solidFill>
              </a:rPr>
              <a:t>Id</a:t>
            </a:r>
            <a:r>
              <a:rPr lang="zh-CN" altLang="en-US" dirty="0" smtClean="0">
                <a:solidFill>
                  <a:srgbClr val="474747"/>
                </a:solidFill>
              </a:rPr>
              <a:t>：模块名，可以省略</a:t>
            </a:r>
            <a:endParaRPr lang="en-US" altLang="zh-CN" dirty="0" smtClean="0">
              <a:solidFill>
                <a:srgbClr val="474747"/>
              </a:solidFill>
            </a:endParaRPr>
          </a:p>
          <a:p>
            <a:pPr lvl="1"/>
            <a:r>
              <a:rPr lang="en-US" altLang="zh-CN" dirty="0" smtClean="0">
                <a:solidFill>
                  <a:srgbClr val="474747"/>
                </a:solidFill>
              </a:rPr>
              <a:t>Dependencies</a:t>
            </a:r>
            <a:r>
              <a:rPr lang="zh-CN" altLang="en-US" dirty="0" smtClean="0">
                <a:solidFill>
                  <a:srgbClr val="474747"/>
                </a:solidFill>
              </a:rPr>
              <a:t>：所依赖模块的数组，可以省略</a:t>
            </a:r>
            <a:endParaRPr lang="en-US" altLang="zh-CN" dirty="0" smtClean="0">
              <a:solidFill>
                <a:srgbClr val="474747"/>
              </a:solidFill>
            </a:endParaRPr>
          </a:p>
          <a:p>
            <a:pPr lvl="1"/>
            <a:r>
              <a:rPr lang="en-US" altLang="zh-CN" dirty="0" smtClean="0">
                <a:solidFill>
                  <a:srgbClr val="474747"/>
                </a:solidFill>
              </a:rPr>
              <a:t>Factory</a:t>
            </a:r>
            <a:r>
              <a:rPr lang="zh-CN" altLang="en-US" dirty="0" smtClean="0">
                <a:solidFill>
                  <a:srgbClr val="474747"/>
                </a:solidFill>
              </a:rPr>
              <a:t>：模块的实现，可以是函数或对象</a:t>
            </a:r>
            <a:endParaRPr lang="zh-CN" altLang="en-US" dirty="0">
              <a:solidFill>
                <a:srgbClr val="47474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266</Words>
  <Application>Microsoft Office PowerPoint</Application>
  <PresentationFormat>全屏显示(4:3)</PresentationFormat>
  <Paragraphs>62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幻灯片 1</vt:lpstr>
      <vt:lpstr>Requirejs和自动打包</vt:lpstr>
      <vt:lpstr> Requirejs模块化开发 </vt:lpstr>
      <vt:lpstr>幻灯片 4</vt:lpstr>
      <vt:lpstr>期望的结果</vt:lpstr>
      <vt:lpstr>AMD规范   异步模块加载机制</vt:lpstr>
      <vt:lpstr>幻灯片 7</vt:lpstr>
      <vt:lpstr>幻灯片 8</vt:lpstr>
      <vt:lpstr>什么是AMD</vt:lpstr>
      <vt:lpstr>幻灯片 10</vt:lpstr>
      <vt:lpstr>requirejs</vt:lpstr>
      <vt:lpstr>为什么使用requirejs</vt:lpstr>
      <vt:lpstr>模块化开发</vt:lpstr>
      <vt:lpstr>幻灯片 14</vt:lpstr>
      <vt:lpstr>Define定义模块</vt:lpstr>
      <vt:lpstr>Require加载模块</vt:lpstr>
      <vt:lpstr>加载文件</vt:lpstr>
      <vt:lpstr>加载机制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Requirejs和自动打包</dc:title>
  <cp:lastModifiedBy>Administrator</cp:lastModifiedBy>
  <cp:revision>95</cp:revision>
  <dcterms:modified xsi:type="dcterms:W3CDTF">2016-05-10T13:00:17Z</dcterms:modified>
</cp:coreProperties>
</file>