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61" r:id="rId4"/>
    <p:sldId id="262" r:id="rId5"/>
    <p:sldId id="259" r:id="rId6"/>
    <p:sldId id="258" r:id="rId7"/>
    <p:sldId id="260" r:id="rId8"/>
    <p:sldId id="263" r:id="rId9"/>
    <p:sldId id="264" r:id="rId10"/>
    <p:sldId id="265" r:id="rId11"/>
  </p:sldIdLst>
  <p:sldSz cx="9144000" cy="6858000" type="screen4x3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212121"/>
    <a:srgbClr val="C9394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2CB50-CE8D-42AB-981D-75A1D00CA5A7}" type="datetimeFigureOut">
              <a:rPr lang="zh-CN" altLang="en-US" smtClean="0"/>
              <a:pPr/>
              <a:t>2016/2/25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7CDBF-8D99-44DA-BAF0-35884DFA1D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7CDBF-8D99-44DA-BAF0-35884DFA1DF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91A1-BFA2-4F29-983C-5A56AA5E000E}" type="datetimeFigureOut">
              <a:rPr lang="zh-CN" altLang="en-US" smtClean="0"/>
              <a:pPr/>
              <a:t>2016/2/25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5E1F-772E-49A5-ADF2-F0A5FC6207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91A1-BFA2-4F29-983C-5A56AA5E000E}" type="datetimeFigureOut">
              <a:rPr lang="zh-CN" altLang="en-US" smtClean="0"/>
              <a:pPr/>
              <a:t>2016/2/25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5E1F-772E-49A5-ADF2-F0A5FC6207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91A1-BFA2-4F29-983C-5A56AA5E000E}" type="datetimeFigureOut">
              <a:rPr lang="zh-CN" altLang="en-US" smtClean="0"/>
              <a:pPr/>
              <a:t>2016/2/25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5E1F-772E-49A5-ADF2-F0A5FC6207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91A1-BFA2-4F29-983C-5A56AA5E000E}" type="datetimeFigureOut">
              <a:rPr lang="zh-CN" altLang="en-US" smtClean="0"/>
              <a:pPr/>
              <a:t>2016/2/25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5E1F-772E-49A5-ADF2-F0A5FC6207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91A1-BFA2-4F29-983C-5A56AA5E000E}" type="datetimeFigureOut">
              <a:rPr lang="zh-CN" altLang="en-US" smtClean="0"/>
              <a:pPr/>
              <a:t>2016/2/25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5E1F-772E-49A5-ADF2-F0A5FC6207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91A1-BFA2-4F29-983C-5A56AA5E000E}" type="datetimeFigureOut">
              <a:rPr lang="zh-CN" altLang="en-US" smtClean="0"/>
              <a:pPr/>
              <a:t>2016/2/25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5E1F-772E-49A5-ADF2-F0A5FC6207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91A1-BFA2-4F29-983C-5A56AA5E000E}" type="datetimeFigureOut">
              <a:rPr lang="zh-CN" altLang="en-US" smtClean="0"/>
              <a:pPr/>
              <a:t>2016/2/25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5E1F-772E-49A5-ADF2-F0A5FC6207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91A1-BFA2-4F29-983C-5A56AA5E000E}" type="datetimeFigureOut">
              <a:rPr lang="zh-CN" altLang="en-US" smtClean="0"/>
              <a:pPr/>
              <a:t>2016/2/25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5E1F-772E-49A5-ADF2-F0A5FC6207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91A1-BFA2-4F29-983C-5A56AA5E000E}" type="datetimeFigureOut">
              <a:rPr lang="zh-CN" altLang="en-US" smtClean="0"/>
              <a:pPr/>
              <a:t>2016/2/25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5E1F-772E-49A5-ADF2-F0A5FC6207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91A1-BFA2-4F29-983C-5A56AA5E000E}" type="datetimeFigureOut">
              <a:rPr lang="zh-CN" altLang="en-US" smtClean="0"/>
              <a:pPr/>
              <a:t>2016/2/25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5E1F-772E-49A5-ADF2-F0A5FC6207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91A1-BFA2-4F29-983C-5A56AA5E000E}" type="datetimeFigureOut">
              <a:rPr lang="zh-CN" altLang="en-US" smtClean="0"/>
              <a:pPr/>
              <a:t>2016/2/25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5E1F-772E-49A5-ADF2-F0A5FC6207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B91A1-BFA2-4F29-983C-5A56AA5E000E}" type="datetimeFigureOut">
              <a:rPr lang="zh-CN" altLang="en-US" smtClean="0"/>
              <a:pPr/>
              <a:t>2016/2/25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15E1F-772E-49A5-ADF2-F0A5FC6207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1鍠囧彮鍠婅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0750" y="1047750"/>
            <a:ext cx="4762500" cy="476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1628800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200 / width  =  10 / x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11760" y="2636912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 = 10 * width / 200</a:t>
            </a:r>
            <a:endParaRPr lang="zh-CN" alt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C9394A"/>
                </a:solidFill>
              </a:rPr>
              <a:t>Canvas </a:t>
            </a:r>
            <a:r>
              <a:rPr lang="zh-CN" altLang="en-US" sz="3200" dirty="0" smtClean="0">
                <a:solidFill>
                  <a:srgbClr val="C9394A"/>
                </a:solidFill>
              </a:rPr>
              <a:t>时钟</a:t>
            </a:r>
            <a:endParaRPr lang="zh-CN" altLang="en-US" sz="3200" dirty="0">
              <a:solidFill>
                <a:srgbClr val="C9394A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1娆箰2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1鍠囧彮鍠婅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0750" y="1047750"/>
            <a:ext cx="4762500" cy="476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下载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250" y="2000250"/>
            <a:ext cx="2857500" cy="285750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1835696" y="3429000"/>
            <a:ext cx="5976664" cy="0"/>
          </a:xfrm>
          <a:prstGeom prst="line">
            <a:avLst/>
          </a:prstGeom>
          <a:ln w="19050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572000" y="1196752"/>
            <a:ext cx="0" cy="4608512"/>
          </a:xfrm>
          <a:prstGeom prst="line">
            <a:avLst/>
          </a:prstGeom>
          <a:ln w="19050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同心圆 9"/>
          <p:cNvSpPr/>
          <p:nvPr/>
        </p:nvSpPr>
        <p:spPr>
          <a:xfrm>
            <a:off x="5508104" y="3933056"/>
            <a:ext cx="144016" cy="144016"/>
          </a:xfrm>
          <a:prstGeom prst="donut">
            <a:avLst/>
          </a:prstGeom>
          <a:solidFill>
            <a:srgbClr val="C9394A"/>
          </a:solidFill>
          <a:ln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580112" y="3429000"/>
            <a:ext cx="0" cy="576064"/>
          </a:xfrm>
          <a:prstGeom prst="line">
            <a:avLst/>
          </a:prstGeom>
          <a:ln w="19050">
            <a:solidFill>
              <a:srgbClr val="47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4572002" y="4005064"/>
            <a:ext cx="1008110" cy="1"/>
          </a:xfrm>
          <a:prstGeom prst="line">
            <a:avLst/>
          </a:prstGeom>
          <a:ln w="19050">
            <a:solidFill>
              <a:srgbClr val="47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形标注 16"/>
          <p:cNvSpPr/>
          <p:nvPr/>
        </p:nvSpPr>
        <p:spPr>
          <a:xfrm>
            <a:off x="5724128" y="4221088"/>
            <a:ext cx="2592288" cy="864096"/>
          </a:xfrm>
          <a:prstGeom prst="wedgeEllipseCallout">
            <a:avLst>
              <a:gd name="adj1" fmla="val -52121"/>
              <a:gd name="adj2" fmla="val -67233"/>
            </a:avLst>
          </a:prstGeom>
          <a:noFill/>
          <a:ln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9394A"/>
                </a:solidFill>
              </a:rPr>
              <a:t>(x, y)</a:t>
            </a:r>
            <a:r>
              <a:rPr lang="zh-CN" altLang="en-US" dirty="0" smtClean="0">
                <a:solidFill>
                  <a:srgbClr val="C9394A"/>
                </a:solidFill>
              </a:rPr>
              <a:t>坐标是多少？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24" name="右弧形箭头 23"/>
          <p:cNvSpPr/>
          <p:nvPr/>
        </p:nvSpPr>
        <p:spPr>
          <a:xfrm>
            <a:off x="4788024" y="3429000"/>
            <a:ext cx="72008" cy="144016"/>
          </a:xfrm>
          <a:prstGeom prst="curvedLeftArrow">
            <a:avLst/>
          </a:prstGeom>
          <a:solidFill>
            <a:srgbClr val="474747"/>
          </a:solidFill>
          <a:ln w="0" cap="rnd" cmpd="sng">
            <a:solidFill>
              <a:srgbClr val="4747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88024" y="3368025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30</a:t>
            </a:r>
            <a:r>
              <a:rPr lang="en-US" altLang="zh-CN" sz="1200" b="1" dirty="0" smtClean="0">
                <a:solidFill>
                  <a:srgbClr val="212121"/>
                </a:solidFill>
              </a:rPr>
              <a:t> </a:t>
            </a:r>
            <a:r>
              <a:rPr lang="en-US" altLang="zh-CN" sz="1000" dirty="0" smtClean="0">
                <a:solidFill>
                  <a:srgbClr val="212121"/>
                </a:solidFill>
              </a:rPr>
              <a:t>°</a:t>
            </a:r>
            <a:endParaRPr lang="zh-CN" altLang="en-US" sz="1000" dirty="0"/>
          </a:p>
        </p:txBody>
      </p:sp>
      <p:sp>
        <p:nvSpPr>
          <p:cNvPr id="11" name="流程图: 联系 10"/>
          <p:cNvSpPr/>
          <p:nvPr/>
        </p:nvSpPr>
        <p:spPr>
          <a:xfrm>
            <a:off x="3419872" y="2276872"/>
            <a:ext cx="2304256" cy="2304256"/>
          </a:xfrm>
          <a:prstGeom prst="flowChartConnector">
            <a:avLst/>
          </a:prstGeom>
          <a:noFill/>
          <a:ln w="127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4572000" y="3429000"/>
            <a:ext cx="1008112" cy="576064"/>
          </a:xfrm>
          <a:prstGeom prst="line">
            <a:avLst/>
          </a:prstGeom>
          <a:ln w="19050">
            <a:solidFill>
              <a:srgbClr val="47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24" grpId="0" animBg="1"/>
      <p:bldP spid="25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219ebc4b74543a968f4deab1d178a82b80114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1556792"/>
            <a:ext cx="2552700" cy="1714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67744" y="3717032"/>
            <a:ext cx="3209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212121"/>
                </a:solidFill>
              </a:rPr>
              <a:t>sin = </a:t>
            </a:r>
            <a:r>
              <a:rPr lang="zh-CN" altLang="en-US" b="1" dirty="0" smtClean="0">
                <a:solidFill>
                  <a:srgbClr val="212121"/>
                </a:solidFill>
              </a:rPr>
              <a:t>直角三角形的对边比斜边</a:t>
            </a:r>
            <a:endParaRPr lang="en-US" altLang="zh-CN" b="1" dirty="0" smtClean="0">
              <a:solidFill>
                <a:srgbClr val="212121"/>
              </a:solidFill>
            </a:endParaRPr>
          </a:p>
          <a:p>
            <a:endParaRPr lang="en-US" altLang="zh-CN" b="1" dirty="0" smtClean="0">
              <a:solidFill>
                <a:srgbClr val="21212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0939" y="4293096"/>
            <a:ext cx="3227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212121"/>
                </a:solidFill>
              </a:rPr>
              <a:t>cos</a:t>
            </a:r>
            <a:r>
              <a:rPr lang="en-US" altLang="zh-CN" b="1" dirty="0" smtClean="0">
                <a:solidFill>
                  <a:srgbClr val="212121"/>
                </a:solidFill>
              </a:rPr>
              <a:t> =</a:t>
            </a:r>
            <a:r>
              <a:rPr lang="zh-CN" altLang="en-US" b="1" dirty="0" smtClean="0">
                <a:solidFill>
                  <a:srgbClr val="212121"/>
                </a:solidFill>
              </a:rPr>
              <a:t>直角三角形的邻边比斜边</a:t>
            </a:r>
          </a:p>
          <a:p>
            <a:endParaRPr lang="zh-CN" altLang="en-US" b="1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f603918fa0ec08fa71c7289e5bee3d6d54fbdac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060848"/>
            <a:ext cx="2147971" cy="21479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44008" y="242088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212121"/>
                </a:solidFill>
              </a:rPr>
              <a:t> 一个圆的弧长 </a:t>
            </a:r>
            <a:r>
              <a:rPr lang="en-US" altLang="zh-CN" b="1" dirty="0" smtClean="0">
                <a:solidFill>
                  <a:srgbClr val="212121"/>
                </a:solidFill>
              </a:rPr>
              <a:t>= 2</a:t>
            </a:r>
            <a:r>
              <a:rPr lang="el-GR" altLang="zh-CN" b="1" dirty="0" smtClean="0">
                <a:solidFill>
                  <a:srgbClr val="212121"/>
                </a:solidFill>
              </a:rPr>
              <a:t>π</a:t>
            </a:r>
            <a:r>
              <a:rPr lang="en-US" altLang="zh-CN" b="1" dirty="0" smtClean="0">
                <a:solidFill>
                  <a:srgbClr val="212121"/>
                </a:solidFill>
              </a:rPr>
              <a:t>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9672" y="1484784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212121"/>
                </a:solidFill>
              </a:rPr>
              <a:t>弧度 </a:t>
            </a:r>
            <a:r>
              <a:rPr lang="en-US" altLang="zh-CN" b="1" dirty="0" smtClean="0">
                <a:solidFill>
                  <a:srgbClr val="212121"/>
                </a:solidFill>
              </a:rPr>
              <a:t>= </a:t>
            </a:r>
            <a:r>
              <a:rPr lang="zh-CN" altLang="en-US" b="1" dirty="0" smtClean="0">
                <a:solidFill>
                  <a:srgbClr val="212121"/>
                </a:solidFill>
              </a:rPr>
              <a:t>弧长 </a:t>
            </a:r>
            <a:r>
              <a:rPr lang="en-US" altLang="zh-CN" b="1" dirty="0" smtClean="0">
                <a:solidFill>
                  <a:srgbClr val="212121"/>
                </a:solidFill>
              </a:rPr>
              <a:t>/ </a:t>
            </a:r>
            <a:r>
              <a:rPr lang="zh-CN" altLang="en-US" b="1" dirty="0" smtClean="0">
                <a:solidFill>
                  <a:srgbClr val="212121"/>
                </a:solidFill>
              </a:rPr>
              <a:t>半径</a:t>
            </a:r>
            <a:endParaRPr lang="zh-CN" altLang="en-US" b="1" dirty="0">
              <a:solidFill>
                <a:srgbClr val="21212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6016" y="3140968"/>
            <a:ext cx="2340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212121"/>
                </a:solidFill>
              </a:rPr>
              <a:t>1°</a:t>
            </a:r>
            <a:r>
              <a:rPr lang="zh-CN" altLang="en-US" b="1" dirty="0" smtClean="0">
                <a:solidFill>
                  <a:srgbClr val="212121"/>
                </a:solidFill>
              </a:rPr>
              <a:t>的弧长</a:t>
            </a:r>
            <a:r>
              <a:rPr lang="en-US" altLang="zh-CN" b="1" dirty="0" smtClean="0">
                <a:solidFill>
                  <a:srgbClr val="212121"/>
                </a:solidFill>
              </a:rPr>
              <a:t>= 2</a:t>
            </a:r>
            <a:r>
              <a:rPr lang="el-GR" altLang="zh-CN" b="1" dirty="0" smtClean="0">
                <a:solidFill>
                  <a:srgbClr val="212121"/>
                </a:solidFill>
              </a:rPr>
              <a:t> π</a:t>
            </a:r>
            <a:r>
              <a:rPr lang="en-US" altLang="zh-CN" b="1" dirty="0" smtClean="0">
                <a:solidFill>
                  <a:srgbClr val="212121"/>
                </a:solidFill>
              </a:rPr>
              <a:t>r / 360</a:t>
            </a: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34019" y="4005064"/>
            <a:ext cx="2311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212121"/>
                </a:solidFill>
              </a:rPr>
              <a:t>1°</a:t>
            </a:r>
            <a:r>
              <a:rPr lang="zh-CN" altLang="en-US" b="1" dirty="0" smtClean="0">
                <a:solidFill>
                  <a:srgbClr val="212121"/>
                </a:solidFill>
              </a:rPr>
              <a:t>的弧度 </a:t>
            </a:r>
            <a:r>
              <a:rPr lang="en-US" altLang="zh-CN" b="1" dirty="0" smtClean="0">
                <a:solidFill>
                  <a:srgbClr val="212121"/>
                </a:solidFill>
              </a:rPr>
              <a:t>= 2</a:t>
            </a:r>
            <a:r>
              <a:rPr lang="el-GR" altLang="zh-CN" b="1" dirty="0" smtClean="0">
                <a:solidFill>
                  <a:srgbClr val="212121"/>
                </a:solidFill>
              </a:rPr>
              <a:t> π</a:t>
            </a:r>
            <a:r>
              <a:rPr lang="en-US" altLang="zh-CN" b="1" dirty="0" smtClean="0">
                <a:solidFill>
                  <a:srgbClr val="212121"/>
                </a:solidFill>
              </a:rPr>
              <a:t> / 360</a:t>
            </a:r>
            <a:endParaRPr lang="zh-CN" altLang="en-US" b="1" dirty="0" smtClean="0">
              <a:solidFill>
                <a:srgbClr val="21212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下载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50" y="2000250"/>
            <a:ext cx="2857500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1鍠囧彮鍠婅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0750" y="1047750"/>
            <a:ext cx="4762500" cy="476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97</Words>
  <Application>Microsoft Office PowerPoint</Application>
  <PresentationFormat>全屏显示(4:3)</PresentationFormat>
  <Paragraphs>12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Canvas 时钟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 时钟</dc:title>
  <dc:creator>Administrator</dc:creator>
  <cp:lastModifiedBy>Administrator</cp:lastModifiedBy>
  <cp:revision>83</cp:revision>
  <dcterms:created xsi:type="dcterms:W3CDTF">2016-01-14T13:01:29Z</dcterms:created>
  <dcterms:modified xsi:type="dcterms:W3CDTF">2016-02-25T12:01:04Z</dcterms:modified>
</cp:coreProperties>
</file>