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8" r:id="rId2"/>
    <p:sldId id="256" r:id="rId3"/>
    <p:sldId id="260" r:id="rId4"/>
    <p:sldId id="259" r:id="rId5"/>
    <p:sldId id="257" r:id="rId6"/>
    <p:sldId id="261" r:id="rId7"/>
    <p:sldId id="262" r:id="rId8"/>
    <p:sldId id="263" r:id="rId9"/>
    <p:sldId id="264" r:id="rId10"/>
    <p:sldId id="271" r:id="rId11"/>
    <p:sldId id="267" r:id="rId12"/>
    <p:sldId id="266" r:id="rId13"/>
    <p:sldId id="275" r:id="rId14"/>
    <p:sldId id="274" r:id="rId15"/>
    <p:sldId id="265" r:id="rId16"/>
    <p:sldId id="273" r:id="rId17"/>
    <p:sldId id="268" r:id="rId18"/>
    <p:sldId id="269" r:id="rId19"/>
    <p:sldId id="277" r:id="rId20"/>
    <p:sldId id="278" r:id="rId21"/>
    <p:sldId id="276" r:id="rId22"/>
    <p:sldId id="279" r:id="rId23"/>
    <p:sldId id="280" r:id="rId24"/>
    <p:sldId id="284" r:id="rId25"/>
    <p:sldId id="282" r:id="rId26"/>
    <p:sldId id="281" r:id="rId27"/>
    <p:sldId id="283" r:id="rId28"/>
    <p:sldId id="285" r:id="rId29"/>
    <p:sldId id="286" r:id="rId30"/>
    <p:sldId id="290" r:id="rId31"/>
    <p:sldId id="287" r:id="rId32"/>
    <p:sldId id="288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01" r:id="rId41"/>
    <p:sldId id="298" r:id="rId42"/>
    <p:sldId id="299" r:id="rId43"/>
    <p:sldId id="300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5" r:id="rId57"/>
    <p:sldId id="314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9" r:id="rId7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212121"/>
    <a:srgbClr val="C9394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916C8-812D-4B64-92A8-238699F8A54D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30353-FD25-4FDB-B960-DDAE0D8D2B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30353-FD25-4FDB-B960-DDAE0D8D2B8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requirej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text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ybedford/require-cs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i18n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r.js" TargetMode="Externa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ybedford/require-cs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627534"/>
            <a:ext cx="4762500" cy="3571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627534"/>
            <a:ext cx="4762500" cy="3571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https://github.com/requirejs/requirejs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为什么使用</a:t>
            </a:r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异步加载文件</a:t>
            </a:r>
            <a:endParaRPr lang="zh-CN" altLang="en-US" dirty="0">
              <a:solidFill>
                <a:srgbClr val="21212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085697"/>
            <a:ext cx="6172200" cy="127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691680" y="2571750"/>
            <a:ext cx="5328592" cy="270030"/>
          </a:xfrm>
          <a:prstGeom prst="rect">
            <a:avLst/>
          </a:prstGeom>
          <a:noFill/>
          <a:ln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模块化开发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一个文件一个模块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212121"/>
                </a:solidFill>
              </a:rPr>
              <a:t>减少全局变量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9394A"/>
                </a:solidFill>
              </a:rPr>
              <a:t>define</a:t>
            </a:r>
            <a:r>
              <a:rPr lang="zh-CN" altLang="en-US" dirty="0" smtClean="0">
                <a:solidFill>
                  <a:srgbClr val="212121"/>
                </a:solidFill>
              </a:rPr>
              <a:t>：定义模块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en-US" altLang="zh-CN" dirty="0" smtClean="0">
                <a:solidFill>
                  <a:srgbClr val="C9394A"/>
                </a:solidFill>
              </a:rPr>
              <a:t>require</a:t>
            </a:r>
            <a:r>
              <a:rPr lang="zh-CN" altLang="en-US" dirty="0" smtClean="0">
                <a:solidFill>
                  <a:srgbClr val="212121"/>
                </a:solidFill>
              </a:rPr>
              <a:t>：加载模块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Define</a:t>
            </a:r>
            <a:r>
              <a:rPr lang="zh-CN" altLang="en-US" dirty="0" smtClean="0"/>
              <a:t>定义模块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193708"/>
            <a:ext cx="6772275" cy="175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611560" y="116759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19873" y="116759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模块依赖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300193" y="116759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模块的实现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1979712" y="1869672"/>
            <a:ext cx="864096" cy="54006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499992" y="1869672"/>
            <a:ext cx="0" cy="54006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2"/>
          </p:cNvCxnSpPr>
          <p:nvPr/>
        </p:nvCxnSpPr>
        <p:spPr>
          <a:xfrm flipV="1">
            <a:off x="6444209" y="1832316"/>
            <a:ext cx="864047" cy="57741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203849" y="386789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返回结果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3347865" y="3273828"/>
            <a:ext cx="864047" cy="59406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</a:t>
            </a:r>
            <a:r>
              <a:rPr lang="zh-CN" altLang="en-US" dirty="0" smtClean="0"/>
              <a:t>加载模块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5" y="2301720"/>
            <a:ext cx="5800725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1259633" y="116759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2339752" y="1869672"/>
            <a:ext cx="864096" cy="54006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652121" y="1113588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模块的实现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796137" y="1815666"/>
            <a:ext cx="864047" cy="57741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加载文件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以一个相对于</a:t>
            </a:r>
            <a:r>
              <a:rPr lang="en-US" altLang="zh-CN" dirty="0" err="1" smtClean="0">
                <a:solidFill>
                  <a:srgbClr val="C9394A"/>
                </a:solidFill>
              </a:rPr>
              <a:t>baseUrl</a:t>
            </a:r>
            <a:r>
              <a:rPr lang="zh-CN" altLang="en-US" dirty="0" smtClean="0">
                <a:solidFill>
                  <a:srgbClr val="212121"/>
                </a:solidFill>
              </a:rPr>
              <a:t>的地址来加载所有的代码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11560" y="305780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347865" y="305780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data-main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300193" y="304115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baseUrl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加载机制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使用</a:t>
            </a:r>
            <a:r>
              <a:rPr lang="en-US" altLang="zh-CN" dirty="0" err="1" smtClean="0">
                <a:solidFill>
                  <a:srgbClr val="212121"/>
                </a:solidFill>
              </a:rPr>
              <a:t>head.appendChild</a:t>
            </a:r>
            <a:r>
              <a:rPr lang="en-US" altLang="zh-CN" dirty="0" smtClean="0">
                <a:solidFill>
                  <a:srgbClr val="212121"/>
                </a:solidFill>
              </a:rPr>
              <a:t>()</a:t>
            </a:r>
            <a:r>
              <a:rPr lang="zh-CN" altLang="en-US" dirty="0" smtClean="0">
                <a:solidFill>
                  <a:srgbClr val="212121"/>
                </a:solidFill>
              </a:rPr>
              <a:t>将每一个依赖加载为一个</a:t>
            </a:r>
            <a:r>
              <a:rPr lang="en-US" altLang="zh-CN" dirty="0" smtClean="0">
                <a:solidFill>
                  <a:srgbClr val="212121"/>
                </a:solidFill>
              </a:rPr>
              <a:t>script</a:t>
            </a:r>
            <a:r>
              <a:rPr lang="zh-CN" altLang="en-US" dirty="0" smtClean="0">
                <a:solidFill>
                  <a:srgbClr val="212121"/>
                </a:solidFill>
              </a:rPr>
              <a:t>标签。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212121"/>
                </a:solidFill>
              </a:rPr>
              <a:t>加载即执行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79425" y="1163241"/>
            <a:ext cx="8229600" cy="642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9394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配置模块路径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611560" y="2355726"/>
            <a:ext cx="720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r>
              <a:rPr lang="zh-CN" altLang="en-US" dirty="0" smtClean="0">
                <a:solidFill>
                  <a:srgbClr val="C9394A"/>
                </a:solidFill>
              </a:rPr>
              <a:t>和自动打包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474747"/>
                </a:solidFill>
              </a:rPr>
              <a:t>讲师：</a:t>
            </a:r>
            <a:r>
              <a:rPr lang="en-US" altLang="zh-CN" dirty="0" smtClean="0">
                <a:solidFill>
                  <a:srgbClr val="474747"/>
                </a:solidFill>
              </a:rPr>
              <a:t>Silva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67594"/>
            <a:ext cx="7210425" cy="156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057804"/>
            <a:ext cx="7181850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347864" y="1167594"/>
            <a:ext cx="2160240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59633" y="249492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lib/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3347864" y="735546"/>
            <a:ext cx="1008112" cy="43204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187625" y="2085696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2555776" y="2787774"/>
            <a:ext cx="576064" cy="59406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55776" y="3381840"/>
            <a:ext cx="1440160" cy="27003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88224" y="1167594"/>
            <a:ext cx="792088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364089" y="195486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lib/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>
            <a:stCxn id="14" idx="0"/>
          </p:cNvCxnSpPr>
          <p:nvPr/>
        </p:nvCxnSpPr>
        <p:spPr>
          <a:xfrm flipH="1" flipV="1">
            <a:off x="6516216" y="843558"/>
            <a:ext cx="468052" cy="32403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3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508000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paths	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77958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映射不放于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下的模块名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9" y="2409733"/>
            <a:ext cx="4467225" cy="130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2267744" y="3003798"/>
            <a:ext cx="1080120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35896" y="3003798"/>
            <a:ext cx="1656184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475657" y="3813888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>
            <a:endCxn id="12" idx="0"/>
          </p:cNvCxnSpPr>
          <p:nvPr/>
        </p:nvCxnSpPr>
        <p:spPr>
          <a:xfrm flipH="1">
            <a:off x="2483720" y="3327834"/>
            <a:ext cx="288081" cy="48605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779913" y="3813888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模块路径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4500043" y="3327834"/>
            <a:ext cx="287933" cy="48605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1" grpId="0" animBg="1"/>
      <p:bldP spid="12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9" y="1600200"/>
            <a:ext cx="72866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627784" y="2355726"/>
            <a:ext cx="5544616" cy="27003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995936" y="897564"/>
            <a:ext cx="2520280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首先加载的模块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5292080" y="1545636"/>
            <a:ext cx="50" cy="81009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27784" y="2625756"/>
            <a:ext cx="1728192" cy="27003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491880" y="2895786"/>
            <a:ext cx="50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267744" y="3543858"/>
            <a:ext cx="2520280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第一个加载失败后的备用文件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20228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定义模块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611560" y="897564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dirty="0" smtClean="0"/>
              <a:t>定义模块的方式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2082738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通过一个例子来熟悉模块化开发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函数式定义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53648"/>
            <a:ext cx="6772275" cy="175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圆角矩形 3"/>
          <p:cNvSpPr/>
          <p:nvPr/>
        </p:nvSpPr>
        <p:spPr>
          <a:xfrm>
            <a:off x="3491880" y="681540"/>
            <a:ext cx="3384376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最佳实践：不写死模块名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627784" y="1383618"/>
            <a:ext cx="2304256" cy="48605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2915816" y="3597864"/>
            <a:ext cx="2952328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依赖的模块可有可无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>
            <a:endCxn id="7" idx="0"/>
          </p:cNvCxnSpPr>
          <p:nvPr/>
        </p:nvCxnSpPr>
        <p:spPr>
          <a:xfrm>
            <a:off x="4355976" y="2085696"/>
            <a:ext cx="36004" cy="151216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定义简单的对象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61660"/>
            <a:ext cx="5181600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3" y="726374"/>
            <a:ext cx="4200525" cy="2007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3419872" y="2139702"/>
            <a:ext cx="2160240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20228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配置不支持</a:t>
            </a:r>
            <a:r>
              <a:rPr lang="en-US" altLang="zh-CN" sz="22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的库和插件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43808" y="3219822"/>
            <a:ext cx="3528392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require/define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572001" y="2409732"/>
            <a:ext cx="1" cy="81009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154563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的库，如</a:t>
            </a:r>
            <a:r>
              <a:rPr lang="en-US" altLang="zh-CN" sz="2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Modernizr.js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11560" y="267976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的框架，如</a:t>
            </a: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3169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模块化开发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5" y="1275606"/>
            <a:ext cx="5495925" cy="1921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11560" y="68154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shim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71600" y="3327834"/>
            <a:ext cx="3600400" cy="756084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初始化函数，返回的对象代替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exports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作为模块对象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>
            <a:endCxn id="6" idx="0"/>
          </p:cNvCxnSpPr>
          <p:nvPr/>
        </p:nvCxnSpPr>
        <p:spPr>
          <a:xfrm>
            <a:off x="3491880" y="2085696"/>
            <a:ext cx="3492388" cy="124213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5220072" y="3327834"/>
            <a:ext cx="3528392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全局变量作为模块对象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>
            <a:endCxn id="4" idx="0"/>
          </p:cNvCxnSpPr>
          <p:nvPr/>
        </p:nvCxnSpPr>
        <p:spPr>
          <a:xfrm flipH="1">
            <a:off x="2771800" y="2301720"/>
            <a:ext cx="360040" cy="102611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5615608" y="2085696"/>
            <a:ext cx="3528392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依赖的模块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>
            <a:off x="3347864" y="1923678"/>
            <a:ext cx="2267744" cy="48605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339752" y="1437624"/>
            <a:ext cx="1368152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491880" y="411510"/>
            <a:ext cx="2520280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不支持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AMD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的模块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23" name="直接箭头连接符 22"/>
          <p:cNvCxnSpPr>
            <a:stCxn id="22" idx="2"/>
          </p:cNvCxnSpPr>
          <p:nvPr/>
        </p:nvCxnSpPr>
        <p:spPr>
          <a:xfrm flipH="1">
            <a:off x="3275858" y="1076232"/>
            <a:ext cx="1476162" cy="30738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1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7" y="1869672"/>
            <a:ext cx="47910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2"/>
          <p:cNvSpPr txBox="1"/>
          <p:nvPr/>
        </p:nvSpPr>
        <p:spPr>
          <a:xfrm>
            <a:off x="611560" y="95157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的库，如</a:t>
            </a:r>
            <a:r>
              <a:rPr lang="en-US" altLang="zh-CN" sz="2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Modernizr.js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75656" y="3381840"/>
            <a:ext cx="4680520" cy="718728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把全局变量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Modernizr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导入为模块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563889" y="2571750"/>
            <a:ext cx="1" cy="81009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139702"/>
            <a:ext cx="48006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11560" y="105958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的框架，如</a:t>
            </a: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75656" y="3381840"/>
            <a:ext cx="4680520" cy="718728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依赖的模块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3563890" y="2625756"/>
            <a:ext cx="1152127" cy="75608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20228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其他常用配置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914400" y="1005576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baseUrl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47474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14400" y="1761660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b="1" noProof="0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paths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47474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14400" y="2622798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shim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3960" y="1869673"/>
            <a:ext cx="82296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项目开发初期使用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jquery1.12.3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，后期以为需要支持移动开发，升级到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jquery2.2.3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755576" y="2860506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但是又担心之前依赖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jquery1.12.3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的代码升级到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2.2.3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后可能会有问题，就保守的让这部分代码继续使用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1.12.3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681540"/>
            <a:ext cx="53530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83568" y="273376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app/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模块里加载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模块时，将加载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jquery.js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662880" y="3351787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app/api2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模块里加载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模块时，将加载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jquery2.js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b="1" noProof="0" dirty="0" err="1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waitSeconds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960" y="1869673"/>
            <a:ext cx="82296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等待的时间，默认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秒。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如果设为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，则禁用等待超时。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urlArgs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960" y="186967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下载文件时，在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后面增加额外的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query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734888" y="2811727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urlArgs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: “_=" + (new Date()).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getTime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20228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419872" y="249492"/>
            <a:ext cx="2016224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app.js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827584" y="1761660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555776" y="1707654"/>
            <a:ext cx="1800200" cy="702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Backbone</a:t>
            </a:r>
            <a:endParaRPr lang="zh-CN" altLang="en-US" b="1" dirty="0"/>
          </a:p>
        </p:txBody>
      </p:sp>
      <p:sp>
        <p:nvSpPr>
          <p:cNvPr id="8" name="椭圆 7"/>
          <p:cNvSpPr/>
          <p:nvPr/>
        </p:nvSpPr>
        <p:spPr>
          <a:xfrm>
            <a:off x="4644008" y="1707654"/>
            <a:ext cx="1728192" cy="75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732240" y="1653648"/>
            <a:ext cx="1872208" cy="75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Helper.js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907704" y="843558"/>
            <a:ext cx="1800200" cy="918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0"/>
          </p:cNvCxnSpPr>
          <p:nvPr/>
        </p:nvCxnSpPr>
        <p:spPr>
          <a:xfrm flipH="1">
            <a:off x="3455876" y="951570"/>
            <a:ext cx="756084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8" idx="0"/>
          </p:cNvCxnSpPr>
          <p:nvPr/>
        </p:nvCxnSpPr>
        <p:spPr>
          <a:xfrm>
            <a:off x="4788024" y="951570"/>
            <a:ext cx="720080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5"/>
          </p:cNvCxnSpPr>
          <p:nvPr/>
        </p:nvCxnSpPr>
        <p:spPr>
          <a:xfrm>
            <a:off x="5140828" y="834859"/>
            <a:ext cx="2239485" cy="818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347864" y="3111810"/>
            <a:ext cx="230425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app.js</a:t>
            </a:r>
            <a:endParaRPr lang="zh-CN" altLang="en-US" sz="2400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763688" y="2463738"/>
            <a:ext cx="1872208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635896" y="2409732"/>
            <a:ext cx="504056" cy="702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4"/>
          </p:cNvCxnSpPr>
          <p:nvPr/>
        </p:nvCxnSpPr>
        <p:spPr>
          <a:xfrm flipH="1">
            <a:off x="4932040" y="2463738"/>
            <a:ext cx="57606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4"/>
          </p:cNvCxnSpPr>
          <p:nvPr/>
        </p:nvCxnSpPr>
        <p:spPr>
          <a:xfrm flipH="1">
            <a:off x="5364088" y="2409732"/>
            <a:ext cx="2304256" cy="81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763960" y="143762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4888" y="224771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传统的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755576" y="3027751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jsonp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960" y="186967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的一种使用模式，可以跨域获取数据，如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763960" y="2742913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同源策略：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www.baidu.com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不能获取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www.qq.com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的数据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jsonp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的实现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1869672"/>
            <a:ext cx="830999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15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&lt;script </a:t>
            </a:r>
            <a:r>
              <a:rPr lang="en-US" altLang="zh-CN" sz="15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15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=“http://www.baidu.com/user?callback=onloaded”&gt;&lt;/script&gt;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1" y="2787774"/>
            <a:ext cx="4886325" cy="140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2"/>
          <p:cNvSpPr txBox="1"/>
          <p:nvPr/>
        </p:nvSpPr>
        <p:spPr>
          <a:xfrm>
            <a:off x="734888" y="2437389"/>
            <a:ext cx="82296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15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http://www.baidu.com/user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660232" y="3057804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需要定义一个全局的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onloaded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699793" y="3003798"/>
            <a:ext cx="3960441" cy="37804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5292080" y="627534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后端通过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callback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获取参数值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onloaded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6372200" y="1329612"/>
            <a:ext cx="432048" cy="54006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6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b="1" dirty="0" err="1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equirejs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实现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jsonp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1" y="2041680"/>
            <a:ext cx="7153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057804"/>
            <a:ext cx="49911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2"/>
          <p:cNvSpPr txBox="1"/>
          <p:nvPr/>
        </p:nvSpPr>
        <p:spPr>
          <a:xfrm>
            <a:off x="467544" y="1491630"/>
            <a:ext cx="85260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是通过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script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标签来加载模块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48605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插件加载</a:t>
            </a:r>
            <a:r>
              <a:rPr lang="en-US" altLang="zh-CN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3057805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https://github.com/requirejs/text</a:t>
            </a:r>
            <a:endParaRPr lang="zh-CN" altLang="en-US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插件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text.js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70765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用于加载文本文件的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1575" y="3121800"/>
            <a:ext cx="6800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6228184" y="2085696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前缀 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text!</a:t>
            </a:r>
          </a:p>
        </p:txBody>
      </p:sp>
      <p:cxnSp>
        <p:nvCxnSpPr>
          <p:cNvPr id="6" name="直接箭头连接符 5"/>
          <p:cNvCxnSpPr>
            <a:endCxn id="5" idx="1"/>
          </p:cNvCxnSpPr>
          <p:nvPr/>
        </p:nvCxnSpPr>
        <p:spPr>
          <a:xfrm flipV="1">
            <a:off x="3275856" y="2409732"/>
            <a:ext cx="2952328" cy="81009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2"/>
          <p:cNvSpPr txBox="1"/>
          <p:nvPr/>
        </p:nvSpPr>
        <p:spPr>
          <a:xfrm>
            <a:off x="611560" y="2379679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请求来加载文本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 animBg="1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8594"/>
            <a:ext cx="9420225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331640" y="2301720"/>
            <a:ext cx="1080120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5576" y="681540"/>
            <a:ext cx="936104" cy="216024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31640" y="3327834"/>
            <a:ext cx="1584176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87624" y="897564"/>
            <a:ext cx="1080120" cy="216024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48605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插件加载样式</a:t>
            </a: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3057805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https://github.com/guybedford/require-css</a:t>
            </a:r>
            <a:endParaRPr lang="zh-CN" altLang="en-US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插件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css.js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70765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用于加载样式文件的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724128" y="1653648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前缀 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3" y="2571750"/>
            <a:ext cx="6162675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接箭头连接符 15"/>
          <p:cNvCxnSpPr/>
          <p:nvPr/>
        </p:nvCxnSpPr>
        <p:spPr>
          <a:xfrm flipV="1">
            <a:off x="2627784" y="2085696"/>
            <a:ext cx="3024336" cy="135015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"/>
          <p:cNvSpPr txBox="1"/>
          <p:nvPr/>
        </p:nvSpPr>
        <p:spPr>
          <a:xfrm>
            <a:off x="611560" y="127560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为了让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生效，在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里设置：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5" y="2031691"/>
            <a:ext cx="5324475" cy="1164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期望的结果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开发阶段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dirty="0" smtClean="0">
                <a:solidFill>
                  <a:srgbClr val="212121"/>
                </a:solidFill>
              </a:rPr>
              <a:t>不打包，不压缩，模块化开发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部署阶段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smtClean="0">
                <a:solidFill>
                  <a:srgbClr val="212121"/>
                </a:solidFill>
              </a:rPr>
              <a:t>自动打包、压</a:t>
            </a:r>
            <a:r>
              <a:rPr lang="zh-CN" altLang="en-US" dirty="0" smtClean="0">
                <a:solidFill>
                  <a:srgbClr val="212121"/>
                </a:solidFill>
              </a:rPr>
              <a:t>缩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48605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i18n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插件支持国际化</a:t>
            </a: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3057805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https://github.com/requirejs/i18n</a:t>
            </a:r>
            <a:endParaRPr lang="zh-CN" altLang="en-US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插件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i18n.js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1560" y="170765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i18n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，支持国际化多语言，比如同时支持英语和中文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517744"/>
            <a:ext cx="5267325" cy="146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4139952" y="735546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前缀 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i18n!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411760" y="1383618"/>
            <a:ext cx="2664296" cy="183620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771800" y="3111810"/>
            <a:ext cx="576064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588224" y="2355726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模块名必须包含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nls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 flipV="1">
            <a:off x="3347864" y="2679762"/>
            <a:ext cx="3240360" cy="59406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951570"/>
            <a:ext cx="4095750" cy="3264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835696" y="1977684"/>
            <a:ext cx="3456384" cy="18902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3" y="2571750"/>
            <a:ext cx="2752725" cy="721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3" y="1599642"/>
            <a:ext cx="2886075" cy="721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627784" y="2625756"/>
            <a:ext cx="1296144" cy="27003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endCxn id="1029" idx="1"/>
          </p:cNvCxnSpPr>
          <p:nvPr/>
        </p:nvCxnSpPr>
        <p:spPr>
          <a:xfrm flipV="1">
            <a:off x="3923928" y="1960402"/>
            <a:ext cx="2016224" cy="8273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27784" y="3273828"/>
            <a:ext cx="1296144" cy="27003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endCxn id="1028" idx="1"/>
          </p:cNvCxnSpPr>
          <p:nvPr/>
        </p:nvCxnSpPr>
        <p:spPr>
          <a:xfrm flipV="1">
            <a:off x="3923928" y="2932510"/>
            <a:ext cx="2016224" cy="466613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3489853"/>
            <a:ext cx="2800350" cy="90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2483768" y="3597864"/>
            <a:ext cx="1296144" cy="216024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endCxn id="1032" idx="1"/>
          </p:cNvCxnSpPr>
          <p:nvPr/>
        </p:nvCxnSpPr>
        <p:spPr>
          <a:xfrm>
            <a:off x="3779912" y="3794448"/>
            <a:ext cx="2160240" cy="149033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611560" y="1677602"/>
            <a:ext cx="8229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浏览器的</a:t>
            </a:r>
            <a:r>
              <a:rPr lang="en-US" altLang="zh-CN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navigator.language</a:t>
            </a: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navigator.userLanguage</a:t>
            </a: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如何指定使用哪种语言？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679763"/>
            <a:ext cx="3810000" cy="125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2"/>
          <p:cNvSpPr txBox="1"/>
          <p:nvPr/>
        </p:nvSpPr>
        <p:spPr>
          <a:xfrm>
            <a:off x="611560" y="2294751"/>
            <a:ext cx="8229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配置语言：</a:t>
            </a:r>
            <a:endParaRPr lang="en-US" altLang="zh-CN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48605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工具打包</a:t>
            </a: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1623595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模块化开发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611560" y="2325673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的配置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611560" y="3081757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的插件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已学习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场景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611560" y="1785613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在开发阶段，随着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框架和库的引入，页面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的加载个数就越来越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多，严重影响页面的相应速度。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于是我们就需要对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打包。</a:t>
            </a:r>
            <a:endParaRPr lang="en-US" altLang="zh-CN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打包工具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r.js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81566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611560" y="2402763"/>
            <a:ext cx="8229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2">
              <a:buFont typeface="Arial" pitchFamily="34" charset="0"/>
              <a:buChar char="•"/>
              <a:defRPr/>
            </a:pPr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install –g </a:t>
            </a:r>
            <a:r>
              <a:rPr lang="en-US" altLang="zh-CN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endParaRPr lang="en-US" altLang="zh-CN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11560" y="3050835"/>
            <a:ext cx="8229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2">
              <a:buFont typeface="Arial" pitchFamily="34" charset="0"/>
              <a:buChar char="•"/>
              <a:defRPr/>
            </a:pPr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文件： </a:t>
            </a:r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https://github.com/requirejs/r.js</a:t>
            </a:r>
            <a:endParaRPr lang="en-US" altLang="zh-CN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endParaRPr lang="en-US" altLang="zh-CN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初步认识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r.js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343584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–o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name=app out=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built.js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95486"/>
            <a:ext cx="31813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652120" y="2247714"/>
            <a:ext cx="1296144" cy="27003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2"/>
          <p:cNvSpPr txBox="1"/>
          <p:nvPr/>
        </p:nvSpPr>
        <p:spPr>
          <a:xfrm>
            <a:off x="446856" y="3891847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node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–o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name=app out=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built.js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 animBg="1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noProof="0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使用配置文件来打包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59964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node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–o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app.build.js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517744"/>
            <a:ext cx="6581775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115616" y="2193708"/>
            <a:ext cx="153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app.build.js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572000" y="1221600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要打包的根目录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411760" y="1869672"/>
            <a:ext cx="3096344" cy="86409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5436096" y="1923678"/>
            <a:ext cx="2376264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文件在这个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699792" y="2247714"/>
            <a:ext cx="2664296" cy="75608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5436096" y="2625756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打包后的输出目录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>
            <a:endCxn id="13" idx="1"/>
          </p:cNvCxnSpPr>
          <p:nvPr/>
        </p:nvCxnSpPr>
        <p:spPr>
          <a:xfrm flipV="1">
            <a:off x="2195736" y="2949792"/>
            <a:ext cx="3240360" cy="32403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508104" y="3867894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的配置文件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>
            <a:endCxn id="16" idx="1"/>
          </p:cNvCxnSpPr>
          <p:nvPr/>
        </p:nvCxnSpPr>
        <p:spPr>
          <a:xfrm>
            <a:off x="3419872" y="3543858"/>
            <a:ext cx="2088232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6" grpId="0" animBg="1"/>
      <p:bldP spid="10" grpId="0" animBg="1"/>
      <p:bldP spid="13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92367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r>
              <a:rPr lang="zh-CN" altLang="en-US" dirty="0" smtClean="0">
                <a:solidFill>
                  <a:srgbClr val="C9394A"/>
                </a:solidFill>
              </a:rPr>
              <a:t>规范</a:t>
            </a: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zh-CN" altLang="en-US" dirty="0" smtClean="0">
                <a:solidFill>
                  <a:srgbClr val="212121"/>
                </a:solidFill>
              </a:rPr>
              <a:t>异步模块加载机制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待解决的打包问题？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186967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多模块怎么打包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467544" y="2595703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使用了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插件怎么打包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67544" y="332783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使用了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插件怎么打包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467544" y="3945853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如何解决打包的依赖问题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48605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打包进阶 </a:t>
            </a:r>
            <a:r>
              <a:rPr lang="en-US" altLang="zh-CN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多模块</a:t>
            </a: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待解决的打包问题？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186967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多模块怎么打包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467544" y="278777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如何解决打包的依赖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modules</a:t>
            </a:r>
          </a:p>
        </p:txBody>
      </p:sp>
      <p:sp>
        <p:nvSpPr>
          <p:cNvPr id="4" name="文本框 2"/>
          <p:cNvSpPr txBox="1"/>
          <p:nvPr/>
        </p:nvSpPr>
        <p:spPr>
          <a:xfrm>
            <a:off x="467544" y="186967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数组：列出所有需要打包的模块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46856" y="281971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当打包一个模块时，默认会打包所有依赖的模块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如何解决打包的依赖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7654"/>
            <a:ext cx="3862387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075806"/>
            <a:ext cx="35814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3075806"/>
            <a:ext cx="3144837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>
          <a:xfrm>
            <a:off x="5004048" y="699542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bee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文件一起打包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>
            <a:endCxn id="6" idx="1"/>
          </p:cNvCxnSpPr>
          <p:nvPr/>
        </p:nvCxnSpPr>
        <p:spPr>
          <a:xfrm flipV="1">
            <a:off x="2339752" y="1023578"/>
            <a:ext cx="2664296" cy="126014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5004048" y="1707654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bop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移除不打包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 flipV="1">
            <a:off x="1979712" y="2031690"/>
            <a:ext cx="3024336" cy="15481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48605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打包进阶 </a:t>
            </a:r>
            <a:r>
              <a:rPr lang="en-US" altLang="zh-CN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待解决的打包问题？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539552" y="199568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使用了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插件怎么打包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518864" y="293179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使用了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插件怎么打包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555526"/>
            <a:ext cx="32766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539552" y="84355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i18n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32040" y="1851670"/>
            <a:ext cx="2016224" cy="252028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115616" y="2211710"/>
            <a:ext cx="259228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都是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文件，无需特殊处理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使用了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text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插件怎么打包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539552" y="199568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打包会有什么问题？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518864" y="303573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inlineText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：是否把文本文件一起打包进模块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使用了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插件怎么打包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217164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打包会有什么问题？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为什么使用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</a:p>
          <a:p>
            <a:endParaRPr lang="en-US" altLang="zh-CN" dirty="0" smtClean="0">
              <a:solidFill>
                <a:srgbClr val="C9394A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</a:p>
          <a:p>
            <a:endParaRPr lang="en-US" altLang="zh-CN" dirty="0" smtClean="0">
              <a:solidFill>
                <a:srgbClr val="C9394A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怎么用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>
              <a:solidFill>
                <a:srgbClr val="C9394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打包使用了</a:t>
            </a:r>
            <a:r>
              <a:rPr kumimoji="0" lang="en-US" altLang="zh-CN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css</a:t>
            </a:r>
            <a:r>
              <a:rPr kumimoji="0" lang="zh-CN" alt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插件的模块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518864" y="303573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css-builder.js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normalize.js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文件和模块一起打包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2"/>
          <p:cNvSpPr txBox="1"/>
          <p:nvPr/>
        </p:nvSpPr>
        <p:spPr>
          <a:xfrm>
            <a:off x="539552" y="202762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https://github.com/guybedford/require-css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03849" y="143762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Dojo</a:t>
            </a: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Extjs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59633" y="3273828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模块定义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76057" y="3273828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加载机制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123728" y="2139702"/>
            <a:ext cx="1656184" cy="1134126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>
            <a:off x="4427985" y="2139702"/>
            <a:ext cx="1656135" cy="1134126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275857" y="2301720"/>
            <a:ext cx="1728787" cy="756047"/>
          </a:xfrm>
          <a:prstGeom prst="ellipse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AMD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12121"/>
                </a:solidFill>
              </a:rPr>
              <a:t>define(id?, dependencies?, factory);</a:t>
            </a:r>
          </a:p>
          <a:p>
            <a:pPr lvl="1"/>
            <a:endParaRPr lang="en-US" altLang="zh-CN" dirty="0" smtClean="0">
              <a:solidFill>
                <a:srgbClr val="212121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Id</a:t>
            </a:r>
            <a:r>
              <a:rPr lang="zh-CN" altLang="en-US" dirty="0" smtClean="0">
                <a:solidFill>
                  <a:srgbClr val="474747"/>
                </a:solidFill>
              </a:rPr>
              <a:t>：模块名，可以省略</a:t>
            </a:r>
            <a:endParaRPr lang="en-US" altLang="zh-CN" dirty="0" smtClean="0">
              <a:solidFill>
                <a:srgbClr val="47474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Dependencies</a:t>
            </a:r>
            <a:r>
              <a:rPr lang="zh-CN" altLang="en-US" dirty="0" smtClean="0">
                <a:solidFill>
                  <a:srgbClr val="474747"/>
                </a:solidFill>
              </a:rPr>
              <a:t>：所依赖模块的数组，可以省略</a:t>
            </a:r>
            <a:endParaRPr lang="en-US" altLang="zh-CN" dirty="0" smtClean="0">
              <a:solidFill>
                <a:srgbClr val="47474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Factory</a:t>
            </a:r>
            <a:r>
              <a:rPr lang="zh-CN" altLang="en-US" dirty="0" smtClean="0">
                <a:solidFill>
                  <a:srgbClr val="474747"/>
                </a:solidFill>
              </a:rPr>
              <a:t>：模块的实现，可以是函数或对象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1448</Words>
  <Application>Microsoft Office PowerPoint</Application>
  <PresentationFormat>全屏显示(16:9)</PresentationFormat>
  <Paragraphs>206</Paragraphs>
  <Slides>70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1" baseType="lpstr">
      <vt:lpstr>Office 主题</vt:lpstr>
      <vt:lpstr>幻灯片 1</vt:lpstr>
      <vt:lpstr>Requirejs和自动打包</vt:lpstr>
      <vt:lpstr> Requirejs模块化开发 </vt:lpstr>
      <vt:lpstr>幻灯片 4</vt:lpstr>
      <vt:lpstr>期望的结果</vt:lpstr>
      <vt:lpstr>AMD规范   异步模块加载机制</vt:lpstr>
      <vt:lpstr>幻灯片 7</vt:lpstr>
      <vt:lpstr>幻灯片 8</vt:lpstr>
      <vt:lpstr>什么是AMD</vt:lpstr>
      <vt:lpstr>幻灯片 10</vt:lpstr>
      <vt:lpstr>requirejs</vt:lpstr>
      <vt:lpstr>为什么使用requirejs</vt:lpstr>
      <vt:lpstr>模块化开发</vt:lpstr>
      <vt:lpstr>幻灯片 14</vt:lpstr>
      <vt:lpstr>Define定义模块</vt:lpstr>
      <vt:lpstr>Require加载模块</vt:lpstr>
      <vt:lpstr>加载文件</vt:lpstr>
      <vt:lpstr>加载机制</vt:lpstr>
      <vt:lpstr>幻灯片 19</vt:lpstr>
      <vt:lpstr>幻灯片 20</vt:lpstr>
      <vt:lpstr>幻灯片 21</vt:lpstr>
      <vt:lpstr>幻灯片 22</vt:lpstr>
      <vt:lpstr>Requirejs和自动打包</vt:lpstr>
      <vt:lpstr>幻灯片 24</vt:lpstr>
      <vt:lpstr>幻灯片 25</vt:lpstr>
      <vt:lpstr>幻灯片 26</vt:lpstr>
      <vt:lpstr>幻灯片 27</vt:lpstr>
      <vt:lpstr>Requirejs和自动打包</vt:lpstr>
      <vt:lpstr>幻灯片 29</vt:lpstr>
      <vt:lpstr>幻灯片 30</vt:lpstr>
      <vt:lpstr>幻灯片 31</vt:lpstr>
      <vt:lpstr>幻灯片 32</vt:lpstr>
      <vt:lpstr>Requirejs和自动打包</vt:lpstr>
      <vt:lpstr>幻灯片 34</vt:lpstr>
      <vt:lpstr>幻灯片 35</vt:lpstr>
      <vt:lpstr>幻灯片 36</vt:lpstr>
      <vt:lpstr>幻灯片 37</vt:lpstr>
      <vt:lpstr>幻灯片 38</vt:lpstr>
      <vt:lpstr>Requirejs和自动打包</vt:lpstr>
      <vt:lpstr>幻灯片 40</vt:lpstr>
      <vt:lpstr>幻灯片 41</vt:lpstr>
      <vt:lpstr>幻灯片 42</vt:lpstr>
      <vt:lpstr>幻灯片 43</vt:lpstr>
      <vt:lpstr>Requirejs和自动打包</vt:lpstr>
      <vt:lpstr>幻灯片 45</vt:lpstr>
      <vt:lpstr>幻灯片 46</vt:lpstr>
      <vt:lpstr>Requirejs和自动打包</vt:lpstr>
      <vt:lpstr>幻灯片 48</vt:lpstr>
      <vt:lpstr>幻灯片 49</vt:lpstr>
      <vt:lpstr>Requirejs和自动打包</vt:lpstr>
      <vt:lpstr>幻灯片 51</vt:lpstr>
      <vt:lpstr>幻灯片 52</vt:lpstr>
      <vt:lpstr>幻灯片 53</vt:lpstr>
      <vt:lpstr>Requirejs和自动打包</vt:lpstr>
      <vt:lpstr>幻灯片 55</vt:lpstr>
      <vt:lpstr>幻灯片 56</vt:lpstr>
      <vt:lpstr>幻灯片 57</vt:lpstr>
      <vt:lpstr>幻灯片 58</vt:lpstr>
      <vt:lpstr>幻灯片 59</vt:lpstr>
      <vt:lpstr>幻灯片 60</vt:lpstr>
      <vt:lpstr>Requirejs和自动打包</vt:lpstr>
      <vt:lpstr>幻灯片 62</vt:lpstr>
      <vt:lpstr>幻灯片 63</vt:lpstr>
      <vt:lpstr>幻灯片 64</vt:lpstr>
      <vt:lpstr>Requirejs和自动打包</vt:lpstr>
      <vt:lpstr>幻灯片 66</vt:lpstr>
      <vt:lpstr>幻灯片 67</vt:lpstr>
      <vt:lpstr>幻灯片 68</vt:lpstr>
      <vt:lpstr>幻灯片 69</vt:lpstr>
      <vt:lpstr>幻灯片 70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Requirejs和自动打包</dc:title>
  <cp:lastModifiedBy>Administrator</cp:lastModifiedBy>
  <cp:revision>419</cp:revision>
  <dcterms:modified xsi:type="dcterms:W3CDTF">2016-06-03T14:56:31Z</dcterms:modified>
</cp:coreProperties>
</file>