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256" r:id="rId3"/>
    <p:sldId id="260" r:id="rId4"/>
    <p:sldId id="259" r:id="rId5"/>
    <p:sldId id="257" r:id="rId6"/>
    <p:sldId id="261" r:id="rId7"/>
    <p:sldId id="262" r:id="rId8"/>
    <p:sldId id="263" r:id="rId9"/>
    <p:sldId id="264" r:id="rId10"/>
    <p:sldId id="271" r:id="rId11"/>
    <p:sldId id="267" r:id="rId12"/>
    <p:sldId id="266" r:id="rId13"/>
    <p:sldId id="275" r:id="rId14"/>
    <p:sldId id="274" r:id="rId15"/>
    <p:sldId id="265" r:id="rId16"/>
    <p:sldId id="273" r:id="rId17"/>
    <p:sldId id="268" r:id="rId18"/>
    <p:sldId id="269" r:id="rId19"/>
    <p:sldId id="277" r:id="rId20"/>
    <p:sldId id="278" r:id="rId21"/>
    <p:sldId id="276" r:id="rId22"/>
    <p:sldId id="279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394A"/>
    <a:srgbClr val="212121"/>
    <a:srgbClr val="47474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916C8-812D-4B64-92A8-238699F8A54D}" type="datetimeFigureOut">
              <a:rPr lang="zh-CN" altLang="en-US" smtClean="0"/>
              <a:pPr/>
              <a:t>2016/5/11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30353-FD25-4FDB-B960-DDAE0D8D2B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30353-FD25-4FDB-B960-DDAE0D8D2B8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quirejs/requirej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慕课网\录制相关文件\小慕表情\GIF\51鍠囧彮鍠婅瘽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836712"/>
            <a:ext cx="4762500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慕课网\录制相关文件\小慕表情\GIF\51鍠囧彮鍠婅瘽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836712"/>
            <a:ext cx="4762500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https://github.com/requirejs/requirejs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为什么使用</a:t>
            </a:r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异步加载文件</a:t>
            </a:r>
            <a:endParaRPr lang="zh-CN" altLang="en-US" dirty="0">
              <a:solidFill>
                <a:srgbClr val="21212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780928"/>
            <a:ext cx="61722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691680" y="3429000"/>
            <a:ext cx="5328592" cy="360040"/>
          </a:xfrm>
          <a:prstGeom prst="rect">
            <a:avLst/>
          </a:prstGeom>
          <a:noFill/>
          <a:ln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模块化开发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一个文件一个模块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212121"/>
                </a:solidFill>
              </a:rPr>
              <a:t>减少全局变量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9394A"/>
                </a:solidFill>
              </a:rPr>
              <a:t>define</a:t>
            </a:r>
            <a:r>
              <a:rPr lang="zh-CN" altLang="en-US" dirty="0" smtClean="0">
                <a:solidFill>
                  <a:srgbClr val="212121"/>
                </a:solidFill>
              </a:rPr>
              <a:t>：定义模块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en-US" altLang="zh-CN" dirty="0" smtClean="0">
                <a:solidFill>
                  <a:srgbClr val="C9394A"/>
                </a:solidFill>
              </a:rPr>
              <a:t>require</a:t>
            </a:r>
            <a:r>
              <a:rPr lang="zh-CN" altLang="en-US" dirty="0" smtClean="0">
                <a:solidFill>
                  <a:srgbClr val="212121"/>
                </a:solidFill>
              </a:rPr>
              <a:t>：加载模块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Define</a:t>
            </a:r>
            <a:r>
              <a:rPr lang="zh-CN" altLang="en-US" dirty="0" smtClean="0"/>
              <a:t>定义模块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924944"/>
            <a:ext cx="67722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611560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419872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模块依赖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300192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模块的实现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function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1979712" y="2492896"/>
            <a:ext cx="864096" cy="72008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499992" y="2492896"/>
            <a:ext cx="0" cy="72008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2"/>
          </p:cNvCxnSpPr>
          <p:nvPr/>
        </p:nvCxnSpPr>
        <p:spPr>
          <a:xfrm flipV="1">
            <a:off x="6444208" y="2443088"/>
            <a:ext cx="864047" cy="76988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203848" y="51571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返回结果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>
            <a:endCxn id="15" idx="0"/>
          </p:cNvCxnSpPr>
          <p:nvPr/>
        </p:nvCxnSpPr>
        <p:spPr>
          <a:xfrm>
            <a:off x="3347864" y="4365104"/>
            <a:ext cx="864047" cy="79208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</a:t>
            </a:r>
            <a:r>
              <a:rPr lang="zh-CN" altLang="en-US" dirty="0" smtClean="0"/>
              <a:t>加载模块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068960"/>
            <a:ext cx="58007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1259632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2339752" y="2492896"/>
            <a:ext cx="864096" cy="72008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5652120" y="148478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模块的实现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function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796136" y="2420888"/>
            <a:ext cx="864047" cy="76988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加载文件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以一个相对于</a:t>
            </a:r>
            <a:r>
              <a:rPr lang="en-US" altLang="zh-CN" dirty="0" err="1" smtClean="0">
                <a:solidFill>
                  <a:srgbClr val="C9394A"/>
                </a:solidFill>
              </a:rPr>
              <a:t>baseUrl</a:t>
            </a:r>
            <a:r>
              <a:rPr lang="zh-CN" altLang="en-US" dirty="0" smtClean="0">
                <a:solidFill>
                  <a:srgbClr val="212121"/>
                </a:solidFill>
              </a:rPr>
              <a:t>的地址来加载所有的代码</a:t>
            </a:r>
            <a:endParaRPr lang="zh-CN" altLang="en-US" dirty="0">
              <a:solidFill>
                <a:srgbClr val="21212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11560" y="407707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347864" y="407707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data-main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300192" y="405487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baseUrl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加载机制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使用</a:t>
            </a:r>
            <a:r>
              <a:rPr lang="en-US" altLang="zh-CN" dirty="0" err="1" smtClean="0">
                <a:solidFill>
                  <a:srgbClr val="212121"/>
                </a:solidFill>
              </a:rPr>
              <a:t>head.appendChild</a:t>
            </a:r>
            <a:r>
              <a:rPr lang="en-US" altLang="zh-CN" dirty="0" smtClean="0">
                <a:solidFill>
                  <a:srgbClr val="212121"/>
                </a:solidFill>
              </a:rPr>
              <a:t>()</a:t>
            </a:r>
            <a:r>
              <a:rPr lang="zh-CN" altLang="en-US" dirty="0" smtClean="0">
                <a:solidFill>
                  <a:srgbClr val="212121"/>
                </a:solidFill>
              </a:rPr>
              <a:t>将每一个依赖加载为一个</a:t>
            </a:r>
            <a:r>
              <a:rPr lang="en-US" altLang="zh-CN" dirty="0" smtClean="0">
                <a:solidFill>
                  <a:srgbClr val="212121"/>
                </a:solidFill>
              </a:rPr>
              <a:t>script</a:t>
            </a:r>
            <a:r>
              <a:rPr lang="zh-CN" altLang="en-US" dirty="0" smtClean="0">
                <a:solidFill>
                  <a:srgbClr val="212121"/>
                </a:solidFill>
              </a:rPr>
              <a:t>标签。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212121"/>
                </a:solidFill>
              </a:rPr>
              <a:t>加载即执行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79425" y="155098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9394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配置模块路径</a:t>
            </a:r>
          </a:p>
        </p:txBody>
      </p:sp>
      <p:sp>
        <p:nvSpPr>
          <p:cNvPr id="5" name="文本框 2"/>
          <p:cNvSpPr txBox="1"/>
          <p:nvPr/>
        </p:nvSpPr>
        <p:spPr>
          <a:xfrm>
            <a:off x="611560" y="3140968"/>
            <a:ext cx="7200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baseUrl</a:t>
            </a:r>
            <a:endParaRPr lang="en-US" altLang="zh-CN" sz="20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r>
              <a:rPr lang="zh-CN" altLang="en-US" dirty="0" smtClean="0">
                <a:solidFill>
                  <a:srgbClr val="C9394A"/>
                </a:solidFill>
              </a:rPr>
              <a:t>和自动打包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474747"/>
                </a:solidFill>
              </a:rPr>
              <a:t>讲师：</a:t>
            </a:r>
            <a:r>
              <a:rPr lang="en-US" altLang="zh-CN" dirty="0" smtClean="0">
                <a:solidFill>
                  <a:srgbClr val="474747"/>
                </a:solidFill>
              </a:rPr>
              <a:t>Silva</a:t>
            </a:r>
            <a:endParaRPr lang="zh-CN" altLang="en-US" dirty="0">
              <a:solidFill>
                <a:srgbClr val="47474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721042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077072"/>
            <a:ext cx="71818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3347864" y="1556792"/>
            <a:ext cx="2160240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259632" y="332656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lib/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3347864" y="980728"/>
            <a:ext cx="1008112" cy="57606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187624" y="2780928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2555776" y="3717032"/>
            <a:ext cx="576064" cy="79208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555776" y="4509120"/>
            <a:ext cx="1440160" cy="36004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588224" y="1556792"/>
            <a:ext cx="792088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364088" y="260648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lib/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>
            <a:stCxn id="14" idx="0"/>
          </p:cNvCxnSpPr>
          <p:nvPr/>
        </p:nvCxnSpPr>
        <p:spPr>
          <a:xfrm flipH="1" flipV="1">
            <a:off x="6516216" y="1124744"/>
            <a:ext cx="468052" cy="43204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3" grpId="0" animBg="1"/>
      <p:bldP spid="14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7733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paths</a:t>
            </a:r>
            <a:r>
              <a:rPr lang="en-US" altLang="zh-CN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237278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映射不放于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baseUrl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下的模块名</a:t>
            </a:r>
            <a:endParaRPr lang="en-US" altLang="zh-CN" sz="20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212976"/>
            <a:ext cx="44672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2267744" y="4005064"/>
            <a:ext cx="1080120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35896" y="4005064"/>
            <a:ext cx="1656184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475656" y="508518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>
            <a:endCxn id="12" idx="0"/>
          </p:cNvCxnSpPr>
          <p:nvPr/>
        </p:nvCxnSpPr>
        <p:spPr>
          <a:xfrm flipH="1">
            <a:off x="2483719" y="4437112"/>
            <a:ext cx="288081" cy="6480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779912" y="508518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块路径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>
            <a:endCxn id="15" idx="0"/>
          </p:cNvCxnSpPr>
          <p:nvPr/>
        </p:nvCxnSpPr>
        <p:spPr>
          <a:xfrm>
            <a:off x="4500042" y="4437112"/>
            <a:ext cx="287933" cy="6480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1" grpId="0" animBg="1"/>
      <p:bldP spid="12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2133600"/>
            <a:ext cx="728662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2627784" y="3140968"/>
            <a:ext cx="5544616" cy="36004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995936" y="1196752"/>
            <a:ext cx="2520280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首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先加载的模块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5292080" y="2060848"/>
            <a:ext cx="50" cy="108012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627784" y="3501008"/>
            <a:ext cx="1728192" cy="36004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491880" y="3861048"/>
            <a:ext cx="50" cy="86409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267744" y="4725144"/>
            <a:ext cx="2520280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第一个加载失败后的备用文件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模块化开发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419872" y="332656"/>
            <a:ext cx="20162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app.js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827584" y="2348880"/>
            <a:ext cx="151216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555776" y="2276872"/>
            <a:ext cx="180020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Backbone</a:t>
            </a:r>
            <a:endParaRPr lang="zh-CN" altLang="en-US" b="1" dirty="0"/>
          </a:p>
        </p:txBody>
      </p:sp>
      <p:sp>
        <p:nvSpPr>
          <p:cNvPr id="8" name="椭圆 7"/>
          <p:cNvSpPr/>
          <p:nvPr/>
        </p:nvSpPr>
        <p:spPr>
          <a:xfrm>
            <a:off x="4644008" y="2276872"/>
            <a:ext cx="172819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bootstrap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732240" y="2204864"/>
            <a:ext cx="187220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Helper.js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907704" y="1124744"/>
            <a:ext cx="180020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0"/>
          </p:cNvCxnSpPr>
          <p:nvPr/>
        </p:nvCxnSpPr>
        <p:spPr>
          <a:xfrm flipH="1">
            <a:off x="3455876" y="1268760"/>
            <a:ext cx="75608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8" idx="0"/>
          </p:cNvCxnSpPr>
          <p:nvPr/>
        </p:nvCxnSpPr>
        <p:spPr>
          <a:xfrm>
            <a:off x="4788024" y="1268760"/>
            <a:ext cx="72008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5"/>
          </p:cNvCxnSpPr>
          <p:nvPr/>
        </p:nvCxnSpPr>
        <p:spPr>
          <a:xfrm>
            <a:off x="5140827" y="1113145"/>
            <a:ext cx="2239485" cy="1091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347864" y="4149080"/>
            <a:ext cx="230425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app.js</a:t>
            </a:r>
            <a:endParaRPr lang="zh-CN" altLang="en-US" sz="2400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763688" y="3284984"/>
            <a:ext cx="187220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635896" y="3212976"/>
            <a:ext cx="50405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8" idx="4"/>
          </p:cNvCxnSpPr>
          <p:nvPr/>
        </p:nvCxnSpPr>
        <p:spPr>
          <a:xfrm flipH="1">
            <a:off x="4932040" y="3284984"/>
            <a:ext cx="57606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4"/>
          </p:cNvCxnSpPr>
          <p:nvPr/>
        </p:nvCxnSpPr>
        <p:spPr>
          <a:xfrm flipH="1">
            <a:off x="5364088" y="3212976"/>
            <a:ext cx="230425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期望的结果</a:t>
            </a:r>
            <a:endParaRPr lang="zh-CN" altLang="en-US" dirty="0">
              <a:solidFill>
                <a:srgbClr val="21212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开发阶段</a:t>
            </a:r>
            <a:endParaRPr lang="en-US" altLang="zh-CN" dirty="0" smtClean="0">
              <a:solidFill>
                <a:srgbClr val="C9394A"/>
              </a:solidFill>
            </a:endParaRPr>
          </a:p>
          <a:p>
            <a:pPr lvl="1"/>
            <a:r>
              <a:rPr lang="zh-CN" altLang="en-US" dirty="0" smtClean="0">
                <a:solidFill>
                  <a:srgbClr val="212121"/>
                </a:solidFill>
              </a:rPr>
              <a:t>不打包，不压缩，模块化开发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部署阶段</a:t>
            </a:r>
            <a:endParaRPr lang="en-US" altLang="zh-CN" dirty="0" smtClean="0">
              <a:solidFill>
                <a:srgbClr val="C9394A"/>
              </a:solidFill>
            </a:endParaRPr>
          </a:p>
          <a:p>
            <a:pPr lvl="1"/>
            <a:r>
              <a:rPr lang="zh-CN" altLang="en-US" smtClean="0">
                <a:solidFill>
                  <a:srgbClr val="212121"/>
                </a:solidFill>
              </a:rPr>
              <a:t>自动打包、压</a:t>
            </a:r>
            <a:r>
              <a:rPr lang="zh-CN" altLang="en-US" dirty="0" smtClean="0">
                <a:solidFill>
                  <a:srgbClr val="212121"/>
                </a:solidFill>
              </a:rPr>
              <a:t>缩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r>
              <a:rPr lang="zh-CN" altLang="en-US" dirty="0" smtClean="0">
                <a:solidFill>
                  <a:srgbClr val="C9394A"/>
                </a:solidFill>
              </a:rPr>
              <a:t>规范</a:t>
            </a: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zh-CN" altLang="en-US" dirty="0" smtClean="0">
                <a:solidFill>
                  <a:srgbClr val="212121"/>
                </a:solidFill>
              </a:rPr>
              <a:t>异步模块加载机制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为什么使用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</a:p>
          <a:p>
            <a:endParaRPr lang="en-US" altLang="zh-CN" dirty="0" smtClean="0">
              <a:solidFill>
                <a:srgbClr val="C9394A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什么是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</a:p>
          <a:p>
            <a:endParaRPr lang="en-US" altLang="zh-CN" dirty="0" smtClean="0">
              <a:solidFill>
                <a:srgbClr val="C9394A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怎么用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endParaRPr lang="zh-CN" altLang="en-US" dirty="0">
              <a:solidFill>
                <a:srgbClr val="C9394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203848" y="191683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Dojo</a:t>
            </a: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Extjs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259632" y="436510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模块定义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076056" y="436510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加载机制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2123728" y="2852936"/>
            <a:ext cx="1656184" cy="1512168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0"/>
          </p:cNvCxnSpPr>
          <p:nvPr/>
        </p:nvCxnSpPr>
        <p:spPr>
          <a:xfrm>
            <a:off x="4427984" y="2852936"/>
            <a:ext cx="1656135" cy="1512168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275856" y="3068960"/>
            <a:ext cx="1728787" cy="1008062"/>
          </a:xfrm>
          <a:prstGeom prst="ellipse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AMD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什么是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12121"/>
                </a:solidFill>
              </a:rPr>
              <a:t>define(id?, dependencies?, factory);</a:t>
            </a:r>
          </a:p>
          <a:p>
            <a:pPr lvl="1"/>
            <a:endParaRPr lang="en-US" altLang="zh-CN" dirty="0" smtClean="0">
              <a:solidFill>
                <a:srgbClr val="212121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Id</a:t>
            </a:r>
            <a:r>
              <a:rPr lang="zh-CN" altLang="en-US" dirty="0" smtClean="0">
                <a:solidFill>
                  <a:srgbClr val="474747"/>
                </a:solidFill>
              </a:rPr>
              <a:t>：模块名，可以省略</a:t>
            </a:r>
            <a:endParaRPr lang="en-US" altLang="zh-CN" dirty="0" smtClean="0">
              <a:solidFill>
                <a:srgbClr val="474747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Dependencies</a:t>
            </a:r>
            <a:r>
              <a:rPr lang="zh-CN" altLang="en-US" dirty="0" smtClean="0">
                <a:solidFill>
                  <a:srgbClr val="474747"/>
                </a:solidFill>
              </a:rPr>
              <a:t>：所依赖模块的数组，可以省略</a:t>
            </a:r>
            <a:endParaRPr lang="en-US" altLang="zh-CN" dirty="0" smtClean="0">
              <a:solidFill>
                <a:srgbClr val="474747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Factory</a:t>
            </a:r>
            <a:r>
              <a:rPr lang="zh-CN" altLang="en-US" dirty="0" smtClean="0">
                <a:solidFill>
                  <a:srgbClr val="474747"/>
                </a:solidFill>
              </a:rPr>
              <a:t>：模块的实现，可以是函数或对象</a:t>
            </a:r>
            <a:endParaRPr lang="zh-CN" altLang="en-US" dirty="0">
              <a:solidFill>
                <a:srgbClr val="47474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317</Words>
  <Application>Microsoft Office PowerPoint</Application>
  <PresentationFormat>全屏显示(4:3)</PresentationFormat>
  <Paragraphs>74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幻灯片 1</vt:lpstr>
      <vt:lpstr>Requirejs和自动打包</vt:lpstr>
      <vt:lpstr> Requirejs模块化开发 </vt:lpstr>
      <vt:lpstr>幻灯片 4</vt:lpstr>
      <vt:lpstr>期望的结果</vt:lpstr>
      <vt:lpstr>AMD规范   异步模块加载机制</vt:lpstr>
      <vt:lpstr>幻灯片 7</vt:lpstr>
      <vt:lpstr>幻灯片 8</vt:lpstr>
      <vt:lpstr>什么是AMD</vt:lpstr>
      <vt:lpstr>幻灯片 10</vt:lpstr>
      <vt:lpstr>requirejs</vt:lpstr>
      <vt:lpstr>为什么使用requirejs</vt:lpstr>
      <vt:lpstr>模块化开发</vt:lpstr>
      <vt:lpstr>幻灯片 14</vt:lpstr>
      <vt:lpstr>Define定义模块</vt:lpstr>
      <vt:lpstr>Require加载模块</vt:lpstr>
      <vt:lpstr>加载文件</vt:lpstr>
      <vt:lpstr>加载机制</vt:lpstr>
      <vt:lpstr>幻灯片 19</vt:lpstr>
      <vt:lpstr>幻灯片 20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Requirejs和自动打包</dc:title>
  <cp:lastModifiedBy>Administrator</cp:lastModifiedBy>
  <cp:revision>140</cp:revision>
  <dcterms:modified xsi:type="dcterms:W3CDTF">2016-05-11T14:19:36Z</dcterms:modified>
</cp:coreProperties>
</file>