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8" r:id="rId2"/>
    <p:sldId id="256" r:id="rId3"/>
    <p:sldId id="260" r:id="rId4"/>
    <p:sldId id="259" r:id="rId5"/>
    <p:sldId id="257" r:id="rId6"/>
    <p:sldId id="261" r:id="rId7"/>
    <p:sldId id="262" r:id="rId8"/>
    <p:sldId id="263" r:id="rId9"/>
    <p:sldId id="264" r:id="rId10"/>
    <p:sldId id="271" r:id="rId11"/>
    <p:sldId id="267" r:id="rId12"/>
    <p:sldId id="266" r:id="rId13"/>
    <p:sldId id="275" r:id="rId14"/>
    <p:sldId id="274" r:id="rId15"/>
    <p:sldId id="265" r:id="rId16"/>
    <p:sldId id="273" r:id="rId17"/>
    <p:sldId id="268" r:id="rId18"/>
    <p:sldId id="269" r:id="rId19"/>
    <p:sldId id="277" r:id="rId20"/>
    <p:sldId id="278" r:id="rId21"/>
    <p:sldId id="276" r:id="rId22"/>
    <p:sldId id="279" r:id="rId23"/>
    <p:sldId id="280" r:id="rId24"/>
    <p:sldId id="284" r:id="rId25"/>
    <p:sldId id="282" r:id="rId26"/>
    <p:sldId id="281" r:id="rId27"/>
    <p:sldId id="283" r:id="rId28"/>
    <p:sldId id="285" r:id="rId29"/>
    <p:sldId id="286" r:id="rId30"/>
    <p:sldId id="290" r:id="rId31"/>
    <p:sldId id="287" r:id="rId32"/>
    <p:sldId id="288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301" r:id="rId41"/>
    <p:sldId id="298" r:id="rId42"/>
    <p:sldId id="299" r:id="rId43"/>
    <p:sldId id="300" r:id="rId44"/>
    <p:sldId id="302" r:id="rId45"/>
    <p:sldId id="303" r:id="rId46"/>
    <p:sldId id="304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747"/>
    <a:srgbClr val="212121"/>
    <a:srgbClr val="C9394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916C8-812D-4B64-92A8-238699F8A54D}" type="datetimeFigureOut">
              <a:rPr lang="zh-CN" altLang="en-US" smtClean="0"/>
              <a:pPr/>
              <a:t>2016/5/26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30353-FD25-4FDB-B960-DDAE0D8D2B8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30353-FD25-4FDB-B960-DDAE0D8D2B8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quirejs/requirej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quirejs/text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慕课网\录制相关文件\小慕表情\GIF\51鍠囧彮鍠婅瘽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836712"/>
            <a:ext cx="4762500" cy="476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慕课网\录制相关文件\小慕表情\GIF\51鍠囧彮鍠婅瘽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836712"/>
            <a:ext cx="4762500" cy="476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C9394A"/>
                </a:solidFill>
              </a:rPr>
              <a:t>requirejs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https://github.com/requirejs/requirejs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为什么使用</a:t>
            </a:r>
            <a:r>
              <a:rPr lang="en-US" altLang="zh-CN" dirty="0" err="1" smtClean="0">
                <a:solidFill>
                  <a:srgbClr val="C9394A"/>
                </a:solidFill>
              </a:rPr>
              <a:t>requirejs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12121"/>
                </a:solidFill>
              </a:rPr>
              <a:t>异步加载文件</a:t>
            </a:r>
            <a:endParaRPr lang="zh-CN" altLang="en-US" dirty="0">
              <a:solidFill>
                <a:srgbClr val="21212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780928"/>
            <a:ext cx="61722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691680" y="3429000"/>
            <a:ext cx="5328592" cy="360040"/>
          </a:xfrm>
          <a:prstGeom prst="rect">
            <a:avLst/>
          </a:prstGeom>
          <a:noFill/>
          <a:ln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模块化开发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12121"/>
                </a:solidFill>
              </a:rPr>
              <a:t>一个文件一个模块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zh-CN" altLang="en-US" dirty="0" smtClean="0">
                <a:solidFill>
                  <a:srgbClr val="212121"/>
                </a:solidFill>
              </a:rPr>
              <a:t>减少全局变量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9394A"/>
                </a:solidFill>
              </a:rPr>
              <a:t>define</a:t>
            </a:r>
            <a:r>
              <a:rPr lang="zh-CN" altLang="en-US" dirty="0" smtClean="0">
                <a:solidFill>
                  <a:srgbClr val="212121"/>
                </a:solidFill>
              </a:rPr>
              <a:t>：定义模块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en-US" altLang="zh-CN" dirty="0" smtClean="0">
                <a:solidFill>
                  <a:srgbClr val="C9394A"/>
                </a:solidFill>
              </a:rPr>
              <a:t>require</a:t>
            </a:r>
            <a:r>
              <a:rPr lang="zh-CN" altLang="en-US" dirty="0" smtClean="0">
                <a:solidFill>
                  <a:srgbClr val="212121"/>
                </a:solidFill>
              </a:rPr>
              <a:t>：加载模块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Define</a:t>
            </a:r>
            <a:r>
              <a:rPr lang="zh-CN" altLang="en-US" dirty="0" smtClean="0"/>
              <a:t>定义模块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924944"/>
            <a:ext cx="67722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611560" y="15567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模块名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419872" y="15567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模块依赖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300192" y="15567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模块的实现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function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1979712" y="2492896"/>
            <a:ext cx="864096" cy="72008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4499992" y="2492896"/>
            <a:ext cx="0" cy="72008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7" idx="2"/>
          </p:cNvCxnSpPr>
          <p:nvPr/>
        </p:nvCxnSpPr>
        <p:spPr>
          <a:xfrm flipV="1">
            <a:off x="6444208" y="2443088"/>
            <a:ext cx="864047" cy="76988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203848" y="51571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返回结果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6" name="直接箭头连接符 15"/>
          <p:cNvCxnSpPr>
            <a:endCxn id="15" idx="0"/>
          </p:cNvCxnSpPr>
          <p:nvPr/>
        </p:nvCxnSpPr>
        <p:spPr>
          <a:xfrm>
            <a:off x="3347864" y="4365104"/>
            <a:ext cx="864047" cy="79208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Require</a:t>
            </a:r>
            <a:r>
              <a:rPr lang="zh-CN" altLang="en-US" dirty="0" smtClean="0"/>
              <a:t>加载模块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068960"/>
            <a:ext cx="58007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1259632" y="15567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模块名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2339752" y="2492896"/>
            <a:ext cx="864096" cy="72008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5652120" y="1484784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模块的实现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function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796136" y="2420888"/>
            <a:ext cx="864047" cy="76988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加载文件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212121"/>
                </a:solidFill>
              </a:rPr>
              <a:t>RequireJS</a:t>
            </a:r>
            <a:r>
              <a:rPr lang="zh-CN" altLang="en-US" dirty="0" smtClean="0">
                <a:solidFill>
                  <a:srgbClr val="212121"/>
                </a:solidFill>
              </a:rPr>
              <a:t>以一个相对于</a:t>
            </a:r>
            <a:r>
              <a:rPr lang="en-US" altLang="zh-CN" dirty="0" err="1" smtClean="0">
                <a:solidFill>
                  <a:srgbClr val="C9394A"/>
                </a:solidFill>
              </a:rPr>
              <a:t>baseUrl</a:t>
            </a:r>
            <a:r>
              <a:rPr lang="zh-CN" altLang="en-US" dirty="0" smtClean="0">
                <a:solidFill>
                  <a:srgbClr val="212121"/>
                </a:solidFill>
              </a:rPr>
              <a:t>的地址来加载所有的代码</a:t>
            </a:r>
            <a:endParaRPr lang="zh-CN" altLang="en-US" dirty="0">
              <a:solidFill>
                <a:srgbClr val="21212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11560" y="407707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347864" y="407707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data-main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300192" y="405487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err="1" smtClean="0">
                <a:solidFill>
                  <a:schemeClr val="bg1"/>
                </a:solidFill>
              </a:rPr>
              <a:t>baseUrl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加载机制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212121"/>
                </a:solidFill>
              </a:rPr>
              <a:t>RequireJS</a:t>
            </a:r>
            <a:r>
              <a:rPr lang="zh-CN" altLang="en-US" dirty="0" smtClean="0">
                <a:solidFill>
                  <a:srgbClr val="212121"/>
                </a:solidFill>
              </a:rPr>
              <a:t>使用</a:t>
            </a:r>
            <a:r>
              <a:rPr lang="en-US" altLang="zh-CN" dirty="0" err="1" smtClean="0">
                <a:solidFill>
                  <a:srgbClr val="212121"/>
                </a:solidFill>
              </a:rPr>
              <a:t>head.appendChild</a:t>
            </a:r>
            <a:r>
              <a:rPr lang="en-US" altLang="zh-CN" dirty="0" smtClean="0">
                <a:solidFill>
                  <a:srgbClr val="212121"/>
                </a:solidFill>
              </a:rPr>
              <a:t>()</a:t>
            </a:r>
            <a:r>
              <a:rPr lang="zh-CN" altLang="en-US" dirty="0" smtClean="0">
                <a:solidFill>
                  <a:srgbClr val="212121"/>
                </a:solidFill>
              </a:rPr>
              <a:t>将每一个依赖加载为一个</a:t>
            </a:r>
            <a:r>
              <a:rPr lang="en-US" altLang="zh-CN" dirty="0" smtClean="0">
                <a:solidFill>
                  <a:srgbClr val="212121"/>
                </a:solidFill>
              </a:rPr>
              <a:t>script</a:t>
            </a:r>
            <a:r>
              <a:rPr lang="zh-CN" altLang="en-US" dirty="0" smtClean="0">
                <a:solidFill>
                  <a:srgbClr val="212121"/>
                </a:solidFill>
              </a:rPr>
              <a:t>标签。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zh-CN" altLang="en-US" dirty="0" smtClean="0">
                <a:solidFill>
                  <a:srgbClr val="212121"/>
                </a:solidFill>
              </a:rPr>
              <a:t>加载即执行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79425" y="155098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9394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配置模块路径</a:t>
            </a:r>
          </a:p>
        </p:txBody>
      </p:sp>
      <p:sp>
        <p:nvSpPr>
          <p:cNvPr id="5" name="文本框 2"/>
          <p:cNvSpPr txBox="1"/>
          <p:nvPr/>
        </p:nvSpPr>
        <p:spPr>
          <a:xfrm>
            <a:off x="611560" y="3140968"/>
            <a:ext cx="7200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baseUrl</a:t>
            </a:r>
            <a:endParaRPr lang="en-US" altLang="zh-CN" sz="20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C9394A"/>
                </a:solidFill>
              </a:rPr>
              <a:t>Requirejs</a:t>
            </a:r>
            <a:r>
              <a:rPr lang="zh-CN" altLang="en-US" dirty="0" smtClean="0">
                <a:solidFill>
                  <a:srgbClr val="C9394A"/>
                </a:solidFill>
              </a:rPr>
              <a:t>和自动打包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474747"/>
                </a:solidFill>
              </a:rPr>
              <a:t>讲师：</a:t>
            </a:r>
            <a:r>
              <a:rPr lang="en-US" altLang="zh-CN" dirty="0" smtClean="0">
                <a:solidFill>
                  <a:srgbClr val="474747"/>
                </a:solidFill>
              </a:rPr>
              <a:t>Silva</a:t>
            </a:r>
            <a:endParaRPr lang="zh-CN" altLang="en-US" dirty="0">
              <a:solidFill>
                <a:srgbClr val="47474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556792"/>
            <a:ext cx="721042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077072"/>
            <a:ext cx="71818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3347864" y="1556792"/>
            <a:ext cx="2160240" cy="43204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259632" y="332656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lib/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jquery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3347864" y="980728"/>
            <a:ext cx="1008112" cy="576064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1187624" y="2780928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err="1" smtClean="0">
                <a:solidFill>
                  <a:schemeClr val="bg1"/>
                </a:solidFill>
              </a:rPr>
              <a:t>jquery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2555776" y="3717032"/>
            <a:ext cx="576064" cy="79208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555776" y="4509120"/>
            <a:ext cx="1440160" cy="360040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588224" y="1556792"/>
            <a:ext cx="792088" cy="43204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364088" y="260648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lib/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jquery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7" name="直接箭头连接符 16"/>
          <p:cNvCxnSpPr>
            <a:stCxn id="14" idx="0"/>
          </p:cNvCxnSpPr>
          <p:nvPr/>
        </p:nvCxnSpPr>
        <p:spPr>
          <a:xfrm flipH="1" flipV="1">
            <a:off x="6516216" y="1124744"/>
            <a:ext cx="468052" cy="43204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3" grpId="0" animBg="1"/>
      <p:bldP spid="14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7733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paths	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237278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映射不放于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baseUrl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下的模块名</a:t>
            </a:r>
            <a:endParaRPr lang="en-US" altLang="zh-CN" sz="20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212976"/>
            <a:ext cx="44672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2267744" y="4005064"/>
            <a:ext cx="1080120" cy="43204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635896" y="4005064"/>
            <a:ext cx="1656184" cy="43204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475656" y="5085184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模块名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3" name="直接箭头连接符 12"/>
          <p:cNvCxnSpPr>
            <a:endCxn id="12" idx="0"/>
          </p:cNvCxnSpPr>
          <p:nvPr/>
        </p:nvCxnSpPr>
        <p:spPr>
          <a:xfrm flipH="1">
            <a:off x="2483719" y="4437112"/>
            <a:ext cx="288081" cy="64807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779912" y="5085184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模块路径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6" name="直接箭头连接符 15"/>
          <p:cNvCxnSpPr>
            <a:endCxn id="15" idx="0"/>
          </p:cNvCxnSpPr>
          <p:nvPr/>
        </p:nvCxnSpPr>
        <p:spPr>
          <a:xfrm>
            <a:off x="4500042" y="4437112"/>
            <a:ext cx="287933" cy="64807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1" grpId="0" animBg="1"/>
      <p:bldP spid="12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2133600"/>
            <a:ext cx="728662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2627784" y="3140968"/>
            <a:ext cx="5544616" cy="360040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995936" y="1196752"/>
            <a:ext cx="2520280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首先加载的模块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5292080" y="2060848"/>
            <a:ext cx="50" cy="108012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627784" y="3501008"/>
            <a:ext cx="1728192" cy="360040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3491880" y="3861048"/>
            <a:ext cx="50" cy="864096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2267744" y="4725144"/>
            <a:ext cx="2520280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第一个加载失败后的备用文件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000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2697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定义模块</a:t>
            </a:r>
            <a:endParaRPr lang="zh-CN" altLang="en-US" sz="22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611560" y="1196752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200" dirty="0" smtClean="0"/>
              <a:t>定义模块的方式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09600" y="2776984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通过一个例子来熟悉模块化开发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函数式定义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04864"/>
            <a:ext cx="67722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圆角矩形 3"/>
          <p:cNvSpPr/>
          <p:nvPr/>
        </p:nvSpPr>
        <p:spPr>
          <a:xfrm>
            <a:off x="3491880" y="908720"/>
            <a:ext cx="3384376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最佳实践：不写死模块名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2627784" y="1844824"/>
            <a:ext cx="2304256" cy="64807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2915816" y="4797152"/>
            <a:ext cx="2952328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依赖的模块可有可无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>
            <a:endCxn id="7" idx="0"/>
          </p:cNvCxnSpPr>
          <p:nvPr/>
        </p:nvCxnSpPr>
        <p:spPr>
          <a:xfrm>
            <a:off x="4355976" y="2780928"/>
            <a:ext cx="36004" cy="2016224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定义简单的对象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348880"/>
            <a:ext cx="51816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968499"/>
            <a:ext cx="42005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3419872" y="2852936"/>
            <a:ext cx="2160240" cy="43204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2697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配置不支持</a:t>
            </a:r>
            <a:r>
              <a:rPr lang="en-US" altLang="zh-CN" sz="22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的库和插件</a:t>
            </a:r>
            <a:endParaRPr lang="zh-CN" altLang="en-US" sz="22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43808" y="4293096"/>
            <a:ext cx="3528392" cy="8640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require/define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4572000" y="3212976"/>
            <a:ext cx="1" cy="108012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11560" y="2060848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加载不支持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的库，如</a:t>
            </a:r>
            <a:r>
              <a:rPr lang="en-US" altLang="zh-CN" sz="2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Modernizr.js</a:t>
            </a:r>
            <a:endParaRPr lang="en-US" altLang="zh-CN" sz="2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11560" y="3573016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加载不支持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的框架，如</a:t>
            </a:r>
            <a:r>
              <a:rPr lang="en-US" altLang="zh-CN" sz="2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endParaRPr lang="en-US" altLang="zh-CN" sz="2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>
                <a:solidFill>
                  <a:srgbClr val="212121"/>
                </a:solidFill>
              </a:rPr>
              <a:t>Requirejs</a:t>
            </a:r>
            <a:r>
              <a:rPr lang="zh-CN" altLang="en-US" dirty="0" smtClean="0">
                <a:solidFill>
                  <a:srgbClr val="212121"/>
                </a:solidFill>
              </a:rPr>
              <a:t>模块化开发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00808"/>
            <a:ext cx="54959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611560" y="908720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shim</a:t>
            </a:r>
            <a:endParaRPr lang="en-US" altLang="zh-CN" sz="2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71600" y="4437112"/>
            <a:ext cx="3600400" cy="100811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初始化函数，返回的对象代替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exports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作为模块对象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>
            <a:endCxn id="6" idx="0"/>
          </p:cNvCxnSpPr>
          <p:nvPr/>
        </p:nvCxnSpPr>
        <p:spPr>
          <a:xfrm>
            <a:off x="3491880" y="2780928"/>
            <a:ext cx="3492388" cy="1656184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5220072" y="4437112"/>
            <a:ext cx="3528392" cy="8640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全局变量作为模块对象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6"/>
          <p:cNvCxnSpPr>
            <a:endCxn id="4" idx="0"/>
          </p:cNvCxnSpPr>
          <p:nvPr/>
        </p:nvCxnSpPr>
        <p:spPr>
          <a:xfrm flipH="1">
            <a:off x="2771800" y="3068960"/>
            <a:ext cx="360040" cy="136815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5615608" y="2780928"/>
            <a:ext cx="3528392" cy="8640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依赖的模块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箭头连接符 8"/>
          <p:cNvCxnSpPr>
            <a:endCxn id="8" idx="1"/>
          </p:cNvCxnSpPr>
          <p:nvPr/>
        </p:nvCxnSpPr>
        <p:spPr>
          <a:xfrm>
            <a:off x="3347864" y="2564904"/>
            <a:ext cx="2267744" cy="64807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339752" y="1916832"/>
            <a:ext cx="1368152" cy="43204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3491880" y="548680"/>
            <a:ext cx="2520280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不支持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AMD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的模块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23" name="直接箭头连接符 22"/>
          <p:cNvCxnSpPr>
            <a:stCxn id="22" idx="2"/>
          </p:cNvCxnSpPr>
          <p:nvPr/>
        </p:nvCxnSpPr>
        <p:spPr>
          <a:xfrm flipH="1">
            <a:off x="3275858" y="1434976"/>
            <a:ext cx="1476162" cy="40984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1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492896"/>
            <a:ext cx="47910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2"/>
          <p:cNvSpPr txBox="1"/>
          <p:nvPr/>
        </p:nvSpPr>
        <p:spPr>
          <a:xfrm>
            <a:off x="611560" y="1268760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加载不支持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的库，如</a:t>
            </a:r>
            <a:r>
              <a:rPr lang="en-US" altLang="zh-CN" sz="2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Modernizr.js</a:t>
            </a:r>
            <a:endParaRPr lang="en-US" altLang="zh-CN" sz="2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475656" y="4509120"/>
            <a:ext cx="4680520" cy="958304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把全局变量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Modernizr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导入为模块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3563888" y="3429000"/>
            <a:ext cx="1" cy="108012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852936"/>
            <a:ext cx="48006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611560" y="1412776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加载不支持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的框架，如</a:t>
            </a:r>
            <a:r>
              <a:rPr lang="en-US" altLang="zh-CN" sz="2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endParaRPr lang="en-US" altLang="zh-CN" sz="2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475656" y="4509120"/>
            <a:ext cx="4680520" cy="958304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依赖的模块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3563889" y="3501008"/>
            <a:ext cx="1152127" cy="100811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2697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其他常用配置</a:t>
            </a:r>
            <a:endParaRPr lang="zh-CN" altLang="en-US" sz="22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914400" y="1340768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7474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baseUrl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474747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914400" y="234888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400" b="1" noProof="0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paths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474747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914400" y="3497064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7474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shim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63960" y="2492896"/>
            <a:ext cx="82296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项目开发初期使用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jquery1.12.3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，后期以为需要支持移动开发，升级到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jquery2.2.3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200" b="1" dirty="0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755576" y="3814008"/>
            <a:ext cx="82296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但是又担心之前依赖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jquery1.12.3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的代码升级到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2.2.3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后可能会有问题，就保守的让这部分代码继续使用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1.12.3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  <a:endParaRPr lang="en-US" altLang="zh-CN" sz="20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908720"/>
            <a:ext cx="53530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683568" y="364502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app/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模块里加载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模块时，将加载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jquery.js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662880" y="446905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app/api2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模块里加载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模块时，将加载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jquery2.js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200" b="1" noProof="0" dirty="0" err="1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waitSeconds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3960" y="2492896"/>
            <a:ext cx="82296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下载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等待的时间，默认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秒。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如果设为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，则禁用等待超时。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urlArgs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3960" y="249289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下载文件时，在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后面增加额外的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query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734888" y="374897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urlArgs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: “_=" + (new Date()).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getTime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2697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22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jsonp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lang="zh-CN" altLang="en-US" sz="22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419872" y="332656"/>
            <a:ext cx="20162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app.js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827584" y="2348880"/>
            <a:ext cx="151216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Jquery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555776" y="2276872"/>
            <a:ext cx="1800200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Backbone</a:t>
            </a:r>
            <a:endParaRPr lang="zh-CN" altLang="en-US" b="1" dirty="0"/>
          </a:p>
        </p:txBody>
      </p:sp>
      <p:sp>
        <p:nvSpPr>
          <p:cNvPr id="8" name="椭圆 7"/>
          <p:cNvSpPr/>
          <p:nvPr/>
        </p:nvSpPr>
        <p:spPr>
          <a:xfrm>
            <a:off x="4644008" y="2276872"/>
            <a:ext cx="172819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bootstrap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6732240" y="2204864"/>
            <a:ext cx="1872208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Helper.js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1907704" y="1124744"/>
            <a:ext cx="180020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7" idx="0"/>
          </p:cNvCxnSpPr>
          <p:nvPr/>
        </p:nvCxnSpPr>
        <p:spPr>
          <a:xfrm flipH="1">
            <a:off x="3455876" y="1268760"/>
            <a:ext cx="756084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8" idx="0"/>
          </p:cNvCxnSpPr>
          <p:nvPr/>
        </p:nvCxnSpPr>
        <p:spPr>
          <a:xfrm>
            <a:off x="4788024" y="1268760"/>
            <a:ext cx="72008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5"/>
          </p:cNvCxnSpPr>
          <p:nvPr/>
        </p:nvCxnSpPr>
        <p:spPr>
          <a:xfrm>
            <a:off x="5140827" y="1113145"/>
            <a:ext cx="2239485" cy="1091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3347864" y="4149080"/>
            <a:ext cx="230425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app.js</a:t>
            </a:r>
            <a:endParaRPr lang="zh-CN" altLang="en-US" sz="2400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1763688" y="3284984"/>
            <a:ext cx="187220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635896" y="3212976"/>
            <a:ext cx="504056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8" idx="4"/>
          </p:cNvCxnSpPr>
          <p:nvPr/>
        </p:nvCxnSpPr>
        <p:spPr>
          <a:xfrm flipH="1">
            <a:off x="4932040" y="3284984"/>
            <a:ext cx="57606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4"/>
          </p:cNvCxnSpPr>
          <p:nvPr/>
        </p:nvCxnSpPr>
        <p:spPr>
          <a:xfrm flipH="1">
            <a:off x="5364088" y="3212976"/>
            <a:ext cx="2304256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2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763960" y="191683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jsonp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4888" y="299695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传统的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jsonp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755576" y="403700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jsonp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jsonp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3960" y="249289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的一种使用模式，可以跨域获取数据，如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763960" y="3657218"/>
            <a:ext cx="82296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同源策略：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www.baidu.com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不能获取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www.qq.com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的数据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jsonp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的实现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568" y="2492896"/>
            <a:ext cx="830999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15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&lt;script </a:t>
            </a:r>
            <a:r>
              <a:rPr lang="en-US" altLang="zh-CN" sz="15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15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=“http://www.baidu.com/user?callback=onloaded”&gt;&lt;/script&gt;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717032"/>
            <a:ext cx="488632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2"/>
          <p:cNvSpPr txBox="1"/>
          <p:nvPr/>
        </p:nvSpPr>
        <p:spPr>
          <a:xfrm>
            <a:off x="734888" y="3249851"/>
            <a:ext cx="822960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15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http://www.baidu.com/user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660232" y="4077072"/>
            <a:ext cx="2232248" cy="8640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需要定义一个全局的</a:t>
            </a:r>
            <a:r>
              <a:rPr lang="en-US" altLang="zh-CN" sz="15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onloaded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699792" y="4005064"/>
            <a:ext cx="3960441" cy="504056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5292080" y="836712"/>
            <a:ext cx="2232248" cy="8640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后端通过</a:t>
            </a:r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callback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获取参数值</a:t>
            </a:r>
            <a:r>
              <a:rPr lang="en-US" altLang="zh-CN" sz="15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onloaded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6372200" y="1772816"/>
            <a:ext cx="432048" cy="72008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/>
      <p:bldP spid="6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200" b="1" dirty="0" err="1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equirejs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实现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jsonp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722240"/>
            <a:ext cx="71532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077072"/>
            <a:ext cx="49911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2"/>
          <p:cNvSpPr txBox="1"/>
          <p:nvPr/>
        </p:nvSpPr>
        <p:spPr>
          <a:xfrm>
            <a:off x="467544" y="1988840"/>
            <a:ext cx="85260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是通过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script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标签来加载模块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852937"/>
            <a:ext cx="8229600" cy="64807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使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插件加载</a:t>
            </a:r>
            <a:r>
              <a:rPr lang="en-US" altLang="zh-CN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</a:p>
          <a:p>
            <a:pPr algn="ctr">
              <a:buNone/>
            </a:pP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3728" y="4077072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https://github.com/requirejs/text</a:t>
            </a:r>
            <a:endParaRPr lang="zh-CN" altLang="en-US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插件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text.js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60" y="227687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于加载文本文件的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1575" y="4162400"/>
            <a:ext cx="68008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6228184" y="2780928"/>
            <a:ext cx="2232248" cy="8640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前缀 </a:t>
            </a:r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text!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箭头连接符 5"/>
          <p:cNvCxnSpPr>
            <a:endCxn id="5" idx="1"/>
          </p:cNvCxnSpPr>
          <p:nvPr/>
        </p:nvCxnSpPr>
        <p:spPr>
          <a:xfrm flipV="1">
            <a:off x="3275856" y="3212976"/>
            <a:ext cx="2952328" cy="108012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2"/>
          <p:cNvSpPr txBox="1"/>
          <p:nvPr/>
        </p:nvSpPr>
        <p:spPr>
          <a:xfrm>
            <a:off x="611560" y="317290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通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过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请求来加载文本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 animBg="1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8125"/>
            <a:ext cx="9420225" cy="638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331640" y="3068960"/>
            <a:ext cx="1080120" cy="43204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55576" y="908720"/>
            <a:ext cx="936104" cy="288032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31640" y="4437112"/>
            <a:ext cx="1584176" cy="43204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87624" y="1196752"/>
            <a:ext cx="1080120" cy="288032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12121"/>
                </a:solidFill>
              </a:rPr>
              <a:t>期望的结果</a:t>
            </a:r>
            <a:endParaRPr lang="zh-CN" altLang="en-US" dirty="0">
              <a:solidFill>
                <a:srgbClr val="21212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开发阶段</a:t>
            </a:r>
            <a:endParaRPr lang="en-US" altLang="zh-CN" dirty="0" smtClean="0">
              <a:solidFill>
                <a:srgbClr val="C9394A"/>
              </a:solidFill>
            </a:endParaRPr>
          </a:p>
          <a:p>
            <a:pPr lvl="1"/>
            <a:r>
              <a:rPr lang="zh-CN" altLang="en-US" dirty="0" smtClean="0">
                <a:solidFill>
                  <a:srgbClr val="212121"/>
                </a:solidFill>
              </a:rPr>
              <a:t>不打包，不压缩，模块化开发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pPr lvl="1">
              <a:buNone/>
            </a:pPr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zh-CN" altLang="en-US" dirty="0" smtClean="0">
                <a:solidFill>
                  <a:srgbClr val="C9394A"/>
                </a:solidFill>
              </a:rPr>
              <a:t>部署阶段</a:t>
            </a:r>
            <a:endParaRPr lang="en-US" altLang="zh-CN" dirty="0" smtClean="0">
              <a:solidFill>
                <a:srgbClr val="C9394A"/>
              </a:solidFill>
            </a:endParaRPr>
          </a:p>
          <a:p>
            <a:pPr lvl="1"/>
            <a:r>
              <a:rPr lang="zh-CN" altLang="en-US" smtClean="0">
                <a:solidFill>
                  <a:srgbClr val="212121"/>
                </a:solidFill>
              </a:rPr>
              <a:t>自动打包、压</a:t>
            </a:r>
            <a:r>
              <a:rPr lang="zh-CN" altLang="en-US" dirty="0" smtClean="0">
                <a:solidFill>
                  <a:srgbClr val="212121"/>
                </a:solidFill>
              </a:rPr>
              <a:t>缩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  <a:r>
              <a:rPr lang="zh-CN" altLang="en-US" dirty="0" smtClean="0">
                <a:solidFill>
                  <a:srgbClr val="C9394A"/>
                </a:solidFill>
              </a:rPr>
              <a:t>规范</a:t>
            </a:r>
            <a:r>
              <a:rPr lang="en-US" altLang="zh-CN" dirty="0" smtClean="0">
                <a:solidFill>
                  <a:srgbClr val="C9394A"/>
                </a:solidFill>
              </a:rPr>
              <a:t/>
            </a:r>
            <a:br>
              <a:rPr lang="en-US" altLang="zh-CN" dirty="0" smtClean="0">
                <a:solidFill>
                  <a:srgbClr val="C9394A"/>
                </a:solidFill>
              </a:rPr>
            </a:br>
            <a:r>
              <a:rPr lang="en-US" altLang="zh-CN" dirty="0" smtClean="0">
                <a:solidFill>
                  <a:srgbClr val="C9394A"/>
                </a:solidFill>
              </a:rPr>
              <a:t/>
            </a:r>
            <a:br>
              <a:rPr lang="en-US" altLang="zh-CN" dirty="0" smtClean="0">
                <a:solidFill>
                  <a:srgbClr val="C9394A"/>
                </a:solidFill>
              </a:rPr>
            </a:br>
            <a:r>
              <a:rPr lang="en-US" altLang="zh-CN" dirty="0" smtClean="0">
                <a:solidFill>
                  <a:srgbClr val="C9394A"/>
                </a:solidFill>
              </a:rPr>
              <a:t/>
            </a:r>
            <a:br>
              <a:rPr lang="en-US" altLang="zh-CN" dirty="0" smtClean="0">
                <a:solidFill>
                  <a:srgbClr val="C9394A"/>
                </a:solidFill>
              </a:rPr>
            </a:br>
            <a:r>
              <a:rPr lang="zh-CN" altLang="en-US" dirty="0" smtClean="0">
                <a:solidFill>
                  <a:srgbClr val="212121"/>
                </a:solidFill>
              </a:rPr>
              <a:t>异步模块加载机制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为什么使用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</a:p>
          <a:p>
            <a:endParaRPr lang="en-US" altLang="zh-CN" dirty="0" smtClean="0">
              <a:solidFill>
                <a:srgbClr val="C9394A"/>
              </a:solidFill>
            </a:endParaRPr>
          </a:p>
          <a:p>
            <a:r>
              <a:rPr lang="zh-CN" altLang="en-US" dirty="0" smtClean="0">
                <a:solidFill>
                  <a:srgbClr val="C9394A"/>
                </a:solidFill>
              </a:rPr>
              <a:t>什么是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</a:p>
          <a:p>
            <a:endParaRPr lang="en-US" altLang="zh-CN" dirty="0" smtClean="0">
              <a:solidFill>
                <a:srgbClr val="C9394A"/>
              </a:solidFill>
            </a:endParaRPr>
          </a:p>
          <a:p>
            <a:r>
              <a:rPr lang="zh-CN" altLang="en-US" dirty="0" smtClean="0">
                <a:solidFill>
                  <a:srgbClr val="C9394A"/>
                </a:solidFill>
              </a:rPr>
              <a:t>怎么用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  <a:endParaRPr lang="zh-CN" altLang="en-US" dirty="0">
              <a:solidFill>
                <a:srgbClr val="C9394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203848" y="191683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Dojo</a:t>
            </a:r>
          </a:p>
          <a:p>
            <a:pPr algn="ctr">
              <a:buFont typeface="Arial" charset="0"/>
              <a:buNone/>
              <a:defRPr/>
            </a:pPr>
            <a:r>
              <a:rPr lang="en-US" altLang="zh-CN" sz="2000" b="1" dirty="0" err="1" smtClean="0">
                <a:solidFill>
                  <a:schemeClr val="bg1"/>
                </a:solidFill>
              </a:rPr>
              <a:t>Extjs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259632" y="4365104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模块定义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076056" y="4365104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加载机制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2123728" y="2852936"/>
            <a:ext cx="1656184" cy="1512168"/>
          </a:xfrm>
          <a:prstGeom prst="straightConnector1">
            <a:avLst/>
          </a:prstGeom>
          <a:ln w="28575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9" idx="0"/>
          </p:cNvCxnSpPr>
          <p:nvPr/>
        </p:nvCxnSpPr>
        <p:spPr>
          <a:xfrm>
            <a:off x="4427984" y="2852936"/>
            <a:ext cx="1656135" cy="1512168"/>
          </a:xfrm>
          <a:prstGeom prst="straightConnector1">
            <a:avLst/>
          </a:prstGeom>
          <a:ln w="28575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3275856" y="3068960"/>
            <a:ext cx="1728787" cy="1008062"/>
          </a:xfrm>
          <a:prstGeom prst="ellipse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AMD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什么是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212121"/>
                </a:solidFill>
              </a:rPr>
              <a:t>define(id?, dependencies?, factory);</a:t>
            </a:r>
          </a:p>
          <a:p>
            <a:pPr lvl="1"/>
            <a:endParaRPr lang="en-US" altLang="zh-CN" dirty="0" smtClean="0">
              <a:solidFill>
                <a:srgbClr val="212121"/>
              </a:solidFill>
            </a:endParaRPr>
          </a:p>
          <a:p>
            <a:pPr lvl="1"/>
            <a:r>
              <a:rPr lang="en-US" altLang="zh-CN" dirty="0" smtClean="0">
                <a:solidFill>
                  <a:srgbClr val="474747"/>
                </a:solidFill>
              </a:rPr>
              <a:t>Id</a:t>
            </a:r>
            <a:r>
              <a:rPr lang="zh-CN" altLang="en-US" dirty="0" smtClean="0">
                <a:solidFill>
                  <a:srgbClr val="474747"/>
                </a:solidFill>
              </a:rPr>
              <a:t>：模块名，可以省略</a:t>
            </a:r>
            <a:endParaRPr lang="en-US" altLang="zh-CN" dirty="0" smtClean="0">
              <a:solidFill>
                <a:srgbClr val="474747"/>
              </a:solidFill>
            </a:endParaRPr>
          </a:p>
          <a:p>
            <a:pPr lvl="1"/>
            <a:r>
              <a:rPr lang="en-US" altLang="zh-CN" dirty="0" smtClean="0">
                <a:solidFill>
                  <a:srgbClr val="474747"/>
                </a:solidFill>
              </a:rPr>
              <a:t>Dependencies</a:t>
            </a:r>
            <a:r>
              <a:rPr lang="zh-CN" altLang="en-US" dirty="0" smtClean="0">
                <a:solidFill>
                  <a:srgbClr val="474747"/>
                </a:solidFill>
              </a:rPr>
              <a:t>：所依赖模块的数组，可以省略</a:t>
            </a:r>
            <a:endParaRPr lang="en-US" altLang="zh-CN" dirty="0" smtClean="0">
              <a:solidFill>
                <a:srgbClr val="474747"/>
              </a:solidFill>
            </a:endParaRPr>
          </a:p>
          <a:p>
            <a:pPr lvl="1"/>
            <a:r>
              <a:rPr lang="en-US" altLang="zh-CN" dirty="0" smtClean="0">
                <a:solidFill>
                  <a:srgbClr val="474747"/>
                </a:solidFill>
              </a:rPr>
              <a:t>Factory</a:t>
            </a:r>
            <a:r>
              <a:rPr lang="zh-CN" altLang="en-US" dirty="0" smtClean="0">
                <a:solidFill>
                  <a:srgbClr val="474747"/>
                </a:solidFill>
              </a:rPr>
              <a:t>：模块的实现，可以是函数或对象</a:t>
            </a:r>
            <a:endParaRPr lang="zh-CN" altLang="en-US" dirty="0">
              <a:solidFill>
                <a:srgbClr val="47474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846</Words>
  <Application>Microsoft Office PowerPoint</Application>
  <PresentationFormat>全屏显示(4:3)</PresentationFormat>
  <Paragraphs>135</Paragraphs>
  <Slides>46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Office 主题</vt:lpstr>
      <vt:lpstr>幻灯片 1</vt:lpstr>
      <vt:lpstr>Requirejs和自动打包</vt:lpstr>
      <vt:lpstr> Requirejs模块化开发 </vt:lpstr>
      <vt:lpstr>幻灯片 4</vt:lpstr>
      <vt:lpstr>期望的结果</vt:lpstr>
      <vt:lpstr>AMD规范   异步模块加载机制</vt:lpstr>
      <vt:lpstr>幻灯片 7</vt:lpstr>
      <vt:lpstr>幻灯片 8</vt:lpstr>
      <vt:lpstr>什么是AMD</vt:lpstr>
      <vt:lpstr>幻灯片 10</vt:lpstr>
      <vt:lpstr>requirejs</vt:lpstr>
      <vt:lpstr>为什么使用requirejs</vt:lpstr>
      <vt:lpstr>模块化开发</vt:lpstr>
      <vt:lpstr>幻灯片 14</vt:lpstr>
      <vt:lpstr>Define定义模块</vt:lpstr>
      <vt:lpstr>Require加载模块</vt:lpstr>
      <vt:lpstr>加载文件</vt:lpstr>
      <vt:lpstr>加载机制</vt:lpstr>
      <vt:lpstr>幻灯片 19</vt:lpstr>
      <vt:lpstr>幻灯片 20</vt:lpstr>
      <vt:lpstr>幻灯片 21</vt:lpstr>
      <vt:lpstr>幻灯片 22</vt:lpstr>
      <vt:lpstr>Requirejs和自动打包</vt:lpstr>
      <vt:lpstr>幻灯片 24</vt:lpstr>
      <vt:lpstr>幻灯片 25</vt:lpstr>
      <vt:lpstr>幻灯片 26</vt:lpstr>
      <vt:lpstr>幻灯片 27</vt:lpstr>
      <vt:lpstr>Requirejs和自动打包</vt:lpstr>
      <vt:lpstr>幻灯片 29</vt:lpstr>
      <vt:lpstr>幻灯片 30</vt:lpstr>
      <vt:lpstr>幻灯片 31</vt:lpstr>
      <vt:lpstr>幻灯片 32</vt:lpstr>
      <vt:lpstr>Requirejs和自动打包</vt:lpstr>
      <vt:lpstr>幻灯片 34</vt:lpstr>
      <vt:lpstr>幻灯片 35</vt:lpstr>
      <vt:lpstr>幻灯片 36</vt:lpstr>
      <vt:lpstr>幻灯片 37</vt:lpstr>
      <vt:lpstr>幻灯片 38</vt:lpstr>
      <vt:lpstr>Requirejs和自动打包</vt:lpstr>
      <vt:lpstr>幻灯片 40</vt:lpstr>
      <vt:lpstr>幻灯片 41</vt:lpstr>
      <vt:lpstr>幻灯片 42</vt:lpstr>
      <vt:lpstr>幻灯片 43</vt:lpstr>
      <vt:lpstr>Requirejs和自动打包</vt:lpstr>
      <vt:lpstr>幻灯片 45</vt:lpstr>
      <vt:lpstr>幻灯片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Requirejs和自动打包</dc:title>
  <cp:lastModifiedBy>Administrator</cp:lastModifiedBy>
  <cp:revision>288</cp:revision>
  <dcterms:modified xsi:type="dcterms:W3CDTF">2016-05-26T12:45:48Z</dcterms:modified>
</cp:coreProperties>
</file>