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84" r:id="rId7"/>
    <p:sldId id="262" r:id="rId8"/>
    <p:sldId id="263" r:id="rId9"/>
    <p:sldId id="264" r:id="rId10"/>
    <p:sldId id="266" r:id="rId11"/>
    <p:sldId id="267" r:id="rId12"/>
    <p:sldId id="268" r:id="rId13"/>
    <p:sldId id="283" r:id="rId14"/>
    <p:sldId id="272" r:id="rId15"/>
    <p:sldId id="279" r:id="rId16"/>
    <p:sldId id="285" r:id="rId17"/>
    <p:sldId id="286" r:id="rId18"/>
    <p:sldId id="287" r:id="rId19"/>
    <p:sldId id="274" r:id="rId20"/>
    <p:sldId id="280" r:id="rId21"/>
    <p:sldId id="275" r:id="rId22"/>
    <p:sldId id="281" r:id="rId23"/>
    <p:sldId id="282" r:id="rId24"/>
    <p:sldId id="276" r:id="rId25"/>
    <p:sldId id="278" r:id="rId2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6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analyticsvidhya.com/blog/2022/01/flight-fare-prediction-using-machine-learning/" TargetMode="External"/><Relationship Id="rId2" Type="http://schemas.openxmlformats.org/officeDocument/2006/relationships/hyperlink" Target="https://towardsdatascience.com/machine-learning-basics-decision-tree-regression-1d73ea003fda" TargetMode="External"/><Relationship Id="rId1" Type="http://schemas.openxmlformats.org/officeDocument/2006/relationships/slideLayout" Target="../slideLayouts/slideLayout13.xml"/><Relationship Id="rId4" Type="http://schemas.openxmlformats.org/officeDocument/2006/relationships/hyperlink" Target="https://medium.com/analytics-vidhya/regression-flight-price-prediction-6771fc4d1fb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The project allows the travellers to check flight rates, according to their travel date, destination and stoppage</a:t>
            </a:r>
            <a:r>
              <a:rPr lang="en-IN" spc="-1" dirty="0">
                <a:solidFill>
                  <a:srgbClr val="000000"/>
                </a:solidFill>
                <a:latin typeface="Times New Roman" panose="02020603050405020304" pitchFamily="18" charset="0"/>
                <a:ea typeface="Old Standard TT"/>
                <a:cs typeface="Times New Roman" panose="02020603050405020304" pitchFamily="18" charset="0"/>
              </a:rPr>
              <a:t>.</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It also allows passengers to chec</a:t>
            </a:r>
            <a:r>
              <a:rPr lang="en-IN" spc="-1" dirty="0">
                <a:solidFill>
                  <a:srgbClr val="000000"/>
                </a:solidFill>
                <a:latin typeface="Times New Roman" panose="02020603050405020304" pitchFamily="18" charset="0"/>
                <a:ea typeface="Old Standard TT"/>
                <a:cs typeface="Times New Roman" panose="02020603050405020304" pitchFamily="18" charset="0"/>
              </a:rPr>
              <a:t>k predicted flight rates for the near future. As a result they might learn about the best time to book their flights accordingly. </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It brings various Airline companies, and flights at one single platform, which makes it easier for the passengers to choose pocket friendly options.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7CE1ECB3-1CD1-46BA-8ECB-21D714C81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386" y="1057320"/>
            <a:ext cx="5848508" cy="364122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The first module consists of Airline origin and destination survey, air carrier statistics database and economic data. It is the research process where we have collected the required data for our project.  </a:t>
            </a:r>
            <a:r>
              <a:rPr lang="en-IN" sz="1800" b="0" strike="noStrike" spc="-1" dirty="0">
                <a:solidFill>
                  <a:srgbClr val="000000"/>
                </a:solidFill>
                <a:latin typeface="Old Standard TT"/>
                <a:ea typeface="Old Standard TT"/>
              </a:rPr>
              <a:t>              </a:t>
            </a:r>
            <a:endParaRPr lang="en-IN" spc="-1" dirty="0">
              <a:latin typeface="Arial"/>
            </a:endParaRP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Next step is data pre-processing. Where training data is pre-processed to transform the raw data into useful and efficient format.</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After pre-processing feature extraction and feature selection is done.</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The last step is to create a prediction model using AI algorithms. And finally the air fare prediction system is built. </a:t>
            </a:r>
          </a:p>
          <a:p>
            <a:pPr marL="457200" indent="-342360">
              <a:lnSpc>
                <a:spcPct val="115000"/>
              </a:lnSpc>
              <a:buClr>
                <a:srgbClr val="000000"/>
              </a:buClr>
              <a:buFont typeface="Old Standard TT"/>
              <a:buChar char="●"/>
            </a:pP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16669177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Times New Roman" panose="02020603050405020304" pitchFamily="18" charset="0"/>
                <a:cs typeface="Times New Roman" panose="02020603050405020304" pitchFamily="18" charset="0"/>
              </a:rPr>
              <a:t>3. Implementation</a:t>
            </a:r>
            <a:endPar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3.1</a:t>
            </a:r>
            <a:r>
              <a:rPr lang="en-IN" sz="3000" b="1" strike="noStrike" spc="-1" dirty="0">
                <a:solidFill>
                  <a:srgbClr val="000000"/>
                </a:solidFill>
                <a:latin typeface="Times New Roman"/>
                <a:ea typeface="Times New Roman"/>
              </a:rPr>
              <a:t> Features and Functionality</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b="1" strike="noStrike" spc="-1" dirty="0">
                <a:solidFill>
                  <a:srgbClr val="000000"/>
                </a:solidFill>
                <a:latin typeface="Times New Roman" panose="02020603050405020304" pitchFamily="18" charset="0"/>
                <a:ea typeface="Old Standard TT"/>
                <a:cs typeface="Times New Roman" panose="02020603050405020304" pitchFamily="18" charset="0"/>
              </a:rPr>
              <a:t>Flight rate prediction: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Rates of Airlines and flights are predicted as per the passengers requirements. Passengers can check flight rates some time prior so that they can book whenever the rates are feasible.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b="1" spc="-1" dirty="0">
                <a:solidFill>
                  <a:srgbClr val="000000"/>
                </a:solidFill>
                <a:latin typeface="Times New Roman" panose="02020603050405020304" pitchFamily="18" charset="0"/>
                <a:ea typeface="Old Standard TT"/>
                <a:cs typeface="Times New Roman" panose="02020603050405020304" pitchFamily="18" charset="0"/>
              </a:rPr>
              <a:t>Flight Stoppage: </a:t>
            </a:r>
            <a:r>
              <a:rPr lang="en-IN" spc="-1" dirty="0">
                <a:solidFill>
                  <a:srgbClr val="000000"/>
                </a:solidFill>
                <a:latin typeface="Times New Roman" panose="02020603050405020304" pitchFamily="18" charset="0"/>
                <a:ea typeface="Old Standard TT"/>
                <a:cs typeface="Times New Roman" panose="02020603050405020304" pitchFamily="18" charset="0"/>
              </a:rPr>
              <a:t>Passengers can choose to travel by taking halts or direct to their destination which may also affect their flight rates, and hence giving them options according to their convenience.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24283622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3.2</a:t>
            </a: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Algorithms Used</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US" b="1" i="0" dirty="0">
                <a:solidFill>
                  <a:srgbClr val="202122"/>
                </a:solidFill>
                <a:effectLst/>
                <a:latin typeface="Times New Roman" panose="02020603050405020304" pitchFamily="18" charset="0"/>
                <a:cs typeface="Times New Roman" panose="02020603050405020304" pitchFamily="18" charset="0"/>
              </a:rPr>
              <a:t>Random forests </a:t>
            </a:r>
            <a:r>
              <a:rPr lang="en-US" i="0" dirty="0">
                <a:solidFill>
                  <a:srgbClr val="202122"/>
                </a:solidFill>
                <a:effectLst/>
                <a:latin typeface="Times New Roman" panose="02020603050405020304" pitchFamily="18" charset="0"/>
                <a:cs typeface="Times New Roman" panose="02020603050405020304" pitchFamily="18" charset="0"/>
              </a:rPr>
              <a:t>or random decision forests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 Random decision forests correct for decision trees' habit of overfitting to their training set. Random forests generally outperform decision trees, but their accuracy is lower than gradient boosted trees. However, data characteristics can affect their performance.</a:t>
            </a:r>
            <a:endParaRPr lang="en-IN" sz="180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316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3.2</a:t>
            </a: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Algorithms Used</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Adding one further step of randomization yields </a:t>
            </a:r>
            <a:r>
              <a:rPr lang="en-US" sz="1800" b="1" strike="noStrike" spc="-1" dirty="0">
                <a:latin typeface="Times New Roman" panose="02020603050405020304" pitchFamily="18" charset="0"/>
                <a:cs typeface="Times New Roman" panose="02020603050405020304" pitchFamily="18" charset="0"/>
              </a:rPr>
              <a:t>extremely randomized trees</a:t>
            </a:r>
            <a:r>
              <a:rPr lang="en-US" sz="1800" b="0" strike="noStrike" spc="-1" dirty="0">
                <a:latin typeface="Times New Roman" panose="02020603050405020304" pitchFamily="18" charset="0"/>
                <a:cs typeface="Times New Roman" panose="02020603050405020304" pitchFamily="18" charset="0"/>
              </a:rPr>
              <a:t>, or </a:t>
            </a:r>
            <a:r>
              <a:rPr lang="en-US" sz="1800" b="1" strike="noStrike" spc="-1" dirty="0" err="1">
                <a:latin typeface="Times New Roman" panose="02020603050405020304" pitchFamily="18" charset="0"/>
                <a:cs typeface="Times New Roman" panose="02020603050405020304" pitchFamily="18" charset="0"/>
              </a:rPr>
              <a:t>ExtraTrees</a:t>
            </a:r>
            <a:r>
              <a:rPr lang="en-US" sz="1800" b="0" strike="noStrike" spc="-1" dirty="0">
                <a:latin typeface="Times New Roman" panose="02020603050405020304" pitchFamily="18" charset="0"/>
                <a:cs typeface="Times New Roman" panose="02020603050405020304" pitchFamily="18" charset="0"/>
              </a:rPr>
              <a:t>. While similar to ordinary random forests in that they are an ensemble of individual trees, there are two main differences: first, each tree is trained using the whole learning sample (rather than a bootstrap sample), and second, the top-down splitting in the tree learner is randomized. Instead of computing the locally optimal cut-point for each feature under consideration (based on, e.g., information gain or the Gini impurity), a random cut-point is selected. </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9591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3.2</a:t>
            </a: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Algorithms Used</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This value is selected from a uniform distribution within the feature's empirical range (in the tree's training set). Then, of all the randomly generated splits, the split that yields the highest score is chosen to split the node. Similar to ordinary random forests, the number of randomly selected features to be considered at each node can be specified.</a:t>
            </a:r>
            <a:endParaRPr lang="en-US"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We </a:t>
            </a:r>
            <a:r>
              <a:rPr lang="en-US" spc="-1" dirty="0">
                <a:latin typeface="Times New Roman" panose="02020603050405020304" pitchFamily="18" charset="0"/>
                <a:cs typeface="Times New Roman" panose="02020603050405020304" pitchFamily="18" charset="0"/>
              </a:rPr>
              <a:t>have used </a:t>
            </a:r>
            <a:r>
              <a:rPr lang="en-US" b="1" spc="-1" dirty="0">
                <a:latin typeface="Times New Roman" panose="02020603050405020304" pitchFamily="18" charset="0"/>
                <a:cs typeface="Times New Roman" panose="02020603050405020304" pitchFamily="18" charset="0"/>
              </a:rPr>
              <a:t>Extra tree regressor </a:t>
            </a:r>
            <a:r>
              <a:rPr lang="en-US" spc="-1" dirty="0">
                <a:latin typeface="Times New Roman" panose="02020603050405020304" pitchFamily="18" charset="0"/>
                <a:cs typeface="Times New Roman" panose="02020603050405020304" pitchFamily="18" charset="0"/>
              </a:rPr>
              <a:t>in our project, for prediction.</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783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5. Result</a:t>
            </a:r>
            <a:endParaRPr lang="en-IN" sz="4200" b="0" strike="noStrike" spc="-1" dirty="0">
              <a:latin typeface="Times New Roman" panose="02020603050405020304" pitchFamily="18" charset="0"/>
              <a:cs typeface="Times New Roman" panose="02020603050405020304" pitchFamily="18" charset="0"/>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5.1</a:t>
            </a:r>
            <a:r>
              <a:rPr lang="en-IN" sz="3000" b="1" strike="noStrike" spc="-1" dirty="0">
                <a:solidFill>
                  <a:srgbClr val="000000"/>
                </a:solidFill>
                <a:latin typeface="Times New Roman"/>
                <a:ea typeface="Times New Roman"/>
              </a:rPr>
              <a:t> Project Outcomes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strike="noStrike" spc="-1" dirty="0">
                <a:solidFill>
                  <a:srgbClr val="000000"/>
                </a:solidFill>
                <a:latin typeface="Times New Roman" panose="02020603050405020304" pitchFamily="18" charset="0"/>
                <a:ea typeface="Old Standard TT"/>
                <a:cs typeface="Times New Roman" panose="02020603050405020304" pitchFamily="18" charset="0"/>
              </a:rPr>
              <a:t>User can choose their date of departure, and source and destination. </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User can choose </a:t>
            </a:r>
            <a:r>
              <a:rPr lang="en-IN" sz="1800" strike="noStrike" spc="-1" dirty="0">
                <a:solidFill>
                  <a:srgbClr val="000000"/>
                </a:solidFill>
                <a:latin typeface="Times New Roman" panose="02020603050405020304" pitchFamily="18" charset="0"/>
                <a:ea typeface="Old Standard TT"/>
                <a:cs typeface="Times New Roman" panose="02020603050405020304" pitchFamily="18" charset="0"/>
              </a:rPr>
              <a:t>stoppage of flight, and their preferred airlines to get the best match of flights available.</a:t>
            </a:r>
          </a:p>
          <a:p>
            <a:pPr marL="457200" indent="-342360">
              <a:lnSpc>
                <a:spcPct val="150000"/>
              </a:lnSpc>
              <a:buClr>
                <a:srgbClr val="000000"/>
              </a:buClr>
              <a:buFont typeface="Old Standard TT"/>
              <a:buChar char="●"/>
            </a:pPr>
            <a:r>
              <a:rPr lang="en-IN" sz="1800" strike="noStrike" spc="-1" dirty="0">
                <a:solidFill>
                  <a:srgbClr val="000000"/>
                </a:solidFill>
                <a:latin typeface="Times New Roman" panose="02020603050405020304" pitchFamily="18" charset="0"/>
                <a:ea typeface="Old Standard TT"/>
                <a:cs typeface="Times New Roman" panose="02020603050405020304" pitchFamily="18" charset="0"/>
              </a:rPr>
              <a:t>User is </a:t>
            </a:r>
            <a:r>
              <a:rPr lang="en-IN" spc="-1" dirty="0">
                <a:solidFill>
                  <a:srgbClr val="000000"/>
                </a:solidFill>
                <a:latin typeface="Times New Roman" panose="02020603050405020304" pitchFamily="18" charset="0"/>
                <a:ea typeface="Old Standard TT"/>
                <a:cs typeface="Times New Roman" panose="02020603050405020304" pitchFamily="18" charset="0"/>
              </a:rPr>
              <a:t>given best suited flight options according to their travel requirements.</a:t>
            </a:r>
          </a:p>
          <a:p>
            <a:pPr marL="457200" indent="-342360">
              <a:lnSpc>
                <a:spcPct val="150000"/>
              </a:lnSpc>
              <a:buClr>
                <a:srgbClr val="000000"/>
              </a:buClr>
              <a:buFont typeface="Old Standard TT"/>
              <a:buChar char="●"/>
            </a:pP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41683157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3000" y="146897"/>
            <a:ext cx="8118000" cy="491378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FFFBF0"/>
                </a:solidFill>
                <a:latin typeface="Times New Roman"/>
                <a:ea typeface="Times New Roman"/>
              </a:rPr>
              <a:t>                                                    </a:t>
            </a:r>
            <a:r>
              <a:rPr lang="en-IN" sz="1800" b="0" strike="noStrike" spc="-1" dirty="0">
                <a:latin typeface="Times New Roman"/>
                <a:ea typeface="Times New Roman"/>
              </a:rPr>
              <a:t>A Project Report on</a:t>
            </a:r>
            <a:br>
              <a:rPr dirty="0"/>
            </a:br>
            <a:endParaRPr lang="en-IN" dirty="0"/>
          </a:p>
          <a:p>
            <a:pPr>
              <a:lnSpc>
                <a:spcPct val="100000"/>
              </a:lnSpc>
            </a:pPr>
            <a:r>
              <a:rPr lang="en-IN" sz="2400" b="1" strike="noStrike" spc="-1" dirty="0">
                <a:latin typeface="Times New Roman"/>
                <a:ea typeface="Times New Roman"/>
              </a:rPr>
              <a:t>Flight Fare Prediction System</a:t>
            </a:r>
            <a:br>
              <a:rPr dirty="0"/>
            </a:br>
            <a:r>
              <a:rPr lang="en-IN" sz="1800" b="0" strike="noStrike" spc="-1" dirty="0">
                <a:latin typeface="Times New Roman"/>
                <a:ea typeface="Times New Roman"/>
              </a:rPr>
              <a:t>Submitted in partial fulfilment of the degree of</a:t>
            </a:r>
            <a:br>
              <a:rPr dirty="0"/>
            </a:br>
            <a:r>
              <a:rPr lang="en-IN" sz="1800" b="0" strike="noStrike" spc="-1" dirty="0">
                <a:latin typeface="Times New Roman"/>
                <a:ea typeface="Times New Roman"/>
              </a:rPr>
              <a:t>Bachelor of Engineering(Sem-6)</a:t>
            </a:r>
            <a:br>
              <a:rPr dirty="0"/>
            </a:br>
            <a:r>
              <a:rPr lang="en-IN" spc="-1" dirty="0">
                <a:solidFill>
                  <a:srgbClr val="FFFBF0"/>
                </a:solidFill>
                <a:latin typeface="Times New Roman"/>
                <a:ea typeface="Times New Roman"/>
              </a:rPr>
              <a:t>in</a:t>
            </a: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pc="-1" dirty="0" err="1">
                <a:solidFill>
                  <a:srgbClr val="FFFBF0"/>
                </a:solidFill>
                <a:latin typeface="Times New Roman"/>
              </a:rPr>
              <a:t>Vedant</a:t>
            </a:r>
            <a:r>
              <a:rPr lang="en-IN" spc="-1" dirty="0">
                <a:solidFill>
                  <a:srgbClr val="FFFBF0"/>
                </a:solidFill>
                <a:latin typeface="Times New Roman"/>
              </a:rPr>
              <a:t> Patil</a:t>
            </a:r>
            <a:r>
              <a:rPr lang="en-IN" sz="1800" b="0" strike="noStrike" spc="-1" dirty="0">
                <a:solidFill>
                  <a:srgbClr val="FFFBF0"/>
                </a:solidFill>
                <a:latin typeface="Times New Roman"/>
                <a:ea typeface="Times New Roman"/>
              </a:rPr>
              <a:t>(19104065)</a:t>
            </a:r>
            <a:br>
              <a:rPr dirty="0"/>
            </a:br>
            <a:r>
              <a:rPr lang="en-IN" sz="1800" b="0" strike="noStrike" spc="-1" dirty="0">
                <a:solidFill>
                  <a:srgbClr val="FFFBF0"/>
                </a:solidFill>
                <a:latin typeface="Times New Roman"/>
                <a:ea typeface="Times New Roman"/>
              </a:rPr>
              <a:t>Mudra Limbasia(19104058)</a:t>
            </a:r>
            <a:br>
              <a:rPr dirty="0"/>
            </a:br>
            <a:r>
              <a:rPr lang="en-IN" sz="1800" b="0" strike="noStrike" spc="-1" dirty="0" err="1">
                <a:solidFill>
                  <a:srgbClr val="FFFBF0"/>
                </a:solidFill>
                <a:latin typeface="Times New Roman"/>
                <a:ea typeface="Times New Roman"/>
              </a:rPr>
              <a:t>Anvit</a:t>
            </a:r>
            <a:r>
              <a:rPr lang="en-IN" sz="1800" b="0" strike="noStrike" spc="-1" dirty="0">
                <a:solidFill>
                  <a:srgbClr val="FFFBF0"/>
                </a:solidFill>
                <a:latin typeface="Times New Roman"/>
                <a:ea typeface="Times New Roman"/>
              </a:rPr>
              <a:t> </a:t>
            </a:r>
            <a:r>
              <a:rPr lang="en-IN" sz="1800" b="0" strike="noStrike" spc="-1" dirty="0" err="1">
                <a:solidFill>
                  <a:srgbClr val="FFFBF0"/>
                </a:solidFill>
                <a:latin typeface="Times New Roman"/>
                <a:ea typeface="Times New Roman"/>
              </a:rPr>
              <a:t>Mirjurkar</a:t>
            </a:r>
            <a:r>
              <a:rPr lang="en-IN" sz="1800" b="0" strike="noStrike" spc="-1" dirty="0">
                <a:solidFill>
                  <a:srgbClr val="FFFBF0"/>
                </a:solidFill>
                <a:latin typeface="Times New Roman"/>
                <a:ea typeface="Times New Roman"/>
              </a:rPr>
              <a:t>(19104059)</a:t>
            </a:r>
            <a:br>
              <a:rPr dirty="0"/>
            </a:br>
            <a:br>
              <a:rPr lang="en-US" dirty="0"/>
            </a:br>
            <a:r>
              <a:rPr lang="en-US" sz="1800" b="0" strike="noStrike" spc="-1" dirty="0">
                <a:solidFill>
                  <a:srgbClr val="FFFBF0"/>
                </a:solidFill>
                <a:latin typeface="Times New Roman"/>
                <a:ea typeface="Times New Roman"/>
              </a:rPr>
              <a:t>Under the Guidance of</a:t>
            </a:r>
            <a:br>
              <a:rPr lang="en-US" dirty="0"/>
            </a:br>
            <a:r>
              <a:rPr lang="en-US" sz="1800" b="0" strike="noStrike" spc="-1" dirty="0">
                <a:solidFill>
                  <a:srgbClr val="FFFBF0"/>
                </a:solidFill>
                <a:latin typeface="Times New Roman"/>
                <a:ea typeface="Times New Roman"/>
              </a:rPr>
              <a:t>Prof. Kiran Deshpande</a:t>
            </a:r>
            <a:br>
              <a:rPr lang="en-US" dirty="0"/>
            </a:br>
            <a:br>
              <a:rPr dirty="0"/>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6. Conclusion and Future Scope</a:t>
            </a:r>
            <a:endParaRPr lang="en-IN" sz="4200" b="0" strike="noStrike" spc="-1" dirty="0">
              <a:latin typeface="Times New Roman" panose="02020603050405020304" pitchFamily="18" charset="0"/>
              <a:cs typeface="Times New Roman" panose="02020603050405020304" pitchFamily="18" charset="0"/>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6.1</a:t>
            </a:r>
            <a:r>
              <a:rPr lang="en-IN" sz="3000" b="1" strike="noStrike" spc="-1" dirty="0">
                <a:solidFill>
                  <a:srgbClr val="000000"/>
                </a:solidFill>
                <a:latin typeface="Times New Roman"/>
                <a:ea typeface="Times New Roman"/>
              </a:rPr>
              <a:t> Conclusion</a:t>
            </a: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15070" indent="-285750">
              <a:lnSpc>
                <a:spcPct val="150000"/>
              </a:lnSpc>
              <a:buFont typeface="Arial" panose="020B0604020202020204" pitchFamily="34" charset="0"/>
              <a:buChar char="•"/>
            </a:pPr>
            <a:r>
              <a:rPr lang="en-IN" sz="1800" b="0" strike="noStrike" spc="-1" dirty="0">
                <a:latin typeface="Times New Roman" panose="02020603050405020304" pitchFamily="18" charset="0"/>
                <a:cs typeface="Times New Roman" panose="02020603050405020304" pitchFamily="18" charset="0"/>
              </a:rPr>
              <a:t>Thus in conclusion, our project would help to save money of inexperienced people by providing them the information related to the trends that the flight rates follow.</a:t>
            </a:r>
          </a:p>
          <a:p>
            <a:pPr marL="515070" indent="-285750">
              <a:lnSpc>
                <a:spcPct val="150000"/>
              </a:lnSpc>
              <a:buFont typeface="Arial" panose="020B0604020202020204" pitchFamily="34" charset="0"/>
              <a:buChar char="•"/>
            </a:pPr>
            <a:r>
              <a:rPr lang="en-IN" spc="-1" dirty="0">
                <a:latin typeface="Times New Roman" panose="02020603050405020304" pitchFamily="18" charset="0"/>
                <a:cs typeface="Times New Roman" panose="02020603050405020304" pitchFamily="18" charset="0"/>
              </a:rPr>
              <a:t>It will also give them a predicted value of the price, by which they can decide whether to book ticket immediately or at some later point of time when the cost of ticket is comparatively lower. </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5980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6.2</a:t>
            </a:r>
            <a:r>
              <a:rPr lang="en-IN" sz="3000" b="1" strike="noStrike" spc="-1" dirty="0">
                <a:solidFill>
                  <a:srgbClr val="000000"/>
                </a:solidFill>
                <a:latin typeface="Times New Roman"/>
                <a:ea typeface="Times New Roman"/>
              </a:rPr>
              <a:t> Future scope</a:t>
            </a: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strike="noStrike" spc="-1" dirty="0">
                <a:solidFill>
                  <a:srgbClr val="000000"/>
                </a:solidFill>
                <a:latin typeface="Times New Roman" panose="02020603050405020304" pitchFamily="18" charset="0"/>
                <a:cs typeface="Times New Roman" panose="02020603050405020304" pitchFamily="18" charset="0"/>
              </a:rPr>
              <a:t>Currently there are many fields where machine learning algorithms are used to predict outcomes of certain events, such as a “Stock price prediction system”. Which gives an approximate estimate value of the stock.</a:t>
            </a:r>
          </a:p>
          <a:p>
            <a:pPr marL="457200" indent="-342360">
              <a:lnSpc>
                <a:spcPct val="150000"/>
              </a:lnSpc>
              <a:buClr>
                <a:srgbClr val="000000"/>
              </a:buClr>
              <a:buFont typeface="Old Standard TT"/>
              <a:buChar char="●"/>
            </a:pPr>
            <a:r>
              <a:rPr lang="en-IN" b="0" spc="-1" dirty="0">
                <a:solidFill>
                  <a:srgbClr val="000000"/>
                </a:solidFill>
                <a:latin typeface="Times New Roman" panose="02020603050405020304" pitchFamily="18" charset="0"/>
                <a:cs typeface="Times New Roman" panose="02020603050405020304" pitchFamily="18" charset="0"/>
              </a:rPr>
              <a:t>T</a:t>
            </a:r>
            <a:r>
              <a:rPr lang="en-IN" spc="-1" dirty="0">
                <a:solidFill>
                  <a:srgbClr val="000000"/>
                </a:solidFill>
                <a:latin typeface="Times New Roman" panose="02020603050405020304" pitchFamily="18" charset="0"/>
                <a:cs typeface="Times New Roman" panose="02020603050405020304" pitchFamily="18" charset="0"/>
              </a:rPr>
              <a:t>herefore, there is a requirement for such services in the aviation industry too, which can help customers in booking tickets.</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cs typeface="Times New Roman" panose="02020603050405020304" pitchFamily="18" charset="0"/>
              </a:rPr>
              <a:t>More accurate datasets can be used to get more accurate predictions. </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3387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hlinkClick r:id="rId2"/>
              </a:rPr>
              <a:t>Machine Learning Basics: Decision Tree Regression - Medium</a:t>
            </a:r>
            <a:endParaRPr lang="en-IN"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hlinkClick r:id="rId3"/>
              </a:rPr>
              <a:t>Flight Fare Prediction Using Machine Learning - Analytics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hlinkClick r:id="rId4"/>
              </a:rPr>
              <a:t>https://medium.com/analytics-vidhya/regression-flight-price-prediction-6771fc4d1fb3</a:t>
            </a:r>
            <a:endPar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o make travelling easy for the passengers.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To provide all </a:t>
            </a:r>
            <a:r>
              <a:rPr lang="en-IN" spc="-1" dirty="0">
                <a:solidFill>
                  <a:srgbClr val="000000"/>
                </a:solidFill>
                <a:latin typeface="Times New Roman" panose="02020603050405020304" pitchFamily="18" charset="0"/>
                <a:ea typeface="Old Standard TT"/>
                <a:cs typeface="Times New Roman" panose="02020603050405020304" pitchFamily="18" charset="0"/>
              </a:rPr>
              <a:t>the necessary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flight details on one platform to minimize efforts and minimize decision making time. </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cs typeface="Times New Roman" panose="02020603050405020304" pitchFamily="18" charset="0"/>
              </a:rPr>
              <a:t>To bring multiple Airlines, flights and their rates at the tip of your finger.</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cs typeface="Times New Roman" panose="02020603050405020304" pitchFamily="18" charset="0"/>
              </a:rPr>
              <a:t>To allow the passengers to book flights according to their convenience of time, rate, location, and stoppage.</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cs typeface="Times New Roman" panose="02020603050405020304" pitchFamily="18" charset="0"/>
              </a:rPr>
              <a:t>To give multiple </a:t>
            </a:r>
            <a:r>
              <a:rPr lang="en-IN" spc="-1" dirty="0">
                <a:solidFill>
                  <a:srgbClr val="000000"/>
                </a:solidFill>
                <a:latin typeface="Times New Roman" panose="02020603050405020304" pitchFamily="18" charset="0"/>
                <a:cs typeface="Times New Roman" panose="02020603050405020304" pitchFamily="18" charset="0"/>
              </a:rPr>
              <a:t>best suited flight options to the passengers.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a:t>
            </a:r>
            <a:r>
              <a:rPr lang="en-IN" sz="3000" b="1" spc="-1" dirty="0">
                <a:solidFill>
                  <a:srgbClr val="000000"/>
                </a:solidFill>
                <a:latin typeface="Times New Roman"/>
                <a:ea typeface="Times New Roman"/>
              </a:rPr>
              <a:t>L</a:t>
            </a:r>
            <a:r>
              <a:rPr lang="en-IN" sz="3000" b="1" strike="noStrike" spc="-1" dirty="0">
                <a:solidFill>
                  <a:srgbClr val="000000"/>
                </a:solidFill>
                <a:latin typeface="Times New Roman"/>
                <a:ea typeface="Times New Roman"/>
              </a:rPr>
              <a:t>iterature </a:t>
            </a:r>
            <a:r>
              <a:rPr lang="en-IN" sz="3000" b="1" spc="-1" dirty="0">
                <a:solidFill>
                  <a:srgbClr val="000000"/>
                </a:solidFill>
                <a:latin typeface="Times New Roman"/>
                <a:ea typeface="Times New Roman"/>
              </a:rPr>
              <a:t>R</a:t>
            </a:r>
            <a:r>
              <a:rPr lang="en-IN" sz="3000" b="1" strike="noStrike" spc="-1" dirty="0">
                <a:solidFill>
                  <a:srgbClr val="000000"/>
                </a:solidFill>
                <a:latin typeface="Times New Roman"/>
                <a:ea typeface="Times New Roman"/>
              </a:rPr>
              <a:t>eview</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endParaRPr lang="en-IN" sz="1200"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656A4E-D5CB-4D99-95AF-B2D39A2CF11B}"/>
              </a:ext>
            </a:extLst>
          </p:cNvPr>
          <p:cNvPicPr>
            <a:picLocks noChangeAspect="1"/>
          </p:cNvPicPr>
          <p:nvPr/>
        </p:nvPicPr>
        <p:blipFill>
          <a:blip r:embed="rId2"/>
          <a:stretch>
            <a:fillRect/>
          </a:stretch>
        </p:blipFill>
        <p:spPr>
          <a:xfrm>
            <a:off x="1131589" y="1229967"/>
            <a:ext cx="3333921" cy="768389"/>
          </a:xfrm>
          <a:prstGeom prst="rect">
            <a:avLst/>
          </a:prstGeom>
        </p:spPr>
      </p:pic>
      <p:pic>
        <p:nvPicPr>
          <p:cNvPr id="5" name="Picture 4">
            <a:extLst>
              <a:ext uri="{FF2B5EF4-FFF2-40B4-BE49-F238E27FC236}">
                <a16:creationId xmlns:a16="http://schemas.microsoft.com/office/drawing/2014/main" id="{D885E9F0-D511-4E20-81E1-F7DADF19D607}"/>
              </a:ext>
            </a:extLst>
          </p:cNvPr>
          <p:cNvPicPr>
            <a:picLocks noChangeAspect="1"/>
          </p:cNvPicPr>
          <p:nvPr/>
        </p:nvPicPr>
        <p:blipFill>
          <a:blip r:embed="rId3"/>
          <a:stretch>
            <a:fillRect/>
          </a:stretch>
        </p:blipFill>
        <p:spPr>
          <a:xfrm>
            <a:off x="1117705" y="2112476"/>
            <a:ext cx="3340272" cy="2724290"/>
          </a:xfrm>
          <a:prstGeom prst="rect">
            <a:avLst/>
          </a:prstGeom>
        </p:spPr>
      </p:pic>
      <p:pic>
        <p:nvPicPr>
          <p:cNvPr id="7" name="Picture 6">
            <a:extLst>
              <a:ext uri="{FF2B5EF4-FFF2-40B4-BE49-F238E27FC236}">
                <a16:creationId xmlns:a16="http://schemas.microsoft.com/office/drawing/2014/main" id="{C67B55F4-6C6D-4EB2-9348-AEF0558B35FC}"/>
              </a:ext>
            </a:extLst>
          </p:cNvPr>
          <p:cNvPicPr>
            <a:picLocks noChangeAspect="1"/>
          </p:cNvPicPr>
          <p:nvPr/>
        </p:nvPicPr>
        <p:blipFill rotWithShape="1">
          <a:blip r:embed="rId4"/>
          <a:srcRect t="872"/>
          <a:stretch/>
        </p:blipFill>
        <p:spPr>
          <a:xfrm>
            <a:off x="5285338" y="266093"/>
            <a:ext cx="2944261" cy="3767745"/>
          </a:xfrm>
          <a:prstGeom prst="rect">
            <a:avLst/>
          </a:prstGeom>
        </p:spPr>
      </p:pic>
      <p:pic>
        <p:nvPicPr>
          <p:cNvPr id="9" name="Picture 8">
            <a:extLst>
              <a:ext uri="{FF2B5EF4-FFF2-40B4-BE49-F238E27FC236}">
                <a16:creationId xmlns:a16="http://schemas.microsoft.com/office/drawing/2014/main" id="{BA04289B-F842-429A-A7A0-7C13180FF17B}"/>
              </a:ext>
            </a:extLst>
          </p:cNvPr>
          <p:cNvPicPr>
            <a:picLocks noChangeAspect="1"/>
          </p:cNvPicPr>
          <p:nvPr/>
        </p:nvPicPr>
        <p:blipFill>
          <a:blip r:embed="rId5"/>
          <a:stretch>
            <a:fillRect/>
          </a:stretch>
        </p:blipFill>
        <p:spPr>
          <a:xfrm>
            <a:off x="5285339" y="4033838"/>
            <a:ext cx="2944260" cy="956743"/>
          </a:xfrm>
          <a:prstGeom prst="rect">
            <a:avLst/>
          </a:prstGeom>
        </p:spPr>
      </p:pic>
    </p:spTree>
    <p:extLst>
      <p:ext uri="{BB962C8B-B14F-4D97-AF65-F5344CB8AC3E}">
        <p14:creationId xmlns:p14="http://schemas.microsoft.com/office/powerpoint/2010/main" val="19337221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Booking flights is a tedious task as there might be numerous options on various platforms, which makes it hard and confusing to decide.</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There are abundant platforms which provide varying rates of flights according to time and stoppage of flights, navigating from one website/app to another to make the right decision is very time consuming and puzzling.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The project is a good platform for frequent travellers.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I</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 is useful for all types of passengers as it is user friendly.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It is less time consuming as suitable flights are suggested at one single platform.</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It also allows passengers to chec</a:t>
            </a:r>
            <a:r>
              <a:rPr lang="en-IN" spc="-1" dirty="0">
                <a:solidFill>
                  <a:srgbClr val="000000"/>
                </a:solidFill>
                <a:latin typeface="Times New Roman" panose="02020603050405020304" pitchFamily="18" charset="0"/>
                <a:ea typeface="Old Standard TT"/>
                <a:cs typeface="Times New Roman" panose="02020603050405020304" pitchFamily="18" charset="0"/>
              </a:rPr>
              <a:t>k predicted flight rates for the near future. As a result they might learn about the best time to book their flights accordingly.</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PYTHON</a:t>
            </a:r>
            <a:r>
              <a:rPr lang="en-IN" sz="180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HTML, CSS </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FLASK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JUPYTER NOTEBOOK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50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GITHUB</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&amp; GIT      </a:t>
            </a:r>
          </a:p>
          <a:p>
            <a:pPr marL="457200" indent="-342360">
              <a:lnSpc>
                <a:spcPct val="150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CODE EDITOR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5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TotalTime>
  <Words>1133</Words>
  <Application>Microsoft Office PowerPoint</Application>
  <PresentationFormat>On-screen Show (16:9)</PresentationFormat>
  <Paragraphs>68</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Mudra Limbasia</cp:lastModifiedBy>
  <cp:revision>18</cp:revision>
  <dcterms:modified xsi:type="dcterms:W3CDTF">2022-05-01T06:28:52Z</dcterms:modified>
  <dc:language>en-IN</dc:language>
</cp:coreProperties>
</file>