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7559675" cy="10691813"/>
  <p:embeddedFontLst>
    <p:embeddedFont>
      <p:font typeface="Old Standard TT" charset="0"/>
      <p:regular r:id="rId25"/>
      <p:bold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65" autoAdjust="0"/>
    <p:restoredTop sz="94660"/>
  </p:normalViewPr>
  <p:slideViewPr>
    <p:cSldViewPr snapToGrid="0">
      <p:cViewPr varScale="1">
        <p:scale>
          <a:sx n="111" d="100"/>
          <a:sy n="111" d="100"/>
        </p:scale>
        <p:origin x="-643" y="-8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0: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1b03e89a3c_0_2: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1b03e89a3c_0_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1b03e89a3c_0_7: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1b03e89a3c_0_7: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b03e89a3c_0_11: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b03e89a3c_0_1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b03e89a3c_0_15: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1b03e89a3c_0_1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5: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6: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7: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3df2878bd_0_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f3df2878bd_0_2: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9: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1"/>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
        <p:cNvGrpSpPr/>
        <p:nvPr/>
      </p:nvGrpSpPr>
      <p:grpSpPr>
        <a:xfrm>
          <a:off x="0" y="0"/>
          <a:ext cx="0" cy="0"/>
          <a:chOff x="0" y="0"/>
          <a:chExt cx="0" cy="0"/>
        </a:xfrm>
      </p:grpSpPr>
      <p:sp>
        <p:nvSpPr>
          <p:cNvPr id="45" name="Google Shape;45;p12"/>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2"/>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3"/>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3"/>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3"/>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3"/>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3"/>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3"/>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6"/>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7"/>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8"/>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20"/>
          <p:cNvSpPr txBox="1">
            <a:spLocks noGrp="1"/>
          </p:cNvSpPr>
          <p:nvPr>
            <p:ph type="subTitle" idx="1"/>
          </p:nvPr>
        </p:nvSpPr>
        <p:spPr>
          <a:xfrm>
            <a:off x="512640" y="1893240"/>
            <a:ext cx="8118000" cy="705672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21"/>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21"/>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1"/>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22"/>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2"/>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22"/>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23"/>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3"/>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3"/>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3"/>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24"/>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4"/>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24"/>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5"/>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5"/>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5"/>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25"/>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26"/>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26"/>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26"/>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6"/>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26"/>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26"/>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26"/>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4"/>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3"/>
        <p:cNvGrpSpPr/>
        <p:nvPr/>
      </p:nvGrpSpPr>
      <p:grpSpPr>
        <a:xfrm>
          <a:off x="0" y="0"/>
          <a:ext cx="0" cy="0"/>
          <a:chOff x="0" y="0"/>
          <a:chExt cx="0" cy="0"/>
        </a:xfrm>
      </p:grpSpPr>
      <p:sp>
        <p:nvSpPr>
          <p:cNvPr id="24" name="Google Shape;24;p7"/>
          <p:cNvSpPr txBox="1">
            <a:spLocks noGrp="1"/>
          </p:cNvSpPr>
          <p:nvPr>
            <p:ph type="subTitle" idx="1"/>
          </p:nvPr>
        </p:nvSpPr>
        <p:spPr>
          <a:xfrm>
            <a:off x="512640" y="1893240"/>
            <a:ext cx="8118000" cy="705672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9"/>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3280" cy="171108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641880" y="3597480"/>
            <a:ext cx="389520" cy="360"/>
          </a:xfrm>
          <a:custGeom>
            <a:avLst/>
            <a:gdLst/>
            <a:ahLst/>
            <a:cxnLst/>
            <a:rect l="l" t="t" r="r" b="b"/>
            <a:pathLst>
              <a:path w="21600" h="21600" extrusionOk="0">
                <a:moveTo>
                  <a:pt x="0" y="0"/>
                </a:moveTo>
                <a:lnTo>
                  <a:pt x="21600" y="21600"/>
                </a:lnTo>
              </a:path>
            </a:pathLst>
          </a:custGeom>
          <a:noFill/>
          <a:ln w="28425" cap="flat" cmpd="sng">
            <a:solidFill>
              <a:schemeClr val="accent1"/>
            </a:solidFill>
            <a:prstDash val="solid"/>
            <a:round/>
            <a:headEnd type="none" w="sm" len="sm"/>
            <a:tailEnd type="none" w="sm" len="sm"/>
          </a:ln>
        </p:spPr>
      </p:sp>
      <p:sp>
        <p:nvSpPr>
          <p:cNvPr id="8" name="Google Shape;8;p1"/>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Shape 58"/>
        <p:cNvGrpSpPr/>
        <p:nvPr/>
      </p:nvGrpSpPr>
      <p:grpSpPr>
        <a:xfrm>
          <a:off x="0" y="0"/>
          <a:ext cx="0" cy="0"/>
          <a:chOff x="0" y="0"/>
          <a:chExt cx="0" cy="0"/>
        </a:xfrm>
      </p:grpSpPr>
      <p:sp>
        <p:nvSpPr>
          <p:cNvPr id="59" name="Google Shape;59;p14"/>
          <p:cNvSpPr/>
          <p:nvPr/>
        </p:nvSpPr>
        <p:spPr>
          <a:xfrm>
            <a:off x="0" y="5045760"/>
            <a:ext cx="9143280" cy="97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Google Shape;61;p14"/>
          <p:cNvSpPr txBox="1">
            <a:spLocks noGrp="1"/>
          </p:cNvSpPr>
          <p:nvPr>
            <p:ph type="body" idx="1"/>
          </p:nvPr>
        </p:nvSpPr>
        <p:spPr>
          <a:xfrm>
            <a:off x="457200" y="1203480"/>
            <a:ext cx="8228880" cy="298260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7"/>
          <p:cNvPicPr preferRelativeResize="0"/>
          <p:nvPr/>
        </p:nvPicPr>
        <p:blipFill rotWithShape="1">
          <a:blip r:embed="rId3">
            <a:alphaModFix/>
          </a:blip>
          <a:srcRect/>
          <a:stretch/>
        </p:blipFill>
        <p:spPr>
          <a:xfrm>
            <a:off x="3071880" y="170640"/>
            <a:ext cx="2999160" cy="1993320"/>
          </a:xfrm>
          <a:prstGeom prst="rect">
            <a:avLst/>
          </a:prstGeom>
          <a:noFill/>
          <a:ln>
            <a:noFill/>
          </a:ln>
        </p:spPr>
      </p:pic>
      <p:sp>
        <p:nvSpPr>
          <p:cNvPr id="115" name="Google Shape;115;p27"/>
          <p:cNvSpPr/>
          <p:nvPr/>
        </p:nvSpPr>
        <p:spPr>
          <a:xfrm>
            <a:off x="512640" y="2230200"/>
            <a:ext cx="8118000" cy="234756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r>
              <a:rPr lang="en-IN" sz="3000" b="1" i="0" u="none" strike="noStrike" cap="none" dirty="0">
                <a:solidFill>
                  <a:srgbClr val="FFFBF0"/>
                </a:solidFill>
                <a:latin typeface="Times New Roman"/>
                <a:ea typeface="Times New Roman"/>
                <a:cs typeface="Times New Roman"/>
                <a:sym typeface="Times New Roman"/>
              </a:rPr>
              <a:t>Department of Information Technology</a:t>
            </a:r>
            <a:endParaRPr sz="3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IN" sz="3000" b="1" i="0" u="none" strike="noStrike" cap="none" dirty="0">
                <a:solidFill>
                  <a:srgbClr val="FFFBF0"/>
                </a:solidFill>
                <a:latin typeface="Times New Roman"/>
                <a:ea typeface="Times New Roman"/>
                <a:cs typeface="Times New Roman"/>
                <a:sym typeface="Times New Roman"/>
              </a:rPr>
              <a:t>NBA Accredited</a:t>
            </a:r>
            <a:r>
              <a:rPr lang="en-IN" sz="1800" b="0" i="0" u="none" strike="noStrike" cap="none" dirty="0">
                <a:solidFill>
                  <a:schemeClr val="dk1"/>
                </a:solidFill>
                <a:latin typeface="Arial"/>
                <a:ea typeface="Arial"/>
                <a:cs typeface="Arial"/>
                <a:sym typeface="Arial"/>
              </a:rPr>
              <a:t/>
            </a:r>
            <a:br>
              <a:rPr lang="en-IN" sz="1800" b="0" i="0" u="none" strike="noStrike" cap="none" dirty="0">
                <a:solidFill>
                  <a:schemeClr val="dk1"/>
                </a:solidFill>
                <a:latin typeface="Arial"/>
                <a:ea typeface="Arial"/>
                <a:cs typeface="Arial"/>
                <a:sym typeface="Arial"/>
              </a:rPr>
            </a:br>
            <a:r>
              <a:rPr lang="en-IN" sz="2400" b="0" i="0" u="none" strike="noStrike" cap="none" dirty="0">
                <a:solidFill>
                  <a:srgbClr val="FFFBF0"/>
                </a:solidFill>
                <a:latin typeface="Times New Roman"/>
                <a:ea typeface="Times New Roman"/>
                <a:cs typeface="Times New Roman"/>
                <a:sym typeface="Times New Roman"/>
              </a:rPr>
              <a:t>A.P. Shah Institute of Technology</a:t>
            </a:r>
            <a:r>
              <a:rPr lang="en-IN" sz="1800" b="0" i="0" u="none" strike="noStrike" cap="none" dirty="0">
                <a:solidFill>
                  <a:schemeClr val="dk1"/>
                </a:solidFill>
                <a:latin typeface="Arial"/>
                <a:ea typeface="Arial"/>
                <a:cs typeface="Arial"/>
                <a:sym typeface="Arial"/>
              </a:rPr>
              <a:t/>
            </a:r>
            <a:br>
              <a:rPr lang="en-IN" sz="1800" b="0" i="0" u="none" strike="noStrike" cap="none" dirty="0">
                <a:solidFill>
                  <a:schemeClr val="dk1"/>
                </a:solidFill>
                <a:latin typeface="Arial"/>
                <a:ea typeface="Arial"/>
                <a:cs typeface="Arial"/>
                <a:sym typeface="Arial"/>
              </a:rPr>
            </a:br>
            <a:r>
              <a:rPr lang="en-IN" sz="2400" b="0" i="0" u="none" strike="noStrike" cap="none" dirty="0" err="1">
                <a:solidFill>
                  <a:srgbClr val="FFFBF0"/>
                </a:solidFill>
                <a:latin typeface="Times New Roman"/>
                <a:ea typeface="Times New Roman"/>
                <a:cs typeface="Times New Roman"/>
                <a:sym typeface="Times New Roman"/>
              </a:rPr>
              <a:t>G.B.Road,Kasarvadavli</a:t>
            </a:r>
            <a:r>
              <a:rPr lang="en-IN" sz="2400" b="0" i="0" u="none" strike="noStrike" cap="none" dirty="0">
                <a:solidFill>
                  <a:srgbClr val="FFFBF0"/>
                </a:solidFill>
                <a:latin typeface="Times New Roman"/>
                <a:ea typeface="Times New Roman"/>
                <a:cs typeface="Times New Roman"/>
                <a:sym typeface="Times New Roman"/>
              </a:rPr>
              <a:t>, Thane(W), Mumbai-400615</a:t>
            </a:r>
            <a:r>
              <a:rPr lang="en-IN" sz="1800" b="0" i="0" u="none" strike="noStrike" cap="none" dirty="0">
                <a:solidFill>
                  <a:schemeClr val="dk1"/>
                </a:solidFill>
                <a:latin typeface="Arial"/>
                <a:ea typeface="Arial"/>
                <a:cs typeface="Arial"/>
                <a:sym typeface="Arial"/>
              </a:rPr>
              <a:t/>
            </a:r>
            <a:br>
              <a:rPr lang="en-IN" sz="1800" b="0" i="0" u="none" strike="noStrike" cap="none" dirty="0">
                <a:solidFill>
                  <a:schemeClr val="dk1"/>
                </a:solidFill>
                <a:latin typeface="Arial"/>
                <a:ea typeface="Arial"/>
                <a:cs typeface="Arial"/>
                <a:sym typeface="Arial"/>
              </a:rPr>
            </a:br>
            <a:r>
              <a:rPr lang="en-IN" sz="2400" b="0" i="0" u="none" strike="noStrike" cap="none" dirty="0">
                <a:solidFill>
                  <a:srgbClr val="FFFBF0"/>
                </a:solidFill>
                <a:latin typeface="Times New Roman"/>
                <a:ea typeface="Times New Roman"/>
                <a:cs typeface="Times New Roman"/>
                <a:sym typeface="Times New Roman"/>
              </a:rPr>
              <a:t>UNIVERSITY OF MUMBAI</a:t>
            </a:r>
            <a:r>
              <a:rPr lang="en-IN" sz="1800" b="0" i="0" u="none" strike="noStrike" cap="none" dirty="0">
                <a:solidFill>
                  <a:schemeClr val="dk1"/>
                </a:solidFill>
                <a:latin typeface="Arial"/>
                <a:ea typeface="Arial"/>
                <a:cs typeface="Arial"/>
                <a:sym typeface="Arial"/>
              </a:rPr>
              <a:t/>
            </a:r>
            <a:br>
              <a:rPr lang="en-IN" sz="1800" b="0" i="0" u="none" strike="noStrike" cap="none" dirty="0">
                <a:solidFill>
                  <a:schemeClr val="dk1"/>
                </a:solidFill>
                <a:latin typeface="Arial"/>
                <a:ea typeface="Arial"/>
                <a:cs typeface="Arial"/>
                <a:sym typeface="Arial"/>
              </a:rPr>
            </a:br>
            <a:r>
              <a:rPr lang="en-IN" sz="2400" b="0" i="0" u="none" strike="noStrike" cap="none" dirty="0">
                <a:solidFill>
                  <a:srgbClr val="FFFBF0"/>
                </a:solidFill>
                <a:latin typeface="Times New Roman"/>
                <a:ea typeface="Times New Roman"/>
                <a:cs typeface="Times New Roman"/>
                <a:sym typeface="Times New Roman"/>
              </a:rPr>
              <a:t>Academic Year </a:t>
            </a:r>
            <a:r>
              <a:rPr lang="en-IN" sz="2400" b="0" i="0" u="none" strike="noStrike" cap="none" dirty="0" smtClean="0">
                <a:solidFill>
                  <a:srgbClr val="FFFBF0"/>
                </a:solidFill>
                <a:latin typeface="Times New Roman"/>
                <a:ea typeface="Times New Roman"/>
                <a:cs typeface="Times New Roman"/>
                <a:sym typeface="Times New Roman"/>
              </a:rPr>
              <a:t>2021-2022</a:t>
            </a:r>
            <a:endParaRPr sz="24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6"/>
          <p:cNvSpPr/>
          <p:nvPr/>
        </p:nvSpPr>
        <p:spPr>
          <a:xfrm>
            <a:off x="512640" y="1893240"/>
            <a:ext cx="4167360" cy="152208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r>
              <a:rPr lang="en-IN" sz="4200" b="1" i="0" u="none" strike="noStrike" cap="none">
                <a:solidFill>
                  <a:srgbClr val="FFFBF0"/>
                </a:solidFill>
                <a:latin typeface="Times New Roman"/>
                <a:ea typeface="Times New Roman"/>
                <a:cs typeface="Times New Roman"/>
                <a:sym typeface="Times New Roman"/>
              </a:rPr>
              <a:t>2. Project Design</a:t>
            </a:r>
            <a:endParaRPr sz="4200" b="0" i="0" u="none" strike="noStrike" cap="none">
              <a:solidFill>
                <a:schemeClr val="dk1"/>
              </a:solidFill>
              <a:latin typeface="Arial"/>
              <a:ea typeface="Arial"/>
              <a:cs typeface="Arial"/>
              <a:sym typeface="Arial"/>
            </a:endParaRPr>
          </a:p>
        </p:txBody>
      </p:sp>
      <p:sp>
        <p:nvSpPr>
          <p:cNvPr id="169" name="Google Shape;169;p36"/>
          <p:cNvSpPr/>
          <p:nvPr/>
        </p:nvSpPr>
        <p:spPr>
          <a:xfrm>
            <a:off x="512640" y="3840480"/>
            <a:ext cx="8118000" cy="7869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7"/>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000000"/>
                </a:solidFill>
                <a:latin typeface="Times New Roman"/>
                <a:ea typeface="Times New Roman"/>
                <a:cs typeface="Times New Roman"/>
                <a:sym typeface="Times New Roman"/>
              </a:rPr>
              <a:t>2.1 Proposed System</a:t>
            </a:r>
            <a:endParaRPr sz="3000" b="0" i="0" u="none" strike="noStrike" cap="none">
              <a:solidFill>
                <a:schemeClr val="dk1"/>
              </a:solidFill>
              <a:latin typeface="Arial"/>
              <a:ea typeface="Arial"/>
              <a:cs typeface="Arial"/>
              <a:sym typeface="Arial"/>
            </a:endParaRPr>
          </a:p>
        </p:txBody>
      </p:sp>
      <p:sp>
        <p:nvSpPr>
          <p:cNvPr id="175" name="Google Shape;175;p37"/>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457200" marR="0" lvl="0" indent="-342360" algn="l" rtl="0">
              <a:lnSpc>
                <a:spcPct val="115000"/>
              </a:lnSpc>
              <a:spcBef>
                <a:spcPts val="0"/>
              </a:spcBef>
              <a:spcAft>
                <a:spcPts val="0"/>
              </a:spcAft>
              <a:buClr>
                <a:srgbClr val="000000"/>
              </a:buClr>
              <a:buSzPts val="1800"/>
              <a:buChar char="●"/>
            </a:pPr>
            <a:r>
              <a:rPr lang="en-IN" sz="1800"/>
              <a:t>The website is designed to help the farmers to decide the crops to be cultivated in a particular region by using soil data.</a:t>
            </a:r>
            <a:endParaRPr sz="1800"/>
          </a:p>
          <a:p>
            <a:pPr marL="457200" marR="0" lvl="0" indent="-342360" algn="l" rtl="0">
              <a:lnSpc>
                <a:spcPct val="115000"/>
              </a:lnSpc>
              <a:spcBef>
                <a:spcPts val="0"/>
              </a:spcBef>
              <a:spcAft>
                <a:spcPts val="0"/>
              </a:spcAft>
              <a:buClr>
                <a:srgbClr val="000000"/>
              </a:buClr>
              <a:buSzPts val="1800"/>
              <a:buFont typeface="Old Standard TT"/>
              <a:buChar char="●"/>
            </a:pPr>
            <a:r>
              <a:rPr lang="en-IN" sz="1800"/>
              <a:t>Thus our work will help the farmers in sowing right seed based on soil requirements to increase productivity</a:t>
            </a:r>
            <a:r>
              <a:rPr lang="en-IN" sz="1800" i="0" u="none" strike="noStrike" cap="none">
                <a:solidFill>
                  <a:srgbClr val="000000"/>
                </a:solidFill>
              </a:rPr>
              <a:t> </a:t>
            </a:r>
            <a:r>
              <a:rPr lang="en-IN" sz="1800"/>
              <a:t>and acquire profit.</a:t>
            </a:r>
            <a:endParaRPr sz="1800"/>
          </a:p>
          <a:p>
            <a:pPr marL="457200" marR="0" lvl="0" indent="-342360" algn="l" rtl="0">
              <a:lnSpc>
                <a:spcPct val="115000"/>
              </a:lnSpc>
              <a:spcBef>
                <a:spcPts val="0"/>
              </a:spcBef>
              <a:spcAft>
                <a:spcPts val="0"/>
              </a:spcAft>
              <a:buSzPts val="1800"/>
              <a:buChar char="●"/>
            </a:pPr>
            <a:r>
              <a:rPr lang="en-IN" sz="1800"/>
              <a:t>The model which is trained with the training data set is tested with inputs from the user in our application. </a:t>
            </a:r>
            <a:endParaRPr sz="1800"/>
          </a:p>
          <a:p>
            <a:pPr marL="457200" marR="0" lvl="0" indent="-342360" algn="l" rtl="0">
              <a:lnSpc>
                <a:spcPct val="115000"/>
              </a:lnSpc>
              <a:spcBef>
                <a:spcPts val="0"/>
              </a:spcBef>
              <a:spcAft>
                <a:spcPts val="0"/>
              </a:spcAft>
              <a:buSzPts val="1800"/>
              <a:buChar char="●"/>
            </a:pPr>
            <a:r>
              <a:rPr lang="en-IN" sz="1800"/>
              <a:t>The scripting done will respond to any test case predicting a crop. If the test case doesn’t match any of the predictions then a try again output is generated. </a:t>
            </a:r>
            <a:r>
              <a:rPr lang="en-IN" sz="1800" b="0" i="0" u="none" strike="noStrike" cap="none">
                <a:solidFill>
                  <a:srgbClr val="000000"/>
                </a:solidFill>
                <a:latin typeface="Old Standard TT"/>
                <a:ea typeface="Old Standard TT"/>
                <a:cs typeface="Old Standard TT"/>
                <a:sym typeface="Old Standard TT"/>
              </a:rPr>
              <a:t>          </a:t>
            </a:r>
            <a:endParaRPr sz="1800" b="0" i="0" u="none" strike="noStrike" cap="none">
              <a:solidFill>
                <a:schemeClr val="dk1"/>
              </a:solidFill>
              <a:latin typeface="Arial"/>
              <a:ea typeface="Arial"/>
              <a:cs typeface="Arial"/>
              <a:sym typeface="Arial"/>
            </a:endParaRPr>
          </a:p>
          <a:p>
            <a:pPr marL="457200" marR="0" lvl="0" indent="-227880" algn="l" rtl="0">
              <a:lnSpc>
                <a:spcPct val="115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8"/>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000000"/>
                </a:solidFill>
                <a:latin typeface="Times New Roman"/>
                <a:ea typeface="Times New Roman"/>
                <a:cs typeface="Times New Roman"/>
                <a:sym typeface="Times New Roman"/>
              </a:rPr>
              <a:t>2.2 Design(Flow Of Modules)</a:t>
            </a:r>
            <a:endParaRPr sz="3000" b="0" i="0" u="none" strike="noStrike" cap="none">
              <a:solidFill>
                <a:schemeClr val="dk1"/>
              </a:solidFill>
              <a:latin typeface="Arial"/>
              <a:ea typeface="Arial"/>
              <a:cs typeface="Arial"/>
              <a:sym typeface="Arial"/>
            </a:endParaRPr>
          </a:p>
        </p:txBody>
      </p:sp>
      <p:sp>
        <p:nvSpPr>
          <p:cNvPr id="181" name="Google Shape;181;p38"/>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None/>
            </a:pPr>
            <a:r>
              <a:rPr lang="en-IN" sz="1800" b="0" i="0" u="none" strike="noStrike" cap="none">
                <a:solidFill>
                  <a:srgbClr val="000000"/>
                </a:solidFill>
                <a:latin typeface="Old Standard TT"/>
                <a:ea typeface="Old Standard TT"/>
                <a:cs typeface="Old Standard TT"/>
                <a:sym typeface="Old Standard TT"/>
              </a:rPr>
              <a:t>                </a:t>
            </a:r>
            <a:endParaRPr sz="1800" b="0" i="0" u="none" strike="noStrike" cap="none">
              <a:solidFill>
                <a:schemeClr val="dk1"/>
              </a:solidFill>
              <a:latin typeface="Arial"/>
              <a:ea typeface="Arial"/>
              <a:cs typeface="Arial"/>
              <a:sym typeface="Arial"/>
            </a:endParaRPr>
          </a:p>
          <a:p>
            <a:pPr marL="457200" marR="0" lvl="0" indent="-227880" algn="l" rtl="0">
              <a:lnSpc>
                <a:spcPct val="115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82" name="Google Shape;182;p38"/>
          <p:cNvPicPr preferRelativeResize="0"/>
          <p:nvPr/>
        </p:nvPicPr>
        <p:blipFill>
          <a:blip r:embed="rId3">
            <a:alphaModFix/>
          </a:blip>
          <a:stretch>
            <a:fillRect/>
          </a:stretch>
        </p:blipFill>
        <p:spPr>
          <a:xfrm>
            <a:off x="1590988" y="1057325"/>
            <a:ext cx="5961300" cy="38249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9"/>
          <p:cNvSpPr/>
          <p:nvPr/>
        </p:nvSpPr>
        <p:spPr>
          <a:xfrm>
            <a:off x="369360" y="2762640"/>
            <a:ext cx="5534640" cy="6213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4200" b="1" i="0" u="none" strike="noStrike" cap="none">
                <a:solidFill>
                  <a:srgbClr val="FFFBF0"/>
                </a:solidFill>
                <a:latin typeface="Old Standard TT"/>
                <a:ea typeface="Old Standard TT"/>
                <a:cs typeface="Old Standard TT"/>
                <a:sym typeface="Old Standard TT"/>
              </a:rPr>
              <a:t>3. Implementation</a:t>
            </a:r>
            <a:endParaRPr sz="4200" b="1" i="0" u="none" strike="noStrike" cap="none">
              <a:solidFill>
                <a:srgbClr val="FFFBF0"/>
              </a:solidFill>
              <a:latin typeface="Old Standard TT"/>
              <a:ea typeface="Old Standard TT"/>
              <a:cs typeface="Old Standard TT"/>
              <a:sym typeface="Old Standard TT"/>
            </a:endParaRPr>
          </a:p>
        </p:txBody>
      </p:sp>
      <p:sp>
        <p:nvSpPr>
          <p:cNvPr id="188" name="Google Shape;188;p39"/>
          <p:cNvSpPr/>
          <p:nvPr/>
        </p:nvSpPr>
        <p:spPr>
          <a:xfrm>
            <a:off x="512640" y="3840480"/>
            <a:ext cx="8118000" cy="7869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40"/>
          <p:cNvPicPr preferRelativeResize="0"/>
          <p:nvPr/>
        </p:nvPicPr>
        <p:blipFill>
          <a:blip r:embed="rId3">
            <a:alphaModFix/>
          </a:blip>
          <a:stretch>
            <a:fillRect/>
          </a:stretch>
        </p:blipFill>
        <p:spPr>
          <a:xfrm>
            <a:off x="152400" y="809550"/>
            <a:ext cx="8839201" cy="4191450"/>
          </a:xfrm>
          <a:prstGeom prst="rect">
            <a:avLst/>
          </a:prstGeom>
          <a:noFill/>
          <a:ln>
            <a:noFill/>
          </a:ln>
        </p:spPr>
      </p:pic>
      <p:sp>
        <p:nvSpPr>
          <p:cNvPr id="194" name="Google Shape;194;p40"/>
          <p:cNvSpPr txBox="1"/>
          <p:nvPr/>
        </p:nvSpPr>
        <p:spPr>
          <a:xfrm>
            <a:off x="265400" y="113750"/>
            <a:ext cx="36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b="1"/>
              <a:t>Home Page</a:t>
            </a:r>
            <a:endParaRPr sz="2400" b="1"/>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41"/>
          <p:cNvPicPr preferRelativeResize="0"/>
          <p:nvPr/>
        </p:nvPicPr>
        <p:blipFill>
          <a:blip r:embed="rId3">
            <a:alphaModFix/>
          </a:blip>
          <a:stretch>
            <a:fillRect/>
          </a:stretch>
        </p:blipFill>
        <p:spPr>
          <a:xfrm>
            <a:off x="152400" y="518900"/>
            <a:ext cx="8839200" cy="4249616"/>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42"/>
          <p:cNvPicPr preferRelativeResize="0"/>
          <p:nvPr/>
        </p:nvPicPr>
        <p:blipFill>
          <a:blip r:embed="rId3">
            <a:alphaModFix/>
          </a:blip>
          <a:stretch>
            <a:fillRect/>
          </a:stretch>
        </p:blipFill>
        <p:spPr>
          <a:xfrm>
            <a:off x="671250" y="242825"/>
            <a:ext cx="7801498" cy="4388351"/>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43"/>
          <p:cNvPicPr preferRelativeResize="0"/>
          <p:nvPr/>
        </p:nvPicPr>
        <p:blipFill>
          <a:blip r:embed="rId3">
            <a:alphaModFix/>
          </a:blip>
          <a:stretch>
            <a:fillRect/>
          </a:stretch>
        </p:blipFill>
        <p:spPr>
          <a:xfrm>
            <a:off x="288225" y="566750"/>
            <a:ext cx="8567549" cy="4437724"/>
          </a:xfrm>
          <a:prstGeom prst="rect">
            <a:avLst/>
          </a:prstGeom>
          <a:noFill/>
          <a:ln>
            <a:noFill/>
          </a:ln>
        </p:spPr>
      </p:pic>
      <p:sp>
        <p:nvSpPr>
          <p:cNvPr id="210" name="Google Shape;210;p43"/>
          <p:cNvSpPr txBox="1"/>
          <p:nvPr/>
        </p:nvSpPr>
        <p:spPr>
          <a:xfrm>
            <a:off x="379125" y="0"/>
            <a:ext cx="3968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b="1"/>
              <a:t>Crop Prediction Page</a:t>
            </a:r>
            <a:endParaRPr sz="2400" b="1"/>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4"/>
          <p:cNvSpPr/>
          <p:nvPr/>
        </p:nvSpPr>
        <p:spPr>
          <a:xfrm>
            <a:off x="512640" y="1893240"/>
            <a:ext cx="8118000" cy="1522080"/>
          </a:xfrm>
          <a:prstGeom prst="rect">
            <a:avLst/>
          </a:prstGeom>
          <a:noFill/>
          <a:ln>
            <a:noFill/>
          </a:ln>
        </p:spPr>
        <p:txBody>
          <a:bodyPr spcFirstLastPara="1" wrap="square" lIns="90000" tIns="91425" rIns="90000" bIns="91425" anchor="b" anchorCtr="0">
            <a:noAutofit/>
          </a:bodyPr>
          <a:lstStyle/>
          <a:p>
            <a:pPr marL="0" marR="0" lvl="0" indent="0" algn="l" rtl="0">
              <a:lnSpc>
                <a:spcPct val="100000"/>
              </a:lnSpc>
              <a:spcBef>
                <a:spcPts val="0"/>
              </a:spcBef>
              <a:spcAft>
                <a:spcPts val="0"/>
              </a:spcAft>
              <a:buNone/>
            </a:pPr>
            <a:r>
              <a:rPr lang="en-IN" sz="4200" b="1" i="0" u="none" strike="noStrike" cap="none">
                <a:solidFill>
                  <a:srgbClr val="FFFBF0"/>
                </a:solidFill>
                <a:latin typeface="Old Standard TT"/>
                <a:ea typeface="Old Standard TT"/>
                <a:cs typeface="Old Standard TT"/>
                <a:sym typeface="Old Standard TT"/>
              </a:rPr>
              <a:t>5. Result</a:t>
            </a:r>
            <a:endParaRPr sz="4200" b="0" i="0" u="none" strike="noStrike" cap="none">
              <a:solidFill>
                <a:schemeClr val="dk1"/>
              </a:solidFill>
              <a:latin typeface="Arial"/>
              <a:ea typeface="Arial"/>
              <a:cs typeface="Arial"/>
              <a:sym typeface="Arial"/>
            </a:endParaRPr>
          </a:p>
        </p:txBody>
      </p:sp>
      <p:sp>
        <p:nvSpPr>
          <p:cNvPr id="216" name="Google Shape;216;p44"/>
          <p:cNvSpPr/>
          <p:nvPr/>
        </p:nvSpPr>
        <p:spPr>
          <a:xfrm>
            <a:off x="512650" y="3716977"/>
            <a:ext cx="8118000" cy="91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a:solidFill>
                  <a:srgbClr val="FFFBF0"/>
                </a:solidFill>
              </a:rPr>
              <a:t>The prediction accuracy of the model accounts to 99%.</a:t>
            </a:r>
            <a:endParaRPr sz="1800">
              <a:solidFill>
                <a:srgbClr val="FFFBF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p:nvPr/>
        </p:nvSpPr>
        <p:spPr>
          <a:xfrm>
            <a:off x="241425" y="2039323"/>
            <a:ext cx="8118000" cy="913800"/>
          </a:xfrm>
          <a:prstGeom prst="rect">
            <a:avLst/>
          </a:prstGeom>
          <a:noFill/>
          <a:ln>
            <a:noFill/>
          </a:ln>
        </p:spPr>
        <p:txBody>
          <a:bodyPr spcFirstLastPara="1" wrap="square" lIns="90000" tIns="91425" rIns="90000" bIns="91425" anchor="b" anchorCtr="0">
            <a:noAutofit/>
          </a:bodyPr>
          <a:lstStyle/>
          <a:p>
            <a:pPr marL="0" marR="0" lvl="0" indent="0" algn="l" rtl="0">
              <a:lnSpc>
                <a:spcPct val="100000"/>
              </a:lnSpc>
              <a:spcBef>
                <a:spcPts val="0"/>
              </a:spcBef>
              <a:spcAft>
                <a:spcPts val="0"/>
              </a:spcAft>
              <a:buNone/>
            </a:pPr>
            <a:r>
              <a:rPr lang="en-IN" sz="4200" b="1" i="0" u="none" strike="noStrike" cap="none">
                <a:solidFill>
                  <a:srgbClr val="FFFBF0"/>
                </a:solidFill>
                <a:latin typeface="Old Standard TT"/>
                <a:ea typeface="Old Standard TT"/>
                <a:cs typeface="Old Standard TT"/>
                <a:sym typeface="Old Standard TT"/>
              </a:rPr>
              <a:t>6. Conclusion and Future Scope</a:t>
            </a:r>
            <a:endParaRPr sz="4200" b="0" i="0" u="none" strike="noStrike" cap="none">
              <a:solidFill>
                <a:schemeClr val="dk1"/>
              </a:solidFill>
              <a:latin typeface="Arial"/>
              <a:ea typeface="Arial"/>
              <a:cs typeface="Arial"/>
              <a:sym typeface="Arial"/>
            </a:endParaRPr>
          </a:p>
        </p:txBody>
      </p:sp>
      <p:sp>
        <p:nvSpPr>
          <p:cNvPr id="222" name="Google Shape;222;p45"/>
          <p:cNvSpPr/>
          <p:nvPr/>
        </p:nvSpPr>
        <p:spPr>
          <a:xfrm>
            <a:off x="241425" y="3064000"/>
            <a:ext cx="8118000" cy="1728000"/>
          </a:xfrm>
          <a:prstGeom prst="rect">
            <a:avLst/>
          </a:prstGeom>
          <a:noFill/>
          <a:ln>
            <a:noFill/>
          </a:ln>
        </p:spPr>
        <p:txBody>
          <a:bodyPr spcFirstLastPara="1" wrap="square" lIns="91425" tIns="91425" rIns="91425" bIns="91425" anchor="ctr" anchorCtr="0">
            <a:noAutofit/>
          </a:bodyPr>
          <a:lstStyle/>
          <a:p>
            <a:pPr marL="457200" lvl="0" indent="-368300" algn="l" rtl="0">
              <a:spcBef>
                <a:spcPts val="0"/>
              </a:spcBef>
              <a:spcAft>
                <a:spcPts val="0"/>
              </a:spcAft>
              <a:buClr>
                <a:srgbClr val="FFFBF0"/>
              </a:buClr>
              <a:buSzPts val="2200"/>
              <a:buChar char="●"/>
            </a:pPr>
            <a:r>
              <a:rPr lang="en-IN" sz="2200">
                <a:solidFill>
                  <a:srgbClr val="FFFBF0"/>
                </a:solidFill>
              </a:rPr>
              <a:t>In modern environment with less knowledge of agriculture, it is important to have knowledge and an understanding of the factors that affect the cultivation before selecting any crop. From this system, the above mentioned factors are processed.</a:t>
            </a:r>
            <a:endParaRPr sz="2200">
              <a:solidFill>
                <a:srgbClr val="FFFBF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8"/>
          <p:cNvSpPr/>
          <p:nvPr/>
        </p:nvSpPr>
        <p:spPr>
          <a:xfrm>
            <a:off x="512640" y="130630"/>
            <a:ext cx="8118000" cy="4929508"/>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1800" b="0" i="0" u="none" strike="noStrike" cap="none" dirty="0">
                <a:solidFill>
                  <a:srgbClr val="FFFBF0"/>
                </a:solidFill>
                <a:latin typeface="Times New Roman"/>
                <a:ea typeface="Times New Roman"/>
                <a:cs typeface="Times New Roman"/>
                <a:sym typeface="Times New Roman"/>
              </a:rPr>
              <a:t>                                                   </a:t>
            </a:r>
            <a:endParaRPr sz="1800" b="0" i="0" u="none" strike="noStrike" cap="none">
              <a:solidFill>
                <a:srgbClr val="FFFBF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IN" sz="1800" dirty="0">
                <a:solidFill>
                  <a:schemeClr val="dk1"/>
                </a:solidFill>
                <a:latin typeface="Times New Roman"/>
                <a:ea typeface="Times New Roman"/>
                <a:cs typeface="Times New Roman"/>
                <a:sym typeface="Times New Roman"/>
              </a:rPr>
              <a:t>                                                    </a:t>
            </a:r>
            <a:r>
              <a:rPr lang="en-IN" sz="1800" b="0" i="0" u="none" strike="noStrike" cap="none" dirty="0">
                <a:solidFill>
                  <a:schemeClr val="dk1"/>
                </a:solidFill>
                <a:latin typeface="Times New Roman"/>
                <a:ea typeface="Times New Roman"/>
                <a:cs typeface="Times New Roman"/>
                <a:sym typeface="Times New Roman"/>
              </a:rPr>
              <a:t>A Project </a:t>
            </a:r>
            <a:r>
              <a:rPr lang="en-IN" sz="1800" dirty="0">
                <a:solidFill>
                  <a:schemeClr val="dk1"/>
                </a:solidFill>
                <a:latin typeface="Times New Roman"/>
                <a:ea typeface="Times New Roman"/>
                <a:cs typeface="Times New Roman"/>
                <a:sym typeface="Times New Roman"/>
              </a:rPr>
              <a:t>Presentation</a:t>
            </a:r>
            <a:r>
              <a:rPr lang="en-IN" sz="1800" b="0" i="0" u="none" strike="noStrike" cap="none" dirty="0">
                <a:solidFill>
                  <a:schemeClr val="dk1"/>
                </a:solidFill>
                <a:latin typeface="Times New Roman"/>
                <a:ea typeface="Times New Roman"/>
                <a:cs typeface="Times New Roman"/>
                <a:sym typeface="Times New Roman"/>
              </a:rPr>
              <a:t> on</a:t>
            </a:r>
            <a:r>
              <a:rPr lang="en-IN" sz="1800" b="0" i="0" u="none" strike="noStrike" cap="none" dirty="0">
                <a:solidFill>
                  <a:schemeClr val="dk1"/>
                </a:solidFill>
                <a:latin typeface="Arial"/>
                <a:ea typeface="Arial"/>
                <a:cs typeface="Arial"/>
                <a:sym typeface="Arial"/>
              </a:rPr>
              <a:t/>
            </a:r>
            <a:br>
              <a:rPr lang="en-IN" sz="1800" b="0" i="0" u="none" strike="noStrike" cap="none" dirty="0">
                <a:solidFill>
                  <a:schemeClr val="dk1"/>
                </a:solidFill>
                <a:latin typeface="Arial"/>
                <a:ea typeface="Arial"/>
                <a:cs typeface="Arial"/>
                <a:sym typeface="Arial"/>
              </a:rPr>
            </a:br>
            <a:r>
              <a:rPr lang="en-IN" sz="1800" b="0" i="0" u="none" strike="noStrike" cap="none" dirty="0">
                <a:solidFill>
                  <a:schemeClr val="dk1"/>
                </a:solidFill>
                <a:latin typeface="Arial"/>
                <a:ea typeface="Arial"/>
                <a:cs typeface="Arial"/>
                <a:sym typeface="Arial"/>
              </a:rPr>
              <a:t>                          </a:t>
            </a:r>
            <a:r>
              <a:rPr lang="en-IN" sz="1800" b="0" i="0" u="none" strike="noStrike" cap="none" dirty="0" smtClean="0">
                <a:solidFill>
                  <a:schemeClr val="dk1"/>
                </a:solidFill>
                <a:latin typeface="Arial"/>
                <a:ea typeface="Arial"/>
                <a:cs typeface="Arial"/>
                <a:sym typeface="Arial"/>
              </a:rPr>
              <a:t>   </a:t>
            </a:r>
            <a:r>
              <a:rPr lang="en-IN" sz="2400" b="1" i="0" u="none" strike="noStrike" cap="none" dirty="0" smtClean="0">
                <a:solidFill>
                  <a:schemeClr val="dk1"/>
                </a:solidFill>
                <a:latin typeface="Times New Roman"/>
                <a:ea typeface="Times New Roman"/>
                <a:cs typeface="Times New Roman"/>
                <a:sym typeface="Times New Roman"/>
              </a:rPr>
              <a:t>Real </a:t>
            </a:r>
            <a:r>
              <a:rPr lang="en-IN" sz="2400" b="1" i="0" u="none" strike="noStrike" cap="none" dirty="0">
                <a:solidFill>
                  <a:schemeClr val="dk1"/>
                </a:solidFill>
                <a:latin typeface="Times New Roman"/>
                <a:ea typeface="Times New Roman"/>
                <a:cs typeface="Times New Roman"/>
                <a:sym typeface="Times New Roman"/>
              </a:rPr>
              <a:t>Time Crop Recommendation</a:t>
            </a:r>
            <a:r>
              <a:rPr lang="en-IN" sz="1800" b="0" i="0" u="none" strike="noStrike" cap="none" dirty="0">
                <a:solidFill>
                  <a:schemeClr val="dk1"/>
                </a:solidFill>
                <a:latin typeface="Arial"/>
                <a:ea typeface="Arial"/>
                <a:cs typeface="Arial"/>
                <a:sym typeface="Arial"/>
              </a:rPr>
              <a:t/>
            </a:r>
            <a:br>
              <a:rPr lang="en-IN" sz="1800" b="0" i="0" u="none" strike="noStrike" cap="none" dirty="0">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800">
              <a:solidFill>
                <a:srgbClr val="FFFBF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IN" sz="1800" b="0" i="0" u="none" strike="noStrike" cap="none" dirty="0">
                <a:solidFill>
                  <a:srgbClr val="FFFBF0"/>
                </a:solidFill>
                <a:latin typeface="Times New Roman"/>
                <a:ea typeface="Times New Roman"/>
                <a:cs typeface="Times New Roman"/>
                <a:sym typeface="Times New Roman"/>
              </a:rPr>
              <a:t>Submitted in partial fulfillment of the degree of</a:t>
            </a:r>
            <a:r>
              <a:rPr lang="en-IN" sz="1800" b="0" i="0" u="none" strike="noStrike" cap="none" dirty="0">
                <a:solidFill>
                  <a:srgbClr val="FFFBF0"/>
                </a:solidFill>
                <a:latin typeface="Arial"/>
                <a:ea typeface="Arial"/>
                <a:cs typeface="Arial"/>
                <a:sym typeface="Arial"/>
              </a:rPr>
              <a:t/>
            </a:r>
            <a:br>
              <a:rPr lang="en-IN" sz="1800" b="0" i="0" u="none" strike="noStrike" cap="none" dirty="0">
                <a:solidFill>
                  <a:srgbClr val="FFFBF0"/>
                </a:solidFill>
                <a:latin typeface="Arial"/>
                <a:ea typeface="Arial"/>
                <a:cs typeface="Arial"/>
                <a:sym typeface="Arial"/>
              </a:rPr>
            </a:br>
            <a:r>
              <a:rPr lang="en-IN" sz="1800" b="0" i="0" u="none" strike="noStrike" cap="none" dirty="0">
                <a:solidFill>
                  <a:srgbClr val="FFFBF0"/>
                </a:solidFill>
                <a:latin typeface="Times New Roman"/>
                <a:ea typeface="Times New Roman"/>
                <a:cs typeface="Times New Roman"/>
                <a:sym typeface="Times New Roman"/>
              </a:rPr>
              <a:t>Bachelor of Engineering(Sem-</a:t>
            </a:r>
            <a:r>
              <a:rPr lang="en-IN" sz="1800" dirty="0">
                <a:solidFill>
                  <a:srgbClr val="FFFBF0"/>
                </a:solidFill>
                <a:latin typeface="Times New Roman"/>
                <a:ea typeface="Times New Roman"/>
                <a:cs typeface="Times New Roman"/>
                <a:sym typeface="Times New Roman"/>
              </a:rPr>
              <a:t>6</a:t>
            </a:r>
            <a:r>
              <a:rPr lang="en-IN" sz="1800" b="0" i="0" u="none" strike="noStrike" cap="none" dirty="0">
                <a:solidFill>
                  <a:srgbClr val="FFFBF0"/>
                </a:solidFill>
                <a:latin typeface="Times New Roman"/>
                <a:ea typeface="Times New Roman"/>
                <a:cs typeface="Times New Roman"/>
                <a:sym typeface="Times New Roman"/>
              </a:rPr>
              <a:t>)</a:t>
            </a:r>
            <a:r>
              <a:rPr lang="en-IN" sz="1800" dirty="0">
                <a:solidFill>
                  <a:srgbClr val="FFFBF0"/>
                </a:solidFill>
              </a:rPr>
              <a:t> </a:t>
            </a:r>
            <a:r>
              <a:rPr lang="en-IN" sz="1800" b="0" i="0" u="none" strike="noStrike" cap="none" dirty="0">
                <a:solidFill>
                  <a:srgbClr val="FFFBF0"/>
                </a:solidFill>
                <a:latin typeface="Times New Roman"/>
                <a:ea typeface="Times New Roman"/>
                <a:cs typeface="Times New Roman"/>
                <a:sym typeface="Times New Roman"/>
              </a:rPr>
              <a:t>in</a:t>
            </a:r>
            <a:r>
              <a:rPr lang="en-IN" sz="1800" b="0" i="0" u="none" strike="noStrike" cap="none" dirty="0">
                <a:solidFill>
                  <a:srgbClr val="FFFBF0"/>
                </a:solidFill>
                <a:latin typeface="Arial"/>
                <a:ea typeface="Arial"/>
                <a:cs typeface="Arial"/>
                <a:sym typeface="Arial"/>
              </a:rPr>
              <a:t/>
            </a:r>
            <a:br>
              <a:rPr lang="en-IN" sz="1800" b="0" i="0" u="none" strike="noStrike" cap="none" dirty="0">
                <a:solidFill>
                  <a:srgbClr val="FFFBF0"/>
                </a:solidFill>
                <a:latin typeface="Arial"/>
                <a:ea typeface="Arial"/>
                <a:cs typeface="Arial"/>
                <a:sym typeface="Arial"/>
              </a:rPr>
            </a:br>
            <a:r>
              <a:rPr lang="en-IN" sz="1800" b="1" i="0" u="none" strike="noStrike" cap="none" dirty="0">
                <a:solidFill>
                  <a:srgbClr val="FFFBF0"/>
                </a:solidFill>
                <a:latin typeface="Times New Roman"/>
                <a:ea typeface="Times New Roman"/>
                <a:cs typeface="Times New Roman"/>
                <a:sym typeface="Times New Roman"/>
              </a:rPr>
              <a:t>INFORMATION TECHNOLOGY</a:t>
            </a:r>
            <a:r>
              <a:rPr lang="en-IN" sz="1800" b="0" i="0" u="none" strike="noStrike" cap="none" dirty="0">
                <a:solidFill>
                  <a:schemeClr val="dk1"/>
                </a:solidFill>
                <a:latin typeface="Arial"/>
                <a:ea typeface="Arial"/>
                <a:cs typeface="Arial"/>
                <a:sym typeface="Arial"/>
              </a:rPr>
              <a:t/>
            </a:r>
            <a:br>
              <a:rPr lang="en-IN" sz="1800" b="0" i="0" u="none" strike="noStrike" cap="none" dirty="0">
                <a:solidFill>
                  <a:schemeClr val="dk1"/>
                </a:solidFill>
                <a:latin typeface="Arial"/>
                <a:ea typeface="Arial"/>
                <a:cs typeface="Arial"/>
                <a:sym typeface="Arial"/>
              </a:rPr>
            </a:br>
            <a:r>
              <a:rPr lang="en-IN" sz="1800" b="0" i="0" u="none" strike="noStrike" cap="none" dirty="0">
                <a:solidFill>
                  <a:srgbClr val="FFFBF0"/>
                </a:solidFill>
                <a:latin typeface="Times New Roman"/>
                <a:ea typeface="Times New Roman"/>
                <a:cs typeface="Times New Roman"/>
                <a:sym typeface="Times New Roman"/>
              </a:rPr>
              <a:t>By</a:t>
            </a:r>
            <a:r>
              <a:rPr lang="en-IN" sz="1800" b="0" i="0" u="none" strike="noStrike" cap="none" dirty="0">
                <a:solidFill>
                  <a:schemeClr val="dk1"/>
                </a:solidFill>
                <a:latin typeface="Arial"/>
                <a:ea typeface="Arial"/>
                <a:cs typeface="Arial"/>
                <a:sym typeface="Arial"/>
              </a:rPr>
              <a:t/>
            </a:r>
            <a:br>
              <a:rPr lang="en-IN" sz="1800" b="0" i="0" u="none" strike="noStrike" cap="none" dirty="0">
                <a:solidFill>
                  <a:schemeClr val="dk1"/>
                </a:solidFill>
                <a:latin typeface="Arial"/>
                <a:ea typeface="Arial"/>
                <a:cs typeface="Arial"/>
                <a:sym typeface="Arial"/>
              </a:rPr>
            </a:br>
            <a:r>
              <a:rPr lang="en-IN" sz="1800" b="0" i="0" u="none" strike="noStrike" cap="none" dirty="0">
                <a:solidFill>
                  <a:srgbClr val="FFFBF0"/>
                </a:solidFill>
                <a:latin typeface="Times New Roman"/>
                <a:ea typeface="Times New Roman"/>
                <a:cs typeface="Times New Roman"/>
                <a:sym typeface="Times New Roman"/>
              </a:rPr>
              <a:t>Ishika Sharma(19104061)</a:t>
            </a:r>
            <a:r>
              <a:rPr lang="en-IN" sz="1800" b="0" i="0" u="none" strike="noStrike" cap="none" dirty="0">
                <a:solidFill>
                  <a:schemeClr val="dk1"/>
                </a:solidFill>
                <a:latin typeface="Arial"/>
                <a:ea typeface="Arial"/>
                <a:cs typeface="Arial"/>
                <a:sym typeface="Arial"/>
              </a:rPr>
              <a:t/>
            </a:r>
            <a:br>
              <a:rPr lang="en-IN" sz="1800" b="0" i="0" u="none" strike="noStrike" cap="none" dirty="0">
                <a:solidFill>
                  <a:schemeClr val="dk1"/>
                </a:solidFill>
                <a:latin typeface="Arial"/>
                <a:ea typeface="Arial"/>
                <a:cs typeface="Arial"/>
                <a:sym typeface="Arial"/>
              </a:rPr>
            </a:br>
            <a:r>
              <a:rPr lang="en-IN" sz="1800" b="0" i="0" u="none" strike="noStrike" cap="none" dirty="0">
                <a:solidFill>
                  <a:srgbClr val="FFFBF0"/>
                </a:solidFill>
                <a:latin typeface="Times New Roman"/>
                <a:ea typeface="Times New Roman"/>
                <a:cs typeface="Times New Roman"/>
                <a:sym typeface="Times New Roman"/>
              </a:rPr>
              <a:t>Ruta Mhaskar(19104013)</a:t>
            </a:r>
            <a:r>
              <a:rPr lang="en-IN" sz="1800" b="0" i="0" u="none" strike="noStrike" cap="none" dirty="0">
                <a:solidFill>
                  <a:schemeClr val="dk1"/>
                </a:solidFill>
                <a:latin typeface="Arial"/>
                <a:ea typeface="Arial"/>
                <a:cs typeface="Arial"/>
                <a:sym typeface="Arial"/>
              </a:rPr>
              <a:t/>
            </a:r>
            <a:br>
              <a:rPr lang="en-IN" sz="1800" b="0" i="0" u="none" strike="noStrike" cap="none" dirty="0">
                <a:solidFill>
                  <a:schemeClr val="dk1"/>
                </a:solidFill>
                <a:latin typeface="Arial"/>
                <a:ea typeface="Arial"/>
                <a:cs typeface="Arial"/>
                <a:sym typeface="Arial"/>
              </a:rPr>
            </a:br>
            <a:r>
              <a:rPr lang="en-IN" sz="1800" b="0" i="0" u="none" strike="noStrike" cap="none" dirty="0">
                <a:solidFill>
                  <a:srgbClr val="FFFBF0"/>
                </a:solidFill>
                <a:latin typeface="Times New Roman"/>
                <a:ea typeface="Times New Roman"/>
                <a:cs typeface="Times New Roman"/>
                <a:sym typeface="Times New Roman"/>
              </a:rPr>
              <a:t>Anagha Rai(19104030)</a:t>
            </a:r>
            <a:r>
              <a:rPr lang="en-IN" sz="1800" b="0" i="0" u="none" strike="noStrike" cap="none" dirty="0">
                <a:solidFill>
                  <a:schemeClr val="dk1"/>
                </a:solidFill>
                <a:latin typeface="Arial"/>
                <a:ea typeface="Arial"/>
                <a:cs typeface="Arial"/>
                <a:sym typeface="Arial"/>
              </a:rPr>
              <a:t/>
            </a:r>
            <a:br>
              <a:rPr lang="en-IN" sz="1800" b="0" i="0" u="none" strike="noStrike" cap="none" dirty="0">
                <a:solidFill>
                  <a:schemeClr val="dk1"/>
                </a:solidFill>
                <a:latin typeface="Arial"/>
                <a:ea typeface="Arial"/>
                <a:cs typeface="Arial"/>
                <a:sym typeface="Arial"/>
              </a:rPr>
            </a:br>
            <a:r>
              <a:rPr lang="en-IN" sz="1800" b="0" i="0" u="none" strike="noStrike" cap="none" dirty="0">
                <a:solidFill>
                  <a:srgbClr val="FFFBF0"/>
                </a:solidFill>
                <a:latin typeface="Times New Roman"/>
                <a:ea typeface="Times New Roman"/>
                <a:cs typeface="Times New Roman"/>
                <a:sym typeface="Times New Roman"/>
              </a:rPr>
              <a:t>Under the Guidance </a:t>
            </a:r>
            <a:r>
              <a:rPr lang="en-IN" sz="1800" b="0" i="0" u="none" strike="noStrike" cap="none" dirty="0" smtClean="0">
                <a:solidFill>
                  <a:srgbClr val="FFFBF0"/>
                </a:solidFill>
                <a:latin typeface="Times New Roman"/>
                <a:ea typeface="Times New Roman"/>
                <a:cs typeface="Times New Roman"/>
                <a:sym typeface="Times New Roman"/>
              </a:rPr>
              <a:t>of</a:t>
            </a:r>
          </a:p>
          <a:p>
            <a:pPr marL="0" marR="0" lvl="0" indent="0" algn="l" rtl="0">
              <a:lnSpc>
                <a:spcPct val="100000"/>
              </a:lnSpc>
              <a:spcBef>
                <a:spcPts val="0"/>
              </a:spcBef>
              <a:spcAft>
                <a:spcPts val="0"/>
              </a:spcAft>
              <a:buNone/>
            </a:pPr>
            <a:r>
              <a:rPr lang="en-IN" sz="1800" b="0" i="0" u="none" strike="noStrike" cap="none" dirty="0" smtClean="0">
                <a:solidFill>
                  <a:srgbClr val="FFFBF0"/>
                </a:solidFill>
                <a:latin typeface="Times New Roman"/>
                <a:ea typeface="Arial"/>
                <a:cs typeface="Times New Roman"/>
                <a:sym typeface="Times New Roman"/>
              </a:rPr>
              <a:t>Prof. Kiran </a:t>
            </a:r>
            <a:r>
              <a:rPr lang="en-IN" sz="1800" b="0" i="0" u="none" strike="noStrike" cap="none" dirty="0" smtClean="0">
                <a:solidFill>
                  <a:srgbClr val="FFFBF0"/>
                </a:solidFill>
                <a:latin typeface="Times New Roman"/>
                <a:ea typeface="Arial"/>
                <a:cs typeface="Times New Roman"/>
                <a:sym typeface="Times New Roman"/>
              </a:rPr>
              <a:t>Deshpande</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IN" sz="1800" b="0" i="0" u="none" strike="noStrike" cap="none" dirty="0">
                <a:solidFill>
                  <a:srgbClr val="FFFBF0"/>
                </a:solidFill>
                <a:latin typeface="Times New Roman"/>
                <a:ea typeface="Times New Roman"/>
                <a:cs typeface="Times New Roman"/>
                <a:sym typeface="Times New Roman"/>
              </a:rPr>
              <a:t>Name of </a:t>
            </a:r>
            <a:r>
              <a:rPr lang="en-IN" sz="1800" b="0" i="0" u="none" strike="noStrike" cap="none" dirty="0" smtClean="0">
                <a:solidFill>
                  <a:srgbClr val="FFFBF0"/>
                </a:solidFill>
                <a:latin typeface="Times New Roman"/>
                <a:ea typeface="Times New Roman"/>
                <a:cs typeface="Times New Roman"/>
                <a:sym typeface="Times New Roman"/>
              </a:rPr>
              <a:t>Guide:</a:t>
            </a:r>
          </a:p>
          <a:p>
            <a:pPr marL="0" marR="0" lvl="0" indent="0" algn="l" rtl="0">
              <a:lnSpc>
                <a:spcPct val="100000"/>
              </a:lnSpc>
              <a:spcBef>
                <a:spcPts val="0"/>
              </a:spcBef>
              <a:spcAft>
                <a:spcPts val="0"/>
              </a:spcAft>
              <a:buNone/>
            </a:pPr>
            <a:r>
              <a:rPr lang="en-US" sz="1800" dirty="0" smtClean="0">
                <a:solidFill>
                  <a:schemeClr val="tx2"/>
                </a:solidFill>
                <a:latin typeface="Times New Roman" pitchFamily="18" charset="0"/>
                <a:cs typeface="Times New Roman" pitchFamily="18" charset="0"/>
              </a:rPr>
              <a:t>Prof. Charul Singh</a:t>
            </a:r>
            <a:endParaRPr sz="1800">
              <a:solidFill>
                <a:schemeClr val="tx2"/>
              </a:solidFill>
              <a:latin typeface="Times New Roman" pitchFamily="18" charset="0"/>
              <a:cs typeface="Times New Roman" pitchFamily="18" charset="0"/>
            </a:endParaRPr>
          </a:p>
          <a:p>
            <a:pPr marL="0" marR="0" lvl="0" indent="0" algn="l" rtl="0">
              <a:lnSpc>
                <a:spcPct val="100000"/>
              </a:lnSpc>
              <a:spcBef>
                <a:spcPts val="0"/>
              </a:spcBef>
              <a:spcAft>
                <a:spcPts val="0"/>
              </a:spcAft>
              <a:buNone/>
            </a:pPr>
            <a:r>
              <a:rPr lang="en-IN" sz="1800" b="0" i="0" u="none" strike="noStrike" cap="none" dirty="0">
                <a:solidFill>
                  <a:srgbClr val="FFFBF0"/>
                </a:solidFill>
                <a:latin typeface="Times New Roman"/>
                <a:ea typeface="Times New Roman"/>
                <a:cs typeface="Times New Roman"/>
                <a:sym typeface="Times New Roman"/>
              </a:rPr>
              <a:t> </a:t>
            </a:r>
            <a:r>
              <a:rPr lang="en-IN" sz="1800" b="0" i="0" u="none" strike="noStrike" cap="none" dirty="0" smtClean="0">
                <a:solidFill>
                  <a:srgbClr val="FFFBF0"/>
                </a:solidFill>
                <a:latin typeface="Times New Roman"/>
                <a:ea typeface="Times New Roman"/>
                <a:cs typeface="Times New Roman"/>
                <a:sym typeface="Times New Roman"/>
              </a:rPr>
              <a:t>Prof. Sonal </a:t>
            </a:r>
            <a:r>
              <a:rPr lang="en-IN" sz="1800" b="0" i="0" u="none" strike="noStrike" cap="none" dirty="0">
                <a:solidFill>
                  <a:srgbClr val="FFFBF0"/>
                </a:solidFill>
                <a:latin typeface="Times New Roman"/>
                <a:ea typeface="Times New Roman"/>
                <a:cs typeface="Times New Roman"/>
                <a:sym typeface="Times New Roman"/>
              </a:rPr>
              <a:t>Jain</a:t>
            </a:r>
            <a:r>
              <a:rPr lang="en-IN" sz="1800" b="0" i="0" u="none" strike="noStrike" cap="none" dirty="0">
                <a:solidFill>
                  <a:schemeClr val="dk1"/>
                </a:solidFill>
                <a:latin typeface="Arial"/>
                <a:ea typeface="Arial"/>
                <a:cs typeface="Arial"/>
                <a:sym typeface="Arial"/>
              </a:rPr>
              <a:t/>
            </a:r>
            <a:br>
              <a:rPr lang="en-IN" sz="1800" b="0" i="0" u="none" strike="noStrike" cap="none" dirty="0">
                <a:solidFill>
                  <a:schemeClr val="dk1"/>
                </a:solidFill>
                <a:latin typeface="Arial"/>
                <a:ea typeface="Arial"/>
                <a:cs typeface="Arial"/>
                <a:sym typeface="Arial"/>
              </a:rPr>
            </a:br>
            <a:r>
              <a:rPr lang="en-IN" sz="1800" b="0" i="0" u="none" strike="noStrike" cap="none" dirty="0">
                <a:solidFill>
                  <a:schemeClr val="dk1"/>
                </a:solidFill>
                <a:latin typeface="Arial"/>
                <a:ea typeface="Arial"/>
                <a:cs typeface="Arial"/>
                <a:sym typeface="Arial"/>
              </a:rPr>
              <a:t/>
            </a:r>
            <a:br>
              <a:rPr lang="en-IN" sz="1800" b="0" i="0" u="none" strike="noStrike" cap="none" dirty="0">
                <a:solidFill>
                  <a:schemeClr val="dk1"/>
                </a:solidFill>
                <a:latin typeface="Arial"/>
                <a:ea typeface="Arial"/>
                <a:cs typeface="Arial"/>
                <a:sym typeface="Arial"/>
              </a:rPr>
            </a:br>
            <a:r>
              <a:rPr lang="en-IN" sz="1800" b="0" i="0" u="none" strike="noStrike" cap="none" dirty="0">
                <a:solidFill>
                  <a:schemeClr val="dk1"/>
                </a:solidFill>
                <a:latin typeface="Arial"/>
                <a:ea typeface="Arial"/>
                <a:cs typeface="Arial"/>
                <a:sym typeface="Arial"/>
              </a:rPr>
              <a:t/>
            </a:r>
            <a:br>
              <a:rPr lang="en-IN" sz="1800" b="0" i="0" u="none" strike="noStrike" cap="none" dirty="0">
                <a:solidFill>
                  <a:schemeClr val="dk1"/>
                </a:solidFill>
                <a:latin typeface="Arial"/>
                <a:ea typeface="Arial"/>
                <a:cs typeface="Arial"/>
                <a:sym typeface="Arial"/>
              </a:rPr>
            </a:br>
            <a:r>
              <a:rPr lang="en-IN" sz="1800" b="0" i="0" u="none" strike="noStrike" cap="none" dirty="0">
                <a:solidFill>
                  <a:schemeClr val="dk1"/>
                </a:solidFill>
                <a:latin typeface="Arial"/>
                <a:ea typeface="Arial"/>
                <a:cs typeface="Arial"/>
                <a:sym typeface="Arial"/>
              </a:rPr>
              <a:t/>
            </a:r>
            <a:br>
              <a:rPr lang="en-IN" sz="1800" b="0" i="0" u="none" strike="noStrike" cap="none" dirty="0">
                <a:solidFill>
                  <a:schemeClr val="dk1"/>
                </a:solidFill>
                <a:latin typeface="Arial"/>
                <a:ea typeface="Arial"/>
                <a:cs typeface="Arial"/>
                <a:sym typeface="Arial"/>
              </a:rPr>
            </a:br>
            <a:r>
              <a:rPr lang="en-IN" sz="1800" b="0" i="0" u="none" strike="noStrike" cap="none" dirty="0">
                <a:solidFill>
                  <a:schemeClr val="dk1"/>
                </a:solidFill>
                <a:latin typeface="Arial"/>
                <a:ea typeface="Arial"/>
                <a:cs typeface="Arial"/>
                <a:sym typeface="Arial"/>
              </a:rPr>
              <a:t/>
            </a:r>
            <a:br>
              <a:rPr lang="en-IN" sz="1800" b="0" i="0" u="none" strike="noStrike" cap="none" dirty="0">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6"/>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000000"/>
                </a:solidFill>
                <a:latin typeface="Times New Roman"/>
                <a:ea typeface="Times New Roman"/>
                <a:cs typeface="Times New Roman"/>
                <a:sym typeface="Times New Roman"/>
              </a:rPr>
              <a:t> References</a:t>
            </a:r>
            <a:endParaRPr sz="3000" b="0" i="0" u="none" strike="noStrike" cap="none">
              <a:solidFill>
                <a:schemeClr val="dk1"/>
              </a:solidFill>
              <a:latin typeface="Arial"/>
              <a:ea typeface="Arial"/>
              <a:cs typeface="Arial"/>
              <a:sym typeface="Arial"/>
            </a:endParaRPr>
          </a:p>
        </p:txBody>
      </p:sp>
      <p:sp>
        <p:nvSpPr>
          <p:cNvPr id="228" name="Google Shape;228;p46"/>
          <p:cNvSpPr/>
          <p:nvPr/>
        </p:nvSpPr>
        <p:spPr>
          <a:xfrm>
            <a:off x="312141" y="1225781"/>
            <a:ext cx="8519700" cy="3396600"/>
          </a:xfrm>
          <a:prstGeom prst="rect">
            <a:avLst/>
          </a:prstGeom>
          <a:noFill/>
          <a:ln>
            <a:noFill/>
          </a:ln>
        </p:spPr>
        <p:txBody>
          <a:bodyPr spcFirstLastPara="1" wrap="square" lIns="90000" tIns="91425" rIns="90000" bIns="91425" anchor="t" anchorCtr="0">
            <a:noAutofit/>
          </a:bodyPr>
          <a:lstStyle/>
          <a:p>
            <a:pPr marL="457200" marR="0" lvl="0" indent="-342900" algn="just" rtl="0">
              <a:lnSpc>
                <a:spcPct val="115000"/>
              </a:lnSpc>
              <a:spcBef>
                <a:spcPts val="0"/>
              </a:spcBef>
              <a:spcAft>
                <a:spcPts val="0"/>
              </a:spcAft>
              <a:buClr>
                <a:schemeClr val="dk1"/>
              </a:buClr>
              <a:buSzPts val="1800"/>
              <a:buAutoNum type="arabicPeriod"/>
            </a:pPr>
            <a:r>
              <a:rPr lang="en-IN" sz="1800" dirty="0">
                <a:solidFill>
                  <a:schemeClr val="dk1"/>
                </a:solidFill>
              </a:rPr>
              <a:t>https://www.kaggle.com/</a:t>
            </a:r>
            <a:endParaRPr sz="1800" b="0" i="0" u="none" strike="noStrike" cap="none">
              <a:solidFill>
                <a:schemeClr val="dk1"/>
              </a:solidFill>
              <a:latin typeface="Arial"/>
              <a:ea typeface="Arial"/>
              <a:cs typeface="Arial"/>
              <a:sym typeface="Arial"/>
            </a:endParaRPr>
          </a:p>
          <a:p>
            <a:pPr marL="457200" marR="0" lvl="0" indent="-342900" algn="just" rtl="0">
              <a:lnSpc>
                <a:spcPct val="115000"/>
              </a:lnSpc>
              <a:spcBef>
                <a:spcPts val="0"/>
              </a:spcBef>
              <a:spcAft>
                <a:spcPts val="0"/>
              </a:spcAft>
              <a:buSzPts val="1800"/>
              <a:buAutoNum type="arabicPeriod"/>
            </a:pPr>
            <a:r>
              <a:rPr lang="en-IN" sz="1800" dirty="0"/>
              <a:t>https://www.geeksforgeeks.org/deploy-machine-learning-model-using-flask/</a:t>
            </a:r>
            <a:r>
              <a:rPr lang="en-IN" sz="1800" i="0" u="none" strike="noStrike" cap="none" dirty="0">
                <a:solidFill>
                  <a:srgbClr val="000000"/>
                </a:solidFill>
              </a:rPr>
              <a:t> </a:t>
            </a:r>
            <a:endParaRPr sz="1800" i="0" u="none" strike="noStrike" cap="none">
              <a:solidFill>
                <a:srgbClr val="000000"/>
              </a:solidFill>
            </a:endParaRPr>
          </a:p>
          <a:p>
            <a:pPr marL="457200" marR="0" lvl="0" indent="-342900" algn="just" rtl="0">
              <a:lnSpc>
                <a:spcPct val="115000"/>
              </a:lnSpc>
              <a:spcBef>
                <a:spcPts val="0"/>
              </a:spcBef>
              <a:spcAft>
                <a:spcPts val="0"/>
              </a:spcAft>
              <a:buSzPts val="1800"/>
              <a:buAutoNum type="arabicPeriod"/>
            </a:pPr>
            <a:r>
              <a:rPr lang="en-IN" sz="1800" dirty="0"/>
              <a:t>https://www.researchgate.net/publication/346627389_Crop_Recommendation_System</a:t>
            </a:r>
            <a:r>
              <a:rPr lang="en-IN" sz="1800" i="0" u="none" strike="noStrike" cap="none" dirty="0">
                <a:solidFill>
                  <a:srgbClr val="000000"/>
                </a:solidFill>
              </a:rPr>
              <a:t>    </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7"/>
          <p:cNvSpPr/>
          <p:nvPr/>
        </p:nvSpPr>
        <p:spPr>
          <a:xfrm>
            <a:off x="512640" y="1893240"/>
            <a:ext cx="8118000" cy="152208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r>
              <a:rPr lang="en-IN" sz="4200" b="1" i="0" u="none" strike="noStrike" cap="none">
                <a:solidFill>
                  <a:srgbClr val="FFFBF0"/>
                </a:solidFill>
                <a:latin typeface="Times New Roman"/>
                <a:ea typeface="Times New Roman"/>
                <a:cs typeface="Times New Roman"/>
                <a:sym typeface="Times New Roman"/>
              </a:rPr>
              <a:t>Thank You</a:t>
            </a:r>
            <a:endParaRPr sz="4200" b="0" i="0" u="none" strike="noStrike" cap="none">
              <a:solidFill>
                <a:schemeClr val="dk1"/>
              </a:solidFill>
              <a:latin typeface="Arial"/>
              <a:ea typeface="Arial"/>
              <a:cs typeface="Arial"/>
              <a:sym typeface="Arial"/>
            </a:endParaRPr>
          </a:p>
        </p:txBody>
      </p:sp>
      <p:sp>
        <p:nvSpPr>
          <p:cNvPr id="234" name="Google Shape;234;p47"/>
          <p:cNvSpPr/>
          <p:nvPr/>
        </p:nvSpPr>
        <p:spPr>
          <a:xfrm>
            <a:off x="512640" y="3840480"/>
            <a:ext cx="8118000" cy="7869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9"/>
          <p:cNvSpPr/>
          <p:nvPr/>
        </p:nvSpPr>
        <p:spPr>
          <a:xfrm>
            <a:off x="512650" y="2304350"/>
            <a:ext cx="8118000" cy="167100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endParaRPr sz="4000">
              <a:solidFill>
                <a:srgbClr val="FFFBF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4000">
              <a:solidFill>
                <a:srgbClr val="FFFBF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IN" sz="4000" i="0" u="none" strike="noStrike" cap="none">
                <a:solidFill>
                  <a:srgbClr val="FFFBF0"/>
                </a:solidFill>
                <a:latin typeface="Times New Roman"/>
                <a:ea typeface="Times New Roman"/>
                <a:cs typeface="Times New Roman"/>
                <a:sym typeface="Times New Roman"/>
              </a:rPr>
              <a:t>1.Project Conception and Initiation</a:t>
            </a:r>
            <a:endParaRPr sz="4000" b="0" i="0" u="none" strike="noStrike" cap="none">
              <a:solidFill>
                <a:schemeClr val="dk1"/>
              </a:solidFill>
              <a:latin typeface="Arial"/>
              <a:ea typeface="Arial"/>
              <a:cs typeface="Arial"/>
              <a:sym typeface="Arial"/>
            </a:endParaRPr>
          </a:p>
        </p:txBody>
      </p:sp>
      <p:sp>
        <p:nvSpPr>
          <p:cNvPr id="126" name="Google Shape;126;p29"/>
          <p:cNvSpPr/>
          <p:nvPr/>
        </p:nvSpPr>
        <p:spPr>
          <a:xfrm>
            <a:off x="512650" y="2304338"/>
            <a:ext cx="8118000" cy="183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000000"/>
                </a:solidFill>
                <a:latin typeface="Times New Roman"/>
                <a:ea typeface="Times New Roman"/>
                <a:cs typeface="Times New Roman"/>
                <a:sym typeface="Times New Roman"/>
              </a:rPr>
              <a:t>1 </a:t>
            </a:r>
            <a:r>
              <a:rPr lang="en-IN" sz="3000" b="1">
                <a:latin typeface="Times New Roman"/>
                <a:ea typeface="Times New Roman"/>
                <a:cs typeface="Times New Roman"/>
                <a:sym typeface="Times New Roman"/>
              </a:rPr>
              <a:t>Introduction:</a:t>
            </a:r>
            <a:endParaRPr sz="3000" b="0" i="0" u="none" strike="noStrike" cap="none">
              <a:solidFill>
                <a:schemeClr val="dk1"/>
              </a:solidFill>
              <a:latin typeface="Arial"/>
              <a:ea typeface="Arial"/>
              <a:cs typeface="Arial"/>
              <a:sym typeface="Arial"/>
            </a:endParaRPr>
          </a:p>
        </p:txBody>
      </p:sp>
      <p:sp>
        <p:nvSpPr>
          <p:cNvPr id="132" name="Google Shape;132;p30"/>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457200" lvl="0" indent="-342900" algn="l" rtl="0">
              <a:lnSpc>
                <a:spcPct val="115000"/>
              </a:lnSpc>
              <a:spcBef>
                <a:spcPts val="0"/>
              </a:spcBef>
              <a:spcAft>
                <a:spcPts val="0"/>
              </a:spcAft>
              <a:buClr>
                <a:schemeClr val="dk1"/>
              </a:buClr>
              <a:buSzPts val="1800"/>
              <a:buAutoNum type="arabicPeriod"/>
            </a:pPr>
            <a:r>
              <a:rPr lang="en-IN" sz="1800">
                <a:solidFill>
                  <a:schemeClr val="dk1"/>
                </a:solidFill>
              </a:rPr>
              <a:t>Farming is one of the major sectors that influences a country’s economic growth.</a:t>
            </a:r>
            <a:endParaRPr sz="1800">
              <a:solidFill>
                <a:schemeClr val="dk1"/>
              </a:solidFill>
            </a:endParaRPr>
          </a:p>
          <a:p>
            <a:pPr marL="457200" lvl="0" indent="-342900" algn="l" rtl="0">
              <a:lnSpc>
                <a:spcPct val="115000"/>
              </a:lnSpc>
              <a:spcBef>
                <a:spcPts val="0"/>
              </a:spcBef>
              <a:spcAft>
                <a:spcPts val="0"/>
              </a:spcAft>
              <a:buClr>
                <a:schemeClr val="dk1"/>
              </a:buClr>
              <a:buSzPts val="1800"/>
              <a:buAutoNum type="arabicPeriod"/>
            </a:pPr>
            <a:r>
              <a:rPr lang="en-IN" sz="1800">
                <a:solidFill>
                  <a:schemeClr val="dk1"/>
                </a:solidFill>
              </a:rPr>
              <a:t>In country like India, majority of the population is dependent on agriculture for their livelihood. Many new technologies, such as Machine Learning ,are being implemented into agriculture so that it is easier for farmers to grow and maximize their yield.</a:t>
            </a:r>
            <a:endParaRPr sz="1800">
              <a:solidFill>
                <a:schemeClr val="dk1"/>
              </a:solidFill>
            </a:endParaRPr>
          </a:p>
          <a:p>
            <a:pPr marL="457200" lvl="0" indent="-342900" algn="l" rtl="0">
              <a:lnSpc>
                <a:spcPct val="115000"/>
              </a:lnSpc>
              <a:spcBef>
                <a:spcPts val="0"/>
              </a:spcBef>
              <a:spcAft>
                <a:spcPts val="0"/>
              </a:spcAft>
              <a:buClr>
                <a:schemeClr val="dk1"/>
              </a:buClr>
              <a:buSzPts val="1800"/>
              <a:buAutoNum type="arabicPeriod"/>
            </a:pPr>
            <a:r>
              <a:rPr lang="en-IN" sz="1800">
                <a:solidFill>
                  <a:schemeClr val="dk1"/>
                </a:solidFill>
              </a:rPr>
              <a:t>In our project, we are implementing Crop Recommendation System.</a:t>
            </a:r>
            <a:endParaRPr sz="1800">
              <a:solidFill>
                <a:schemeClr val="dk1"/>
              </a:solidFill>
            </a:endParaRPr>
          </a:p>
          <a:p>
            <a:pPr marL="457200" lvl="0" indent="-342900" algn="l" rtl="0">
              <a:lnSpc>
                <a:spcPct val="115000"/>
              </a:lnSpc>
              <a:spcBef>
                <a:spcPts val="0"/>
              </a:spcBef>
              <a:spcAft>
                <a:spcPts val="0"/>
              </a:spcAft>
              <a:buClr>
                <a:schemeClr val="dk1"/>
              </a:buClr>
              <a:buSzPts val="1800"/>
              <a:buAutoNum type="arabicPeriod"/>
            </a:pPr>
            <a:r>
              <a:rPr lang="en-IN" sz="1800">
                <a:solidFill>
                  <a:schemeClr val="dk1"/>
                </a:solidFill>
              </a:rPr>
              <a:t>In this application, the user can provide the soil data from their side and the application will predict which crop should the user grow.</a:t>
            </a:r>
            <a:endParaRPr sz="1800">
              <a:solidFill>
                <a:schemeClr val="dk1"/>
              </a:solidFill>
            </a:endParaRPr>
          </a:p>
          <a:p>
            <a:pPr marL="0" marR="0" lvl="0" indent="0" algn="l" rtl="0">
              <a:lnSpc>
                <a:spcPct val="115000"/>
              </a:lnSpc>
              <a:spcBef>
                <a:spcPts val="0"/>
              </a:spcBef>
              <a:spcAft>
                <a:spcPts val="0"/>
              </a:spcAft>
              <a:buNone/>
            </a:pPr>
            <a:r>
              <a:rPr lang="en-IN" sz="1800" b="0" i="0" u="none" strike="noStrike" cap="none">
                <a:solidFill>
                  <a:srgbClr val="000000"/>
                </a:solidFill>
                <a:latin typeface="Old Standard TT"/>
                <a:ea typeface="Old Standard TT"/>
                <a:cs typeface="Old Standard TT"/>
                <a:sym typeface="Old Standard TT"/>
              </a:rPr>
              <a:t>                    </a:t>
            </a:r>
            <a:endParaRPr sz="1800" b="0" i="0" u="none" strike="noStrike" cap="none">
              <a:solidFill>
                <a:schemeClr val="dk1"/>
              </a:solidFill>
              <a:latin typeface="Arial"/>
              <a:ea typeface="Arial"/>
              <a:cs typeface="Arial"/>
              <a:sym typeface="Arial"/>
            </a:endParaRPr>
          </a:p>
          <a:p>
            <a:pPr marL="457200" marR="0" lvl="0" indent="-227880" algn="l" rtl="0">
              <a:lnSpc>
                <a:spcPct val="115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1"/>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000000"/>
                </a:solidFill>
                <a:latin typeface="Times New Roman"/>
                <a:ea typeface="Times New Roman"/>
                <a:cs typeface="Times New Roman"/>
                <a:sym typeface="Times New Roman"/>
              </a:rPr>
              <a:t>1.1 Objectives</a:t>
            </a:r>
            <a:endParaRPr sz="3000" b="0" i="0" u="none" strike="noStrike" cap="none">
              <a:solidFill>
                <a:schemeClr val="dk1"/>
              </a:solidFill>
              <a:latin typeface="Arial"/>
              <a:ea typeface="Arial"/>
              <a:cs typeface="Arial"/>
              <a:sym typeface="Arial"/>
            </a:endParaRPr>
          </a:p>
        </p:txBody>
      </p:sp>
      <p:sp>
        <p:nvSpPr>
          <p:cNvPr id="138" name="Google Shape;138;p31"/>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457200" lvl="0" indent="-342900" algn="l" rtl="0">
              <a:lnSpc>
                <a:spcPct val="115000"/>
              </a:lnSpc>
              <a:spcBef>
                <a:spcPts val="0"/>
              </a:spcBef>
              <a:spcAft>
                <a:spcPts val="0"/>
              </a:spcAft>
              <a:buClr>
                <a:schemeClr val="dk1"/>
              </a:buClr>
              <a:buSzPts val="1800"/>
              <a:buAutoNum type="arabicPeriod"/>
            </a:pPr>
            <a:r>
              <a:rPr lang="en-IN" sz="1800">
                <a:solidFill>
                  <a:schemeClr val="dk1"/>
                </a:solidFill>
              </a:rPr>
              <a:t>To give right knowledge to the users about which crop to sow in their field based on the soil data.</a:t>
            </a:r>
            <a:endParaRPr sz="1800">
              <a:solidFill>
                <a:schemeClr val="dk1"/>
              </a:solidFill>
            </a:endParaRPr>
          </a:p>
          <a:p>
            <a:pPr marL="457200" lvl="0" indent="-342900" algn="l" rtl="0">
              <a:lnSpc>
                <a:spcPct val="115000"/>
              </a:lnSpc>
              <a:spcBef>
                <a:spcPts val="0"/>
              </a:spcBef>
              <a:spcAft>
                <a:spcPts val="0"/>
              </a:spcAft>
              <a:buClr>
                <a:schemeClr val="dk1"/>
              </a:buClr>
              <a:buSzPts val="1800"/>
              <a:buAutoNum type="arabicPeriod"/>
            </a:pPr>
            <a:r>
              <a:rPr lang="en-IN" sz="1800">
                <a:solidFill>
                  <a:schemeClr val="dk1"/>
                </a:solidFill>
              </a:rPr>
              <a:t>To recommend optimum crops to be cultivated by farmers based on several parameters and help them make an informed decision before cultivation.</a:t>
            </a:r>
            <a:endParaRPr sz="1800">
              <a:solidFill>
                <a:schemeClr val="dk1"/>
              </a:solidFill>
            </a:endParaRPr>
          </a:p>
          <a:p>
            <a:pPr marL="457200" marR="0" lvl="0" indent="-342900" algn="l" rtl="0">
              <a:lnSpc>
                <a:spcPct val="115000"/>
              </a:lnSpc>
              <a:spcBef>
                <a:spcPts val="0"/>
              </a:spcBef>
              <a:spcAft>
                <a:spcPts val="0"/>
              </a:spcAft>
              <a:buSzPts val="1800"/>
              <a:buAutoNum type="arabicPeriod"/>
            </a:pPr>
            <a:r>
              <a:rPr lang="en-IN" sz="1800">
                <a:solidFill>
                  <a:schemeClr val="dk1"/>
                </a:solidFill>
              </a:rPr>
              <a:t>To develop a user-friendly website.</a:t>
            </a:r>
            <a:r>
              <a:rPr lang="en-IN" sz="1800" b="0" i="0" u="none" strike="noStrike" cap="none">
                <a:solidFill>
                  <a:srgbClr val="000000"/>
                </a:solidFill>
                <a:latin typeface="Old Standard TT"/>
                <a:ea typeface="Old Standard TT"/>
                <a:cs typeface="Old Standard TT"/>
                <a:sym typeface="Old Standard TT"/>
              </a:rPr>
              <a:t>              </a:t>
            </a:r>
            <a:endParaRPr sz="1800" b="0" i="0" u="none" strike="noStrike" cap="none">
              <a:solidFill>
                <a:schemeClr val="dk1"/>
              </a:solidFill>
              <a:latin typeface="Arial"/>
              <a:ea typeface="Arial"/>
              <a:cs typeface="Arial"/>
              <a:sym typeface="Arial"/>
            </a:endParaRPr>
          </a:p>
          <a:p>
            <a:pPr marL="457200" marR="0" lvl="0" indent="-227880" algn="l" rtl="0">
              <a:lnSpc>
                <a:spcPct val="115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2"/>
          <p:cNvSpPr/>
          <p:nvPr/>
        </p:nvSpPr>
        <p:spPr>
          <a:xfrm>
            <a:off x="311760" y="444960"/>
            <a:ext cx="8519700" cy="612300"/>
          </a:xfrm>
          <a:prstGeom prst="rect">
            <a:avLst/>
          </a:prstGeom>
          <a:noFill/>
          <a:ln>
            <a:noFill/>
          </a:ln>
        </p:spPr>
        <p:txBody>
          <a:bodyPr spcFirstLastPara="1" wrap="square" lIns="90000" tIns="91425" rIns="90000"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IN" sz="3000" b="1">
                <a:solidFill>
                  <a:srgbClr val="434343"/>
                </a:solidFill>
              </a:rPr>
              <a:t>1.2 Literature Review</a:t>
            </a:r>
            <a:endParaRPr sz="3000" b="1">
              <a:solidFill>
                <a:srgbClr val="434343"/>
              </a:solidFill>
            </a:endParaRPr>
          </a:p>
          <a:p>
            <a:pPr marL="0" marR="0" lvl="0" indent="0" algn="l" rtl="0">
              <a:lnSpc>
                <a:spcPct val="100000"/>
              </a:lnSpc>
              <a:spcBef>
                <a:spcPts val="0"/>
              </a:spcBef>
              <a:spcAft>
                <a:spcPts val="0"/>
              </a:spcAft>
              <a:buNone/>
            </a:pPr>
            <a:endParaRPr sz="3000" b="1">
              <a:latin typeface="Times New Roman"/>
              <a:ea typeface="Times New Roman"/>
              <a:cs typeface="Times New Roman"/>
              <a:sym typeface="Times New Roman"/>
            </a:endParaRPr>
          </a:p>
        </p:txBody>
      </p:sp>
      <p:sp>
        <p:nvSpPr>
          <p:cNvPr id="144" name="Google Shape;144;p32"/>
          <p:cNvSpPr txBox="1"/>
          <p:nvPr/>
        </p:nvSpPr>
        <p:spPr>
          <a:xfrm>
            <a:off x="914400" y="1057447"/>
            <a:ext cx="7357500" cy="1185300"/>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SzPts val="1600"/>
              <a:buChar char="●"/>
            </a:pPr>
            <a:r>
              <a:rPr lang="en-IN" sz="1600"/>
              <a:t>In this literature survey of the project, the team studied various sites mentioned in the reference section. </a:t>
            </a:r>
            <a:endParaRPr sz="1600"/>
          </a:p>
          <a:p>
            <a:pPr marL="457200" lvl="0" indent="-330200" algn="just" rtl="0">
              <a:spcBef>
                <a:spcPts val="0"/>
              </a:spcBef>
              <a:spcAft>
                <a:spcPts val="0"/>
              </a:spcAft>
              <a:buSzPts val="1600"/>
              <a:buChar char="●"/>
            </a:pPr>
            <a:r>
              <a:rPr lang="en-IN" sz="1600"/>
              <a:t>The dataset entries required for this project were referred from [1].</a:t>
            </a:r>
            <a:endParaRPr sz="1600"/>
          </a:p>
          <a:p>
            <a:pPr marL="0" lvl="0" indent="0" algn="just" rtl="0">
              <a:spcBef>
                <a:spcPts val="0"/>
              </a:spcBef>
              <a:spcAft>
                <a:spcPts val="0"/>
              </a:spcAft>
              <a:buNone/>
            </a:pPr>
            <a:endParaRPr sz="1600"/>
          </a:p>
        </p:txBody>
      </p:sp>
      <p:sp>
        <p:nvSpPr>
          <p:cNvPr id="145" name="Google Shape;145;p32"/>
          <p:cNvSpPr txBox="1"/>
          <p:nvPr/>
        </p:nvSpPr>
        <p:spPr>
          <a:xfrm>
            <a:off x="914393" y="1854151"/>
            <a:ext cx="6682800" cy="1935600"/>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SzPts val="1600"/>
              <a:buChar char="●"/>
            </a:pPr>
            <a:r>
              <a:rPr lang="en-IN" sz="1600"/>
              <a:t>Flask is a Python-based microframework used for developing small scale websites. Reference [2] talks about it's usage. The prerequisites for this include installing required libraries, fetching dataset, pre-processing it, using appropriate ML algorithm and training and testing the accuracy of the model.</a:t>
            </a:r>
            <a:endParaRPr sz="1600"/>
          </a:p>
          <a:p>
            <a:pPr marL="457200" lvl="0" indent="-330200" algn="just" rtl="0">
              <a:spcBef>
                <a:spcPts val="0"/>
              </a:spcBef>
              <a:spcAft>
                <a:spcPts val="0"/>
              </a:spcAft>
              <a:buSzPts val="1600"/>
              <a:buChar char="●"/>
            </a:pPr>
            <a:r>
              <a:rPr lang="en-IN" sz="1600">
                <a:solidFill>
                  <a:schemeClr val="dk1"/>
                </a:solidFill>
              </a:rPr>
              <a:t>The overall study of the problem statement and existing solution to it was studied from [3]</a:t>
            </a:r>
            <a:endParaRPr sz="16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3"/>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000000"/>
                </a:solidFill>
                <a:latin typeface="Times New Roman"/>
                <a:ea typeface="Times New Roman"/>
                <a:cs typeface="Times New Roman"/>
                <a:sym typeface="Times New Roman"/>
              </a:rPr>
              <a:t>1.3 Problem Definition</a:t>
            </a:r>
            <a:endParaRPr sz="3000" b="0" i="0" u="none" strike="noStrike" cap="none">
              <a:solidFill>
                <a:schemeClr val="dk1"/>
              </a:solidFill>
              <a:latin typeface="Arial"/>
              <a:ea typeface="Arial"/>
              <a:cs typeface="Arial"/>
              <a:sym typeface="Arial"/>
            </a:endParaRPr>
          </a:p>
        </p:txBody>
      </p:sp>
      <p:sp>
        <p:nvSpPr>
          <p:cNvPr id="151" name="Google Shape;151;p33"/>
          <p:cNvSpPr/>
          <p:nvPr/>
        </p:nvSpPr>
        <p:spPr>
          <a:xfrm>
            <a:off x="311750" y="1171451"/>
            <a:ext cx="8519700" cy="3587700"/>
          </a:xfrm>
          <a:prstGeom prst="rect">
            <a:avLst/>
          </a:prstGeom>
          <a:noFill/>
          <a:ln>
            <a:noFill/>
          </a:ln>
        </p:spPr>
        <p:txBody>
          <a:bodyPr spcFirstLastPara="1" wrap="square" lIns="90000" tIns="91425" rIns="90000" bIns="91425" anchor="t" anchorCtr="0">
            <a:noAutofit/>
          </a:bodyPr>
          <a:lstStyle/>
          <a:p>
            <a:pPr marL="457200" marR="0" lvl="0" indent="-342360" algn="l" rtl="0">
              <a:lnSpc>
                <a:spcPct val="115000"/>
              </a:lnSpc>
              <a:spcBef>
                <a:spcPts val="0"/>
              </a:spcBef>
              <a:spcAft>
                <a:spcPts val="0"/>
              </a:spcAft>
              <a:buClr>
                <a:srgbClr val="000000"/>
              </a:buClr>
              <a:buSzPts val="1800"/>
              <a:buChar char="●"/>
            </a:pPr>
            <a:r>
              <a:rPr lang="en-IN" sz="1800"/>
              <a:t>India is known as the land of farmers and agriculture is carried out over acres. </a:t>
            </a:r>
            <a:r>
              <a:rPr lang="en-IN" sz="1800" i="0" u="none" strike="noStrike" cap="none">
                <a:solidFill>
                  <a:srgbClr val="000000"/>
                </a:solidFill>
              </a:rPr>
              <a:t>                                  </a:t>
            </a:r>
            <a:endParaRPr sz="1800" i="0" u="none" strike="noStrike" cap="none">
              <a:solidFill>
                <a:schemeClr val="dk1"/>
              </a:solidFill>
            </a:endParaRPr>
          </a:p>
          <a:p>
            <a:pPr marL="457200" lvl="0" indent="-342900" algn="l" rtl="0">
              <a:lnSpc>
                <a:spcPct val="93000"/>
              </a:lnSpc>
              <a:spcBef>
                <a:spcPts val="0"/>
              </a:spcBef>
              <a:spcAft>
                <a:spcPts val="0"/>
              </a:spcAft>
              <a:buClr>
                <a:schemeClr val="dk1"/>
              </a:buClr>
              <a:buSzPts val="1800"/>
              <a:buChar char="●"/>
            </a:pPr>
            <a:r>
              <a:rPr lang="en-IN" sz="1800">
                <a:solidFill>
                  <a:schemeClr val="dk1"/>
                </a:solidFill>
              </a:rPr>
              <a:t>Most of the farmers lack information about the crops to be cultivated in different regions.</a:t>
            </a:r>
            <a:endParaRPr sz="1800">
              <a:solidFill>
                <a:schemeClr val="dk1"/>
              </a:solidFill>
            </a:endParaRPr>
          </a:p>
          <a:p>
            <a:pPr marL="457200" lvl="0" indent="-342900" algn="l" rtl="0">
              <a:lnSpc>
                <a:spcPct val="93000"/>
              </a:lnSpc>
              <a:spcBef>
                <a:spcPts val="0"/>
              </a:spcBef>
              <a:spcAft>
                <a:spcPts val="0"/>
              </a:spcAft>
              <a:buClr>
                <a:schemeClr val="dk1"/>
              </a:buClr>
              <a:buSzPts val="1800"/>
              <a:buChar char="●"/>
            </a:pPr>
            <a:r>
              <a:rPr lang="en-IN" sz="1800">
                <a:solidFill>
                  <a:schemeClr val="dk1"/>
                </a:solidFill>
              </a:rPr>
              <a:t>Hence they end up growing the wrong crop.</a:t>
            </a:r>
            <a:endParaRPr sz="1800">
              <a:solidFill>
                <a:schemeClr val="dk1"/>
              </a:solidFill>
            </a:endParaRPr>
          </a:p>
          <a:p>
            <a:pPr marL="457200" marR="0" lvl="0" indent="-342360" algn="l" rtl="0">
              <a:lnSpc>
                <a:spcPct val="115000"/>
              </a:lnSpc>
              <a:spcBef>
                <a:spcPts val="0"/>
              </a:spcBef>
              <a:spcAft>
                <a:spcPts val="0"/>
              </a:spcAft>
              <a:buClr>
                <a:srgbClr val="000000"/>
              </a:buClr>
              <a:buSzPts val="1800"/>
              <a:buFont typeface="Old Standard TT"/>
              <a:buChar char="●"/>
            </a:pPr>
            <a:r>
              <a:rPr lang="en-IN" sz="1800"/>
              <a:t>This results in mass deduction of food produce.</a:t>
            </a:r>
            <a:r>
              <a:rPr lang="en-IN" sz="1800" b="0" i="0" u="none" strike="noStrike" cap="none">
                <a:solidFill>
                  <a:srgbClr val="000000"/>
                </a:solidFill>
                <a:latin typeface="Old Standard TT"/>
                <a:ea typeface="Old Standard TT"/>
                <a:cs typeface="Old Standard TT"/>
                <a:sym typeface="Old Standard TT"/>
              </a:rPr>
              <a:t>     </a:t>
            </a:r>
            <a:endParaRPr sz="1800" b="0" i="0" u="none" strike="noStrike" cap="none">
              <a:solidFill>
                <a:srgbClr val="000000"/>
              </a:solidFill>
              <a:latin typeface="Old Standard TT"/>
              <a:ea typeface="Old Standard TT"/>
              <a:cs typeface="Old Standard TT"/>
              <a:sym typeface="Old Standard TT"/>
            </a:endParaRPr>
          </a:p>
          <a:p>
            <a:pPr marL="457200" marR="0" lvl="0" indent="0" algn="l" rtl="0">
              <a:lnSpc>
                <a:spcPct val="115000"/>
              </a:lnSpc>
              <a:spcBef>
                <a:spcPts val="0"/>
              </a:spcBef>
              <a:spcAft>
                <a:spcPts val="0"/>
              </a:spcAft>
              <a:buNone/>
            </a:pPr>
            <a:r>
              <a:rPr lang="en-IN" sz="1800" b="0" i="0" u="none" strike="noStrike" cap="none">
                <a:solidFill>
                  <a:srgbClr val="000000"/>
                </a:solidFill>
                <a:latin typeface="Old Standard TT"/>
                <a:ea typeface="Old Standard TT"/>
                <a:cs typeface="Old Standard TT"/>
                <a:sym typeface="Old Standard TT"/>
              </a:rPr>
              <a:t>              </a:t>
            </a:r>
            <a:endParaRPr sz="1800" b="0" i="0" u="none" strike="noStrike" cap="none">
              <a:solidFill>
                <a:schemeClr val="dk1"/>
              </a:solidFill>
              <a:latin typeface="Arial"/>
              <a:ea typeface="Arial"/>
              <a:cs typeface="Arial"/>
              <a:sym typeface="Arial"/>
            </a:endParaRPr>
          </a:p>
          <a:p>
            <a:pPr marL="457200" marR="0" lvl="0" indent="0" algn="l" rtl="0">
              <a:lnSpc>
                <a:spcPct val="115000"/>
              </a:lnSpc>
              <a:spcBef>
                <a:spcPts val="0"/>
              </a:spcBef>
              <a:spcAft>
                <a:spcPts val="0"/>
              </a:spcAft>
              <a:buNone/>
            </a:pPr>
            <a:r>
              <a:rPr lang="en-IN" sz="2000" b="1" i="0" u="sng" strike="noStrike" cap="none">
                <a:solidFill>
                  <a:srgbClr val="000000"/>
                </a:solidFill>
              </a:rPr>
              <a:t>Solution:</a:t>
            </a:r>
            <a:endParaRPr sz="2000" b="1" i="0" u="sng" strike="noStrike" cap="none">
              <a:solidFill>
                <a:srgbClr val="000000"/>
              </a:solidFill>
            </a:endParaRPr>
          </a:p>
          <a:p>
            <a:pPr marL="457200" marR="0" lvl="0" indent="-342900" algn="l" rtl="0">
              <a:lnSpc>
                <a:spcPct val="115000"/>
              </a:lnSpc>
              <a:spcBef>
                <a:spcPts val="0"/>
              </a:spcBef>
              <a:spcAft>
                <a:spcPts val="0"/>
              </a:spcAft>
              <a:buSzPts val="1800"/>
              <a:buChar char="●"/>
            </a:pPr>
            <a:r>
              <a:rPr lang="en-IN" sz="1800"/>
              <a:t>As a solution to this problem, this project focuses on studying the soil type and suggesting the right crop for it.</a:t>
            </a:r>
            <a:endParaRPr sz="1800"/>
          </a:p>
          <a:p>
            <a:pPr marL="457200" marR="0" lvl="0" indent="-342900" algn="l" rtl="0">
              <a:lnSpc>
                <a:spcPct val="115000"/>
              </a:lnSpc>
              <a:spcBef>
                <a:spcPts val="0"/>
              </a:spcBef>
              <a:spcAft>
                <a:spcPts val="0"/>
              </a:spcAft>
              <a:buSzPts val="1800"/>
              <a:buChar char="●"/>
            </a:pPr>
            <a:r>
              <a:rPr lang="en-IN" sz="1800" i="0" u="none" strike="noStrike" cap="none">
                <a:solidFill>
                  <a:srgbClr val="000000"/>
                </a:solidFill>
              </a:rPr>
              <a:t>The ML algorithm used takes inp</a:t>
            </a:r>
            <a:r>
              <a:rPr lang="en-IN" sz="1800"/>
              <a:t>ut from the user and displays the best crop match.</a:t>
            </a:r>
            <a:r>
              <a:rPr lang="en-IN" sz="1800">
                <a:latin typeface="Old Standard TT"/>
                <a:ea typeface="Old Standard TT"/>
                <a:cs typeface="Old Standard TT"/>
                <a:sym typeface="Old Standard TT"/>
              </a:rPr>
              <a:t> </a:t>
            </a:r>
            <a:r>
              <a:rPr lang="en-IN" sz="1800" b="0" i="0" u="none" strike="noStrike" cap="none">
                <a:solidFill>
                  <a:srgbClr val="000000"/>
                </a:solidFill>
                <a:latin typeface="Old Standard TT"/>
                <a:ea typeface="Old Standard TT"/>
                <a:cs typeface="Old Standard TT"/>
                <a:sym typeface="Old Standard TT"/>
              </a:rPr>
              <a:t>                            </a:t>
            </a:r>
            <a:endParaRPr sz="1800" b="0" i="0" u="none" strike="noStrike" cap="none">
              <a:solidFill>
                <a:schemeClr val="dk1"/>
              </a:solidFill>
              <a:latin typeface="Arial"/>
              <a:ea typeface="Arial"/>
              <a:cs typeface="Arial"/>
              <a:sym typeface="Arial"/>
            </a:endParaRPr>
          </a:p>
          <a:p>
            <a:pPr marL="457200" marR="0" lvl="0" indent="-227880" algn="l" rtl="0">
              <a:lnSpc>
                <a:spcPct val="115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4"/>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000000"/>
                </a:solidFill>
                <a:latin typeface="Times New Roman"/>
                <a:ea typeface="Times New Roman"/>
                <a:cs typeface="Times New Roman"/>
                <a:sym typeface="Times New Roman"/>
              </a:rPr>
              <a:t>1.4 Scope</a:t>
            </a:r>
            <a:endParaRPr sz="3000" b="0" i="0" u="none" strike="noStrike" cap="none">
              <a:solidFill>
                <a:schemeClr val="dk1"/>
              </a:solidFill>
              <a:latin typeface="Arial"/>
              <a:ea typeface="Arial"/>
              <a:cs typeface="Arial"/>
              <a:sym typeface="Arial"/>
            </a:endParaRPr>
          </a:p>
        </p:txBody>
      </p:sp>
      <p:sp>
        <p:nvSpPr>
          <p:cNvPr id="157" name="Google Shape;157;p34"/>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457200" marR="0" lvl="0" indent="-342360" algn="l" rtl="0">
              <a:lnSpc>
                <a:spcPct val="115000"/>
              </a:lnSpc>
              <a:spcBef>
                <a:spcPts val="0"/>
              </a:spcBef>
              <a:spcAft>
                <a:spcPts val="0"/>
              </a:spcAft>
              <a:buClr>
                <a:srgbClr val="000000"/>
              </a:buClr>
              <a:buSzPts val="1800"/>
              <a:buFont typeface="Old Standard TT"/>
              <a:buChar char="●"/>
            </a:pPr>
            <a:r>
              <a:rPr lang="en-IN" sz="1800"/>
              <a:t>Can be used by farmers to know the right type of crops to grow in their fields.</a:t>
            </a:r>
            <a:r>
              <a:rPr lang="en-IN" sz="1800" b="0" i="0" u="none" strike="noStrike" cap="none">
                <a:solidFill>
                  <a:srgbClr val="000000"/>
                </a:solidFill>
                <a:latin typeface="Old Standard TT"/>
                <a:ea typeface="Old Standard TT"/>
                <a:cs typeface="Old Standard TT"/>
                <a:sym typeface="Old Standard TT"/>
              </a:rPr>
              <a:t>                                </a:t>
            </a:r>
            <a:endParaRPr sz="1800" b="0" i="0" u="none" strike="noStrike" cap="none">
              <a:solidFill>
                <a:schemeClr val="dk1"/>
              </a:solidFill>
              <a:latin typeface="Arial"/>
              <a:ea typeface="Arial"/>
              <a:cs typeface="Arial"/>
              <a:sym typeface="Arial"/>
            </a:endParaRPr>
          </a:p>
          <a:p>
            <a:pPr marL="457200" marR="0" lvl="0" indent="-342360" algn="l" rtl="0">
              <a:lnSpc>
                <a:spcPct val="115000"/>
              </a:lnSpc>
              <a:spcBef>
                <a:spcPts val="0"/>
              </a:spcBef>
              <a:spcAft>
                <a:spcPts val="0"/>
              </a:spcAft>
              <a:buClr>
                <a:srgbClr val="000000"/>
              </a:buClr>
              <a:buSzPts val="1800"/>
              <a:buFont typeface="Old Standard TT"/>
              <a:buChar char="●"/>
            </a:pPr>
            <a:r>
              <a:rPr lang="en-IN" sz="1800" i="0" u="none" strike="noStrike" cap="none">
                <a:solidFill>
                  <a:srgbClr val="000000"/>
                </a:solidFill>
              </a:rPr>
              <a:t>Can become the go-to assistant that recommends the optimum crop for </a:t>
            </a:r>
            <a:r>
              <a:rPr lang="en-IN" sz="1800"/>
              <a:t>a soil type.</a:t>
            </a:r>
            <a:r>
              <a:rPr lang="en-IN" sz="1800" b="0" i="0" u="none" strike="noStrike" cap="none">
                <a:solidFill>
                  <a:srgbClr val="000000"/>
                </a:solidFill>
                <a:latin typeface="Old Standard TT"/>
                <a:ea typeface="Old Standard TT"/>
                <a:cs typeface="Old Standard TT"/>
                <a:sym typeface="Old Standard TT"/>
              </a:rPr>
              <a:t>                    </a:t>
            </a:r>
            <a:endParaRPr sz="1800" b="0" i="0" u="none" strike="noStrike" cap="none">
              <a:solidFill>
                <a:schemeClr val="dk1"/>
              </a:solidFill>
              <a:latin typeface="Arial"/>
              <a:ea typeface="Arial"/>
              <a:cs typeface="Arial"/>
              <a:sym typeface="Arial"/>
            </a:endParaRPr>
          </a:p>
          <a:p>
            <a:pPr marL="457200" marR="0" lvl="0" indent="0" algn="l" rtl="0">
              <a:lnSpc>
                <a:spcPct val="115000"/>
              </a:lnSpc>
              <a:spcBef>
                <a:spcPts val="0"/>
              </a:spcBef>
              <a:spcAft>
                <a:spcPts val="0"/>
              </a:spcAft>
              <a:buNone/>
            </a:pPr>
            <a:r>
              <a:rPr lang="en-IN" sz="1800" b="0" i="0" u="none" strike="noStrike" cap="none">
                <a:solidFill>
                  <a:srgbClr val="000000"/>
                </a:solidFill>
                <a:latin typeface="Old Standard TT"/>
                <a:ea typeface="Old Standard TT"/>
                <a:cs typeface="Old Standard TT"/>
                <a:sym typeface="Old Standard TT"/>
              </a:rPr>
              <a:t>                   </a:t>
            </a:r>
            <a:endParaRPr sz="1800" b="0" i="0" u="none" strike="noStrike" cap="none">
              <a:solidFill>
                <a:schemeClr val="dk1"/>
              </a:solidFill>
              <a:latin typeface="Arial"/>
              <a:ea typeface="Arial"/>
              <a:cs typeface="Arial"/>
              <a:sym typeface="Arial"/>
            </a:endParaRPr>
          </a:p>
          <a:p>
            <a:pPr marL="457200" marR="0" lvl="0" indent="-227880" algn="l" rtl="0">
              <a:lnSpc>
                <a:spcPct val="115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5"/>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000000"/>
                </a:solidFill>
                <a:latin typeface="Times New Roman"/>
                <a:ea typeface="Times New Roman"/>
                <a:cs typeface="Times New Roman"/>
                <a:sym typeface="Times New Roman"/>
              </a:rPr>
              <a:t>1.5 Technology stack</a:t>
            </a:r>
            <a:endParaRPr sz="3000" b="0" i="0" u="none" strike="noStrike" cap="none">
              <a:solidFill>
                <a:schemeClr val="dk1"/>
              </a:solidFill>
              <a:latin typeface="Arial"/>
              <a:ea typeface="Arial"/>
              <a:cs typeface="Arial"/>
              <a:sym typeface="Arial"/>
            </a:endParaRPr>
          </a:p>
        </p:txBody>
      </p:sp>
      <p:sp>
        <p:nvSpPr>
          <p:cNvPr id="163" name="Google Shape;163;p35"/>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457200" marR="0" lvl="0" indent="-342360" algn="l" rtl="0">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Frontend - HTML, CSS.</a:t>
            </a:r>
            <a:endParaRPr sz="1800">
              <a:latin typeface="Old Standard TT"/>
              <a:ea typeface="Old Standard TT"/>
              <a:cs typeface="Old Standard TT"/>
              <a:sym typeface="Old Standard TT"/>
            </a:endParaRPr>
          </a:p>
          <a:p>
            <a:pPr marL="457200" marR="0" lvl="0" indent="-342360" algn="l" rtl="0">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Framework - </a:t>
            </a:r>
            <a:r>
              <a:rPr lang="en-IN" sz="1800" b="0" i="0" u="none" strike="noStrike" cap="none">
                <a:solidFill>
                  <a:srgbClr val="000000"/>
                </a:solidFill>
                <a:latin typeface="Old Standard TT"/>
                <a:ea typeface="Old Standard TT"/>
                <a:cs typeface="Old Standard TT"/>
                <a:sym typeface="Old Standard TT"/>
              </a:rPr>
              <a:t>Flask                               </a:t>
            </a:r>
            <a:endParaRPr sz="1800" b="0" i="0" u="none" strike="noStrike" cap="none">
              <a:solidFill>
                <a:schemeClr val="dk1"/>
              </a:solidFill>
              <a:latin typeface="Arial"/>
              <a:ea typeface="Arial"/>
              <a:cs typeface="Arial"/>
              <a:sym typeface="Arial"/>
            </a:endParaRPr>
          </a:p>
          <a:p>
            <a:pPr marL="457200" marR="0" lvl="0" indent="-342360" algn="l" rtl="0">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ML using python.</a:t>
            </a:r>
            <a:r>
              <a:rPr lang="en-IN" sz="1800" b="0" i="0" u="none" strike="noStrike" cap="none">
                <a:solidFill>
                  <a:srgbClr val="000000"/>
                </a:solidFill>
                <a:latin typeface="Old Standard TT"/>
                <a:ea typeface="Old Standard TT"/>
                <a:cs typeface="Old Standard TT"/>
                <a:sym typeface="Old Standard TT"/>
              </a:rPr>
              <a:t>                        </a:t>
            </a:r>
            <a:endParaRPr sz="1800" b="0" i="0" u="none" strike="noStrike" cap="none">
              <a:solidFill>
                <a:schemeClr val="dk1"/>
              </a:solidFill>
              <a:latin typeface="Arial"/>
              <a:ea typeface="Arial"/>
              <a:cs typeface="Arial"/>
              <a:sym typeface="Arial"/>
            </a:endParaRPr>
          </a:p>
          <a:p>
            <a:pPr marL="457200" marR="0" lvl="0" indent="0" algn="l" rtl="0">
              <a:lnSpc>
                <a:spcPct val="115000"/>
              </a:lnSpc>
              <a:spcBef>
                <a:spcPts val="0"/>
              </a:spcBef>
              <a:spcAft>
                <a:spcPts val="0"/>
              </a:spcAft>
              <a:buNone/>
            </a:pPr>
            <a:r>
              <a:rPr lang="en-IN" sz="1800" b="0" i="0" u="none" strike="noStrike" cap="none">
                <a:solidFill>
                  <a:srgbClr val="000000"/>
                </a:solidFill>
                <a:latin typeface="Old Standard TT"/>
                <a:ea typeface="Old Standard TT"/>
                <a:cs typeface="Old Standard TT"/>
                <a:sym typeface="Old Standard TT"/>
              </a:rPr>
              <a:t>                        </a:t>
            </a:r>
            <a:endParaRPr sz="1800" b="0" i="0" u="none" strike="noStrike" cap="none">
              <a:solidFill>
                <a:schemeClr val="dk1"/>
              </a:solidFill>
              <a:latin typeface="Arial"/>
              <a:ea typeface="Arial"/>
              <a:cs typeface="Arial"/>
              <a:sym typeface="Arial"/>
            </a:endParaRPr>
          </a:p>
          <a:p>
            <a:pPr marL="229320" marR="0" lvl="0" indent="0" algn="l" rtl="0">
              <a:lnSpc>
                <a:spcPct val="115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613</Words>
  <PresentationFormat>On-screen Show (16:9)</PresentationFormat>
  <Paragraphs>66</Paragraphs>
  <Slides>21</Slides>
  <Notes>21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Times New Roman</vt:lpstr>
      <vt:lpstr>Old Standard TT</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VIKAS</dc:creator>
  <cp:lastModifiedBy>VIKAS</cp:lastModifiedBy>
  <cp:revision>11</cp:revision>
  <dcterms:modified xsi:type="dcterms:W3CDTF">2022-04-24T18:19:14Z</dcterms:modified>
</cp:coreProperties>
</file>