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81" r:id="rId4"/>
    <p:sldId id="258" r:id="rId5"/>
    <p:sldId id="260" r:id="rId6"/>
    <p:sldId id="284" r:id="rId7"/>
    <p:sldId id="262" r:id="rId8"/>
    <p:sldId id="263" r:id="rId9"/>
    <p:sldId id="264" r:id="rId10"/>
    <p:sldId id="266" r:id="rId11"/>
    <p:sldId id="283" r:id="rId12"/>
    <p:sldId id="268" r:id="rId13"/>
    <p:sldId id="272" r:id="rId14"/>
    <p:sldId id="285" r:id="rId15"/>
    <p:sldId id="274" r:id="rId16"/>
    <p:sldId id="286" r:id="rId17"/>
    <p:sldId id="275" r:id="rId18"/>
    <p:sldId id="276" r:id="rId19"/>
    <p:sldId id="280" r:id="rId20"/>
    <p:sldId id="279" r:id="rId21"/>
    <p:sldId id="278" r:id="rId22"/>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ijert.org/volume-08-issue-12-december-2019" TargetMode="External"/><Relationship Id="rId1" Type="http://schemas.openxmlformats.org/officeDocument/2006/relationships/slideLayout" Target="../slideLayouts/slideLayout13.xml"/><Relationship Id="rId5" Type="http://schemas.openxmlformats.org/officeDocument/2006/relationships/hyperlink" Target="https://www.w3schools.com/" TargetMode="External"/><Relationship Id="rId4" Type="http://schemas.openxmlformats.org/officeDocument/2006/relationships/hyperlink" Target="https://www.geeksforgeek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2.1</a:t>
            </a:r>
            <a:r>
              <a:rPr lang="en-IN" sz="3000" b="1" strike="noStrike" spc="-1" dirty="0">
                <a:solidFill>
                  <a:srgbClr val="000000"/>
                </a:solidFill>
                <a:latin typeface="Times New Roman"/>
                <a:ea typeface="Times New Roman"/>
              </a:rPr>
              <a:t> Proposed System</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project aims to recognize number plates from moving vehicles.</a:t>
            </a:r>
          </a:p>
          <a:p>
            <a:pPr marL="400590" indent="-285750">
              <a:lnSpc>
                <a:spcPct val="115000"/>
              </a:lnSpc>
              <a:buClr>
                <a:srgbClr val="00000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detecting the number plate, it will detect whether the rider is wearing a helmet or not.</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515070" indent="-285750">
              <a:lnSpc>
                <a:spcPct val="115000"/>
              </a:lnSpc>
              <a:buFont typeface="Arial" panose="020B0604020202020204" pitchFamily="34" charset="0"/>
              <a:buChar char="•"/>
            </a:pP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7663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a:t>
            </a:r>
            <a:r>
              <a:rPr lang="en-IN" sz="3000" b="1" spc="-1" dirty="0">
                <a:solidFill>
                  <a:srgbClr val="000000"/>
                </a:solidFill>
                <a:latin typeface="Times New Roman"/>
                <a:ea typeface="Times New Roman"/>
              </a:rPr>
              <a:t>Application Work flow</a:t>
            </a:r>
            <a:r>
              <a:rPr lang="en-IN" sz="3000" b="1" strike="noStrike" spc="-1" dirty="0">
                <a:solidFill>
                  <a:srgbClr val="000000"/>
                </a:solidFill>
                <a:latin typeface="Times New Roman"/>
                <a:ea typeface="Times New Roman"/>
              </a:rPr>
              <a:t>)</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2" name="Picture 1">
            <a:extLst>
              <a:ext uri="{FF2B5EF4-FFF2-40B4-BE49-F238E27FC236}">
                <a16:creationId xmlns:a16="http://schemas.microsoft.com/office/drawing/2014/main" id="{B046B4EF-4199-48EB-983C-3C6BA4A1EC1B}"/>
              </a:ext>
            </a:extLst>
          </p:cNvPr>
          <p:cNvPicPr>
            <a:picLocks noChangeAspect="1"/>
          </p:cNvPicPr>
          <p:nvPr/>
        </p:nvPicPr>
        <p:blipFill rotWithShape="1">
          <a:blip r:embed="rId2"/>
          <a:srcRect l="23636" t="15892" r="24849" b="3839"/>
          <a:stretch/>
        </p:blipFill>
        <p:spPr>
          <a:xfrm>
            <a:off x="2379727" y="1288472"/>
            <a:ext cx="3951801" cy="3463637"/>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57033"/>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a:t>
            </a:r>
            <a:r>
              <a:rPr lang="en-IN" sz="3000" b="1" spc="-1" dirty="0">
                <a:solidFill>
                  <a:srgbClr val="000000"/>
                </a:solidFill>
                <a:latin typeface="Times New Roman"/>
                <a:ea typeface="Times New Roman"/>
              </a:rPr>
              <a:t>3. Implementation</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p:txBody>
      </p:sp>
      <p:pic>
        <p:nvPicPr>
          <p:cNvPr id="5" name="Picture 4">
            <a:extLst>
              <a:ext uri="{FF2B5EF4-FFF2-40B4-BE49-F238E27FC236}">
                <a16:creationId xmlns:a16="http://schemas.microsoft.com/office/drawing/2014/main" id="{53539C04-4FB2-47E9-88D8-05CFD6E4C8A6}"/>
              </a:ext>
            </a:extLst>
          </p:cNvPr>
          <p:cNvPicPr/>
          <p:nvPr/>
        </p:nvPicPr>
        <p:blipFill rotWithShape="1">
          <a:blip r:embed="rId2"/>
          <a:srcRect l="603" r="41382" b="37806"/>
          <a:stretch/>
        </p:blipFill>
        <p:spPr>
          <a:xfrm>
            <a:off x="34636" y="806416"/>
            <a:ext cx="3325091" cy="2005071"/>
          </a:xfrm>
          <a:prstGeom prst="rect">
            <a:avLst/>
          </a:prstGeom>
        </p:spPr>
      </p:pic>
      <p:pic>
        <p:nvPicPr>
          <p:cNvPr id="6" name="Picture 5">
            <a:extLst>
              <a:ext uri="{FF2B5EF4-FFF2-40B4-BE49-F238E27FC236}">
                <a16:creationId xmlns:a16="http://schemas.microsoft.com/office/drawing/2014/main" id="{5C44FF3C-C2CC-4B1C-8FDE-1625C3D06EB1}"/>
              </a:ext>
            </a:extLst>
          </p:cNvPr>
          <p:cNvPicPr/>
          <p:nvPr/>
        </p:nvPicPr>
        <p:blipFill rotWithShape="1">
          <a:blip r:embed="rId3"/>
          <a:srcRect r="41056" b="37806"/>
          <a:stretch/>
        </p:blipFill>
        <p:spPr>
          <a:xfrm>
            <a:off x="5730271" y="806416"/>
            <a:ext cx="3378373" cy="2005072"/>
          </a:xfrm>
          <a:prstGeom prst="rect">
            <a:avLst/>
          </a:prstGeom>
        </p:spPr>
      </p:pic>
      <p:pic>
        <p:nvPicPr>
          <p:cNvPr id="7" name="Picture 6">
            <a:extLst>
              <a:ext uri="{FF2B5EF4-FFF2-40B4-BE49-F238E27FC236}">
                <a16:creationId xmlns:a16="http://schemas.microsoft.com/office/drawing/2014/main" id="{6C36A69C-4270-4857-832D-95E6DB65D03C}"/>
              </a:ext>
            </a:extLst>
          </p:cNvPr>
          <p:cNvPicPr/>
          <p:nvPr/>
        </p:nvPicPr>
        <p:blipFill rotWithShape="1">
          <a:blip r:embed="rId4"/>
          <a:srcRect r="41902" b="37806"/>
          <a:stretch/>
        </p:blipFill>
        <p:spPr>
          <a:xfrm>
            <a:off x="2802790" y="2869740"/>
            <a:ext cx="3329882" cy="2005072"/>
          </a:xfrm>
          <a:prstGeom prst="rect">
            <a:avLst/>
          </a:prstGeom>
        </p:spPr>
      </p:pic>
    </p:spTree>
    <p:extLst>
      <p:ext uri="{BB962C8B-B14F-4D97-AF65-F5344CB8AC3E}">
        <p14:creationId xmlns:p14="http://schemas.microsoft.com/office/powerpoint/2010/main" val="11775556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pc="-1" dirty="0">
                <a:solidFill>
                  <a:srgbClr val="FFFBF0"/>
                </a:solidFill>
                <a:latin typeface="Old Standard TT"/>
                <a:ea typeface="Old Standard TT"/>
              </a:rPr>
              <a:t>4</a:t>
            </a:r>
            <a:r>
              <a:rPr lang="en-IN" sz="4200" b="1" strike="noStrike" spc="-1" dirty="0">
                <a:solidFill>
                  <a:srgbClr val="FFFBF0"/>
                </a:solidFill>
                <a:latin typeface="Old Standard TT"/>
                <a:ea typeface="Old Standard TT"/>
              </a:rPr>
              <a:t>. Result</a:t>
            </a:r>
            <a:endParaRPr lang="en-IN" sz="4200" b="0" strike="noStrike" spc="-1" dirty="0">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4.</a:t>
            </a:r>
            <a:r>
              <a:rPr lang="en-IN" sz="3000" b="1" strike="noStrike" spc="-1" dirty="0">
                <a:solidFill>
                  <a:srgbClr val="000000"/>
                </a:solidFill>
                <a:latin typeface="Times New Roman"/>
                <a:ea typeface="Times New Roman"/>
              </a:rPr>
              <a:t> Project Outcomes</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is able to detect moving vehicle on the road.</a:t>
            </a:r>
          </a:p>
          <a:p>
            <a:pPr marL="457200" indent="-342360">
              <a:lnSpc>
                <a:spcPct val="115000"/>
              </a:lnSpc>
              <a:buClr>
                <a:srgbClr val="00000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is able to detect number plate from the moving vehicles.</a:t>
            </a:r>
          </a:p>
          <a:p>
            <a:pPr marL="457200" indent="-342360">
              <a:lnSpc>
                <a:spcPct val="115000"/>
              </a:lnSpc>
              <a:buClr>
                <a:srgbClr val="00000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is able to detect whether the rider is wearing a helmet or not.</a:t>
            </a: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53463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pc="-1" dirty="0">
                <a:solidFill>
                  <a:srgbClr val="FFFBF0"/>
                </a:solidFill>
                <a:latin typeface="Old Standard TT"/>
                <a:ea typeface="Old Standard TT"/>
              </a:rPr>
              <a:t>5</a:t>
            </a:r>
            <a:r>
              <a:rPr lang="en-IN" sz="4200" b="1" strike="noStrike" spc="-1" dirty="0">
                <a:solidFill>
                  <a:srgbClr val="FFFBF0"/>
                </a:solidFill>
                <a:latin typeface="Old Standard TT"/>
                <a:ea typeface="Old Standard TT"/>
              </a:rPr>
              <a:t>. Conclusion and Future Scope</a:t>
            </a:r>
            <a:endParaRPr lang="en-IN" sz="4200" b="0" strike="noStrike" spc="-1" dirty="0">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5.1 Conclusion</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have developed an application to detect number plate and helmet from a moving vehicle.</a:t>
            </a:r>
          </a:p>
          <a:p>
            <a:pPr marL="457200" indent="-342360">
              <a:lnSpc>
                <a:spcPct val="115000"/>
              </a:lnSpc>
              <a:buClr>
                <a:srgbClr val="00000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above results, we can conclude that number plate recognition and helmet detection will perform better as the quality of the camera used for scanning the plate and detecting the vehicles and helmet will be excellent.</a:t>
            </a:r>
          </a:p>
          <a:p>
            <a:pPr marL="457200" indent="-342360">
              <a:lnSpc>
                <a:spcPct val="115000"/>
              </a:lnSpc>
              <a:buClr>
                <a:srgbClr val="00000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low quality camera will degrade the performance and may misclassify the result. </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5.2 Future Scope</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 be connected to </a:t>
            </a:r>
            <a:r>
              <a:rPr lang="en-US" dirty="0" err="1">
                <a:latin typeface="Times New Roman" panose="02020603050405020304" pitchFamily="18" charset="0"/>
                <a:cs typeface="Times New Roman" panose="02020603050405020304" pitchFamily="18" charset="0"/>
              </a:rPr>
              <a:t>cctv</a:t>
            </a:r>
            <a:r>
              <a:rPr lang="en-US" dirty="0">
                <a:latin typeface="Times New Roman" panose="02020603050405020304" pitchFamily="18" charset="0"/>
                <a:cs typeface="Times New Roman" panose="02020603050405020304" pitchFamily="18" charset="0"/>
              </a:rPr>
              <a:t> cameras to work in real time.</a:t>
            </a:r>
          </a:p>
          <a:p>
            <a:pPr marL="400590" indent="-285750">
              <a:lnSpc>
                <a:spcPct val="115000"/>
              </a:lnSpc>
              <a:buClr>
                <a:srgbClr val="000000"/>
              </a:buClr>
              <a:buFont typeface="Arial" panose="020B0604020202020204" pitchFamily="34" charset="0"/>
              <a:buChar char="•"/>
            </a:pPr>
            <a:endParaRPr lang="en-US" sz="18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r>
              <a:rPr lang="en-US" spc="-1" dirty="0">
                <a:latin typeface="Times New Roman" panose="02020603050405020304" pitchFamily="18" charset="0"/>
                <a:cs typeface="Times New Roman" panose="02020603050405020304" pitchFamily="18" charset="0"/>
              </a:rPr>
              <a:t>Can be combined with database system to keep track of vehicles.</a:t>
            </a:r>
            <a:endParaRPr lang="en-IN" sz="1800" b="0" strike="noStrike" spc="-1" dirty="0">
              <a:latin typeface="Times New Roman" panose="02020603050405020304" pitchFamily="18" charset="0"/>
              <a:cs typeface="Times New Roman" panose="02020603050405020304" pitchFamily="18" charset="0"/>
            </a:endParaRPr>
          </a:p>
          <a:p>
            <a:pPr marL="515070" indent="-285750">
              <a:lnSpc>
                <a:spcPct val="115000"/>
              </a:lnSpc>
              <a:buFont typeface="Arial" panose="020B0604020202020204" pitchFamily="34" charset="0"/>
              <a:buChar char="•"/>
            </a:pPr>
            <a:endParaRPr lang="en-IN" sz="1800" b="0" strike="noStrike" spc="-1" dirty="0">
              <a:latin typeface="Arial"/>
            </a:endParaRPr>
          </a:p>
        </p:txBody>
      </p:sp>
    </p:spTree>
    <p:extLst>
      <p:ext uri="{BB962C8B-B14F-4D97-AF65-F5344CB8AC3E}">
        <p14:creationId xmlns:p14="http://schemas.microsoft.com/office/powerpoint/2010/main" val="37923372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Shraddha S. </a:t>
            </a:r>
            <a:r>
              <a:rPr lang="en-IN" dirty="0" err="1">
                <a:latin typeface="Times New Roman" panose="02020603050405020304" pitchFamily="18" charset="0"/>
                <a:cs typeface="Times New Roman" panose="02020603050405020304" pitchFamily="18" charset="0"/>
              </a:rPr>
              <a:t>Ghadage</a:t>
            </a:r>
            <a:r>
              <a:rPr lang="en-IN" dirty="0">
                <a:latin typeface="Times New Roman" panose="02020603050405020304" pitchFamily="18" charset="0"/>
                <a:cs typeface="Times New Roman" panose="02020603050405020304" pitchFamily="18" charset="0"/>
              </a:rPr>
              <a:t> , Sagar R. </a:t>
            </a:r>
            <a:r>
              <a:rPr lang="en-IN" dirty="0" err="1">
                <a:latin typeface="Times New Roman" panose="02020603050405020304" pitchFamily="18" charset="0"/>
                <a:cs typeface="Times New Roman" panose="02020603050405020304" pitchFamily="18" charset="0"/>
              </a:rPr>
              <a:t>Khedkar</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Volume 08, Issue 12 (December 2019)</a:t>
            </a:r>
            <a:r>
              <a:rPr lang="en-US" dirty="0">
                <a:latin typeface="Times New Roman" panose="02020603050405020304" pitchFamily="18" charset="0"/>
                <a:cs typeface="Times New Roman" panose="02020603050405020304" pitchFamily="18" charset="0"/>
              </a:rPr>
              <a:t> PAPER ID:</a:t>
            </a:r>
            <a:r>
              <a:rPr lang="en-IN" dirty="0">
                <a:latin typeface="Times New Roman" panose="02020603050405020304" pitchFamily="18" charset="0"/>
                <a:cs typeface="Times New Roman" panose="02020603050405020304" pitchFamily="18" charset="0"/>
              </a:rPr>
              <a:t> IJERTV8IS120398</a:t>
            </a:r>
            <a:endParaRPr lang="en-US"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r>
              <a:rPr lang="en-IN" spc="-1" dirty="0">
                <a:solidFill>
                  <a:srgbClr val="000000"/>
                </a:solidFill>
                <a:latin typeface="Times New Roman" panose="02020603050405020304" pitchFamily="18" charset="0"/>
                <a:ea typeface="Old Standard TT"/>
                <a:cs typeface="Times New Roman" panose="02020603050405020304" pitchFamily="18" charset="0"/>
                <a:hlinkClick r:id="rId3"/>
              </a:rPr>
              <a:t>https://stackoverflow.com</a:t>
            </a:r>
            <a:endParaRPr lang="en-IN"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endParaRPr lang="en-IN"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r>
              <a:rPr lang="en-IN" spc="-1" dirty="0">
                <a:solidFill>
                  <a:srgbClr val="000000"/>
                </a:solidFill>
                <a:latin typeface="Times New Roman" panose="02020603050405020304" pitchFamily="18" charset="0"/>
                <a:ea typeface="Old Standard TT"/>
                <a:cs typeface="Times New Roman" panose="02020603050405020304" pitchFamily="18" charset="0"/>
                <a:hlinkClick r:id="rId4"/>
              </a:rPr>
              <a:t>https://www.geeksforgeeks.org</a:t>
            </a:r>
            <a:endParaRPr lang="en-IN"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endPar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r>
              <a:rPr lang="en-IN" spc="-1" dirty="0">
                <a:solidFill>
                  <a:srgbClr val="000000"/>
                </a:solidFill>
                <a:latin typeface="Times New Roman" panose="02020603050405020304" pitchFamily="18" charset="0"/>
                <a:ea typeface="Old Standard TT"/>
                <a:cs typeface="Times New Roman" panose="02020603050405020304" pitchFamily="18" charset="0"/>
                <a:hlinkClick r:id="rId5"/>
              </a:rPr>
              <a:t>https://www.w3schools.com</a:t>
            </a:r>
            <a:endParaRPr lang="en-IN"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nSpc>
                <a:spcPct val="115000"/>
              </a:lnSpc>
              <a:buClr>
                <a:srgbClr val="000000"/>
              </a:buClr>
              <a:buFont typeface="Arial" panose="020B0604020202020204" pitchFamily="34" charset="0"/>
              <a:buChar char="•"/>
            </a:pPr>
            <a:endParaRPr lang="en-IN" sz="1800" b="0" strike="noStrike" spc="-1" dirty="0">
              <a:latin typeface="Times New Roman" panose="02020603050405020304" pitchFamily="18" charset="0"/>
              <a:cs typeface="Times New Roman" panose="02020603050405020304" pitchFamily="18" charset="0"/>
            </a:endParaRPr>
          </a:p>
          <a:p>
            <a:pPr marL="515070" indent="-285750">
              <a:lnSpc>
                <a:spcPct val="115000"/>
              </a:lnSpc>
              <a:buFont typeface="Arial" panose="020B0604020202020204" pitchFamily="34" charset="0"/>
              <a:buChar char="•"/>
            </a:pP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1803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1800" b="0" strike="noStrike" spc="-1" dirty="0">
                <a:latin typeface="Times New Roman"/>
                <a:ea typeface="Times New Roman"/>
              </a:rPr>
              <a:t>A Project </a:t>
            </a:r>
            <a:r>
              <a:rPr lang="en-IN" spc="-1" dirty="0">
                <a:latin typeface="Times New Roman"/>
                <a:ea typeface="Times New Roman"/>
              </a:rPr>
              <a:t>Presentation</a:t>
            </a:r>
            <a:r>
              <a:rPr lang="en-IN" sz="1800" b="0" strike="noStrike" spc="-1" dirty="0">
                <a:latin typeface="Times New Roman"/>
                <a:ea typeface="Times New Roman"/>
              </a:rPr>
              <a:t> on</a:t>
            </a:r>
            <a:br>
              <a:rPr dirty="0"/>
            </a:br>
            <a:r>
              <a:rPr lang="en-IN" sz="2400" b="1" spc="-1" dirty="0">
                <a:latin typeface="Times New Roman"/>
              </a:rPr>
              <a:t>A</a:t>
            </a:r>
            <a:r>
              <a:rPr lang="en-IN" sz="2400" b="1" strike="noStrike" spc="-1" dirty="0">
                <a:latin typeface="Times New Roman"/>
                <a:ea typeface="Times New Roman"/>
              </a:rPr>
              <a:t>utomatic Number Plate Detection </a:t>
            </a:r>
            <a:br>
              <a:rPr dirty="0"/>
            </a:br>
            <a:r>
              <a:rPr lang="en-IN" sz="1800" b="0" strike="noStrike" spc="-1" dirty="0">
                <a:latin typeface="Times New Roman"/>
                <a:ea typeface="Times New Roman"/>
              </a:rPr>
              <a:t>Submitted in partial fulfilment of the degree of</a:t>
            </a:r>
            <a:br>
              <a:rPr dirty="0"/>
            </a:br>
            <a:r>
              <a:rPr lang="en-IN" sz="1800" b="0" strike="noStrike" spc="-1" dirty="0">
                <a:latin typeface="Times New Roman"/>
                <a:ea typeface="Times New Roman"/>
              </a:rPr>
              <a:t>Bachelor of Engineering (</a:t>
            </a:r>
            <a:r>
              <a:rPr lang="en-IN" sz="1800" b="0" strike="noStrike" spc="-1" dirty="0" err="1">
                <a:latin typeface="Times New Roman"/>
                <a:ea typeface="Times New Roman"/>
              </a:rPr>
              <a:t>Sem</a:t>
            </a:r>
            <a:r>
              <a:rPr lang="en-IN" sz="1800" b="0" strike="noStrike" spc="-1" dirty="0">
                <a:latin typeface="Times New Roman"/>
                <a:ea typeface="Times New Roman"/>
              </a:rPr>
              <a:t> - 6) in</a:t>
            </a:r>
          </a:p>
          <a:p>
            <a:pPr>
              <a:lnSpc>
                <a:spcPct val="100000"/>
              </a:lnSpc>
            </a:pPr>
            <a:br>
              <a:rPr dirty="0"/>
            </a:br>
            <a:r>
              <a:rPr lang="en-IN" sz="1800" b="1" strike="noStrike" spc="-1" dirty="0">
                <a:solidFill>
                  <a:srgbClr val="FFFBF0"/>
                </a:solidFill>
                <a:latin typeface="Times New Roman"/>
                <a:ea typeface="Times New Roman"/>
              </a:rPr>
              <a:t>INFORMATION TECHNOLOGY</a:t>
            </a:r>
            <a:br>
              <a:rPr dirty="0"/>
            </a:br>
            <a:r>
              <a:rPr lang="en-IN" sz="1800" b="0" strike="noStrike" spc="-1" dirty="0">
                <a:solidFill>
                  <a:srgbClr val="FFFBF0"/>
                </a:solidFill>
                <a:latin typeface="Times New Roman"/>
                <a:ea typeface="Times New Roman"/>
              </a:rPr>
              <a:t>By</a:t>
            </a:r>
            <a:br>
              <a:rPr dirty="0"/>
            </a:br>
            <a:r>
              <a:rPr lang="en-IN" spc="-1" dirty="0" err="1">
                <a:solidFill>
                  <a:srgbClr val="FFFBF0"/>
                </a:solidFill>
                <a:latin typeface="Times New Roman"/>
              </a:rPr>
              <a:t>Keval</a:t>
            </a:r>
            <a:r>
              <a:rPr lang="en-IN" spc="-1" dirty="0">
                <a:solidFill>
                  <a:srgbClr val="FFFBF0"/>
                </a:solidFill>
                <a:latin typeface="Times New Roman"/>
              </a:rPr>
              <a:t> </a:t>
            </a:r>
            <a:r>
              <a:rPr lang="en-IN" spc="-1" dirty="0" err="1">
                <a:solidFill>
                  <a:srgbClr val="FFFBF0"/>
                </a:solidFill>
                <a:latin typeface="Times New Roman"/>
              </a:rPr>
              <a:t>Gada</a:t>
            </a:r>
            <a:r>
              <a:rPr lang="en-IN" sz="1800" b="0" strike="noStrike" spc="-1" dirty="0">
                <a:solidFill>
                  <a:srgbClr val="FFFBF0"/>
                </a:solidFill>
                <a:latin typeface="Times New Roman"/>
                <a:ea typeface="Times New Roman"/>
              </a:rPr>
              <a:t>(20204002)</a:t>
            </a:r>
          </a:p>
          <a:p>
            <a:pPr>
              <a:lnSpc>
                <a:spcPct val="100000"/>
              </a:lnSpc>
            </a:pPr>
            <a:r>
              <a:rPr lang="en-IN" spc="-1" dirty="0" err="1">
                <a:solidFill>
                  <a:srgbClr val="FFFBF0"/>
                </a:solidFill>
                <a:latin typeface="Times New Roman"/>
                <a:ea typeface="Times New Roman"/>
              </a:rPr>
              <a:t>Aadarsh</a:t>
            </a:r>
            <a:r>
              <a:rPr lang="en-IN" spc="-1" dirty="0">
                <a:solidFill>
                  <a:srgbClr val="FFFBF0"/>
                </a:solidFill>
                <a:latin typeface="Times New Roman"/>
                <a:ea typeface="Times New Roman"/>
              </a:rPr>
              <a:t> </a:t>
            </a:r>
            <a:r>
              <a:rPr lang="en-IN" spc="-1" dirty="0" err="1">
                <a:solidFill>
                  <a:srgbClr val="FFFBF0"/>
                </a:solidFill>
                <a:latin typeface="Times New Roman"/>
                <a:ea typeface="Times New Roman"/>
              </a:rPr>
              <a:t>Khant</a:t>
            </a:r>
            <a:r>
              <a:rPr lang="en-IN" sz="1800" b="0" strike="noStrike" spc="-1" dirty="0">
                <a:solidFill>
                  <a:srgbClr val="FFFBF0"/>
                </a:solidFill>
                <a:latin typeface="Times New Roman"/>
                <a:ea typeface="Times New Roman"/>
              </a:rPr>
              <a:t>(20204003)</a:t>
            </a:r>
          </a:p>
          <a:p>
            <a:pPr>
              <a:lnSpc>
                <a:spcPct val="100000"/>
              </a:lnSpc>
            </a:pPr>
            <a:r>
              <a:rPr lang="en-IN" spc="-1" dirty="0" err="1">
                <a:solidFill>
                  <a:srgbClr val="FFFBF0"/>
                </a:solidFill>
                <a:latin typeface="Times New Roman"/>
                <a:ea typeface="Times New Roman"/>
              </a:rPr>
              <a:t>Tanay</a:t>
            </a:r>
            <a:r>
              <a:rPr lang="en-IN" spc="-1" dirty="0">
                <a:solidFill>
                  <a:srgbClr val="FFFBF0"/>
                </a:solidFill>
                <a:latin typeface="Times New Roman"/>
                <a:ea typeface="Times New Roman"/>
              </a:rPr>
              <a:t> Jain</a:t>
            </a:r>
            <a:r>
              <a:rPr lang="en-IN" sz="1800" b="0" strike="noStrike" spc="-1" dirty="0">
                <a:solidFill>
                  <a:srgbClr val="FFFBF0"/>
                </a:solidFill>
                <a:latin typeface="Times New Roman"/>
                <a:ea typeface="Times New Roman"/>
              </a:rPr>
              <a:t>(20204004)</a:t>
            </a:r>
          </a:p>
          <a:p>
            <a:pPr>
              <a:lnSpc>
                <a:spcPct val="100000"/>
              </a:lnSpc>
            </a:pPr>
            <a:endParaRPr lang="en-IN" dirty="0"/>
          </a:p>
          <a:p>
            <a:pPr>
              <a:lnSpc>
                <a:spcPct val="100000"/>
              </a:lnSpc>
            </a:pPr>
            <a:br>
              <a:rPr dirty="0"/>
            </a:br>
            <a:r>
              <a:rPr lang="en-IN" sz="1800" b="0" strike="noStrike" spc="-1" dirty="0">
                <a:solidFill>
                  <a:srgbClr val="FFFBF0"/>
                </a:solidFill>
                <a:latin typeface="Times New Roman"/>
                <a:ea typeface="Times New Roman"/>
              </a:rPr>
              <a:t>Under the Guidance of</a:t>
            </a:r>
            <a:br>
              <a:rPr dirty="0"/>
            </a:br>
            <a:r>
              <a:rPr lang="en-IN" sz="1800" b="0" strike="noStrike" spc="-1" dirty="0" err="1">
                <a:solidFill>
                  <a:srgbClr val="FFFBF0"/>
                </a:solidFill>
                <a:latin typeface="Times New Roman"/>
                <a:ea typeface="Times New Roman"/>
              </a:rPr>
              <a:t>Prof.</a:t>
            </a:r>
            <a:r>
              <a:rPr lang="en-IN" sz="1800" b="0" strike="noStrike" spc="-1" dirty="0">
                <a:solidFill>
                  <a:srgbClr val="FFFBF0"/>
                </a:solidFill>
                <a:latin typeface="Times New Roman"/>
                <a:ea typeface="Times New Roman"/>
              </a:rPr>
              <a:t> </a:t>
            </a:r>
            <a:r>
              <a:rPr lang="en-IN" sz="1800" b="0" strike="noStrike" spc="-1" dirty="0" err="1">
                <a:solidFill>
                  <a:srgbClr val="FFFBF0"/>
                </a:solidFill>
                <a:latin typeface="Times New Roman"/>
                <a:ea typeface="Times New Roman"/>
              </a:rPr>
              <a:t>Manjusha</a:t>
            </a:r>
            <a:r>
              <a:rPr lang="en-IN" sz="1800" b="0" strike="noStrike" spc="-1" dirty="0">
                <a:solidFill>
                  <a:srgbClr val="FFFBF0"/>
                </a:solidFill>
                <a:latin typeface="Times New Roman"/>
                <a:ea typeface="Times New Roman"/>
              </a:rPr>
              <a:t> </a:t>
            </a:r>
            <a:r>
              <a:rPr lang="en-IN" sz="1800" b="0" strike="noStrike" spc="-1" dirty="0" err="1">
                <a:solidFill>
                  <a:srgbClr val="FFFBF0"/>
                </a:solidFill>
                <a:latin typeface="Times New Roman"/>
                <a:ea typeface="Times New Roman"/>
              </a:rPr>
              <a:t>Kashilkar</a:t>
            </a:r>
            <a:br>
              <a:rPr dirty="0"/>
            </a:br>
            <a:br>
              <a:rPr dirty="0"/>
            </a:br>
            <a:br>
              <a:rPr dirty="0"/>
            </a:br>
            <a:br>
              <a:rPr dirty="0"/>
            </a:br>
            <a:br>
              <a:rPr dirty="0"/>
            </a:br>
            <a:endParaRPr lang="en-IN" sz="1800" b="0" strike="noStrike" spc="-1" dirty="0">
              <a:latin typeface="Arial"/>
            </a:endParaRPr>
          </a:p>
        </p:txBody>
      </p:sp>
    </p:spTree>
    <p:extLst>
      <p:ext uri="{BB962C8B-B14F-4D97-AF65-F5344CB8AC3E}">
        <p14:creationId xmlns:p14="http://schemas.microsoft.com/office/powerpoint/2010/main" val="356508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dirty="0">
                <a:solidFill>
                  <a:srgbClr val="FFFBF0"/>
                </a:solidFill>
                <a:latin typeface="Times New Roman"/>
                <a:ea typeface="Times New Roman"/>
              </a:rPr>
              <a:t>1.Project Conception and Initiation</a:t>
            </a:r>
            <a:endParaRPr lang="en-IN" sz="4000" b="0" strike="noStrike" spc="-1" dirty="0">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anose="020B0604020202020204" pitchFamily="34" charset="0"/>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To make an application that will be detecting </a:t>
            </a:r>
            <a:r>
              <a:rPr lang="en-IN" spc="-1" dirty="0">
                <a:solidFill>
                  <a:srgbClr val="000000"/>
                </a:solidFill>
                <a:latin typeface="Times New Roman" panose="02020603050405020304" pitchFamily="18" charset="0"/>
                <a:ea typeface="Old Standard TT"/>
                <a:cs typeface="Times New Roman" panose="02020603050405020304" pitchFamily="18" charset="0"/>
              </a:rPr>
              <a:t>number plate &amp; helmet from moving vehicles</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114840">
              <a:lnSpc>
                <a:spcPct val="115000"/>
              </a:lnSpc>
              <a:buClr>
                <a:srgbClr val="000000"/>
              </a:buClr>
            </a:pPr>
            <a:endParaRPr lang="en-IN" sz="1800" b="0" strike="noStrike" spc="-1"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To eliminate human work time by adding this system into </a:t>
            </a:r>
            <a:r>
              <a:rPr lang="en-IN" spc="-1" dirty="0">
                <a:solidFill>
                  <a:srgbClr val="000000"/>
                </a:solidFill>
                <a:latin typeface="Times New Roman" panose="02020603050405020304" pitchFamily="18" charset="0"/>
                <a:ea typeface="Old Standard TT"/>
                <a:cs typeface="Times New Roman" panose="02020603050405020304" pitchFamily="18" charset="0"/>
              </a:rPr>
              <a:t>traffic management</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sector. </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174797"/>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1.2 Literature Review</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89683AAD-587B-4945-8D00-B0203181D013}"/>
              </a:ext>
            </a:extLst>
          </p:cNvPr>
          <p:cNvPicPr>
            <a:picLocks noChangeAspect="1"/>
          </p:cNvPicPr>
          <p:nvPr/>
        </p:nvPicPr>
        <p:blipFill rotWithShape="1">
          <a:blip r:embed="rId2"/>
          <a:srcRect l="4630" t="17397" r="12625" b="24387"/>
          <a:stretch/>
        </p:blipFill>
        <p:spPr>
          <a:xfrm>
            <a:off x="711252" y="1159587"/>
            <a:ext cx="7309934" cy="2892867"/>
          </a:xfrm>
          <a:prstGeom prst="rect">
            <a:avLst/>
          </a:prstGeom>
        </p:spPr>
      </p:pic>
    </p:spTree>
    <p:extLst>
      <p:ext uri="{BB962C8B-B14F-4D97-AF65-F5344CB8AC3E}">
        <p14:creationId xmlns:p14="http://schemas.microsoft.com/office/powerpoint/2010/main" val="7300099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1.3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Nowadays, all around the world there are major accidents taking place due to which people are losing their lives. Not wearing helmet is one of the major causes of death. The death rate can be decreased if people start wearing helmets.</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114840" algn="just">
              <a:lnSpc>
                <a:spcPct val="115000"/>
              </a:lnSpc>
              <a:buClr>
                <a:srgbClr val="000000"/>
              </a:buCl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penalizing the people not wearing helmet will make people wear helmets causing decrease in death rate and ensuring their safety.</a:t>
            </a:r>
          </a:p>
          <a:p>
            <a:pPr marL="457200" indent="-342360" algn="just">
              <a:lnSpc>
                <a:spcPct val="115000"/>
              </a:lnSpc>
              <a:buClr>
                <a:srgbClr val="000000"/>
              </a:buClr>
              <a:buFont typeface="Arial" panose="020B0604020202020204" pitchFamily="34" charset="0"/>
              <a:buChar char="•"/>
            </a:pPr>
            <a:endParaRPr lang="en-US" sz="18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difficult for humans to start penalizing every person without helmet. So, there is a need of system that detects a license plate from a two-wheeler so that the person without helmet can be penalized. </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Scope</a:t>
            </a:r>
            <a:endParaRPr lang="en-IN" sz="3000" b="0" strike="noStrike" spc="-1" dirty="0">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515070" indent="-285750">
              <a:lnSpc>
                <a:spcPct val="115000"/>
              </a:lnSpc>
              <a:buFont typeface="Arial" panose="020B0604020202020204" pitchFamily="34" charset="0"/>
              <a:buChar char="•"/>
            </a:pPr>
            <a:endParaRPr lang="en-IN" sz="1800" b="0" strike="noStrike" spc="-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15F271-34AA-4B26-9C7F-7A6C7B3F4A93}"/>
              </a:ext>
            </a:extLst>
          </p:cNvPr>
          <p:cNvSpPr txBox="1"/>
          <p:nvPr/>
        </p:nvSpPr>
        <p:spPr>
          <a:xfrm>
            <a:off x="394854" y="1171440"/>
            <a:ext cx="8097981"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can be implemented in real time.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be very helpful in the traffic management system as it is minimizing the workload of a authority in-charge.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can be placed on traffic-signals for effective use so it can capture the whole area of </a:t>
            </a:r>
            <a:r>
              <a:rPr lang="en-US">
                <a:latin typeface="Times New Roman" panose="02020603050405020304" pitchFamily="18" charset="0"/>
                <a:cs typeface="Times New Roman" panose="02020603050405020304" pitchFamily="18" charset="0"/>
              </a:rPr>
              <a:t>a road.</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OpenCV</a:t>
            </a:r>
            <a:endParaRPr lang="en-IN"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r>
              <a:rPr lang="en-IN" spc="-1" dirty="0" err="1">
                <a:solidFill>
                  <a:srgbClr val="000000"/>
                </a:solidFill>
                <a:latin typeface="Times New Roman" panose="02020603050405020304" pitchFamily="18" charset="0"/>
                <a:ea typeface="Old Standard TT"/>
                <a:cs typeface="Times New Roman" panose="02020603050405020304" pitchFamily="18" charset="0"/>
              </a:rPr>
              <a:t>Numpy</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400590" indent="-285750">
              <a:lnSpc>
                <a:spcPct val="115000"/>
              </a:lnSpc>
              <a:buClr>
                <a:srgbClr val="000000"/>
              </a:buClr>
              <a:buFont typeface="Arial" panose="020B0604020202020204" pitchFamily="34" charset="0"/>
              <a:buChar char="•"/>
            </a:pPr>
            <a:endParaRPr lang="en-IN" spc="-1" dirty="0">
              <a:solidFill>
                <a:srgbClr val="000000"/>
              </a:solidFill>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r>
              <a:rPr lang="en-US" spc="-1" dirty="0" err="1">
                <a:solidFill>
                  <a:srgbClr val="000000"/>
                </a:solidFill>
                <a:latin typeface="Times New Roman" panose="02020603050405020304" pitchFamily="18" charset="0"/>
                <a:cs typeface="Times New Roman" panose="02020603050405020304" pitchFamily="18" charset="0"/>
              </a:rPr>
              <a:t>Imutils</a:t>
            </a:r>
            <a:endParaRPr lang="en-US" spc="-1" dirty="0">
              <a:solidFill>
                <a:srgbClr val="000000"/>
              </a:solidFill>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endParaRPr lang="en-IN" spc="-1" dirty="0">
              <a:solidFill>
                <a:srgbClr val="000000"/>
              </a:solidFill>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r>
              <a:rPr lang="en-US" spc="-1" dirty="0">
                <a:solidFill>
                  <a:srgbClr val="000000"/>
                </a:solidFill>
                <a:latin typeface="Times New Roman" panose="02020603050405020304" pitchFamily="18" charset="0"/>
                <a:cs typeface="Times New Roman" panose="02020603050405020304" pitchFamily="18" charset="0"/>
              </a:rPr>
              <a:t>YoloV3</a:t>
            </a:r>
          </a:p>
          <a:p>
            <a:pPr marL="400590" indent="-285750">
              <a:lnSpc>
                <a:spcPct val="115000"/>
              </a:lnSpc>
              <a:buClr>
                <a:srgbClr val="000000"/>
              </a:buClr>
              <a:buFont typeface="Arial" panose="020B0604020202020204" pitchFamily="34" charset="0"/>
              <a:buChar char="•"/>
            </a:pPr>
            <a:endParaRPr lang="en-US" spc="-1" dirty="0">
              <a:solidFill>
                <a:srgbClr val="000000"/>
              </a:solidFill>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r>
              <a:rPr lang="en-US" spc="-1" dirty="0">
                <a:solidFill>
                  <a:srgbClr val="000000"/>
                </a:solidFill>
                <a:latin typeface="Times New Roman" panose="02020603050405020304" pitchFamily="18" charset="0"/>
                <a:cs typeface="Times New Roman" panose="02020603050405020304" pitchFamily="18" charset="0"/>
              </a:rPr>
              <a:t>CNN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TotalTime>
  <Words>444</Words>
  <Application>Microsoft Office PowerPoint</Application>
  <PresentationFormat>On-screen Show (16:9)</PresentationFormat>
  <Paragraphs>72</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Tanay Jain</cp:lastModifiedBy>
  <cp:revision>40</cp:revision>
  <dcterms:modified xsi:type="dcterms:W3CDTF">2022-05-09T16:33:38Z</dcterms:modified>
  <dc:language>en-IN</dc:language>
</cp:coreProperties>
</file>