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3"/>
  </p:notesMasterIdLst>
  <p:sldIdLst>
    <p:sldId id="256" r:id="rId3"/>
    <p:sldId id="257" r:id="rId4"/>
    <p:sldId id="258" r:id="rId5"/>
    <p:sldId id="260" r:id="rId6"/>
    <p:sldId id="282" r:id="rId7"/>
    <p:sldId id="262" r:id="rId8"/>
    <p:sldId id="263" r:id="rId9"/>
    <p:sldId id="264" r:id="rId10"/>
    <p:sldId id="266" r:id="rId11"/>
    <p:sldId id="267" r:id="rId12"/>
    <p:sldId id="268" r:id="rId13"/>
    <p:sldId id="272" r:id="rId14"/>
    <p:sldId id="279" r:id="rId15"/>
    <p:sldId id="280" r:id="rId16"/>
    <p:sldId id="274" r:id="rId17"/>
    <p:sldId id="281" r:id="rId18"/>
    <p:sldId id="275" r:id="rId19"/>
    <p:sldId id="283" r:id="rId20"/>
    <p:sldId id="276" r:id="rId21"/>
    <p:sldId id="278" r:id="rId22"/>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2E8AEEF8-14B6-4E40-B683-05346BF9F50B}" type="datetimeFigureOut">
              <a:rPr lang="en-US" smtClean="0"/>
              <a:pPr/>
              <a:t>5/1/2022</a:t>
            </a:fld>
            <a:endParaRPr lang="en-US"/>
          </a:p>
        </p:txBody>
      </p:sp>
      <p:sp>
        <p:nvSpPr>
          <p:cNvPr id="4" name="Slide Image Placeholder 3"/>
          <p:cNvSpPr>
            <a:spLocks noGrp="1" noRot="1" noChangeAspect="1"/>
          </p:cNvSpPr>
          <p:nvPr>
            <p:ph type="sldImg" idx="2"/>
          </p:nvPr>
        </p:nvSpPr>
        <p:spPr>
          <a:xfrm>
            <a:off x="215900" y="801688"/>
            <a:ext cx="7127875" cy="4010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078413"/>
            <a:ext cx="6048375" cy="481171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80704CDE-9F6C-441C-9887-B205E0AE770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704CDE-9F6C-441C-9887-B205E0AE770A}"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2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2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2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3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3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3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3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3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3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3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3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3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4"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4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12640" y="1893240"/>
            <a:ext cx="8118000" cy="70567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5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5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5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5"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5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5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5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6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6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6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7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71"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7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7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7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76"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7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78"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12640" y="1893240"/>
            <a:ext cx="8118000" cy="70567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1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1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1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2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 name="CustomShape 1"/>
          <p:cNvSpPr/>
          <p:nvPr/>
        </p:nvSpPr>
        <p:spPr>
          <a:xfrm>
            <a:off x="0" y="0"/>
            <a:ext cx="9143280" cy="171108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5" name="CustomShape 2"/>
          <p:cNvSpPr/>
          <p:nvPr/>
        </p:nvSpPr>
        <p:spPr>
          <a:xfrm>
            <a:off x="641880" y="3597480"/>
            <a:ext cx="389520" cy="360"/>
          </a:xfrm>
          <a:custGeom>
            <a:avLst/>
            <a:gdLst/>
            <a:ahLst/>
            <a:cxnLst/>
            <a:rect l="l" t="t" r="r" b="b"/>
            <a:pathLst>
              <a:path w="21600" h="21600">
                <a:moveTo>
                  <a:pt x="0" y="0"/>
                </a:moveTo>
                <a:lnTo>
                  <a:pt x="21600" y="21600"/>
                </a:lnTo>
              </a:path>
            </a:pathLst>
          </a:custGeom>
          <a:noFill/>
          <a:ln w="28440">
            <a:solidFill>
              <a:schemeClr val="accent1"/>
            </a:solidFill>
            <a:round/>
          </a:ln>
        </p:spPr>
        <p:style>
          <a:lnRef idx="0">
            <a:scrgbClr r="0" g="0" b="0"/>
          </a:lnRef>
          <a:fillRef idx="0">
            <a:scrgbClr r="0" g="0" b="0"/>
          </a:fillRef>
          <a:effectRef idx="0">
            <a:scrgbClr r="0" g="0" b="0"/>
          </a:effectRef>
          <a:fontRef idx="minor"/>
        </p:style>
      </p:sp>
      <p:sp>
        <p:nvSpPr>
          <p:cNvPr id="2" name="PlaceHolder 3"/>
          <p:cNvSpPr>
            <a:spLocks noGrp="1"/>
          </p:cNvSpPr>
          <p:nvPr>
            <p:ph type="title"/>
          </p:nvPr>
        </p:nvSpPr>
        <p:spPr>
          <a:xfrm>
            <a:off x="512640" y="1893240"/>
            <a:ext cx="8118000" cy="1522080"/>
          </a:xfrm>
          <a:prstGeom prst="rect">
            <a:avLst/>
          </a:prstGeom>
        </p:spPr>
        <p:txBody>
          <a:bodyPr lIns="0" tIns="0" rIns="0" bIns="0" anchor="ctr"/>
          <a:lstStyle/>
          <a:p>
            <a:r>
              <a:rPr lang="en-IN" sz="1800" b="0" strike="noStrike" spc="-1">
                <a:latin typeface="Arial"/>
              </a:rPr>
              <a:t>Click to edit the title text format</a:t>
            </a:r>
          </a:p>
        </p:txBody>
      </p:sp>
      <p:sp>
        <p:nvSpPr>
          <p:cNvPr id="3" name="PlaceHolder 4"/>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IN" sz="2800" b="0" strike="noStrike" spc="-1">
                <a:latin typeface="Arial"/>
              </a:rPr>
              <a:t>Second Outline Level</a:t>
            </a:r>
          </a:p>
          <a:p>
            <a:pPr marL="1296000" lvl="2" indent="-288000">
              <a:spcBef>
                <a:spcPts val="850"/>
              </a:spcBef>
              <a:buClr>
                <a:srgbClr val="FFFFFF"/>
              </a:buClr>
              <a:buSzPct val="45000"/>
              <a:buFont typeface="Wingdings" charset="2"/>
              <a:buChar char=""/>
            </a:pPr>
            <a:r>
              <a:rPr lang="en-IN" sz="2400" b="0" strike="noStrike" spc="-1">
                <a:latin typeface="Arial"/>
              </a:rPr>
              <a:t>Third Outline Level</a:t>
            </a:r>
          </a:p>
          <a:p>
            <a:pPr marL="1728000" lvl="3" indent="-216000">
              <a:spcBef>
                <a:spcPts val="567"/>
              </a:spcBef>
              <a:buClr>
                <a:srgbClr val="FFFFFF"/>
              </a:buClr>
              <a:buSzPct val="75000"/>
              <a:buFont typeface="Symbol" charset="2"/>
              <a:buChar char=""/>
            </a:pPr>
            <a:r>
              <a:rPr lang="en-IN" sz="2000" b="0" strike="noStrike" spc="-1">
                <a:latin typeface="Arial"/>
              </a:rPr>
              <a:t>Fourth Outline Level</a:t>
            </a:r>
          </a:p>
          <a:p>
            <a:pPr marL="2160000" lvl="4" indent="-216000">
              <a:spcBef>
                <a:spcPts val="283"/>
              </a:spcBef>
              <a:buClr>
                <a:srgbClr val="FFFFFF"/>
              </a:buClr>
              <a:buSzPct val="45000"/>
              <a:buFont typeface="Wingdings" charset="2"/>
              <a:buChar char=""/>
            </a:pPr>
            <a:r>
              <a:rPr lang="en-IN" sz="2000" b="0" strike="noStrike" spc="-1">
                <a:latin typeface="Arial"/>
              </a:rPr>
              <a:t>Fifth Outline Level</a:t>
            </a:r>
          </a:p>
          <a:p>
            <a:pPr marL="2592000" lvl="5" indent="-216000">
              <a:spcBef>
                <a:spcPts val="283"/>
              </a:spcBef>
              <a:buClr>
                <a:srgbClr val="FFFFFF"/>
              </a:buClr>
              <a:buSzPct val="45000"/>
              <a:buFont typeface="Wingdings" charset="2"/>
              <a:buChar char=""/>
            </a:pPr>
            <a:r>
              <a:rPr lang="en-IN" sz="2000" b="0" strike="noStrike" spc="-1">
                <a:latin typeface="Arial"/>
              </a:rPr>
              <a:t>Sixth Outline Level</a:t>
            </a:r>
          </a:p>
          <a:p>
            <a:pPr marL="3024000" lvl="6" indent="-216000">
              <a:spcBef>
                <a:spcPts val="283"/>
              </a:spcBef>
              <a:buClr>
                <a:srgbClr val="FFFFFF"/>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40" name="CustomShape 1"/>
          <p:cNvSpPr/>
          <p:nvPr/>
        </p:nvSpPr>
        <p:spPr>
          <a:xfrm>
            <a:off x="0" y="5045760"/>
            <a:ext cx="9143280" cy="9720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41" name="PlaceHolder 2"/>
          <p:cNvSpPr>
            <a:spLocks noGrp="1"/>
          </p:cNvSpPr>
          <p:nvPr>
            <p:ph type="title"/>
          </p:nvPr>
        </p:nvSpPr>
        <p:spPr>
          <a:xfrm>
            <a:off x="512640" y="1893240"/>
            <a:ext cx="8118000" cy="1522080"/>
          </a:xfrm>
          <a:prstGeom prst="rect">
            <a:avLst/>
          </a:prstGeom>
        </p:spPr>
        <p:txBody>
          <a:bodyPr lIns="0" tIns="0" rIns="0" bIns="0" anchor="ctr"/>
          <a:lstStyle/>
          <a:p>
            <a:r>
              <a:rPr lang="en-IN" sz="1800" b="0" strike="noStrike" spc="-1">
                <a:latin typeface="Arial"/>
              </a:rPr>
              <a:t>Click to edit the title text format</a:t>
            </a:r>
          </a:p>
        </p:txBody>
      </p:sp>
      <p:sp>
        <p:nvSpPr>
          <p:cNvPr id="42" name="PlaceHolder 3"/>
          <p:cNvSpPr>
            <a:spLocks noGrp="1"/>
          </p:cNvSpPr>
          <p:nvPr>
            <p:ph type="body"/>
          </p:nvPr>
        </p:nvSpPr>
        <p:spPr>
          <a:xfrm>
            <a:off x="457200" y="1203480"/>
            <a:ext cx="8228880" cy="2982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hyperlink" Target="https://www.educative.io/edpresso/what-is-sequencematcher-in-python"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Google Shape;59;p13"/>
          <p:cNvPicPr/>
          <p:nvPr/>
        </p:nvPicPr>
        <p:blipFill>
          <a:blip r:embed="rId3" cstate="print"/>
          <a:stretch/>
        </p:blipFill>
        <p:spPr>
          <a:xfrm>
            <a:off x="3071880" y="170640"/>
            <a:ext cx="2999160" cy="1993320"/>
          </a:xfrm>
          <a:prstGeom prst="rect">
            <a:avLst/>
          </a:prstGeom>
          <a:ln>
            <a:noFill/>
          </a:ln>
        </p:spPr>
      </p:pic>
      <p:sp>
        <p:nvSpPr>
          <p:cNvPr id="80" name="CustomShape 1"/>
          <p:cNvSpPr/>
          <p:nvPr/>
        </p:nvSpPr>
        <p:spPr>
          <a:xfrm>
            <a:off x="512640" y="2230200"/>
            <a:ext cx="8118000" cy="23475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3000" b="1" strike="noStrike" spc="-1" dirty="0">
                <a:solidFill>
                  <a:srgbClr val="FFFBF0"/>
                </a:solidFill>
                <a:latin typeface="Times New Roman"/>
                <a:ea typeface="Times New Roman"/>
              </a:rPr>
              <a:t>Department of Information Technology</a:t>
            </a:r>
            <a:endParaRPr lang="en-IN" sz="3000" b="0" strike="noStrike" spc="-1" dirty="0">
              <a:latin typeface="Arial"/>
            </a:endParaRPr>
          </a:p>
          <a:p>
            <a:pPr algn="ctr">
              <a:lnSpc>
                <a:spcPct val="100000"/>
              </a:lnSpc>
            </a:pPr>
            <a:r>
              <a:rPr lang="en-IN" sz="3000" b="1" strike="noStrike" spc="-1" dirty="0">
                <a:solidFill>
                  <a:srgbClr val="FFFBF0"/>
                </a:solidFill>
                <a:latin typeface="Times New Roman"/>
                <a:ea typeface="Times New Roman"/>
              </a:rPr>
              <a:t>NBA Accredited</a:t>
            </a:r>
            <a:r>
              <a:rPr dirty="0"/>
              <a:t/>
            </a:r>
            <a:br>
              <a:rPr dirty="0"/>
            </a:br>
            <a:r>
              <a:rPr lang="en-IN" sz="2400" b="0" strike="noStrike" spc="-1" dirty="0">
                <a:solidFill>
                  <a:srgbClr val="FFFBF0"/>
                </a:solidFill>
                <a:latin typeface="Times New Roman"/>
                <a:ea typeface="Times New Roman"/>
              </a:rPr>
              <a:t>A.P. Shah Institute of Technology</a:t>
            </a:r>
            <a:r>
              <a:rPr dirty="0"/>
              <a:t/>
            </a:r>
            <a:br>
              <a:rPr dirty="0"/>
            </a:br>
            <a:r>
              <a:rPr lang="en-IN" sz="2400" b="0" strike="noStrike" spc="-1" dirty="0" err="1">
                <a:solidFill>
                  <a:srgbClr val="FFFBF0"/>
                </a:solidFill>
                <a:latin typeface="Times New Roman"/>
                <a:ea typeface="Times New Roman"/>
              </a:rPr>
              <a:t>G.B.Road,Kasarvadavli</a:t>
            </a:r>
            <a:r>
              <a:rPr lang="en-IN" sz="2400" b="0" strike="noStrike" spc="-1" dirty="0">
                <a:solidFill>
                  <a:srgbClr val="FFFBF0"/>
                </a:solidFill>
                <a:latin typeface="Times New Roman"/>
                <a:ea typeface="Times New Roman"/>
              </a:rPr>
              <a:t>, Thane(W), Mumbai-400615</a:t>
            </a:r>
            <a:r>
              <a:rPr dirty="0"/>
              <a:t/>
            </a:r>
            <a:br>
              <a:rPr dirty="0"/>
            </a:br>
            <a:r>
              <a:rPr lang="en-IN" sz="2400" b="0" strike="noStrike" spc="-1" dirty="0">
                <a:solidFill>
                  <a:srgbClr val="FFFBF0"/>
                </a:solidFill>
                <a:latin typeface="Times New Roman"/>
                <a:ea typeface="Times New Roman"/>
              </a:rPr>
              <a:t>UNIVERSITY OF MUMBAI</a:t>
            </a:r>
            <a:r>
              <a:rPr dirty="0"/>
              <a:t/>
            </a:r>
            <a:br>
              <a:rPr dirty="0"/>
            </a:br>
            <a:r>
              <a:rPr lang="en-IN" sz="2400" b="0" strike="noStrike" spc="-1" dirty="0">
                <a:solidFill>
                  <a:srgbClr val="FFFBF0"/>
                </a:solidFill>
                <a:latin typeface="Times New Roman"/>
                <a:ea typeface="Times New Roman"/>
              </a:rPr>
              <a:t>Academic Year </a:t>
            </a:r>
            <a:r>
              <a:rPr lang="en-IN" sz="2400" b="0" strike="noStrike" spc="-1" dirty="0" smtClean="0">
                <a:solidFill>
                  <a:srgbClr val="FFFBF0"/>
                </a:solidFill>
                <a:latin typeface="Times New Roman"/>
                <a:ea typeface="Times New Roman"/>
              </a:rPr>
              <a:t>2021-2022</a:t>
            </a:r>
            <a:endParaRPr lang="en-IN"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2.1 Proposed System</a:t>
            </a:r>
            <a:endParaRPr lang="en-IN" sz="3000" b="0" strike="noStrike" spc="-1">
              <a:latin typeface="Arial"/>
            </a:endParaRPr>
          </a:p>
        </p:txBody>
      </p:sp>
      <p:sp>
        <p:nvSpPr>
          <p:cNvPr id="101"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15000"/>
              </a:lnSpc>
              <a:buClr>
                <a:srgbClr val="000000"/>
              </a:buClr>
              <a:buFont typeface="Old Standard TT"/>
              <a:buChar char="●"/>
            </a:pPr>
            <a:r>
              <a:rPr lang="en-IN" sz="1800" b="0" strike="noStrike" spc="-1" dirty="0">
                <a:solidFill>
                  <a:srgbClr val="000000"/>
                </a:solidFill>
                <a:latin typeface="Old Standard TT"/>
                <a:ea typeface="Old Standard TT"/>
              </a:rPr>
              <a:t> </a:t>
            </a:r>
            <a:r>
              <a:rPr lang="en-US" sz="1800" b="0" strike="noStrike" spc="-1" dirty="0">
                <a:solidFill>
                  <a:srgbClr val="000000"/>
                </a:solidFill>
                <a:latin typeface="Old Standard TT"/>
                <a:ea typeface="Old Standard TT"/>
              </a:rPr>
              <a:t>Using our application users can either upload the files to check for plagiarism. After that application will check for file format because the uploaded files will be in txt format only. </a:t>
            </a:r>
            <a:endParaRPr lang="en-IN" sz="1800" b="0" strike="noStrike" spc="-1" dirty="0">
              <a:latin typeface="Arial"/>
            </a:endParaRPr>
          </a:p>
          <a:p>
            <a:pPr marL="457200" indent="-342360">
              <a:lnSpc>
                <a:spcPct val="115000"/>
              </a:lnSpc>
              <a:buClr>
                <a:srgbClr val="000000"/>
              </a:buClr>
              <a:buFont typeface="Old Standard TT"/>
              <a:buChar char="●"/>
            </a:pPr>
            <a:r>
              <a:rPr lang="en-IN" sz="1800" b="0" strike="noStrike" spc="-1" dirty="0">
                <a:solidFill>
                  <a:srgbClr val="000000"/>
                </a:solidFill>
                <a:latin typeface="Old Standard TT"/>
                <a:ea typeface="Old Standard TT"/>
              </a:rPr>
              <a:t> </a:t>
            </a:r>
            <a:r>
              <a:rPr lang="en-US" sz="1800" b="0" strike="noStrike" spc="-1" dirty="0">
                <a:solidFill>
                  <a:srgbClr val="000000"/>
                </a:solidFill>
                <a:latin typeface="Old Standard TT"/>
                <a:ea typeface="Old Standard TT"/>
              </a:rPr>
              <a:t>If the file format is acceptable then it will show that how much content is </a:t>
            </a:r>
            <a:r>
              <a:rPr lang="en-US" sz="1800" b="0" strike="noStrike" spc="-1" dirty="0" err="1">
                <a:solidFill>
                  <a:srgbClr val="000000"/>
                </a:solidFill>
                <a:latin typeface="Old Standard TT"/>
                <a:ea typeface="Old Standard TT"/>
              </a:rPr>
              <a:t>plagiarised</a:t>
            </a:r>
            <a:r>
              <a:rPr lang="en-US" sz="1800" b="0" strike="noStrike" spc="-1" dirty="0">
                <a:solidFill>
                  <a:srgbClr val="000000"/>
                </a:solidFill>
                <a:latin typeface="Old Standard TT"/>
                <a:ea typeface="Old Standard TT"/>
              </a:rPr>
              <a:t> with respect to the dataset.</a:t>
            </a: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342360">
              <a:lnSpc>
                <a:spcPct val="115000"/>
              </a:lnSpc>
              <a:buClr>
                <a:srgbClr val="000000"/>
              </a:buClr>
              <a:buFont typeface="Old Standard TT"/>
              <a:buChar char="●"/>
            </a:pPr>
            <a:r>
              <a:rPr lang="en-US" sz="1800" b="0" strike="noStrike" spc="-1" dirty="0">
                <a:solidFill>
                  <a:srgbClr val="000000"/>
                </a:solidFill>
                <a:latin typeface="Old Standard TT"/>
                <a:ea typeface="Old Standard TT"/>
              </a:rPr>
              <a:t>Users can also directly put the content in the text area for checking the plagiarism.</a:t>
            </a: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2.2 Design(Flow Of Modules)</a:t>
            </a:r>
            <a:endParaRPr lang="en-IN" sz="3000" b="0" strike="noStrike" spc="-1">
              <a:latin typeface="Arial"/>
            </a:endParaRPr>
          </a:p>
        </p:txBody>
      </p:sp>
      <p:sp>
        <p:nvSpPr>
          <p:cNvPr id="103"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pic>
        <p:nvPicPr>
          <p:cNvPr id="3" name="Picture 2">
            <a:extLst>
              <a:ext uri="{FF2B5EF4-FFF2-40B4-BE49-F238E27FC236}">
                <a16:creationId xmlns="" xmlns:a16="http://schemas.microsoft.com/office/drawing/2014/main" id="{7CD3FD5E-F857-4A5A-9341-F902B814E4C7}"/>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309327" y="1431465"/>
            <a:ext cx="6524625" cy="2876550"/>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369360" y="2762640"/>
            <a:ext cx="5534640" cy="6213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IN" sz="4200" b="1" strike="noStrike" spc="-1">
                <a:solidFill>
                  <a:srgbClr val="FFFBF0"/>
                </a:solidFill>
                <a:latin typeface="Old Standard TT"/>
              </a:rPr>
              <a:t>3. Implementation</a:t>
            </a:r>
            <a:endParaRPr lang="en-IN" sz="4200" b="1" strike="noStrike" spc="-1">
              <a:solidFill>
                <a:srgbClr val="FFFBF0"/>
              </a:solidFill>
              <a:latin typeface="Old Standard TT"/>
              <a:ea typeface="Old Standard TT"/>
            </a:endParaRPr>
          </a:p>
        </p:txBody>
      </p:sp>
      <p:sp>
        <p:nvSpPr>
          <p:cNvPr id="111"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1A2B32CB-A296-4AC0-ACB6-670D7FF69456}"/>
              </a:ext>
            </a:extLst>
          </p:cNvPr>
          <p:cNvPicPr>
            <a:picLocks noChangeAspect="1"/>
          </p:cNvPicPr>
          <p:nvPr/>
        </p:nvPicPr>
        <p:blipFill>
          <a:blip r:embed="rId2" cstate="print"/>
          <a:stretch>
            <a:fillRect/>
          </a:stretch>
        </p:blipFill>
        <p:spPr>
          <a:xfrm>
            <a:off x="766404" y="90820"/>
            <a:ext cx="7611191" cy="4878129"/>
          </a:xfrm>
          <a:prstGeom prst="rect">
            <a:avLst/>
          </a:prstGeom>
        </p:spPr>
      </p:pic>
    </p:spTree>
    <p:extLst>
      <p:ext uri="{BB962C8B-B14F-4D97-AF65-F5344CB8AC3E}">
        <p14:creationId xmlns="" xmlns:p14="http://schemas.microsoft.com/office/powerpoint/2010/main" val="18642709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24D2C361-3A86-44B2-816B-8472FCF79E03}"/>
              </a:ext>
            </a:extLst>
          </p:cNvPr>
          <p:cNvPicPr>
            <a:picLocks noChangeAspect="1"/>
          </p:cNvPicPr>
          <p:nvPr/>
        </p:nvPicPr>
        <p:blipFill>
          <a:blip r:embed="rId2" cstate="print"/>
          <a:stretch>
            <a:fillRect/>
          </a:stretch>
        </p:blipFill>
        <p:spPr>
          <a:xfrm>
            <a:off x="170121" y="121443"/>
            <a:ext cx="8576930" cy="4712827"/>
          </a:xfrm>
          <a:prstGeom prst="rect">
            <a:avLst/>
          </a:prstGeom>
        </p:spPr>
      </p:pic>
    </p:spTree>
    <p:extLst>
      <p:ext uri="{BB962C8B-B14F-4D97-AF65-F5344CB8AC3E}">
        <p14:creationId xmlns="" xmlns:p14="http://schemas.microsoft.com/office/powerpoint/2010/main" val="18835583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4200" b="1" strike="noStrike" spc="-1">
                <a:solidFill>
                  <a:srgbClr val="FFFBF0"/>
                </a:solidFill>
                <a:latin typeface="Old Standard TT"/>
                <a:ea typeface="Old Standard TT"/>
              </a:rPr>
              <a:t>5. Result</a:t>
            </a:r>
            <a:endParaRPr lang="en-IN" sz="4200" b="0" strike="noStrike" spc="-1">
              <a:latin typeface="Arial"/>
            </a:endParaRPr>
          </a:p>
        </p:txBody>
      </p:sp>
      <p:sp>
        <p:nvSpPr>
          <p:cNvPr id="115"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0B247B21-29ED-4267-A6C4-C8E8C63C0163}"/>
              </a:ext>
            </a:extLst>
          </p:cNvPr>
          <p:cNvPicPr>
            <a:picLocks noChangeAspect="1"/>
          </p:cNvPicPr>
          <p:nvPr/>
        </p:nvPicPr>
        <p:blipFill>
          <a:blip r:embed="rId2" cstate="print"/>
          <a:stretch>
            <a:fillRect/>
          </a:stretch>
        </p:blipFill>
        <p:spPr>
          <a:xfrm>
            <a:off x="223283" y="204704"/>
            <a:ext cx="8697433" cy="4734092"/>
          </a:xfrm>
          <a:prstGeom prst="rect">
            <a:avLst/>
          </a:prstGeom>
        </p:spPr>
      </p:pic>
    </p:spTree>
    <p:extLst>
      <p:ext uri="{BB962C8B-B14F-4D97-AF65-F5344CB8AC3E}">
        <p14:creationId xmlns="" xmlns:p14="http://schemas.microsoft.com/office/powerpoint/2010/main" val="12101725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4200" b="1" strike="noStrike" spc="-1">
                <a:solidFill>
                  <a:srgbClr val="FFFBF0"/>
                </a:solidFill>
                <a:latin typeface="Old Standard TT"/>
                <a:ea typeface="Old Standard TT"/>
              </a:rPr>
              <a:t>6. Conclusion and Future Scope</a:t>
            </a:r>
            <a:endParaRPr lang="en-IN" sz="4200" b="0" strike="noStrike" spc="-1">
              <a:latin typeface="Arial"/>
            </a:endParaRPr>
          </a:p>
        </p:txBody>
      </p:sp>
      <p:sp>
        <p:nvSpPr>
          <p:cNvPr id="117"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474387" y="1320036"/>
            <a:ext cx="7861417" cy="2784451"/>
          </a:xfrm>
        </p:spPr>
        <p:txBody>
          <a:bodyPr>
            <a:normAutofit/>
          </a:bodyPr>
          <a:lstStyle/>
          <a:p>
            <a:r>
              <a:rPr lang="en-IN" sz="1600" dirty="0" smtClean="0">
                <a:latin typeface="Times New Roman" pitchFamily="18" charset="0"/>
                <a:cs typeface="Times New Roman" pitchFamily="18" charset="0"/>
              </a:rPr>
              <a:t>User can see the Plagiarised Content using our Application.</a:t>
            </a:r>
          </a:p>
          <a:p>
            <a:r>
              <a:rPr lang="en-IN" sz="1600" dirty="0" smtClean="0">
                <a:latin typeface="Times New Roman" pitchFamily="18" charset="0"/>
                <a:cs typeface="Times New Roman" pitchFamily="18" charset="0"/>
              </a:rPr>
              <a:t>User also has options to check their content either by typing in the text area or by uploading the file directly.  </a:t>
            </a:r>
          </a:p>
          <a:p>
            <a:r>
              <a:rPr lang="en-IN" sz="1600" dirty="0" smtClean="0">
                <a:latin typeface="Times New Roman" pitchFamily="18" charset="0"/>
                <a:cs typeface="Times New Roman" pitchFamily="18" charset="0"/>
              </a:rPr>
              <a:t>Percentage is also showed with respect to the file for plagiarised content.</a:t>
            </a:r>
          </a:p>
          <a:p>
            <a:endParaRPr lang="en-IN" sz="1600" dirty="0" smtClean="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 References</a:t>
            </a:r>
            <a:endParaRPr lang="en-IN" sz="3000" b="0" strike="noStrike" spc="-1" dirty="0">
              <a:latin typeface="Arial"/>
            </a:endParaRPr>
          </a:p>
        </p:txBody>
      </p:sp>
      <p:sp>
        <p:nvSpPr>
          <p:cNvPr id="119"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15000"/>
              </a:lnSpc>
              <a:buClr>
                <a:srgbClr val="000000"/>
              </a:buClr>
              <a:buFont typeface="Old Standard TT"/>
              <a:buChar char="●"/>
            </a:pPr>
            <a:r>
              <a:rPr lang="en-IN" spc="-1" dirty="0">
                <a:solidFill>
                  <a:srgbClr val="000000"/>
                </a:solidFill>
                <a:latin typeface="Old Standard TT"/>
                <a:ea typeface="Old Standard TT"/>
              </a:rPr>
              <a:t> </a:t>
            </a:r>
            <a:r>
              <a:rPr lang="en-IN" sz="1800" b="0" strike="noStrike" spc="-1" dirty="0">
                <a:solidFill>
                  <a:srgbClr val="000000"/>
                </a:solidFill>
                <a:latin typeface="Old Standard TT"/>
                <a:ea typeface="Old Standard TT"/>
              </a:rPr>
              <a:t>https://www.tutorialspoint.com/python/python_gui_programming.html             </a:t>
            </a:r>
            <a:endParaRPr lang="en-IN" sz="1800" b="0" strike="noStrike" spc="-1" dirty="0">
              <a:latin typeface="Arial"/>
            </a:endParaRPr>
          </a:p>
          <a:p>
            <a:pPr marL="457200" indent="-342360">
              <a:lnSpc>
                <a:spcPct val="115000"/>
              </a:lnSpc>
              <a:buClr>
                <a:srgbClr val="000000"/>
              </a:buClr>
              <a:buFont typeface="Old Standard TT"/>
              <a:buChar char="●"/>
            </a:pPr>
            <a:r>
              <a:rPr lang="en-IN" sz="1800" b="0" strike="noStrike" spc="-1" dirty="0">
                <a:solidFill>
                  <a:srgbClr val="000000"/>
                </a:solidFill>
                <a:latin typeface="Old Standard TT"/>
                <a:ea typeface="Old Standard TT"/>
              </a:rPr>
              <a:t> https://github.com/search?q=plagiarism+detector              </a:t>
            </a:r>
            <a:endParaRPr lang="en-IN" sz="1800" b="0" strike="noStrike" spc="-1" dirty="0">
              <a:latin typeface="Arial"/>
            </a:endParaRPr>
          </a:p>
          <a:p>
            <a:pPr marL="457200" indent="-342360">
              <a:lnSpc>
                <a:spcPct val="115000"/>
              </a:lnSpc>
              <a:buClr>
                <a:srgbClr val="000000"/>
              </a:buClr>
              <a:buFont typeface="Old Standard TT"/>
              <a:buChar char="●"/>
            </a:pPr>
            <a:r>
              <a:rPr lang="en-IN" sz="1800" b="0" strike="noStrike" spc="-1" dirty="0">
                <a:solidFill>
                  <a:srgbClr val="000000"/>
                </a:solidFill>
                <a:latin typeface="Old Standard TT"/>
                <a:ea typeface="Old Standard TT"/>
              </a:rPr>
              <a:t> </a:t>
            </a:r>
            <a:r>
              <a:rPr lang="en-IN" sz="1800" b="0" strike="noStrike" spc="-1" dirty="0">
                <a:solidFill>
                  <a:srgbClr val="000000"/>
                </a:solidFill>
                <a:latin typeface="Old Standard TT"/>
                <a:ea typeface="Old Standard TT"/>
                <a:hlinkClick r:id="rId2"/>
              </a:rPr>
              <a:t>https://</a:t>
            </a:r>
            <a:r>
              <a:rPr lang="en-IN" sz="1800" b="0" strike="noStrike" spc="-1" dirty="0" smtClean="0">
                <a:solidFill>
                  <a:srgbClr val="000000"/>
                </a:solidFill>
                <a:latin typeface="Old Standard TT"/>
                <a:ea typeface="Old Standard TT"/>
                <a:hlinkClick r:id="rId2"/>
              </a:rPr>
              <a:t>www.educative.io/edpresso/what-is-sequencematcher-in-python</a:t>
            </a:r>
            <a:endParaRPr lang="en-IN" spc="-1" dirty="0" smtClean="0">
              <a:solidFill>
                <a:srgbClr val="000000"/>
              </a:solidFill>
              <a:latin typeface="Old Standard TT"/>
              <a:ea typeface="Old Standard TT"/>
            </a:endParaRPr>
          </a:p>
          <a:p>
            <a:pPr marL="457200" indent="-342360">
              <a:lnSpc>
                <a:spcPct val="115000"/>
              </a:lnSpc>
              <a:buClr>
                <a:srgbClr val="000000"/>
              </a:buClr>
              <a:buFont typeface="Old Standard TT"/>
              <a:buChar char="●"/>
            </a:pPr>
            <a:endParaRPr lang="en-IN" spc="-1" dirty="0" smtClean="0">
              <a:solidFill>
                <a:srgbClr val="000000"/>
              </a:solidFill>
              <a:latin typeface="Old Standard TT"/>
              <a:cs typeface="Times New Roman" pitchFamily="18" charset="0"/>
            </a:endParaRPr>
          </a:p>
          <a:p>
            <a:pPr marL="457200" indent="-342360">
              <a:lnSpc>
                <a:spcPct val="115000"/>
              </a:lnSpc>
              <a:buClr>
                <a:srgbClr val="000000"/>
              </a:buClr>
              <a:buFont typeface="Old Standard TT"/>
              <a:buChar char="●"/>
            </a:pPr>
            <a:r>
              <a:rPr lang="en-US" dirty="0" smtClean="0">
                <a:latin typeface="Times New Roman" pitchFamily="18" charset="0"/>
                <a:cs typeface="Times New Roman" pitchFamily="18" charset="0"/>
              </a:rPr>
              <a:t>Academic Source Code Plagiarism Detection by Measuring Program Behavioral Similarity</a:t>
            </a:r>
          </a:p>
          <a:p>
            <a:pPr marL="457200" indent="-342360">
              <a:lnSpc>
                <a:spcPct val="115000"/>
              </a:lnSpc>
              <a:buClr>
                <a:srgbClr val="000000"/>
              </a:buClr>
              <a:buFont typeface="Old Standard TT"/>
              <a:buChar char="●"/>
            </a:pPr>
            <a:r>
              <a:rPr lang="en-US" dirty="0" smtClean="0">
                <a:latin typeface="Times New Roman" pitchFamily="18" charset="0"/>
                <a:cs typeface="Times New Roman" pitchFamily="18" charset="0"/>
              </a:rPr>
              <a:t>Plagiarism Detection System</a:t>
            </a:r>
          </a:p>
          <a:p>
            <a:pPr marL="457200" indent="-342360">
              <a:lnSpc>
                <a:spcPct val="115000"/>
              </a:lnSpc>
              <a:buClr>
                <a:srgbClr val="000000"/>
              </a:buClr>
            </a:pPr>
            <a:r>
              <a:rPr lang="en-IN" spc="-1" dirty="0" smtClean="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512640" y="275400"/>
            <a:ext cx="8118000" cy="4761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1800" b="0" strike="noStrike" spc="-1" dirty="0">
                <a:solidFill>
                  <a:srgbClr val="FFFBF0"/>
                </a:solidFill>
                <a:latin typeface="Times New Roman"/>
                <a:ea typeface="Times New Roman"/>
              </a:rPr>
              <a:t>                                                    </a:t>
            </a:r>
            <a:r>
              <a:rPr lang="en-IN" sz="2000" b="0" strike="noStrike" spc="-1" dirty="0">
                <a:latin typeface="Times New Roman"/>
                <a:ea typeface="Times New Roman"/>
              </a:rPr>
              <a:t>A Project Report on</a:t>
            </a:r>
          </a:p>
          <a:p>
            <a:pPr>
              <a:lnSpc>
                <a:spcPct val="100000"/>
              </a:lnSpc>
            </a:pPr>
            <a:r>
              <a:rPr lang="en-IN" sz="2000" b="1" spc="-1" dirty="0">
                <a:latin typeface="Times New Roman"/>
              </a:rPr>
              <a:t>Plagiarism Detection System</a:t>
            </a:r>
            <a:r>
              <a:rPr sz="2000" dirty="0"/>
              <a:t/>
            </a:r>
            <a:br>
              <a:rPr sz="2000" dirty="0"/>
            </a:br>
            <a:r>
              <a:rPr lang="en-IN" sz="2000" b="0" strike="noStrike" spc="-1" dirty="0">
                <a:latin typeface="Times New Roman"/>
                <a:ea typeface="Times New Roman"/>
              </a:rPr>
              <a:t>Submitted in partial fulfilment of the degree of</a:t>
            </a:r>
            <a:r>
              <a:rPr sz="2000" dirty="0"/>
              <a:t/>
            </a:r>
            <a:br>
              <a:rPr sz="2000" dirty="0"/>
            </a:br>
            <a:r>
              <a:rPr lang="en-IN" sz="2000" b="0" strike="noStrike" spc="-1" dirty="0">
                <a:latin typeface="Times New Roman"/>
                <a:ea typeface="Times New Roman"/>
              </a:rPr>
              <a:t>Bachelor of Engineering(Sem-6) in</a:t>
            </a:r>
            <a:r>
              <a:rPr sz="2000" dirty="0"/>
              <a:t/>
            </a:r>
            <a:br>
              <a:rPr sz="2000" dirty="0"/>
            </a:br>
            <a:endParaRPr lang="en-US" sz="2000" dirty="0"/>
          </a:p>
          <a:p>
            <a:pPr>
              <a:lnSpc>
                <a:spcPct val="100000"/>
              </a:lnSpc>
            </a:pPr>
            <a:r>
              <a:rPr lang="en-IN" sz="1800" b="1" strike="noStrike" spc="-1" dirty="0">
                <a:solidFill>
                  <a:srgbClr val="FFFBF0"/>
                </a:solidFill>
                <a:latin typeface="Times New Roman"/>
                <a:ea typeface="Times New Roman"/>
              </a:rPr>
              <a:t>INFORMATION TECHNOLOGY</a:t>
            </a:r>
            <a:r>
              <a:rPr dirty="0"/>
              <a:t/>
            </a:r>
            <a:br>
              <a:rPr dirty="0"/>
            </a:br>
            <a:r>
              <a:rPr lang="en-IN" sz="1800" b="0" strike="noStrike" spc="-1" dirty="0">
                <a:solidFill>
                  <a:srgbClr val="FFFBF0"/>
                </a:solidFill>
                <a:latin typeface="Times New Roman"/>
                <a:ea typeface="Times New Roman"/>
              </a:rPr>
              <a:t>By</a:t>
            </a:r>
            <a:r>
              <a:rPr dirty="0"/>
              <a:t/>
            </a:r>
            <a:br>
              <a:rPr dirty="0"/>
            </a:br>
            <a:r>
              <a:rPr lang="en-IN" spc="-1" dirty="0">
                <a:solidFill>
                  <a:srgbClr val="FFFBF0"/>
                </a:solidFill>
                <a:latin typeface="Times New Roman"/>
              </a:rPr>
              <a:t>Aditya Joshi</a:t>
            </a:r>
            <a:r>
              <a:rPr lang="en-IN" sz="1800" b="0" strike="noStrike" spc="-1" dirty="0">
                <a:solidFill>
                  <a:srgbClr val="FFFBF0"/>
                </a:solidFill>
                <a:latin typeface="Times New Roman"/>
                <a:ea typeface="Times New Roman"/>
              </a:rPr>
              <a:t>(19104044)</a:t>
            </a:r>
            <a:r>
              <a:rPr dirty="0"/>
              <a:t/>
            </a:r>
            <a:br>
              <a:rPr dirty="0"/>
            </a:br>
            <a:r>
              <a:rPr lang="en-IN" spc="-1" dirty="0" err="1" smtClean="0">
                <a:solidFill>
                  <a:srgbClr val="FFFBF0"/>
                </a:solidFill>
                <a:latin typeface="Times New Roman"/>
              </a:rPr>
              <a:t>AbhayPratap</a:t>
            </a:r>
            <a:r>
              <a:rPr lang="en-IN" spc="-1" dirty="0" smtClean="0">
                <a:solidFill>
                  <a:srgbClr val="FFFBF0"/>
                </a:solidFill>
                <a:latin typeface="Times New Roman"/>
              </a:rPr>
              <a:t> </a:t>
            </a:r>
            <a:r>
              <a:rPr lang="en-IN" spc="-1" dirty="0">
                <a:solidFill>
                  <a:srgbClr val="FFFBF0"/>
                </a:solidFill>
                <a:latin typeface="Times New Roman"/>
              </a:rPr>
              <a:t>Singh</a:t>
            </a:r>
            <a:r>
              <a:rPr lang="en-IN" sz="1800" b="0" strike="noStrike" spc="-1" dirty="0">
                <a:solidFill>
                  <a:srgbClr val="FFFBF0"/>
                </a:solidFill>
                <a:latin typeface="Times New Roman"/>
                <a:ea typeface="Times New Roman"/>
              </a:rPr>
              <a:t>(19104037)</a:t>
            </a:r>
            <a:r>
              <a:rPr dirty="0"/>
              <a:t/>
            </a:r>
            <a:br>
              <a:rPr dirty="0"/>
            </a:br>
            <a:r>
              <a:rPr lang="en-US" dirty="0">
                <a:solidFill>
                  <a:schemeClr val="bg1"/>
                </a:solidFill>
                <a:latin typeface="Times New Roman" panose="02020603050405020304" pitchFamily="18" charset="0"/>
                <a:cs typeface="Times New Roman" panose="02020603050405020304" pitchFamily="18" charset="0"/>
              </a:rPr>
              <a:t>Bharat Singh</a:t>
            </a:r>
            <a:r>
              <a:rPr lang="en-IN" sz="1800" b="0" strike="noStrike" spc="-1" dirty="0">
                <a:solidFill>
                  <a:srgbClr val="FFFBF0"/>
                </a:solidFill>
                <a:latin typeface="Times New Roman"/>
                <a:ea typeface="Times New Roman"/>
              </a:rPr>
              <a:t>(19104043)</a:t>
            </a:r>
            <a:r>
              <a:rPr dirty="0"/>
              <a:t/>
            </a:r>
            <a:br>
              <a:rPr dirty="0"/>
            </a:br>
            <a:r>
              <a:rPr dirty="0"/>
              <a:t/>
            </a:r>
            <a:br>
              <a:rPr dirty="0"/>
            </a:br>
            <a:endParaRPr lang="en-US" dirty="0"/>
          </a:p>
          <a:p>
            <a:pPr>
              <a:lnSpc>
                <a:spcPct val="100000"/>
              </a:lnSpc>
            </a:pPr>
            <a:r>
              <a:rPr lang="en-IN" sz="1800" b="0" strike="noStrike" spc="-1" dirty="0">
                <a:solidFill>
                  <a:srgbClr val="FFFBF0"/>
                </a:solidFill>
                <a:latin typeface="Times New Roman"/>
                <a:ea typeface="Times New Roman"/>
              </a:rPr>
              <a:t>Under the Guidance of</a:t>
            </a:r>
            <a:r>
              <a:rPr dirty="0"/>
              <a:t/>
            </a:r>
            <a:br>
              <a:rPr dirty="0"/>
            </a:br>
            <a:r>
              <a:rPr lang="en-IN" spc="-1" dirty="0">
                <a:solidFill>
                  <a:srgbClr val="FFFBF0"/>
                </a:solidFill>
                <a:latin typeface="Times New Roman"/>
              </a:rPr>
              <a:t>Prof. </a:t>
            </a:r>
            <a:r>
              <a:rPr lang="en-IN" spc="-1" dirty="0" smtClean="0">
                <a:solidFill>
                  <a:srgbClr val="FFFBF0"/>
                </a:solidFill>
                <a:latin typeface="Times New Roman"/>
              </a:rPr>
              <a:t>Rajashri </a:t>
            </a:r>
            <a:r>
              <a:rPr lang="en-IN" spc="-1" dirty="0">
                <a:solidFill>
                  <a:srgbClr val="FFFBF0"/>
                </a:solidFill>
                <a:latin typeface="Times New Roman"/>
              </a:rPr>
              <a:t>Chaudhari</a:t>
            </a:r>
            <a:r>
              <a:rPr dirty="0"/>
              <a:t/>
            </a:r>
            <a:br>
              <a:rPr dirty="0"/>
            </a:br>
            <a:r>
              <a:rPr dirty="0"/>
              <a:t/>
            </a:r>
            <a:br>
              <a:rPr dirty="0"/>
            </a:br>
            <a:r>
              <a:rPr dirty="0"/>
              <a:t/>
            </a:r>
            <a:br>
              <a:rPr dirty="0"/>
            </a:br>
            <a:r>
              <a:rPr dirty="0"/>
              <a:t/>
            </a:r>
            <a:br>
              <a:rPr dirty="0"/>
            </a:br>
            <a:r>
              <a:rPr dirty="0"/>
              <a:t/>
            </a:r>
            <a:br>
              <a:rPr dirty="0"/>
            </a:b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200" b="1" strike="noStrike" spc="-1">
                <a:solidFill>
                  <a:srgbClr val="FFFBF0"/>
                </a:solidFill>
                <a:latin typeface="Times New Roman"/>
                <a:ea typeface="Times New Roman"/>
              </a:rPr>
              <a:t>Thank You</a:t>
            </a:r>
            <a:endParaRPr lang="en-IN" sz="4200" b="0" strike="noStrike" spc="-1">
              <a:latin typeface="Arial"/>
            </a:endParaRPr>
          </a:p>
        </p:txBody>
      </p:sp>
      <p:sp>
        <p:nvSpPr>
          <p:cNvPr id="123"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000" b="1" strike="noStrike" spc="-1">
                <a:solidFill>
                  <a:srgbClr val="FFFBF0"/>
                </a:solidFill>
                <a:latin typeface="Times New Roman"/>
                <a:ea typeface="Times New Roman"/>
              </a:rPr>
              <a:t>1.Project Conception and Initiation</a:t>
            </a:r>
            <a:endParaRPr lang="en-IN" sz="4000" b="0" strike="noStrike" spc="-1">
              <a:latin typeface="Arial"/>
            </a:endParaRPr>
          </a:p>
        </p:txBody>
      </p:sp>
      <p:sp>
        <p:nvSpPr>
          <p:cNvPr id="83"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1.1 Objectives</a:t>
            </a:r>
            <a:endParaRPr lang="en-IN" sz="3000" b="0" strike="noStrike" spc="-1" dirty="0">
              <a:latin typeface="Arial"/>
            </a:endParaRPr>
          </a:p>
        </p:txBody>
      </p:sp>
      <p:sp>
        <p:nvSpPr>
          <p:cNvPr id="87"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15000"/>
              </a:lnSpc>
              <a:buClr>
                <a:srgbClr val="000000"/>
              </a:buClr>
              <a:buFont typeface="Old Standard TT"/>
              <a:buChar char="●"/>
            </a:pPr>
            <a:r>
              <a:rPr lang="en-IN" sz="1800" b="0" strike="noStrike" spc="-1" dirty="0">
                <a:solidFill>
                  <a:srgbClr val="000000"/>
                </a:solidFill>
                <a:latin typeface="Old Standard TT"/>
                <a:ea typeface="Old Standard TT"/>
              </a:rPr>
              <a:t>To avoid plagiarism by ensuring the proper citing of information from outside </a:t>
            </a:r>
            <a:r>
              <a:rPr lang="en-IN" sz="1800" b="0" strike="noStrike" spc="-1" dirty="0" smtClean="0">
                <a:solidFill>
                  <a:srgbClr val="000000"/>
                </a:solidFill>
                <a:latin typeface="Old Standard TT"/>
                <a:ea typeface="Old Standard TT"/>
              </a:rPr>
              <a:t>sources.                </a:t>
            </a:r>
            <a:endParaRPr lang="en-IN" sz="1800" b="0" strike="noStrike" spc="-1" dirty="0">
              <a:latin typeface="Arial"/>
            </a:endParaRPr>
          </a:p>
          <a:p>
            <a:pPr marL="457200" indent="-342360">
              <a:lnSpc>
                <a:spcPct val="115000"/>
              </a:lnSpc>
              <a:buClr>
                <a:srgbClr val="000000"/>
              </a:buClr>
              <a:buFont typeface="Old Standard TT"/>
              <a:buChar char="●"/>
            </a:pPr>
            <a:r>
              <a:rPr lang="en-IN" spc="-1" dirty="0">
                <a:solidFill>
                  <a:srgbClr val="000000"/>
                </a:solidFill>
                <a:latin typeface="Old Standard TT"/>
                <a:ea typeface="Old Standard TT"/>
              </a:rPr>
              <a:t>To help </a:t>
            </a:r>
            <a:r>
              <a:rPr lang="en-IN" spc="-1" dirty="0" smtClean="0">
                <a:solidFill>
                  <a:srgbClr val="000000"/>
                </a:solidFill>
                <a:latin typeface="Old Standard TT"/>
                <a:ea typeface="Old Standard TT"/>
              </a:rPr>
              <a:t>users </a:t>
            </a:r>
            <a:r>
              <a:rPr lang="en-IN" spc="-1" dirty="0">
                <a:solidFill>
                  <a:srgbClr val="000000"/>
                </a:solidFill>
                <a:latin typeface="Old Standard TT"/>
                <a:ea typeface="Old Standard TT"/>
              </a:rPr>
              <a:t>know how to use sources ethically and effectively through summarizing, paraphrasing and </a:t>
            </a:r>
            <a:r>
              <a:rPr lang="en-IN" spc="-1" dirty="0" smtClean="0">
                <a:solidFill>
                  <a:srgbClr val="000000"/>
                </a:solidFill>
                <a:latin typeface="Old Standard TT"/>
                <a:ea typeface="Old Standard TT"/>
              </a:rPr>
              <a:t>quoting.</a:t>
            </a:r>
            <a:r>
              <a:rPr lang="en-IN" sz="1800" b="0" strike="noStrike" spc="-1" dirty="0" smtClean="0">
                <a:solidFill>
                  <a:srgbClr val="000000"/>
                </a:solidFill>
                <a:latin typeface="Old Standard TT"/>
                <a:ea typeface="Old Standard TT"/>
              </a:rPr>
              <a:t>                        </a:t>
            </a:r>
            <a:endParaRPr lang="en-IN" sz="1800" b="0" strike="noStrike" spc="-1" dirty="0">
              <a:latin typeface="Arial"/>
            </a:endParaRPr>
          </a:p>
          <a:p>
            <a:pPr marL="457200" indent="-342360">
              <a:lnSpc>
                <a:spcPct val="115000"/>
              </a:lnSpc>
              <a:buClr>
                <a:srgbClr val="000000"/>
              </a:buClr>
              <a:buFont typeface="Old Standard TT"/>
              <a:buChar char="●"/>
            </a:pPr>
            <a:r>
              <a:rPr lang="en-IN" sz="1800" b="0" strike="noStrike" spc="-1" dirty="0">
                <a:solidFill>
                  <a:srgbClr val="000000"/>
                </a:solidFill>
                <a:latin typeface="Old Standard TT"/>
                <a:ea typeface="Old Standard TT"/>
              </a:rPr>
              <a:t>To help </a:t>
            </a:r>
            <a:r>
              <a:rPr lang="en-IN" sz="1800" b="0" strike="noStrike" spc="-1" dirty="0" smtClean="0">
                <a:solidFill>
                  <a:srgbClr val="000000"/>
                </a:solidFill>
                <a:latin typeface="Old Standard TT"/>
                <a:ea typeface="Old Standard TT"/>
              </a:rPr>
              <a:t>users understand </a:t>
            </a:r>
            <a:r>
              <a:rPr lang="en-IN" sz="1800" b="0" strike="noStrike" spc="-1" dirty="0">
                <a:solidFill>
                  <a:srgbClr val="000000"/>
                </a:solidFill>
                <a:latin typeface="Old Standard TT"/>
                <a:ea typeface="Old Standard TT"/>
              </a:rPr>
              <a:t>how to make use of information fro</a:t>
            </a:r>
            <a:r>
              <a:rPr lang="en-IN" spc="-1" dirty="0">
                <a:solidFill>
                  <a:srgbClr val="000000"/>
                </a:solidFill>
                <a:latin typeface="Old Standard TT"/>
                <a:ea typeface="Old Standard TT"/>
              </a:rPr>
              <a:t>m outside sources while maintaining a strong voice of their </a:t>
            </a:r>
            <a:r>
              <a:rPr lang="en-IN" spc="-1" dirty="0" smtClean="0">
                <a:solidFill>
                  <a:srgbClr val="000000"/>
                </a:solidFill>
                <a:latin typeface="Old Standard TT"/>
                <a:ea typeface="Old Standard TT"/>
              </a:rPr>
              <a:t>own.</a:t>
            </a:r>
            <a:r>
              <a:rPr lang="en-IN" sz="1800" b="0" strike="noStrike" spc="-1" dirty="0" smtClean="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smtClean="0">
                <a:solidFill>
                  <a:srgbClr val="000000"/>
                </a:solidFill>
                <a:latin typeface="Times New Roman"/>
                <a:ea typeface="Times New Roman"/>
              </a:rPr>
              <a:t>1.2 Literature Review</a:t>
            </a:r>
            <a:endParaRPr lang="en-IN" sz="3000" b="0" strike="noStrike" spc="-1" dirty="0">
              <a:latin typeface="Arial"/>
            </a:endParaRPr>
          </a:p>
        </p:txBody>
      </p:sp>
      <p:sp>
        <p:nvSpPr>
          <p:cNvPr id="87"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15000"/>
              </a:lnSpc>
              <a:buClr>
                <a:srgbClr val="000000"/>
              </a:buClr>
            </a:pPr>
            <a:endParaRPr lang="en-IN" spc="-1" dirty="0" smtClean="0">
              <a:solidFill>
                <a:srgbClr val="000000"/>
              </a:solidFill>
              <a:latin typeface="Old Standard TT"/>
              <a:ea typeface="Old Standard TT"/>
            </a:endParaRPr>
          </a:p>
          <a:p>
            <a:pPr marL="457200" indent="-342360">
              <a:lnSpc>
                <a:spcPct val="115000"/>
              </a:lnSpc>
              <a:buClr>
                <a:srgbClr val="000000"/>
              </a:buClr>
            </a:pPr>
            <a:r>
              <a:rPr lang="en-IN" sz="1800" b="0" strike="noStrike" spc="-1" dirty="0" smtClean="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graphicFrame>
        <p:nvGraphicFramePr>
          <p:cNvPr id="5" name="Table 4"/>
          <p:cNvGraphicFramePr>
            <a:graphicFrameLocks noGrp="1"/>
          </p:cNvGraphicFramePr>
          <p:nvPr/>
        </p:nvGraphicFramePr>
        <p:xfrm>
          <a:off x="1056485" y="1203158"/>
          <a:ext cx="7118112" cy="3383280"/>
        </p:xfrm>
        <a:graphic>
          <a:graphicData uri="http://schemas.openxmlformats.org/drawingml/2006/table">
            <a:tbl>
              <a:tblPr firstRow="1" bandRow="1">
                <a:tableStyleId>{21E4AEA4-8DFA-4A89-87EB-49C32662AFE0}</a:tableStyleId>
              </a:tblPr>
              <a:tblGrid>
                <a:gridCol w="2372704"/>
                <a:gridCol w="2372704"/>
                <a:gridCol w="2372704"/>
              </a:tblGrid>
              <a:tr h="1643170">
                <a:tc>
                  <a:txBody>
                    <a:bodyPr/>
                    <a:lstStyle/>
                    <a:p>
                      <a:r>
                        <a:rPr lang="en-IN" sz="1600" b="0" dirty="0" smtClean="0">
                          <a:solidFill>
                            <a:schemeClr val="tx1"/>
                          </a:solidFill>
                          <a:latin typeface="Times New Roman" pitchFamily="18" charset="0"/>
                          <a:cs typeface="Times New Roman" pitchFamily="18" charset="0"/>
                        </a:rPr>
                        <a:t>Hayden Cheers, Yuqing Lin</a:t>
                      </a:r>
                      <a:r>
                        <a:rPr lang="en-IN" sz="1600" b="0" baseline="0" dirty="0" smtClean="0">
                          <a:solidFill>
                            <a:schemeClr val="tx1"/>
                          </a:solidFill>
                          <a:latin typeface="Times New Roman" pitchFamily="18" charset="0"/>
                          <a:cs typeface="Times New Roman" pitchFamily="18" charset="0"/>
                        </a:rPr>
                        <a:t> and Shamus P. Smith</a:t>
                      </a:r>
                      <a:endParaRPr lang="en-US" sz="1600" b="0" dirty="0">
                        <a:solidFill>
                          <a:schemeClr val="tx1"/>
                        </a:solidFill>
                        <a:latin typeface="Times New Roman" pitchFamily="18" charset="0"/>
                        <a:cs typeface="Times New Roman" pitchFamily="18" charset="0"/>
                      </a:endParaRPr>
                    </a:p>
                  </a:txBody>
                  <a:tcPr/>
                </a:tc>
                <a:tc>
                  <a:txBody>
                    <a:bodyPr/>
                    <a:lstStyle/>
                    <a:p>
                      <a:r>
                        <a:rPr lang="en-US" sz="1600" b="0" dirty="0" smtClean="0">
                          <a:solidFill>
                            <a:schemeClr val="tx1"/>
                          </a:solidFill>
                          <a:latin typeface="Times New Roman" pitchFamily="18" charset="0"/>
                          <a:cs typeface="Times New Roman" pitchFamily="18" charset="0"/>
                        </a:rPr>
                        <a:t>Academic</a:t>
                      </a:r>
                      <a:r>
                        <a:rPr lang="en-US" sz="1600" b="0" baseline="0" dirty="0" smtClean="0">
                          <a:solidFill>
                            <a:schemeClr val="tx1"/>
                          </a:solidFill>
                          <a:latin typeface="Times New Roman" pitchFamily="18" charset="0"/>
                          <a:cs typeface="Times New Roman" pitchFamily="18" charset="0"/>
                        </a:rPr>
                        <a:t> </a:t>
                      </a:r>
                      <a:r>
                        <a:rPr lang="en-US" sz="1600" b="0" dirty="0" smtClean="0">
                          <a:solidFill>
                            <a:schemeClr val="tx1"/>
                          </a:solidFill>
                          <a:latin typeface="Times New Roman" pitchFamily="18" charset="0"/>
                          <a:cs typeface="Times New Roman" pitchFamily="18" charset="0"/>
                        </a:rPr>
                        <a:t>Source Code Plagiarism Detection by</a:t>
                      </a:r>
                    </a:p>
                    <a:p>
                      <a:r>
                        <a:rPr lang="en-US" sz="1600" b="0" dirty="0" smtClean="0">
                          <a:solidFill>
                            <a:schemeClr val="tx1"/>
                          </a:solidFill>
                          <a:latin typeface="Times New Roman" pitchFamily="18" charset="0"/>
                          <a:cs typeface="Times New Roman" pitchFamily="18" charset="0"/>
                        </a:rPr>
                        <a:t>Measuring Program Behavioral Similarity</a:t>
                      </a:r>
                      <a:r>
                        <a:rPr lang="en-US" sz="1600" b="0" baseline="0" dirty="0" smtClean="0">
                          <a:solidFill>
                            <a:schemeClr val="tx1"/>
                          </a:solidFill>
                          <a:latin typeface="Times New Roman" pitchFamily="18" charset="0"/>
                          <a:cs typeface="Times New Roman" pitchFamily="18" charset="0"/>
                        </a:rPr>
                        <a:t> - 29</a:t>
                      </a:r>
                      <a:r>
                        <a:rPr lang="en-US" sz="1600" b="0" baseline="30000" dirty="0" smtClean="0">
                          <a:solidFill>
                            <a:schemeClr val="tx1"/>
                          </a:solidFill>
                          <a:latin typeface="Times New Roman" pitchFamily="18" charset="0"/>
                          <a:cs typeface="Times New Roman" pitchFamily="18" charset="0"/>
                        </a:rPr>
                        <a:t>th</a:t>
                      </a:r>
                      <a:r>
                        <a:rPr lang="en-US" sz="1600" b="0" baseline="0" dirty="0" smtClean="0">
                          <a:solidFill>
                            <a:schemeClr val="tx1"/>
                          </a:solidFill>
                          <a:latin typeface="Times New Roman" pitchFamily="18" charset="0"/>
                          <a:cs typeface="Times New Roman" pitchFamily="18" charset="0"/>
                        </a:rPr>
                        <a:t> March, 2021</a:t>
                      </a:r>
                      <a:endParaRPr lang="en-US" sz="1600" b="0" dirty="0">
                        <a:solidFill>
                          <a:schemeClr val="tx1"/>
                        </a:solidFill>
                        <a:latin typeface="Times New Roman" pitchFamily="18" charset="0"/>
                        <a:cs typeface="Times New Roman" pitchFamily="18" charset="0"/>
                      </a:endParaRPr>
                    </a:p>
                  </a:txBody>
                  <a:tcPr/>
                </a:tc>
                <a:tc>
                  <a:txBody>
                    <a:bodyPr/>
                    <a:lstStyle/>
                    <a:p>
                      <a:r>
                        <a:rPr lang="en-US" sz="1600" b="0" dirty="0" smtClean="0">
                          <a:solidFill>
                            <a:schemeClr val="tx1"/>
                          </a:solidFill>
                          <a:latin typeface="Times New Roman" pitchFamily="18" charset="0"/>
                          <a:cs typeface="Times New Roman" pitchFamily="18" charset="0"/>
                        </a:rPr>
                        <a:t>Approaches to measuring the similarity of two programs</a:t>
                      </a:r>
                    </a:p>
                    <a:p>
                      <a:r>
                        <a:rPr lang="en-US" sz="1600" b="0" dirty="0" smtClean="0">
                          <a:solidFill>
                            <a:schemeClr val="tx1"/>
                          </a:solidFill>
                          <a:latin typeface="Times New Roman" pitchFamily="18" charset="0"/>
                          <a:cs typeface="Times New Roman" pitchFamily="18" charset="0"/>
                        </a:rPr>
                        <a:t>can be broadly classified by what aspects of the programs</a:t>
                      </a:r>
                    </a:p>
                    <a:p>
                      <a:r>
                        <a:rPr lang="en-US" sz="1600" b="0" dirty="0" smtClean="0">
                          <a:solidFill>
                            <a:schemeClr val="tx1"/>
                          </a:solidFill>
                          <a:latin typeface="Times New Roman" pitchFamily="18" charset="0"/>
                          <a:cs typeface="Times New Roman" pitchFamily="18" charset="0"/>
                        </a:rPr>
                        <a:t>are being compared</a:t>
                      </a:r>
                      <a:endParaRPr lang="en-US" sz="1600" b="0" dirty="0">
                        <a:solidFill>
                          <a:schemeClr val="tx1"/>
                        </a:solidFill>
                        <a:latin typeface="Times New Roman" pitchFamily="18" charset="0"/>
                        <a:cs typeface="Times New Roman" pitchFamily="18" charset="0"/>
                      </a:endParaRPr>
                    </a:p>
                  </a:txBody>
                  <a:tcPr/>
                </a:tc>
              </a:tr>
              <a:tr h="1263277">
                <a:tc>
                  <a:txBody>
                    <a:bodyPr/>
                    <a:lstStyle/>
                    <a:p>
                      <a:r>
                        <a:rPr lang="en-US" sz="1600" dirty="0" smtClean="0">
                          <a:latin typeface="Times New Roman" pitchFamily="18" charset="0"/>
                          <a:cs typeface="Times New Roman" pitchFamily="18" charset="0"/>
                        </a:rPr>
                        <a:t>John L. Donaldson,</a:t>
                      </a:r>
                    </a:p>
                    <a:p>
                      <a:r>
                        <a:rPr lang="en-US" sz="1600" dirty="0" smtClean="0">
                          <a:latin typeface="Times New Roman" pitchFamily="18" charset="0"/>
                          <a:cs typeface="Times New Roman" pitchFamily="18" charset="0"/>
                        </a:rPr>
                        <a:t>Ann-Marie Lancaster and Paula H. Sposato</a:t>
                      </a:r>
                      <a:endParaRPr lang="en-US" sz="1600" dirty="0">
                        <a:latin typeface="Times New Roman" pitchFamily="18" charset="0"/>
                        <a:cs typeface="Times New Roman" pitchFamily="18" charset="0"/>
                      </a:endParaRPr>
                    </a:p>
                  </a:txBody>
                  <a:tcPr/>
                </a:tc>
                <a:tc>
                  <a:txBody>
                    <a:bodyPr/>
                    <a:lstStyle/>
                    <a:p>
                      <a:r>
                        <a:rPr lang="en-US" sz="1600" dirty="0" smtClean="0">
                          <a:solidFill>
                            <a:schemeClr val="tx1"/>
                          </a:solidFill>
                          <a:latin typeface="Times New Roman" pitchFamily="18" charset="0"/>
                          <a:cs typeface="Times New Roman" pitchFamily="18" charset="0"/>
                        </a:rPr>
                        <a:t>Plagiarism</a:t>
                      </a:r>
                      <a:r>
                        <a:rPr lang="en-US" sz="1600" baseline="0" dirty="0" smtClean="0">
                          <a:solidFill>
                            <a:schemeClr val="tx1"/>
                          </a:solidFill>
                          <a:latin typeface="Times New Roman" pitchFamily="18" charset="0"/>
                          <a:cs typeface="Times New Roman" pitchFamily="18" charset="0"/>
                        </a:rPr>
                        <a:t> </a:t>
                      </a:r>
                      <a:r>
                        <a:rPr lang="en-US" sz="1600" dirty="0" smtClean="0">
                          <a:solidFill>
                            <a:schemeClr val="tx1"/>
                          </a:solidFill>
                          <a:latin typeface="Times New Roman" pitchFamily="18" charset="0"/>
                          <a:cs typeface="Times New Roman" pitchFamily="18" charset="0"/>
                        </a:rPr>
                        <a:t>Detection System -</a:t>
                      </a:r>
                      <a:r>
                        <a:rPr lang="en-US" sz="1600" baseline="0" dirty="0" smtClean="0">
                          <a:solidFill>
                            <a:schemeClr val="tx1"/>
                          </a:solidFill>
                          <a:latin typeface="Times New Roman" pitchFamily="18" charset="0"/>
                          <a:cs typeface="Times New Roman" pitchFamily="18" charset="0"/>
                        </a:rPr>
                        <a:t> </a:t>
                      </a:r>
                      <a:endParaRPr lang="en-US" sz="1600" dirty="0">
                        <a:solidFill>
                          <a:schemeClr val="tx1"/>
                        </a:solidFill>
                        <a:latin typeface="Times New Roman" pitchFamily="18" charset="0"/>
                        <a:cs typeface="Times New Roman" pitchFamily="18" charset="0"/>
                      </a:endParaRPr>
                    </a:p>
                  </a:txBody>
                  <a:tcPr/>
                </a:tc>
                <a:tc>
                  <a:txBody>
                    <a:bodyPr/>
                    <a:lstStyle/>
                    <a:p>
                      <a:r>
                        <a:rPr lang="en-US" sz="1600" dirty="0" smtClean="0">
                          <a:solidFill>
                            <a:schemeClr val="tx1"/>
                          </a:solidFill>
                          <a:latin typeface="Times New Roman" pitchFamily="18" charset="0"/>
                          <a:cs typeface="Times New Roman" pitchFamily="18" charset="0"/>
                        </a:rPr>
                        <a:t>The problem of students handing in research</a:t>
                      </a:r>
                      <a:r>
                        <a:rPr lang="en-US" sz="1600" baseline="0" dirty="0" smtClean="0">
                          <a:solidFill>
                            <a:schemeClr val="tx1"/>
                          </a:solidFill>
                          <a:latin typeface="Times New Roman" pitchFamily="18" charset="0"/>
                          <a:cs typeface="Times New Roman" pitchFamily="18" charset="0"/>
                        </a:rPr>
                        <a:t> papers/journals </a:t>
                      </a:r>
                      <a:r>
                        <a:rPr lang="en-US" sz="1600" dirty="0" smtClean="0">
                          <a:solidFill>
                            <a:schemeClr val="tx1"/>
                          </a:solidFill>
                          <a:latin typeface="Times New Roman" pitchFamily="18" charset="0"/>
                          <a:cs typeface="Times New Roman" pitchFamily="18" charset="0"/>
                        </a:rPr>
                        <a:t>which are not their own has caused concern among both faculty and students</a:t>
                      </a:r>
                      <a:r>
                        <a:rPr lang="en-US" dirty="0" smtClean="0"/>
                        <a:t>.</a:t>
                      </a:r>
                      <a:endParaRPr lang="en-US" dirty="0"/>
                    </a:p>
                  </a:txBody>
                  <a:tcPr/>
                </a:tc>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smtClean="0">
                <a:solidFill>
                  <a:srgbClr val="000000"/>
                </a:solidFill>
                <a:latin typeface="Times New Roman"/>
                <a:ea typeface="Times New Roman"/>
              </a:rPr>
              <a:t>1.3 </a:t>
            </a:r>
            <a:r>
              <a:rPr lang="en-IN" sz="3000" b="1" strike="noStrike" spc="-1" dirty="0">
                <a:solidFill>
                  <a:srgbClr val="000000"/>
                </a:solidFill>
                <a:latin typeface="Times New Roman"/>
                <a:ea typeface="Times New Roman"/>
              </a:rPr>
              <a:t>Problem Definition</a:t>
            </a:r>
            <a:endParaRPr lang="en-IN" sz="3000" b="0" strike="noStrike" spc="-1" dirty="0">
              <a:latin typeface="Arial"/>
            </a:endParaRPr>
          </a:p>
        </p:txBody>
      </p:sp>
      <p:sp>
        <p:nvSpPr>
          <p:cNvPr id="91"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15000"/>
              </a:lnSpc>
              <a:buClr>
                <a:srgbClr val="000000"/>
              </a:buClr>
              <a:buFont typeface="Old Standard TT"/>
              <a:buChar char="●"/>
            </a:pPr>
            <a:r>
              <a:rPr lang="en-IN" sz="1800" b="0" strike="noStrike" spc="-1" dirty="0">
                <a:solidFill>
                  <a:srgbClr val="000000"/>
                </a:solidFill>
                <a:latin typeface="Old Standard TT"/>
                <a:ea typeface="Old Standard TT"/>
              </a:rPr>
              <a:t>Plagiarism is the representation of someone else’s work as one’s own and it has become a very serious problem in academics now-a-days.                                  </a:t>
            </a:r>
            <a:endParaRPr lang="en-IN" sz="1800" b="0" strike="noStrike" spc="-1" dirty="0">
              <a:latin typeface="Arial"/>
            </a:endParaRPr>
          </a:p>
          <a:p>
            <a:pPr marL="457200" indent="-342360">
              <a:lnSpc>
                <a:spcPct val="115000"/>
              </a:lnSpc>
              <a:buClr>
                <a:srgbClr val="000000"/>
              </a:buClr>
              <a:buFont typeface="Old Standard TT"/>
              <a:buChar char="●"/>
            </a:pPr>
            <a:r>
              <a:rPr lang="en-IN" sz="1800" b="0" strike="noStrike" spc="-1" dirty="0">
                <a:solidFill>
                  <a:srgbClr val="000000"/>
                </a:solidFill>
                <a:latin typeface="Old Standard TT"/>
                <a:ea typeface="Old Standard TT"/>
              </a:rPr>
              <a:t>Manual comparison is rather impractical as well as difficult considering the amount of work that would be needed to be done.                          </a:t>
            </a:r>
            <a:endParaRPr lang="en-IN" sz="1800" b="0" strike="noStrike" spc="-1" dirty="0">
              <a:latin typeface="Arial"/>
            </a:endParaRPr>
          </a:p>
          <a:p>
            <a:pPr marL="457200" indent="-342360">
              <a:lnSpc>
                <a:spcPct val="115000"/>
              </a:lnSpc>
              <a:buClr>
                <a:srgbClr val="000000"/>
              </a:buClr>
              <a:buFont typeface="Old Standard TT"/>
              <a:buChar char="●"/>
            </a:pPr>
            <a:r>
              <a:rPr lang="en-IN" sz="1800" b="0" strike="noStrike" spc="-1" dirty="0">
                <a:solidFill>
                  <a:srgbClr val="000000"/>
                </a:solidFill>
                <a:latin typeface="Old Standard TT"/>
                <a:ea typeface="Old Standard TT"/>
              </a:rPr>
              <a:t>One way of avoiding plagiarism is by citing the correct external source  from where the information was taken.                             </a:t>
            </a:r>
            <a:endParaRPr lang="en-IN" sz="1800" b="0" strike="noStrike" spc="-1" dirty="0">
              <a:latin typeface="Arial"/>
            </a:endParaRP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smtClean="0">
                <a:solidFill>
                  <a:srgbClr val="000000"/>
                </a:solidFill>
                <a:latin typeface="Times New Roman"/>
                <a:ea typeface="Times New Roman"/>
              </a:rPr>
              <a:t>1.4 </a:t>
            </a:r>
            <a:r>
              <a:rPr lang="en-IN" sz="3000" b="1" strike="noStrike" spc="-1" dirty="0">
                <a:solidFill>
                  <a:srgbClr val="000000"/>
                </a:solidFill>
                <a:latin typeface="Times New Roman"/>
                <a:ea typeface="Times New Roman"/>
              </a:rPr>
              <a:t>Scope</a:t>
            </a:r>
            <a:endParaRPr lang="en-IN" sz="3000" b="0" strike="noStrike" spc="-1" dirty="0">
              <a:latin typeface="Arial"/>
            </a:endParaRPr>
          </a:p>
        </p:txBody>
      </p:sp>
      <p:sp>
        <p:nvSpPr>
          <p:cNvPr id="93"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15000"/>
              </a:lnSpc>
              <a:buClr>
                <a:srgbClr val="000000"/>
              </a:buClr>
              <a:buFont typeface="Old Standard TT"/>
              <a:buChar char="●"/>
            </a:pPr>
            <a:r>
              <a:rPr lang="en-IN" sz="1800" b="0" strike="noStrike" spc="-1" dirty="0">
                <a:solidFill>
                  <a:srgbClr val="000000"/>
                </a:solidFill>
                <a:latin typeface="Old Standard TT"/>
                <a:ea typeface="Old Standard TT"/>
              </a:rPr>
              <a:t>This application can be used to read </a:t>
            </a:r>
            <a:r>
              <a:rPr lang="en-US" sz="1800" b="0" strike="noStrike" spc="-1" dirty="0">
                <a:solidFill>
                  <a:srgbClr val="000000"/>
                </a:solidFill>
                <a:latin typeface="Old Standard TT"/>
                <a:ea typeface="Old Standard TT"/>
              </a:rPr>
              <a:t>author manuscripts and student papers in a few minutes, matching what they have submitted to already published work.</a:t>
            </a: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342360">
              <a:lnSpc>
                <a:spcPct val="115000"/>
              </a:lnSpc>
              <a:buClr>
                <a:srgbClr val="000000"/>
              </a:buClr>
              <a:buFont typeface="Old Standard TT"/>
              <a:buChar char="●"/>
            </a:pPr>
            <a:r>
              <a:rPr lang="en-IN" sz="1800" b="0" strike="noStrike" spc="-1" dirty="0">
                <a:solidFill>
                  <a:srgbClr val="000000"/>
                </a:solidFill>
                <a:latin typeface="Old Standard TT"/>
                <a:ea typeface="Old Standard TT"/>
              </a:rPr>
              <a:t> The application highlights the parts that match/are similar to already existing files/documents.                     </a:t>
            </a:r>
            <a:endParaRPr lang="en-IN" sz="1800" b="0" strike="noStrike" spc="-1" dirty="0">
              <a:latin typeface="Arial"/>
            </a:endParaRPr>
          </a:p>
          <a:p>
            <a:pPr marL="457200" indent="-342360">
              <a:lnSpc>
                <a:spcPct val="115000"/>
              </a:lnSpc>
              <a:buClr>
                <a:srgbClr val="000000"/>
              </a:buClr>
              <a:buFont typeface="Old Standard TT"/>
              <a:buChar char="●"/>
            </a:pPr>
            <a:r>
              <a:rPr lang="en-US" sz="1800" b="0" strike="noStrike" spc="-1" dirty="0">
                <a:solidFill>
                  <a:srgbClr val="000000"/>
                </a:solidFill>
                <a:latin typeface="Old Standard TT"/>
                <a:ea typeface="Old Standard TT"/>
              </a:rPr>
              <a:t>The text that is highlighted includes content that is identified as too similar to published content. The highlighted text is used to generate a score that represents the percentage of similarity between the author's document and published content.</a:t>
            </a: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smtClean="0">
                <a:solidFill>
                  <a:srgbClr val="000000"/>
                </a:solidFill>
                <a:latin typeface="Times New Roman"/>
                <a:ea typeface="Times New Roman"/>
              </a:rPr>
              <a:t>1.5 </a:t>
            </a:r>
            <a:r>
              <a:rPr lang="en-IN" sz="3000" b="1" strike="noStrike" spc="-1" dirty="0">
                <a:solidFill>
                  <a:srgbClr val="000000"/>
                </a:solidFill>
                <a:latin typeface="Times New Roman"/>
                <a:ea typeface="Times New Roman"/>
              </a:rPr>
              <a:t>Technology stack</a:t>
            </a:r>
            <a:endParaRPr lang="en-IN" sz="3000" b="0" strike="noStrike" spc="-1" dirty="0">
              <a:latin typeface="Arial"/>
            </a:endParaRPr>
          </a:p>
        </p:txBody>
      </p:sp>
      <p:sp>
        <p:nvSpPr>
          <p:cNvPr id="95"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15000"/>
              </a:lnSpc>
              <a:buClr>
                <a:srgbClr val="000000"/>
              </a:buClr>
              <a:buFont typeface="Old Standard TT"/>
              <a:buChar char="●"/>
            </a:pPr>
            <a:r>
              <a:rPr lang="en-IN" sz="1800" b="0" strike="noStrike" spc="-1" dirty="0">
                <a:solidFill>
                  <a:srgbClr val="000000"/>
                </a:solidFill>
                <a:latin typeface="Old Standard TT"/>
                <a:ea typeface="Old Standard TT"/>
              </a:rPr>
              <a:t>Python                                </a:t>
            </a:r>
            <a:endParaRPr lang="en-IN" sz="1800" b="0" strike="noStrike" spc="-1" dirty="0">
              <a:latin typeface="Arial"/>
            </a:endParaRPr>
          </a:p>
          <a:p>
            <a:pPr marL="457200" indent="-342360">
              <a:lnSpc>
                <a:spcPct val="115000"/>
              </a:lnSpc>
              <a:buClr>
                <a:srgbClr val="000000"/>
              </a:buClr>
              <a:buFont typeface="Old Standard TT"/>
              <a:buChar char="●"/>
            </a:pPr>
            <a:r>
              <a:rPr lang="en-IN" sz="1800" b="0" strike="noStrike" spc="-1" dirty="0">
                <a:solidFill>
                  <a:srgbClr val="000000"/>
                </a:solidFill>
                <a:latin typeface="Old Standard TT"/>
                <a:ea typeface="Old Standard TT"/>
              </a:rPr>
              <a:t>Tkinter                        </a:t>
            </a:r>
            <a:endParaRPr lang="en-IN" sz="1800" b="0" strike="noStrike" spc="-1" dirty="0">
              <a:latin typeface="Arial"/>
            </a:endParaRPr>
          </a:p>
          <a:p>
            <a:pPr marL="457200" indent="-342360">
              <a:lnSpc>
                <a:spcPct val="115000"/>
              </a:lnSpc>
              <a:buClr>
                <a:srgbClr val="000000"/>
              </a:buClr>
              <a:buFont typeface="Old Standard TT"/>
              <a:buChar char="●"/>
            </a:pPr>
            <a:r>
              <a:rPr lang="en-IN" sz="1800" b="0" strike="noStrike" spc="-1" dirty="0">
                <a:solidFill>
                  <a:srgbClr val="000000"/>
                </a:solidFill>
                <a:latin typeface="Old Standard TT"/>
                <a:ea typeface="Old Standard TT"/>
              </a:rPr>
              <a:t>SequenceMatcher Algorithm                        </a:t>
            </a:r>
            <a:endParaRPr lang="en-IN" sz="1800" b="0" strike="noStrike" spc="-1" dirty="0">
              <a:latin typeface="Arial"/>
            </a:endParaRP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512640" y="1893240"/>
            <a:ext cx="416736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200" b="1" strike="noStrike" spc="-1">
                <a:solidFill>
                  <a:srgbClr val="FFFBF0"/>
                </a:solidFill>
                <a:latin typeface="Times New Roman"/>
                <a:ea typeface="Times New Roman"/>
              </a:rPr>
              <a:t>2. Project Design</a:t>
            </a:r>
            <a:endParaRPr lang="en-IN" sz="4200" b="0" strike="noStrike" spc="-1">
              <a:latin typeface="Arial"/>
            </a:endParaRPr>
          </a:p>
        </p:txBody>
      </p:sp>
      <p:sp>
        <p:nvSpPr>
          <p:cNvPr id="99"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372</TotalTime>
  <Words>493</Words>
  <Application>Microsoft Office PowerPoint</Application>
  <PresentationFormat>On-screen Show (16:9)</PresentationFormat>
  <Paragraphs>59</Paragraphs>
  <Slides>20</Slides>
  <Notes>1</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Windows User</cp:lastModifiedBy>
  <cp:revision>27</cp:revision>
  <dcterms:modified xsi:type="dcterms:W3CDTF">2022-05-01T12:40:26Z</dcterms:modified>
  <dc:language>en-IN</dc:language>
</cp:coreProperties>
</file>