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bin"/>
      <p:regular r:id="rId17"/>
      <p:bold r:id="rId18"/>
      <p:italic r:id="rId19"/>
      <p:boldItalic r:id="rId20"/>
    </p:embeddedFont>
    <p:embeddedFont>
      <p:font typeface="Epilogue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22" Type="http://schemas.openxmlformats.org/officeDocument/2006/relationships/font" Target="fonts/Epilogue-bold.fntdata"/><Relationship Id="rId21" Type="http://schemas.openxmlformats.org/officeDocument/2006/relationships/font" Target="fonts/Epilogue-regular.fntdata"/><Relationship Id="rId24" Type="http://schemas.openxmlformats.org/officeDocument/2006/relationships/font" Target="fonts/Epilogue-boldItalic.fntdata"/><Relationship Id="rId23" Type="http://schemas.openxmlformats.org/officeDocument/2006/relationships/font" Target="fonts/Epilog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bin-regular.fntdata"/><Relationship Id="rId16" Type="http://schemas.openxmlformats.org/officeDocument/2006/relationships/slide" Target="slides/slide12.xml"/><Relationship Id="rId19" Type="http://schemas.openxmlformats.org/officeDocument/2006/relationships/font" Target="fonts/Cabin-italic.fntdata"/><Relationship Id="rId1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e1ad289d11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e1ad289d11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e1ad289d11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e1ad289d11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4c2555d3ae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4c2555d3ae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1ad289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1ad289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e1ad289d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e1ad289d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1ad289d1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e1ad289d1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e1ad289d1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e1ad289d1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e1ad289d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e1ad289d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1ad289d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e1ad289d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4c2555d3ae_0_2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4c2555d3ae_0_2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e1ad289d11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e1ad289d1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5"/>
            <a:ext cx="7727022" cy="242847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1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133" name="Google Shape;133;p11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1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140" name="Google Shape;140;p11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145" name="Google Shape;145;p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1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11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3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3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3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13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14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20" name="Google Shape;220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17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0" name="Google Shape;230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8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18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39" name="Google Shape;239;p18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7" name="Google Shape;247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9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2" name="Google Shape;252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53" name="Google Shape;253;p19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" name="Google Shape;261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0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7" name="Google Shape;267;p20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71" name="Google Shape;271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0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1" name="Google Shape;281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1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21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21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7" name="Google Shape;297;p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2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3" name="Google Shape;303;p2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9" name="Google Shape;309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3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3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23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23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23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3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3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6" name="Google Shape;326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4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4" name="Google Shape;334;p24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6" name="Google Shape;336;p24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5" name="Google Shape;345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5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25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25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5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3" name="Google Shape;353;p25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5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5" name="Google Shape;355;p25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25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5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25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60" name="Google Shape;360;p2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2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" name="Google Shape;366;p25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70" name="Google Shape;370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6" name="Google Shape;376;p26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6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8" name="Google Shape;378;p26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6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26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6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2" name="Google Shape;382;p26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6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4" name="Google Shape;384;p26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6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26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7" name="Google Shape;387;p26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388" name="Google Shape;388;p26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6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97" name="Google Shape;397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7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2" name="Google Shape;402;p27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7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4" name="Google Shape;404;p27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5" name="Google Shape;405;p27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406" name="Google Shape;406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08" name="Google Shape;408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7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413" name="Google Shape;413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15" name="Google Shape;415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9" name="Google Shape;419;p27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24" name="Google Shape;424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8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28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28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8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435" name="Google Shape;435;p28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8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441" name="Google Shape;441;p28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28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43" name="Google Shape;443;p28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" name="Google Shape;447;p28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5" name="Google Shape;455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60" name="Google Shape;460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1" name="Google Shape;461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62" name="Google Shape;462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6" name="Google Shape;466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67" name="Google Shape;467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69" name="Google Shape;469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76" name="Google Shape;476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0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28.png"/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2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1"/>
          <p:cNvSpPr/>
          <p:nvPr/>
        </p:nvSpPr>
        <p:spPr>
          <a:xfrm>
            <a:off x="803389" y="3791033"/>
            <a:ext cx="4881782" cy="8124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1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492" name="Google Shape;492;p31"/>
            <p:cNvSpPr/>
            <p:nvPr/>
          </p:nvSpPr>
          <p:spPr>
            <a:xfrm>
              <a:off x="7203122" y="1931938"/>
              <a:ext cx="366304" cy="366752"/>
            </a:xfrm>
            <a:custGeom>
              <a:rect b="b" l="l" r="r" t="t"/>
              <a:pathLst>
                <a:path extrusionOk="0" h="2455" w="2452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707002" y="1482876"/>
              <a:ext cx="1471342" cy="1197211"/>
            </a:xfrm>
            <a:custGeom>
              <a:rect b="b" l="l" r="r" t="t"/>
              <a:pathLst>
                <a:path extrusionOk="0" h="8014" w="9849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1"/>
          <p:cNvSpPr/>
          <p:nvPr/>
        </p:nvSpPr>
        <p:spPr>
          <a:xfrm>
            <a:off x="8016245" y="2570874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7198790" y="3220117"/>
            <a:ext cx="967151" cy="791468"/>
          </a:xfrm>
          <a:custGeom>
            <a:rect b="b" l="l" r="r" t="t"/>
            <a:pathLst>
              <a:path extrusionOk="0" h="5298" w="6474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1"/>
          <p:cNvSpPr/>
          <p:nvPr/>
        </p:nvSpPr>
        <p:spPr>
          <a:xfrm>
            <a:off x="7186540" y="2956446"/>
            <a:ext cx="912773" cy="1002258"/>
          </a:xfrm>
          <a:custGeom>
            <a:rect b="b" l="l" r="r" t="t"/>
            <a:pathLst>
              <a:path extrusionOk="0" h="6709" w="611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7322335" y="3348442"/>
            <a:ext cx="776977" cy="613097"/>
          </a:xfrm>
          <a:custGeom>
            <a:rect b="b" l="l" r="r" t="t"/>
            <a:pathLst>
              <a:path extrusionOk="0" h="4104" w="5201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 txBox="1"/>
          <p:nvPr>
            <p:ph type="ctrTitle"/>
          </p:nvPr>
        </p:nvSpPr>
        <p:spPr>
          <a:xfrm>
            <a:off x="956175" y="1194050"/>
            <a:ext cx="53163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Devops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y metodologías ágiles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9" name="Google Shape;499;p31"/>
          <p:cNvSpPr/>
          <p:nvPr/>
        </p:nvSpPr>
        <p:spPr>
          <a:xfrm>
            <a:off x="6272456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/>
          <p:nvPr/>
        </p:nvSpPr>
        <p:spPr>
          <a:xfrm>
            <a:off x="7410936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1"/>
          <p:cNvSpPr txBox="1"/>
          <p:nvPr>
            <p:ph idx="4294967295" type="title"/>
          </p:nvPr>
        </p:nvSpPr>
        <p:spPr>
          <a:xfrm>
            <a:off x="653200" y="3861550"/>
            <a:ext cx="49383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Bayes Santos, Diego Edson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Zuñiga Chicaña, Alejandra Aztirma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625" y="2216675"/>
            <a:ext cx="6244774" cy="24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0" y="904550"/>
            <a:ext cx="3013350" cy="12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0"/>
          <p:cNvSpPr/>
          <p:nvPr/>
        </p:nvSpPr>
        <p:spPr>
          <a:xfrm>
            <a:off x="4899250" y="904549"/>
            <a:ext cx="1478420" cy="109015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0"/>
          <p:cNvSpPr txBox="1"/>
          <p:nvPr>
            <p:ph idx="4294967295" type="title"/>
          </p:nvPr>
        </p:nvSpPr>
        <p:spPr>
          <a:xfrm>
            <a:off x="5070558" y="1201398"/>
            <a:ext cx="11358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04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1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/>
          <p:nvPr/>
        </p:nvSpPr>
        <p:spPr>
          <a:xfrm>
            <a:off x="441892" y="4334348"/>
            <a:ext cx="649752" cy="649871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1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0" name="Google Shape;7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75" y="2057716"/>
            <a:ext cx="4804477" cy="247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25" y="859850"/>
            <a:ext cx="3024811" cy="13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1"/>
          <p:cNvSpPr/>
          <p:nvPr/>
        </p:nvSpPr>
        <p:spPr>
          <a:xfrm>
            <a:off x="1931550" y="2724511"/>
            <a:ext cx="1478420" cy="109015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1"/>
          <p:cNvSpPr txBox="1"/>
          <p:nvPr>
            <p:ph idx="2" type="title"/>
          </p:nvPr>
        </p:nvSpPr>
        <p:spPr>
          <a:xfrm>
            <a:off x="2102858" y="3021361"/>
            <a:ext cx="11358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42"/>
          <p:cNvGrpSpPr/>
          <p:nvPr/>
        </p:nvGrpSpPr>
        <p:grpSpPr>
          <a:xfrm rot="-6614059">
            <a:off x="33214" y="2281709"/>
            <a:ext cx="1877486" cy="1877271"/>
            <a:chOff x="277881" y="2901316"/>
            <a:chExt cx="1900344" cy="1900126"/>
          </a:xfrm>
        </p:grpSpPr>
        <p:sp>
          <p:nvSpPr>
            <p:cNvPr id="739" name="Google Shape;739;p42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0" name="Google Shape;740;p42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741" name="Google Shape;741;p42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42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42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42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5" name="Google Shape;745;p42"/>
          <p:cNvSpPr/>
          <p:nvPr/>
        </p:nvSpPr>
        <p:spPr>
          <a:xfrm>
            <a:off x="970850" y="3388174"/>
            <a:ext cx="1594883" cy="1215327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2"/>
          <p:cNvSpPr txBox="1"/>
          <p:nvPr>
            <p:ph type="title"/>
          </p:nvPr>
        </p:nvSpPr>
        <p:spPr>
          <a:xfrm rot="-732">
            <a:off x="2381775" y="2191847"/>
            <a:ext cx="42291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¡GRACIAS!</a:t>
            </a:r>
            <a:endParaRPr sz="4400"/>
          </a:p>
        </p:txBody>
      </p:sp>
      <p:sp>
        <p:nvSpPr>
          <p:cNvPr id="747" name="Google Shape;747;p42"/>
          <p:cNvSpPr/>
          <p:nvPr/>
        </p:nvSpPr>
        <p:spPr>
          <a:xfrm>
            <a:off x="1945126" y="4198902"/>
            <a:ext cx="809044" cy="80920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2"/>
          <p:cNvSpPr/>
          <p:nvPr/>
        </p:nvSpPr>
        <p:spPr>
          <a:xfrm>
            <a:off x="6003950" y="4183125"/>
            <a:ext cx="147271" cy="360475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2"/>
          <p:cNvSpPr/>
          <p:nvPr/>
        </p:nvSpPr>
        <p:spPr>
          <a:xfrm>
            <a:off x="6259688" y="4263907"/>
            <a:ext cx="984323" cy="198702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2"/>
          <p:cNvSpPr/>
          <p:nvPr/>
        </p:nvSpPr>
        <p:spPr>
          <a:xfrm>
            <a:off x="7351657" y="4263907"/>
            <a:ext cx="492371" cy="198702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2"/>
          <p:cNvSpPr/>
          <p:nvPr/>
        </p:nvSpPr>
        <p:spPr>
          <a:xfrm>
            <a:off x="7952084" y="4183125"/>
            <a:ext cx="147690" cy="360475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2"/>
          <p:cNvSpPr/>
          <p:nvPr/>
        </p:nvSpPr>
        <p:spPr>
          <a:xfrm>
            <a:off x="630111" y="4051139"/>
            <a:ext cx="492380" cy="49245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1492113" y="4683972"/>
            <a:ext cx="247928" cy="2479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32"/>
          <p:cNvGrpSpPr/>
          <p:nvPr/>
        </p:nvGrpSpPr>
        <p:grpSpPr>
          <a:xfrm>
            <a:off x="5984548" y="3216801"/>
            <a:ext cx="2439464" cy="728575"/>
            <a:chOff x="6153900" y="3231000"/>
            <a:chExt cx="1598600" cy="581650"/>
          </a:xfrm>
        </p:grpSpPr>
        <p:sp>
          <p:nvSpPr>
            <p:cNvPr id="507" name="Google Shape;507;p32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32"/>
          <p:cNvSpPr txBox="1"/>
          <p:nvPr/>
        </p:nvSpPr>
        <p:spPr>
          <a:xfrm>
            <a:off x="6125872" y="3212700"/>
            <a:ext cx="20799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Acción centrada en el cliente</a:t>
            </a:r>
            <a:endParaRPr b="1"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510" name="Google Shape;510;p32"/>
          <p:cNvGrpSpPr/>
          <p:nvPr/>
        </p:nvGrpSpPr>
        <p:grpSpPr>
          <a:xfrm>
            <a:off x="852854" y="3288233"/>
            <a:ext cx="2085853" cy="581650"/>
            <a:chOff x="1500900" y="3327675"/>
            <a:chExt cx="1598600" cy="581650"/>
          </a:xfrm>
        </p:grpSpPr>
        <p:sp>
          <p:nvSpPr>
            <p:cNvPr id="511" name="Google Shape;511;p32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32"/>
          <p:cNvSpPr txBox="1"/>
          <p:nvPr/>
        </p:nvSpPr>
        <p:spPr>
          <a:xfrm>
            <a:off x="973356" y="3285100"/>
            <a:ext cx="177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Mejora continua</a:t>
            </a:r>
            <a:endParaRPr b="1"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514" name="Google Shape;514;p32"/>
          <p:cNvGrpSpPr/>
          <p:nvPr/>
        </p:nvGrpSpPr>
        <p:grpSpPr>
          <a:xfrm>
            <a:off x="886104" y="1773301"/>
            <a:ext cx="2085853" cy="561234"/>
            <a:chOff x="1617700" y="1585225"/>
            <a:chExt cx="1598600" cy="581650"/>
          </a:xfrm>
        </p:grpSpPr>
        <p:sp>
          <p:nvSpPr>
            <p:cNvPr id="515" name="Google Shape;515;p32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2"/>
          <p:cNvSpPr txBox="1"/>
          <p:nvPr/>
        </p:nvSpPr>
        <p:spPr>
          <a:xfrm>
            <a:off x="1006716" y="1770275"/>
            <a:ext cx="17781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Colaboración</a:t>
            </a:r>
            <a:endParaRPr b="1"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518" name="Google Shape;518;p32"/>
          <p:cNvGrpSpPr/>
          <p:nvPr/>
        </p:nvGrpSpPr>
        <p:grpSpPr>
          <a:xfrm>
            <a:off x="6073743" y="1802011"/>
            <a:ext cx="2350262" cy="506617"/>
            <a:chOff x="5852125" y="1536700"/>
            <a:chExt cx="1598600" cy="581650"/>
          </a:xfrm>
        </p:grpSpPr>
        <p:sp>
          <p:nvSpPr>
            <p:cNvPr id="519" name="Google Shape;519;p32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2"/>
          <p:cNvSpPr txBox="1"/>
          <p:nvPr/>
        </p:nvSpPr>
        <p:spPr>
          <a:xfrm>
            <a:off x="6208743" y="1799175"/>
            <a:ext cx="2002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Automatización</a:t>
            </a:r>
            <a:endParaRPr b="1"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522" name="Google Shape;522;p32"/>
          <p:cNvCxnSpPr>
            <a:stCxn id="516" idx="3"/>
          </p:cNvCxnSpPr>
          <p:nvPr/>
        </p:nvCxnSpPr>
        <p:spPr>
          <a:xfrm>
            <a:off x="2907500" y="2029193"/>
            <a:ext cx="1228500" cy="828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2"/>
          <p:cNvCxnSpPr>
            <a:stCxn id="512" idx="3"/>
          </p:cNvCxnSpPr>
          <p:nvPr/>
        </p:nvCxnSpPr>
        <p:spPr>
          <a:xfrm flipH="1" rot="10800000">
            <a:off x="2874250" y="2937533"/>
            <a:ext cx="1460400" cy="615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2"/>
          <p:cNvCxnSpPr>
            <a:stCxn id="520" idx="1"/>
          </p:cNvCxnSpPr>
          <p:nvPr/>
        </p:nvCxnSpPr>
        <p:spPr>
          <a:xfrm flipH="1">
            <a:off x="4945143" y="2033001"/>
            <a:ext cx="1128600" cy="79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2"/>
          <p:cNvCxnSpPr>
            <a:stCxn id="508" idx="1"/>
          </p:cNvCxnSpPr>
          <p:nvPr/>
        </p:nvCxnSpPr>
        <p:spPr>
          <a:xfrm rot="10800000">
            <a:off x="4703548" y="2907291"/>
            <a:ext cx="1281000" cy="64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2"/>
          <p:cNvSpPr/>
          <p:nvPr/>
        </p:nvSpPr>
        <p:spPr>
          <a:xfrm>
            <a:off x="3937838" y="2454338"/>
            <a:ext cx="1224651" cy="933235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2"/>
          <p:cNvGrpSpPr/>
          <p:nvPr/>
        </p:nvGrpSpPr>
        <p:grpSpPr>
          <a:xfrm>
            <a:off x="2813537" y="4209273"/>
            <a:ext cx="3473278" cy="457119"/>
            <a:chOff x="5852125" y="1536700"/>
            <a:chExt cx="1598600" cy="581650"/>
          </a:xfrm>
        </p:grpSpPr>
        <p:sp>
          <p:nvSpPr>
            <p:cNvPr id="528" name="Google Shape;528;p32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2"/>
          <p:cNvSpPr txBox="1"/>
          <p:nvPr/>
        </p:nvSpPr>
        <p:spPr>
          <a:xfrm>
            <a:off x="3012603" y="4206875"/>
            <a:ext cx="2959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Crear pensando en el fin</a:t>
            </a:r>
            <a:endParaRPr b="1"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531" name="Google Shape;531;p32"/>
          <p:cNvCxnSpPr>
            <a:stCxn id="530" idx="0"/>
          </p:cNvCxnSpPr>
          <p:nvPr/>
        </p:nvCxnSpPr>
        <p:spPr>
          <a:xfrm rot="-5400000">
            <a:off x="4177353" y="3745025"/>
            <a:ext cx="776700" cy="147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32"/>
          <p:cNvSpPr/>
          <p:nvPr/>
        </p:nvSpPr>
        <p:spPr>
          <a:xfrm>
            <a:off x="997300" y="902375"/>
            <a:ext cx="751705" cy="58164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2"/>
          <p:cNvSpPr txBox="1"/>
          <p:nvPr/>
        </p:nvSpPr>
        <p:spPr>
          <a:xfrm>
            <a:off x="1084405" y="1060751"/>
            <a:ext cx="577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B222D"/>
                </a:solidFill>
                <a:latin typeface="Epilogue"/>
                <a:ea typeface="Epilogue"/>
                <a:cs typeface="Epilogue"/>
                <a:sym typeface="Epilogue"/>
              </a:rPr>
              <a:t>01</a:t>
            </a:r>
            <a:endParaRPr b="1" sz="2300">
              <a:solidFill>
                <a:srgbClr val="1B222D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534" name="Google Shape;534;p32"/>
          <p:cNvGrpSpPr/>
          <p:nvPr/>
        </p:nvGrpSpPr>
        <p:grpSpPr>
          <a:xfrm>
            <a:off x="4571996" y="913408"/>
            <a:ext cx="3893612" cy="615872"/>
            <a:chOff x="1378750" y="2164200"/>
            <a:chExt cx="5607968" cy="1105100"/>
          </a:xfrm>
        </p:grpSpPr>
        <p:sp>
          <p:nvSpPr>
            <p:cNvPr id="535" name="Google Shape;535;p32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2"/>
          <p:cNvSpPr txBox="1"/>
          <p:nvPr>
            <p:ph type="title"/>
          </p:nvPr>
        </p:nvSpPr>
        <p:spPr>
          <a:xfrm>
            <a:off x="4700529" y="958449"/>
            <a:ext cx="3636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Principios clave de Devops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/>
          <p:nvPr/>
        </p:nvSpPr>
        <p:spPr>
          <a:xfrm rot="-5400000">
            <a:off x="-192084" y="2338137"/>
            <a:ext cx="1923321" cy="269054"/>
          </a:xfrm>
          <a:custGeom>
            <a:rect b="b" l="l" r="r" t="t"/>
            <a:pathLst>
              <a:path extrusionOk="0" h="3258" w="8290">
                <a:moveTo>
                  <a:pt x="311" y="1"/>
                </a:moveTo>
                <a:lnTo>
                  <a:pt x="7979" y="1"/>
                </a:lnTo>
                <a:cubicBezTo>
                  <a:pt x="8149" y="1"/>
                  <a:pt x="8289" y="138"/>
                  <a:pt x="8289" y="311"/>
                </a:cubicBezTo>
                <a:lnTo>
                  <a:pt x="8289" y="2945"/>
                </a:lnTo>
                <a:cubicBezTo>
                  <a:pt x="8289" y="3118"/>
                  <a:pt x="8149" y="3258"/>
                  <a:pt x="7979" y="3258"/>
                </a:cubicBezTo>
                <a:lnTo>
                  <a:pt x="311" y="3258"/>
                </a:lnTo>
                <a:cubicBezTo>
                  <a:pt x="138" y="3258"/>
                  <a:pt x="0" y="3118"/>
                  <a:pt x="0" y="2945"/>
                </a:cubicBezTo>
                <a:lnTo>
                  <a:pt x="0" y="311"/>
                </a:lnTo>
                <a:cubicBezTo>
                  <a:pt x="0" y="138"/>
                  <a:pt x="138" y="1"/>
                  <a:pt x="3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 rot="-5400000">
            <a:off x="606209" y="884123"/>
            <a:ext cx="3748230" cy="3690549"/>
          </a:xfrm>
          <a:custGeom>
            <a:rect b="b" l="l" r="r" t="t"/>
            <a:pathLst>
              <a:path extrusionOk="0" h="27506" w="25346">
                <a:moveTo>
                  <a:pt x="8292" y="1688"/>
                </a:moveTo>
                <a:lnTo>
                  <a:pt x="25061" y="1688"/>
                </a:lnTo>
                <a:cubicBezTo>
                  <a:pt x="25215" y="1688"/>
                  <a:pt x="25345" y="1816"/>
                  <a:pt x="25345" y="1972"/>
                </a:cubicBezTo>
                <a:lnTo>
                  <a:pt x="25345" y="27224"/>
                </a:lnTo>
                <a:cubicBezTo>
                  <a:pt x="25345" y="27378"/>
                  <a:pt x="25220" y="27506"/>
                  <a:pt x="25061" y="27506"/>
                </a:cubicBezTo>
                <a:lnTo>
                  <a:pt x="282" y="27506"/>
                </a:lnTo>
                <a:cubicBezTo>
                  <a:pt x="128" y="27506"/>
                  <a:pt x="1" y="27380"/>
                  <a:pt x="1" y="27224"/>
                </a:cubicBezTo>
                <a:lnTo>
                  <a:pt x="1" y="2947"/>
                </a:lnTo>
                <a:lnTo>
                  <a:pt x="1" y="1970"/>
                </a:lnTo>
                <a:lnTo>
                  <a:pt x="1" y="311"/>
                </a:lnTo>
                <a:cubicBezTo>
                  <a:pt x="1" y="140"/>
                  <a:pt x="138" y="0"/>
                  <a:pt x="311" y="0"/>
                </a:cubicBezTo>
                <a:lnTo>
                  <a:pt x="7979" y="0"/>
                </a:lnTo>
                <a:cubicBezTo>
                  <a:pt x="8152" y="0"/>
                  <a:pt x="8290" y="138"/>
                  <a:pt x="8290" y="311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 txBox="1"/>
          <p:nvPr>
            <p:ph idx="2" type="title"/>
          </p:nvPr>
        </p:nvSpPr>
        <p:spPr>
          <a:xfrm rot="-5400000">
            <a:off x="127800" y="3775800"/>
            <a:ext cx="12294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Colaboración </a:t>
            </a:r>
            <a:endParaRPr sz="11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5" name="Google Shape;5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51" y="976374"/>
            <a:ext cx="1114626" cy="73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3"/>
          <p:cNvPicPr preferRelativeResize="0"/>
          <p:nvPr/>
        </p:nvPicPr>
        <p:blipFill rotWithShape="1">
          <a:blip r:embed="rId4">
            <a:alphaModFix/>
          </a:blip>
          <a:srcRect b="0" l="17479" r="17007" t="0"/>
          <a:stretch/>
        </p:blipFill>
        <p:spPr>
          <a:xfrm>
            <a:off x="1791300" y="1833260"/>
            <a:ext cx="974650" cy="75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2988" y="2710150"/>
            <a:ext cx="974651" cy="8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2865" y="3581950"/>
            <a:ext cx="1005585" cy="7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3"/>
          <p:cNvSpPr txBox="1"/>
          <p:nvPr>
            <p:ph idx="2" type="title"/>
          </p:nvPr>
        </p:nvSpPr>
        <p:spPr>
          <a:xfrm>
            <a:off x="2022894" y="1130956"/>
            <a:ext cx="21072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Desarrollo</a:t>
            </a:r>
            <a:endParaRPr sz="14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</a:t>
            </a:r>
            <a:endParaRPr sz="14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p33"/>
          <p:cNvSpPr/>
          <p:nvPr/>
        </p:nvSpPr>
        <p:spPr>
          <a:xfrm rot="-5400000">
            <a:off x="3969241" y="2338137"/>
            <a:ext cx="1923321" cy="269054"/>
          </a:xfrm>
          <a:custGeom>
            <a:rect b="b" l="l" r="r" t="t"/>
            <a:pathLst>
              <a:path extrusionOk="0" h="3258" w="8290">
                <a:moveTo>
                  <a:pt x="311" y="1"/>
                </a:moveTo>
                <a:lnTo>
                  <a:pt x="7979" y="1"/>
                </a:lnTo>
                <a:cubicBezTo>
                  <a:pt x="8149" y="1"/>
                  <a:pt x="8289" y="138"/>
                  <a:pt x="8289" y="311"/>
                </a:cubicBezTo>
                <a:lnTo>
                  <a:pt x="8289" y="2945"/>
                </a:lnTo>
                <a:cubicBezTo>
                  <a:pt x="8289" y="3118"/>
                  <a:pt x="8149" y="3258"/>
                  <a:pt x="7979" y="3258"/>
                </a:cubicBezTo>
                <a:lnTo>
                  <a:pt x="311" y="3258"/>
                </a:lnTo>
                <a:cubicBezTo>
                  <a:pt x="138" y="3258"/>
                  <a:pt x="0" y="3118"/>
                  <a:pt x="0" y="2945"/>
                </a:cubicBezTo>
                <a:lnTo>
                  <a:pt x="0" y="311"/>
                </a:lnTo>
                <a:cubicBezTo>
                  <a:pt x="0" y="138"/>
                  <a:pt x="138" y="1"/>
                  <a:pt x="3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 rot="-5400000">
            <a:off x="4767534" y="884123"/>
            <a:ext cx="3748230" cy="3690549"/>
          </a:xfrm>
          <a:custGeom>
            <a:rect b="b" l="l" r="r" t="t"/>
            <a:pathLst>
              <a:path extrusionOk="0" h="27506" w="25346">
                <a:moveTo>
                  <a:pt x="8292" y="1688"/>
                </a:moveTo>
                <a:lnTo>
                  <a:pt x="25061" y="1688"/>
                </a:lnTo>
                <a:cubicBezTo>
                  <a:pt x="25215" y="1688"/>
                  <a:pt x="25345" y="1816"/>
                  <a:pt x="25345" y="1972"/>
                </a:cubicBezTo>
                <a:lnTo>
                  <a:pt x="25345" y="27224"/>
                </a:lnTo>
                <a:cubicBezTo>
                  <a:pt x="25345" y="27378"/>
                  <a:pt x="25220" y="27506"/>
                  <a:pt x="25061" y="27506"/>
                </a:cubicBezTo>
                <a:lnTo>
                  <a:pt x="282" y="27506"/>
                </a:lnTo>
                <a:cubicBezTo>
                  <a:pt x="128" y="27506"/>
                  <a:pt x="1" y="27380"/>
                  <a:pt x="1" y="27224"/>
                </a:cubicBezTo>
                <a:lnTo>
                  <a:pt x="1" y="2947"/>
                </a:lnTo>
                <a:lnTo>
                  <a:pt x="1" y="1970"/>
                </a:lnTo>
                <a:lnTo>
                  <a:pt x="1" y="311"/>
                </a:lnTo>
                <a:cubicBezTo>
                  <a:pt x="1" y="140"/>
                  <a:pt x="138" y="0"/>
                  <a:pt x="311" y="0"/>
                </a:cubicBezTo>
                <a:lnTo>
                  <a:pt x="7979" y="0"/>
                </a:lnTo>
                <a:cubicBezTo>
                  <a:pt x="8152" y="0"/>
                  <a:pt x="8290" y="138"/>
                  <a:pt x="8290" y="311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3"/>
          <p:cNvSpPr txBox="1"/>
          <p:nvPr>
            <p:ph idx="2" type="title"/>
          </p:nvPr>
        </p:nvSpPr>
        <p:spPr>
          <a:xfrm rot="-5400000">
            <a:off x="4259875" y="3746550"/>
            <a:ext cx="12879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Automatizacion</a:t>
            </a:r>
            <a:endParaRPr sz="10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3" name="Google Shape;55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9300" y="1862575"/>
            <a:ext cx="755200" cy="7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9500" y="1872588"/>
            <a:ext cx="735174" cy="73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4200" y="1737385"/>
            <a:ext cx="1005600" cy="100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07237" y="2889213"/>
            <a:ext cx="1114626" cy="7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3"/>
          <p:cNvPicPr preferRelativeResize="0"/>
          <p:nvPr/>
        </p:nvPicPr>
        <p:blipFill rotWithShape="1">
          <a:blip r:embed="rId11">
            <a:alphaModFix/>
          </a:blip>
          <a:srcRect b="10978" l="21476" r="20542" t="26998"/>
          <a:stretch/>
        </p:blipFill>
        <p:spPr>
          <a:xfrm>
            <a:off x="7123988" y="3747850"/>
            <a:ext cx="1221824" cy="7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3"/>
          <p:cNvSpPr txBox="1"/>
          <p:nvPr>
            <p:ph idx="2" type="title"/>
          </p:nvPr>
        </p:nvSpPr>
        <p:spPr>
          <a:xfrm>
            <a:off x="853500" y="1930263"/>
            <a:ext cx="11694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Trabajan juntos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33"/>
          <p:cNvSpPr txBox="1"/>
          <p:nvPr>
            <p:ph idx="2" type="title"/>
          </p:nvPr>
        </p:nvSpPr>
        <p:spPr>
          <a:xfrm>
            <a:off x="2736811" y="1997850"/>
            <a:ext cx="15888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Concepción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Entrega final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33"/>
          <p:cNvSpPr txBox="1"/>
          <p:nvPr>
            <p:ph idx="2" type="title"/>
          </p:nvPr>
        </p:nvSpPr>
        <p:spPr>
          <a:xfrm>
            <a:off x="3034850" y="2929800"/>
            <a:ext cx="11694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Backend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Frontend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33"/>
          <p:cNvSpPr txBox="1"/>
          <p:nvPr>
            <p:ph idx="2" type="title"/>
          </p:nvPr>
        </p:nvSpPr>
        <p:spPr>
          <a:xfrm>
            <a:off x="853500" y="2832888"/>
            <a:ext cx="11694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Fomenta un </a:t>
            </a: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enfoque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33"/>
          <p:cNvSpPr txBox="1"/>
          <p:nvPr>
            <p:ph idx="2" type="title"/>
          </p:nvPr>
        </p:nvSpPr>
        <p:spPr>
          <a:xfrm>
            <a:off x="904100" y="3861750"/>
            <a:ext cx="13539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Compromiso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Dedicación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33"/>
          <p:cNvSpPr txBox="1"/>
          <p:nvPr>
            <p:ph idx="2" type="title"/>
          </p:nvPr>
        </p:nvSpPr>
        <p:spPr>
          <a:xfrm>
            <a:off x="3168438" y="3764838"/>
            <a:ext cx="11694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33"/>
          <p:cNvSpPr txBox="1"/>
          <p:nvPr>
            <p:ph idx="2" type="title"/>
          </p:nvPr>
        </p:nvSpPr>
        <p:spPr>
          <a:xfrm>
            <a:off x="5003250" y="1130943"/>
            <a:ext cx="11694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Enfatiza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5" name="Google Shape;565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74063" y="976375"/>
            <a:ext cx="735174" cy="7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3"/>
          <p:cNvSpPr txBox="1"/>
          <p:nvPr>
            <p:ph idx="2" type="title"/>
          </p:nvPr>
        </p:nvSpPr>
        <p:spPr>
          <a:xfrm>
            <a:off x="7045800" y="1130950"/>
            <a:ext cx="13782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Aumentar productividad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33"/>
          <p:cNvSpPr txBox="1"/>
          <p:nvPr>
            <p:ph idx="2" type="title"/>
          </p:nvPr>
        </p:nvSpPr>
        <p:spPr>
          <a:xfrm>
            <a:off x="4905100" y="3101093"/>
            <a:ext cx="11694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Elemento clave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33"/>
          <p:cNvSpPr txBox="1"/>
          <p:nvPr>
            <p:ph idx="2" type="title"/>
          </p:nvPr>
        </p:nvSpPr>
        <p:spPr>
          <a:xfrm>
            <a:off x="7254600" y="3032388"/>
            <a:ext cx="11694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(-)errores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(+)produc.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33"/>
          <p:cNvSpPr txBox="1"/>
          <p:nvPr>
            <p:ph idx="2" type="title"/>
          </p:nvPr>
        </p:nvSpPr>
        <p:spPr>
          <a:xfrm>
            <a:off x="5146225" y="3873025"/>
            <a:ext cx="19779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Mejora continua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Tiempos </a:t>
            </a: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iteración</a:t>
            </a: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 cortos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/>
          <p:nvPr/>
        </p:nvSpPr>
        <p:spPr>
          <a:xfrm rot="-5400000">
            <a:off x="-192084" y="2338137"/>
            <a:ext cx="1923321" cy="269054"/>
          </a:xfrm>
          <a:custGeom>
            <a:rect b="b" l="l" r="r" t="t"/>
            <a:pathLst>
              <a:path extrusionOk="0" h="3258" w="8290">
                <a:moveTo>
                  <a:pt x="311" y="1"/>
                </a:moveTo>
                <a:lnTo>
                  <a:pt x="7979" y="1"/>
                </a:lnTo>
                <a:cubicBezTo>
                  <a:pt x="8149" y="1"/>
                  <a:pt x="8289" y="138"/>
                  <a:pt x="8289" y="311"/>
                </a:cubicBezTo>
                <a:lnTo>
                  <a:pt x="8289" y="2945"/>
                </a:lnTo>
                <a:cubicBezTo>
                  <a:pt x="8289" y="3118"/>
                  <a:pt x="8149" y="3258"/>
                  <a:pt x="7979" y="3258"/>
                </a:cubicBezTo>
                <a:lnTo>
                  <a:pt x="311" y="3258"/>
                </a:lnTo>
                <a:cubicBezTo>
                  <a:pt x="138" y="3258"/>
                  <a:pt x="0" y="3118"/>
                  <a:pt x="0" y="2945"/>
                </a:cubicBezTo>
                <a:lnTo>
                  <a:pt x="0" y="311"/>
                </a:lnTo>
                <a:cubicBezTo>
                  <a:pt x="0" y="138"/>
                  <a:pt x="138" y="1"/>
                  <a:pt x="3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4"/>
          <p:cNvSpPr/>
          <p:nvPr/>
        </p:nvSpPr>
        <p:spPr>
          <a:xfrm rot="-5400000">
            <a:off x="606209" y="884123"/>
            <a:ext cx="3748230" cy="3690549"/>
          </a:xfrm>
          <a:custGeom>
            <a:rect b="b" l="l" r="r" t="t"/>
            <a:pathLst>
              <a:path extrusionOk="0" h="27506" w="25346">
                <a:moveTo>
                  <a:pt x="8292" y="1688"/>
                </a:moveTo>
                <a:lnTo>
                  <a:pt x="25061" y="1688"/>
                </a:lnTo>
                <a:cubicBezTo>
                  <a:pt x="25215" y="1688"/>
                  <a:pt x="25345" y="1816"/>
                  <a:pt x="25345" y="1972"/>
                </a:cubicBezTo>
                <a:lnTo>
                  <a:pt x="25345" y="27224"/>
                </a:lnTo>
                <a:cubicBezTo>
                  <a:pt x="25345" y="27378"/>
                  <a:pt x="25220" y="27506"/>
                  <a:pt x="25061" y="27506"/>
                </a:cubicBezTo>
                <a:lnTo>
                  <a:pt x="282" y="27506"/>
                </a:lnTo>
                <a:cubicBezTo>
                  <a:pt x="128" y="27506"/>
                  <a:pt x="1" y="27380"/>
                  <a:pt x="1" y="27224"/>
                </a:cubicBezTo>
                <a:lnTo>
                  <a:pt x="1" y="2947"/>
                </a:lnTo>
                <a:lnTo>
                  <a:pt x="1" y="1970"/>
                </a:lnTo>
                <a:lnTo>
                  <a:pt x="1" y="311"/>
                </a:lnTo>
                <a:cubicBezTo>
                  <a:pt x="1" y="140"/>
                  <a:pt x="138" y="0"/>
                  <a:pt x="311" y="0"/>
                </a:cubicBezTo>
                <a:lnTo>
                  <a:pt x="7979" y="0"/>
                </a:lnTo>
                <a:cubicBezTo>
                  <a:pt x="8152" y="0"/>
                  <a:pt x="8290" y="138"/>
                  <a:pt x="8290" y="311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4"/>
          <p:cNvSpPr txBox="1"/>
          <p:nvPr>
            <p:ph idx="2" type="title"/>
          </p:nvPr>
        </p:nvSpPr>
        <p:spPr>
          <a:xfrm rot="-5400000">
            <a:off x="233350" y="3746550"/>
            <a:ext cx="12294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Mejora continua</a:t>
            </a:r>
            <a:endParaRPr sz="11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34"/>
          <p:cNvSpPr/>
          <p:nvPr/>
        </p:nvSpPr>
        <p:spPr>
          <a:xfrm rot="-5400000">
            <a:off x="3969241" y="2338137"/>
            <a:ext cx="1923321" cy="269054"/>
          </a:xfrm>
          <a:custGeom>
            <a:rect b="b" l="l" r="r" t="t"/>
            <a:pathLst>
              <a:path extrusionOk="0" h="3258" w="8290">
                <a:moveTo>
                  <a:pt x="311" y="1"/>
                </a:moveTo>
                <a:lnTo>
                  <a:pt x="7979" y="1"/>
                </a:lnTo>
                <a:cubicBezTo>
                  <a:pt x="8149" y="1"/>
                  <a:pt x="8289" y="138"/>
                  <a:pt x="8289" y="311"/>
                </a:cubicBezTo>
                <a:lnTo>
                  <a:pt x="8289" y="2945"/>
                </a:lnTo>
                <a:cubicBezTo>
                  <a:pt x="8289" y="3118"/>
                  <a:pt x="8149" y="3258"/>
                  <a:pt x="7979" y="3258"/>
                </a:cubicBezTo>
                <a:lnTo>
                  <a:pt x="311" y="3258"/>
                </a:lnTo>
                <a:cubicBezTo>
                  <a:pt x="138" y="3258"/>
                  <a:pt x="0" y="3118"/>
                  <a:pt x="0" y="2945"/>
                </a:cubicBezTo>
                <a:lnTo>
                  <a:pt x="0" y="311"/>
                </a:lnTo>
                <a:cubicBezTo>
                  <a:pt x="0" y="138"/>
                  <a:pt x="138" y="1"/>
                  <a:pt x="3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4"/>
          <p:cNvSpPr/>
          <p:nvPr/>
        </p:nvSpPr>
        <p:spPr>
          <a:xfrm rot="-5400000">
            <a:off x="4767534" y="884123"/>
            <a:ext cx="3748230" cy="3690549"/>
          </a:xfrm>
          <a:custGeom>
            <a:rect b="b" l="l" r="r" t="t"/>
            <a:pathLst>
              <a:path extrusionOk="0" h="27506" w="25346">
                <a:moveTo>
                  <a:pt x="8292" y="1688"/>
                </a:moveTo>
                <a:lnTo>
                  <a:pt x="25061" y="1688"/>
                </a:lnTo>
                <a:cubicBezTo>
                  <a:pt x="25215" y="1688"/>
                  <a:pt x="25345" y="1816"/>
                  <a:pt x="25345" y="1972"/>
                </a:cubicBezTo>
                <a:lnTo>
                  <a:pt x="25345" y="27224"/>
                </a:lnTo>
                <a:cubicBezTo>
                  <a:pt x="25345" y="27378"/>
                  <a:pt x="25220" y="27506"/>
                  <a:pt x="25061" y="27506"/>
                </a:cubicBezTo>
                <a:lnTo>
                  <a:pt x="282" y="27506"/>
                </a:lnTo>
                <a:cubicBezTo>
                  <a:pt x="128" y="27506"/>
                  <a:pt x="1" y="27380"/>
                  <a:pt x="1" y="27224"/>
                </a:cubicBezTo>
                <a:lnTo>
                  <a:pt x="1" y="2947"/>
                </a:lnTo>
                <a:lnTo>
                  <a:pt x="1" y="1970"/>
                </a:lnTo>
                <a:lnTo>
                  <a:pt x="1" y="311"/>
                </a:lnTo>
                <a:cubicBezTo>
                  <a:pt x="1" y="140"/>
                  <a:pt x="138" y="0"/>
                  <a:pt x="311" y="0"/>
                </a:cubicBezTo>
                <a:lnTo>
                  <a:pt x="7979" y="0"/>
                </a:lnTo>
                <a:cubicBezTo>
                  <a:pt x="8152" y="0"/>
                  <a:pt x="8290" y="138"/>
                  <a:pt x="8290" y="311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4"/>
          <p:cNvSpPr txBox="1"/>
          <p:nvPr>
            <p:ph idx="2" type="title"/>
          </p:nvPr>
        </p:nvSpPr>
        <p:spPr>
          <a:xfrm rot="-5400000">
            <a:off x="4259875" y="3746550"/>
            <a:ext cx="12879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Automatizacion</a:t>
            </a:r>
            <a:endParaRPr sz="10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0" name="Google Shape;580;p34"/>
          <p:cNvPicPr preferRelativeResize="0"/>
          <p:nvPr/>
        </p:nvPicPr>
        <p:blipFill rotWithShape="1">
          <a:blip r:embed="rId3">
            <a:alphaModFix/>
          </a:blip>
          <a:srcRect b="12059" l="0" r="0" t="17418"/>
          <a:stretch/>
        </p:blipFill>
        <p:spPr>
          <a:xfrm>
            <a:off x="1528400" y="959925"/>
            <a:ext cx="1221800" cy="86530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4"/>
          <p:cNvSpPr txBox="1"/>
          <p:nvPr>
            <p:ph idx="2" type="title"/>
          </p:nvPr>
        </p:nvSpPr>
        <p:spPr>
          <a:xfrm>
            <a:off x="2317838" y="1179575"/>
            <a:ext cx="21819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  → Manufacturing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  → Improvement Kata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2" name="Google Shape;5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625" y="1014850"/>
            <a:ext cx="828700" cy="8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238" y="2266038"/>
            <a:ext cx="1650632" cy="9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9250" y="1014848"/>
            <a:ext cx="828700" cy="8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5147" y="3247347"/>
            <a:ext cx="2181788" cy="14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4250" y="2056225"/>
            <a:ext cx="1606323" cy="10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4"/>
          <p:cNvPicPr preferRelativeResize="0"/>
          <p:nvPr/>
        </p:nvPicPr>
        <p:blipFill rotWithShape="1">
          <a:blip r:embed="rId9">
            <a:alphaModFix/>
          </a:blip>
          <a:srcRect b="0" l="0" r="0" t="15002"/>
          <a:stretch/>
        </p:blipFill>
        <p:spPr>
          <a:xfrm>
            <a:off x="1205475" y="3318275"/>
            <a:ext cx="1388600" cy="1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4"/>
          <p:cNvSpPr txBox="1"/>
          <p:nvPr>
            <p:ph idx="2" type="title"/>
          </p:nvPr>
        </p:nvSpPr>
        <p:spPr>
          <a:xfrm>
            <a:off x="904100" y="1979250"/>
            <a:ext cx="1650600" cy="11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Minimizar: residuos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Optimizar: costo, velocidad entrega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34"/>
          <p:cNvSpPr txBox="1"/>
          <p:nvPr>
            <p:ph idx="2" type="title"/>
          </p:nvPr>
        </p:nvSpPr>
        <p:spPr>
          <a:xfrm>
            <a:off x="967707" y="1252775"/>
            <a:ext cx="497100" cy="3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.b 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34"/>
          <p:cNvSpPr txBox="1"/>
          <p:nvPr>
            <p:ph idx="2" type="title"/>
          </p:nvPr>
        </p:nvSpPr>
        <p:spPr>
          <a:xfrm>
            <a:off x="2738500" y="3537925"/>
            <a:ext cx="1472100" cy="8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Mejoran: Eficiencia de desarrollo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34"/>
          <p:cNvSpPr txBox="1"/>
          <p:nvPr>
            <p:ph idx="2" type="title"/>
          </p:nvPr>
        </p:nvSpPr>
        <p:spPr>
          <a:xfrm>
            <a:off x="5065425" y="2395225"/>
            <a:ext cx="1767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Permiten: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  → Recopilación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  → Rpta. rápida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34"/>
          <p:cNvSpPr txBox="1"/>
          <p:nvPr>
            <p:ph idx="2" type="title"/>
          </p:nvPr>
        </p:nvSpPr>
        <p:spPr>
          <a:xfrm>
            <a:off x="5147391" y="1124688"/>
            <a:ext cx="10758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Los equipos Devops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3" name="Google Shape;5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488" y="3434325"/>
            <a:ext cx="609000" cy="6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4"/>
          <p:cNvSpPr txBox="1"/>
          <p:nvPr>
            <p:ph idx="2" type="title"/>
          </p:nvPr>
        </p:nvSpPr>
        <p:spPr>
          <a:xfrm>
            <a:off x="5065276" y="3953850"/>
            <a:ext cx="12219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Actuar rápidamente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/>
          <p:nvPr/>
        </p:nvSpPr>
        <p:spPr>
          <a:xfrm>
            <a:off x="1775397" y="884123"/>
            <a:ext cx="1923321" cy="269054"/>
          </a:xfrm>
          <a:custGeom>
            <a:rect b="b" l="l" r="r" t="t"/>
            <a:pathLst>
              <a:path extrusionOk="0" h="3258" w="8290">
                <a:moveTo>
                  <a:pt x="311" y="1"/>
                </a:moveTo>
                <a:lnTo>
                  <a:pt x="7979" y="1"/>
                </a:lnTo>
                <a:cubicBezTo>
                  <a:pt x="8149" y="1"/>
                  <a:pt x="8289" y="138"/>
                  <a:pt x="8289" y="311"/>
                </a:cubicBezTo>
                <a:lnTo>
                  <a:pt x="8289" y="2945"/>
                </a:lnTo>
                <a:cubicBezTo>
                  <a:pt x="8289" y="3118"/>
                  <a:pt x="8149" y="3258"/>
                  <a:pt x="7979" y="3258"/>
                </a:cubicBezTo>
                <a:lnTo>
                  <a:pt x="311" y="3258"/>
                </a:lnTo>
                <a:cubicBezTo>
                  <a:pt x="138" y="3258"/>
                  <a:pt x="0" y="3118"/>
                  <a:pt x="0" y="2945"/>
                </a:cubicBezTo>
                <a:lnTo>
                  <a:pt x="0" y="311"/>
                </a:lnTo>
                <a:cubicBezTo>
                  <a:pt x="0" y="138"/>
                  <a:pt x="138" y="1"/>
                  <a:pt x="3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635484" y="884123"/>
            <a:ext cx="3748230" cy="3690549"/>
          </a:xfrm>
          <a:custGeom>
            <a:rect b="b" l="l" r="r" t="t"/>
            <a:pathLst>
              <a:path extrusionOk="0" h="27506" w="25346">
                <a:moveTo>
                  <a:pt x="8292" y="1688"/>
                </a:moveTo>
                <a:lnTo>
                  <a:pt x="25061" y="1688"/>
                </a:lnTo>
                <a:cubicBezTo>
                  <a:pt x="25215" y="1688"/>
                  <a:pt x="25345" y="1816"/>
                  <a:pt x="25345" y="1972"/>
                </a:cubicBezTo>
                <a:lnTo>
                  <a:pt x="25345" y="27224"/>
                </a:lnTo>
                <a:cubicBezTo>
                  <a:pt x="25345" y="27378"/>
                  <a:pt x="25220" y="27506"/>
                  <a:pt x="25061" y="27506"/>
                </a:cubicBezTo>
                <a:lnTo>
                  <a:pt x="282" y="27506"/>
                </a:lnTo>
                <a:cubicBezTo>
                  <a:pt x="128" y="27506"/>
                  <a:pt x="1" y="27380"/>
                  <a:pt x="1" y="27224"/>
                </a:cubicBezTo>
                <a:lnTo>
                  <a:pt x="1" y="2947"/>
                </a:lnTo>
                <a:lnTo>
                  <a:pt x="1" y="1970"/>
                </a:lnTo>
                <a:lnTo>
                  <a:pt x="1" y="311"/>
                </a:lnTo>
                <a:cubicBezTo>
                  <a:pt x="1" y="140"/>
                  <a:pt x="138" y="0"/>
                  <a:pt x="311" y="0"/>
                </a:cubicBezTo>
                <a:lnTo>
                  <a:pt x="7979" y="0"/>
                </a:lnTo>
                <a:cubicBezTo>
                  <a:pt x="8152" y="0"/>
                  <a:pt x="8290" y="138"/>
                  <a:pt x="8290" y="311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5"/>
          <p:cNvSpPr txBox="1"/>
          <p:nvPr>
            <p:ph idx="2" type="title"/>
          </p:nvPr>
        </p:nvSpPr>
        <p:spPr>
          <a:xfrm>
            <a:off x="635476" y="884125"/>
            <a:ext cx="18117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     Crear</a:t>
            </a:r>
            <a:endParaRPr sz="11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 pensando en el fin</a:t>
            </a:r>
            <a:endParaRPr sz="11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2" name="Google Shape;6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27" y="1790863"/>
            <a:ext cx="2021925" cy="121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750" y="3459401"/>
            <a:ext cx="2021925" cy="10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5"/>
          <p:cNvSpPr txBox="1"/>
          <p:nvPr>
            <p:ph idx="2" type="title"/>
          </p:nvPr>
        </p:nvSpPr>
        <p:spPr>
          <a:xfrm>
            <a:off x="720000" y="1317875"/>
            <a:ext cx="31494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Comprender:</a:t>
            </a: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Necesidades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Crear:Productos o servicios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35"/>
          <p:cNvSpPr txBox="1"/>
          <p:nvPr>
            <p:ph idx="2" type="title"/>
          </p:nvPr>
        </p:nvSpPr>
        <p:spPr>
          <a:xfrm>
            <a:off x="761350" y="3068800"/>
            <a:ext cx="25443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→ Comprensión </a:t>
            </a:r>
            <a:r>
              <a:rPr lang="en" sz="1200">
                <a:solidFill>
                  <a:srgbClr val="D9D2E9"/>
                </a:solidFill>
                <a:latin typeface="Courier New"/>
                <a:ea typeface="Courier New"/>
                <a:cs typeface="Courier New"/>
                <a:sym typeface="Courier New"/>
              </a:rPr>
              <a:t>holística</a:t>
            </a:r>
            <a:endParaRPr sz="1200">
              <a:solidFill>
                <a:srgbClr val="D9D2E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6"/>
          <p:cNvGrpSpPr/>
          <p:nvPr/>
        </p:nvGrpSpPr>
        <p:grpSpPr>
          <a:xfrm>
            <a:off x="4869536" y="2133641"/>
            <a:ext cx="3378240" cy="1380270"/>
            <a:chOff x="1378750" y="2164200"/>
            <a:chExt cx="5607968" cy="1105100"/>
          </a:xfrm>
        </p:grpSpPr>
        <p:sp>
          <p:nvSpPr>
            <p:cNvPr id="612" name="Google Shape;612;p36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6"/>
          <p:cNvSpPr/>
          <p:nvPr/>
        </p:nvSpPr>
        <p:spPr>
          <a:xfrm>
            <a:off x="2516952" y="1894226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"/>
          <p:cNvSpPr txBox="1"/>
          <p:nvPr>
            <p:ph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6" name="Google Shape;616;p36"/>
          <p:cNvSpPr txBox="1"/>
          <p:nvPr>
            <p:ph type="title"/>
          </p:nvPr>
        </p:nvSpPr>
        <p:spPr>
          <a:xfrm>
            <a:off x="4980989" y="2233722"/>
            <a:ext cx="3155700" cy="10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Ingeniero Devops</a:t>
            </a:r>
            <a:endParaRPr sz="3900"/>
          </a:p>
        </p:txBody>
      </p:sp>
      <p:grpSp>
        <p:nvGrpSpPr>
          <p:cNvPr id="617" name="Google Shape;617;p36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618" name="Google Shape;618;p36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9" name="Google Shape;619;p36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20" name="Google Shape;620;p3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4" name="Google Shape;624;p36"/>
          <p:cNvSpPr/>
          <p:nvPr/>
        </p:nvSpPr>
        <p:spPr>
          <a:xfrm>
            <a:off x="441892" y="4334348"/>
            <a:ext cx="649752" cy="649871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6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626" name="Google Shape;626;p36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7" name="Google Shape;627;p36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28" name="Google Shape;628;p3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2" name="Google Shape;632;p36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7"/>
          <p:cNvGrpSpPr/>
          <p:nvPr/>
        </p:nvGrpSpPr>
        <p:grpSpPr>
          <a:xfrm>
            <a:off x="6118231" y="1533551"/>
            <a:ext cx="2441960" cy="2979678"/>
            <a:chOff x="6017906" y="1976409"/>
            <a:chExt cx="2336357" cy="1991364"/>
          </a:xfrm>
        </p:grpSpPr>
        <p:sp>
          <p:nvSpPr>
            <p:cNvPr id="639" name="Google Shape;639;p37"/>
            <p:cNvSpPr/>
            <p:nvPr/>
          </p:nvSpPr>
          <p:spPr>
            <a:xfrm>
              <a:off x="6182428" y="2205239"/>
              <a:ext cx="2171835" cy="176253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736831" y="1983441"/>
              <a:ext cx="710349" cy="222407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028446" y="1985011"/>
              <a:ext cx="2171835" cy="1877697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017906" y="1976409"/>
              <a:ext cx="2192915" cy="18946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y Responsabilidades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4" name="Google Shape;644;p37"/>
          <p:cNvSpPr txBox="1"/>
          <p:nvPr>
            <p:ph idx="5" type="title"/>
          </p:nvPr>
        </p:nvSpPr>
        <p:spPr>
          <a:xfrm>
            <a:off x="6225163" y="1758925"/>
            <a:ext cx="22281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Seguridad y defensa</a:t>
            </a:r>
            <a:endParaRPr sz="1400"/>
          </a:p>
        </p:txBody>
      </p:sp>
      <p:grpSp>
        <p:nvGrpSpPr>
          <p:cNvPr id="645" name="Google Shape;645;p37"/>
          <p:cNvGrpSpPr/>
          <p:nvPr/>
        </p:nvGrpSpPr>
        <p:grpSpPr>
          <a:xfrm>
            <a:off x="3383982" y="1533551"/>
            <a:ext cx="2441960" cy="2979678"/>
            <a:chOff x="6017906" y="1976409"/>
            <a:chExt cx="2336357" cy="1991364"/>
          </a:xfrm>
        </p:grpSpPr>
        <p:sp>
          <p:nvSpPr>
            <p:cNvPr id="646" name="Google Shape;646;p37"/>
            <p:cNvSpPr/>
            <p:nvPr/>
          </p:nvSpPr>
          <p:spPr>
            <a:xfrm>
              <a:off x="6182428" y="2205239"/>
              <a:ext cx="2171835" cy="176253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736831" y="1983441"/>
              <a:ext cx="710349" cy="222407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028446" y="1985011"/>
              <a:ext cx="2171835" cy="1877697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7906" y="1976409"/>
              <a:ext cx="2192915" cy="18946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37"/>
          <p:cNvSpPr txBox="1"/>
          <p:nvPr>
            <p:ph idx="5" type="title"/>
          </p:nvPr>
        </p:nvSpPr>
        <p:spPr>
          <a:xfrm>
            <a:off x="3436025" y="1795525"/>
            <a:ext cx="22281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Aprovisionamiento y </a:t>
            </a:r>
            <a:r>
              <a:rPr lang="en" sz="1400"/>
              <a:t>administración</a:t>
            </a:r>
            <a:endParaRPr sz="1400"/>
          </a:p>
        </p:txBody>
      </p:sp>
      <p:grpSp>
        <p:nvGrpSpPr>
          <p:cNvPr id="651" name="Google Shape;651;p37"/>
          <p:cNvGrpSpPr/>
          <p:nvPr/>
        </p:nvGrpSpPr>
        <p:grpSpPr>
          <a:xfrm>
            <a:off x="649734" y="1533551"/>
            <a:ext cx="2441960" cy="2979678"/>
            <a:chOff x="6017906" y="1976409"/>
            <a:chExt cx="2336357" cy="1991364"/>
          </a:xfrm>
        </p:grpSpPr>
        <p:sp>
          <p:nvSpPr>
            <p:cNvPr id="652" name="Google Shape;652;p37"/>
            <p:cNvSpPr/>
            <p:nvPr/>
          </p:nvSpPr>
          <p:spPr>
            <a:xfrm>
              <a:off x="6182428" y="2205239"/>
              <a:ext cx="2171835" cy="176253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736831" y="1983441"/>
              <a:ext cx="710349" cy="222407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028446" y="1985011"/>
              <a:ext cx="2171835" cy="1877697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017906" y="1976409"/>
              <a:ext cx="2192915" cy="18946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37"/>
          <p:cNvSpPr txBox="1"/>
          <p:nvPr>
            <p:ph idx="5" type="title"/>
          </p:nvPr>
        </p:nvSpPr>
        <p:spPr>
          <a:xfrm>
            <a:off x="753850" y="1795529"/>
            <a:ext cx="20415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Ing. Lanzamiento</a:t>
            </a:r>
            <a:endParaRPr sz="1400"/>
          </a:p>
        </p:txBody>
      </p:sp>
      <p:pic>
        <p:nvPicPr>
          <p:cNvPr id="657" name="Google Shape;657;p37"/>
          <p:cNvPicPr preferRelativeResize="0"/>
          <p:nvPr/>
        </p:nvPicPr>
        <p:blipFill rotWithShape="1">
          <a:blip r:embed="rId3">
            <a:alphaModFix/>
          </a:blip>
          <a:srcRect b="28813" l="14103" r="18705" t="29971"/>
          <a:stretch/>
        </p:blipFill>
        <p:spPr>
          <a:xfrm>
            <a:off x="871938" y="2142024"/>
            <a:ext cx="1805325" cy="11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7"/>
          <p:cNvSpPr txBox="1"/>
          <p:nvPr>
            <p:ph idx="5" type="title"/>
          </p:nvPr>
        </p:nvSpPr>
        <p:spPr>
          <a:xfrm>
            <a:off x="753850" y="3347254"/>
            <a:ext cx="20415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Herramientas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Procesos</a:t>
            </a:r>
            <a:endParaRPr sz="1300"/>
          </a:p>
        </p:txBody>
      </p:sp>
      <p:sp>
        <p:nvSpPr>
          <p:cNvPr id="659" name="Google Shape;659;p37"/>
          <p:cNvSpPr txBox="1"/>
          <p:nvPr>
            <p:ph idx="5" type="title"/>
          </p:nvPr>
        </p:nvSpPr>
        <p:spPr>
          <a:xfrm>
            <a:off x="753850" y="3857954"/>
            <a:ext cx="20415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ORGANIZACIÓN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660" name="Google Shape;6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019" y="2449537"/>
            <a:ext cx="1190807" cy="7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7"/>
          <p:cNvPicPr preferRelativeResize="0"/>
          <p:nvPr/>
        </p:nvPicPr>
        <p:blipFill rotWithShape="1">
          <a:blip r:embed="rId5">
            <a:alphaModFix/>
          </a:blip>
          <a:srcRect b="0" l="13237" r="15288" t="0"/>
          <a:stretch/>
        </p:blipFill>
        <p:spPr>
          <a:xfrm>
            <a:off x="4572000" y="2449525"/>
            <a:ext cx="981024" cy="7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7"/>
          <p:cNvSpPr txBox="1"/>
          <p:nvPr>
            <p:ph idx="5" type="title"/>
          </p:nvPr>
        </p:nvSpPr>
        <p:spPr>
          <a:xfrm>
            <a:off x="3495063" y="3750929"/>
            <a:ext cx="20415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APLICACIONES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663" name="Google Shape;66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6300" y="2265984"/>
            <a:ext cx="2041500" cy="136098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7"/>
          <p:cNvSpPr txBox="1"/>
          <p:nvPr>
            <p:ph idx="5" type="title"/>
          </p:nvPr>
        </p:nvSpPr>
        <p:spPr>
          <a:xfrm>
            <a:off x="6236288" y="3750929"/>
            <a:ext cx="20415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EDUCAR EL CAMINO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65" name="Google Shape;665;p37"/>
          <p:cNvSpPr txBox="1"/>
          <p:nvPr>
            <p:ph idx="5" type="title"/>
          </p:nvPr>
        </p:nvSpPr>
        <p:spPr>
          <a:xfrm>
            <a:off x="3383975" y="3395700"/>
            <a:ext cx="2442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Necesarios para alojar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8"/>
          <p:cNvGrpSpPr/>
          <p:nvPr/>
        </p:nvGrpSpPr>
        <p:grpSpPr>
          <a:xfrm>
            <a:off x="3364500" y="1749288"/>
            <a:ext cx="2392050" cy="586550"/>
            <a:chOff x="3364500" y="1749288"/>
            <a:chExt cx="2392050" cy="586550"/>
          </a:xfrm>
        </p:grpSpPr>
        <p:sp>
          <p:nvSpPr>
            <p:cNvPr id="671" name="Google Shape;671;p38"/>
            <p:cNvSpPr/>
            <p:nvPr/>
          </p:nvSpPr>
          <p:spPr>
            <a:xfrm>
              <a:off x="3452250" y="180543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364500" y="174928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3376000" y="2665788"/>
            <a:ext cx="2392050" cy="586550"/>
            <a:chOff x="3364200" y="3444738"/>
            <a:chExt cx="2392050" cy="586550"/>
          </a:xfrm>
        </p:grpSpPr>
        <p:sp>
          <p:nvSpPr>
            <p:cNvPr id="674" name="Google Shape;674;p38"/>
            <p:cNvSpPr/>
            <p:nvPr/>
          </p:nvSpPr>
          <p:spPr>
            <a:xfrm>
              <a:off x="3451950" y="350088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3364200" y="344473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6007650" y="1749288"/>
            <a:ext cx="2392050" cy="586550"/>
            <a:chOff x="6007650" y="1749288"/>
            <a:chExt cx="2392050" cy="586550"/>
          </a:xfrm>
        </p:grpSpPr>
        <p:sp>
          <p:nvSpPr>
            <p:cNvPr id="677" name="Google Shape;677;p38"/>
            <p:cNvSpPr/>
            <p:nvPr/>
          </p:nvSpPr>
          <p:spPr>
            <a:xfrm>
              <a:off x="6095400" y="180543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007650" y="174928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6018850" y="2665788"/>
            <a:ext cx="2392050" cy="586550"/>
            <a:chOff x="6007050" y="3415313"/>
            <a:chExt cx="2392050" cy="586550"/>
          </a:xfrm>
        </p:grpSpPr>
        <p:sp>
          <p:nvSpPr>
            <p:cNvPr id="680" name="Google Shape;680;p38"/>
            <p:cNvSpPr/>
            <p:nvPr/>
          </p:nvSpPr>
          <p:spPr>
            <a:xfrm>
              <a:off x="6094800" y="347146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007050" y="341531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733150" y="2665788"/>
            <a:ext cx="2392050" cy="586550"/>
            <a:chOff x="721350" y="3444738"/>
            <a:chExt cx="2392050" cy="586550"/>
          </a:xfrm>
        </p:grpSpPr>
        <p:sp>
          <p:nvSpPr>
            <p:cNvPr id="683" name="Google Shape;683;p38"/>
            <p:cNvSpPr/>
            <p:nvPr/>
          </p:nvSpPr>
          <p:spPr>
            <a:xfrm>
              <a:off x="809100" y="350088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721350" y="344473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8"/>
          <p:cNvGrpSpPr/>
          <p:nvPr/>
        </p:nvGrpSpPr>
        <p:grpSpPr>
          <a:xfrm>
            <a:off x="721350" y="1749288"/>
            <a:ext cx="2392050" cy="586550"/>
            <a:chOff x="721350" y="1749288"/>
            <a:chExt cx="2392050" cy="586550"/>
          </a:xfrm>
        </p:grpSpPr>
        <p:sp>
          <p:nvSpPr>
            <p:cNvPr id="686" name="Google Shape;686;p38"/>
            <p:cNvSpPr/>
            <p:nvPr/>
          </p:nvSpPr>
          <p:spPr>
            <a:xfrm>
              <a:off x="809100" y="180543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721350" y="174928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3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9 mejores habilidades de un Ingeniero Devops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9" name="Google Shape;689;p3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Comunicación y colaboración</a:t>
            </a:r>
            <a:endParaRPr b="0" sz="1200"/>
          </a:p>
        </p:txBody>
      </p:sp>
      <p:sp>
        <p:nvSpPr>
          <p:cNvPr id="690" name="Google Shape;690;p38"/>
          <p:cNvSpPr txBox="1"/>
          <p:nvPr>
            <p:ph idx="3" type="title"/>
          </p:nvPr>
        </p:nvSpPr>
        <p:spPr>
          <a:xfrm>
            <a:off x="3591232" y="1749288"/>
            <a:ext cx="19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Administración de sistemas</a:t>
            </a:r>
            <a:endParaRPr b="0" sz="1200"/>
          </a:p>
        </p:txBody>
      </p:sp>
      <p:sp>
        <p:nvSpPr>
          <p:cNvPr id="691" name="Google Shape;691;p38"/>
          <p:cNvSpPr txBox="1"/>
          <p:nvPr>
            <p:ph idx="5" type="title"/>
          </p:nvPr>
        </p:nvSpPr>
        <p:spPr>
          <a:xfrm>
            <a:off x="801600" y="2695225"/>
            <a:ext cx="214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Gestión de configuración</a:t>
            </a:r>
            <a:endParaRPr b="0" sz="1200"/>
          </a:p>
        </p:txBody>
      </p:sp>
      <p:sp>
        <p:nvSpPr>
          <p:cNvPr id="692" name="Google Shape;692;p38"/>
          <p:cNvSpPr txBox="1"/>
          <p:nvPr>
            <p:ph idx="7" type="title"/>
          </p:nvPr>
        </p:nvSpPr>
        <p:spPr>
          <a:xfrm>
            <a:off x="3290725" y="2709925"/>
            <a:ext cx="25626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Contenedores y orquestación de contenedores</a:t>
            </a:r>
            <a:endParaRPr b="0" sz="1200"/>
          </a:p>
        </p:txBody>
      </p:sp>
      <p:sp>
        <p:nvSpPr>
          <p:cNvPr id="693" name="Google Shape;693;p3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Experiencia con herramient</a:t>
            </a:r>
            <a:r>
              <a:rPr b="0" lang="en" sz="1200"/>
              <a:t>as Devops</a:t>
            </a:r>
            <a:endParaRPr b="0" sz="1200"/>
          </a:p>
        </p:txBody>
      </p:sp>
      <p:sp>
        <p:nvSpPr>
          <p:cNvPr id="694" name="Google Shape;694;p38"/>
          <p:cNvSpPr txBox="1"/>
          <p:nvPr>
            <p:ph idx="14" type="title"/>
          </p:nvPr>
        </p:nvSpPr>
        <p:spPr>
          <a:xfrm>
            <a:off x="6018850" y="2695225"/>
            <a:ext cx="225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Integración continua y despliegue continuo</a:t>
            </a:r>
            <a:endParaRPr b="0" sz="1200"/>
          </a:p>
        </p:txBody>
      </p:sp>
      <p:grpSp>
        <p:nvGrpSpPr>
          <p:cNvPr id="695" name="Google Shape;695;p38"/>
          <p:cNvGrpSpPr/>
          <p:nvPr/>
        </p:nvGrpSpPr>
        <p:grpSpPr>
          <a:xfrm>
            <a:off x="3387800" y="3641138"/>
            <a:ext cx="2392050" cy="586550"/>
            <a:chOff x="3364200" y="3444738"/>
            <a:chExt cx="2392050" cy="586550"/>
          </a:xfrm>
        </p:grpSpPr>
        <p:sp>
          <p:nvSpPr>
            <p:cNvPr id="696" name="Google Shape;696;p38"/>
            <p:cNvSpPr/>
            <p:nvPr/>
          </p:nvSpPr>
          <p:spPr>
            <a:xfrm>
              <a:off x="3451950" y="350088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364200" y="344473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6030650" y="3641138"/>
            <a:ext cx="2392050" cy="586550"/>
            <a:chOff x="6007050" y="3415313"/>
            <a:chExt cx="2392050" cy="586550"/>
          </a:xfrm>
        </p:grpSpPr>
        <p:sp>
          <p:nvSpPr>
            <p:cNvPr id="699" name="Google Shape;699;p38"/>
            <p:cNvSpPr/>
            <p:nvPr/>
          </p:nvSpPr>
          <p:spPr>
            <a:xfrm>
              <a:off x="6094800" y="347146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07050" y="341531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744950" y="3641138"/>
            <a:ext cx="2392050" cy="586550"/>
            <a:chOff x="721350" y="3444738"/>
            <a:chExt cx="2392050" cy="586550"/>
          </a:xfrm>
        </p:grpSpPr>
        <p:sp>
          <p:nvSpPr>
            <p:cNvPr id="702" name="Google Shape;702;p38"/>
            <p:cNvSpPr/>
            <p:nvPr/>
          </p:nvSpPr>
          <p:spPr>
            <a:xfrm>
              <a:off x="809100" y="350088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721350" y="3444738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38"/>
          <p:cNvSpPr txBox="1"/>
          <p:nvPr>
            <p:ph idx="5" type="title"/>
          </p:nvPr>
        </p:nvSpPr>
        <p:spPr>
          <a:xfrm>
            <a:off x="892825" y="3641150"/>
            <a:ext cx="214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Arquitectura de sistemas y aprovisionamiento</a:t>
            </a:r>
            <a:endParaRPr b="0" sz="1200"/>
          </a:p>
        </p:txBody>
      </p:sp>
      <p:sp>
        <p:nvSpPr>
          <p:cNvPr id="705" name="Google Shape;705;p38"/>
          <p:cNvSpPr txBox="1"/>
          <p:nvPr>
            <p:ph idx="7" type="title"/>
          </p:nvPr>
        </p:nvSpPr>
        <p:spPr>
          <a:xfrm>
            <a:off x="3422601" y="3641150"/>
            <a:ext cx="214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Familiaridad con la codificación y el scripting</a:t>
            </a:r>
            <a:endParaRPr b="0" sz="1200"/>
          </a:p>
        </p:txBody>
      </p:sp>
      <p:sp>
        <p:nvSpPr>
          <p:cNvPr id="706" name="Google Shape;706;p38"/>
          <p:cNvSpPr txBox="1"/>
          <p:nvPr>
            <p:ph idx="14" type="title"/>
          </p:nvPr>
        </p:nvSpPr>
        <p:spPr>
          <a:xfrm>
            <a:off x="6132525" y="3641150"/>
            <a:ext cx="214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Habilidades de gestión colaborativa</a:t>
            </a:r>
            <a:endParaRPr b="0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725" y="2216025"/>
            <a:ext cx="5147325" cy="2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25" y="891275"/>
            <a:ext cx="2955734" cy="13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9"/>
          <p:cNvSpPr/>
          <p:nvPr/>
        </p:nvSpPr>
        <p:spPr>
          <a:xfrm>
            <a:off x="6945575" y="891274"/>
            <a:ext cx="1478420" cy="109015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 txBox="1"/>
          <p:nvPr>
            <p:ph type="title"/>
          </p:nvPr>
        </p:nvSpPr>
        <p:spPr>
          <a:xfrm>
            <a:off x="7116883" y="1188123"/>
            <a:ext cx="11358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