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76" r:id="rId9"/>
    <p:sldId id="277" r:id="rId10"/>
    <p:sldId id="264" r:id="rId11"/>
    <p:sldId id="265" r:id="rId12"/>
    <p:sldId id="266" r:id="rId13"/>
    <p:sldId id="268" r:id="rId14"/>
    <p:sldId id="269" r:id="rId15"/>
    <p:sldId id="267" r:id="rId16"/>
    <p:sldId id="270" r:id="rId17"/>
    <p:sldId id="278" r:id="rId18"/>
    <p:sldId id="271" r:id="rId19"/>
    <p:sldId id="272" r:id="rId20"/>
    <p:sldId id="273" r:id="rId21"/>
    <p:sldId id="274" r:id="rId22"/>
    <p:sldId id="275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7295" autoAdjust="0"/>
  </p:normalViewPr>
  <p:slideViewPr>
    <p:cSldViewPr snapToGrid="0">
      <p:cViewPr varScale="1">
        <p:scale>
          <a:sx n="81" d="100"/>
          <a:sy n="81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Tabelle1!$A$1</c:f>
              <c:strCache>
                <c:ptCount val="1"/>
                <c:pt idx="0">
                  <c:v>Speedup Algorithmus B über 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0"/>
                  <c:y val="-2.15150187254073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052-4E25-A39C-0A8782786735}"/>
                </c:ext>
              </c:extLst>
            </c:dLbl>
            <c:dLbl>
              <c:idx val="7"/>
              <c:layout>
                <c:manualLayout>
                  <c:x val="-9.4016007936147637E-17"/>
                  <c:y val="-2.15150187254073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052-4E25-A39C-0A8782786735}"/>
                </c:ext>
              </c:extLst>
            </c:dLbl>
            <c:dLbl>
              <c:idx val="9"/>
              <c:layout>
                <c:manualLayout>
                  <c:x val="0"/>
                  <c:y val="-2.15150187254074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052-4E25-A39C-0A878278673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Tabelle1!$A$2:$A$11</c:f>
              <c:numCache>
                <c:formatCode>0.00%</c:formatCode>
                <c:ptCount val="10"/>
                <c:pt idx="0">
                  <c:v>1.54E-2</c:v>
                </c:pt>
                <c:pt idx="1">
                  <c:v>5.9999999999999995E-4</c:v>
                </c:pt>
                <c:pt idx="2">
                  <c:v>-3.4599999999999999E-2</c:v>
                </c:pt>
                <c:pt idx="3">
                  <c:v>0.93389999999999995</c:v>
                </c:pt>
                <c:pt idx="4">
                  <c:v>-0.1032</c:v>
                </c:pt>
                <c:pt idx="5">
                  <c:v>0.86850000000000005</c:v>
                </c:pt>
                <c:pt idx="6">
                  <c:v>-3.7000000000000002E-3</c:v>
                </c:pt>
                <c:pt idx="7">
                  <c:v>0.35709999999999997</c:v>
                </c:pt>
                <c:pt idx="8">
                  <c:v>2.2100000000000002E-2</c:v>
                </c:pt>
                <c:pt idx="9">
                  <c:v>0.35410000000000003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Tabelle1!#REF!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0-3186-47DC-806A-59AB1E62D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6591416"/>
        <c:axId val="356591744"/>
      </c:barChart>
      <c:catAx>
        <c:axId val="35659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56591744"/>
        <c:crosses val="autoZero"/>
        <c:auto val="1"/>
        <c:lblAlgn val="ctr"/>
        <c:lblOffset val="100"/>
        <c:noMultiLvlLbl val="0"/>
      </c:catAx>
      <c:valAx>
        <c:axId val="35659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56591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20173-1CEE-4054-BB7C-9C1FDABACEBE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6295B-F36C-480A-867B-5287C88193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3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  <a:p>
            <a:r>
              <a:rPr lang="de-DE" dirty="0"/>
              <a:t>Vierfarbenproblem, Sudoku, </a:t>
            </a:r>
            <a:r>
              <a:rPr lang="de-DE" dirty="0" err="1"/>
              <a:t>Kakuro</a:t>
            </a:r>
            <a:r>
              <a:rPr lang="de-DE" dirty="0"/>
              <a:t>, Aussagenlogik</a:t>
            </a:r>
          </a:p>
          <a:p>
            <a:endParaRPr lang="de-DE" dirty="0"/>
          </a:p>
          <a:p>
            <a:r>
              <a:rPr lang="de-DE" dirty="0"/>
              <a:t>Zu KI:</a:t>
            </a:r>
          </a:p>
          <a:p>
            <a:pPr marL="171450" indent="-171450">
              <a:buFontTx/>
              <a:buChar char="-"/>
            </a:pPr>
            <a:r>
              <a:rPr lang="de-DE" dirty="0"/>
              <a:t>Es ist eine Aufgabenstellung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Dient </a:t>
            </a:r>
            <a:r>
              <a:rPr lang="de-DE"/>
              <a:t>als Benchmark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686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634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106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683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478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  <a:p>
            <a:endParaRPr lang="de-DE" dirty="0"/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meistens schneller, da die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deduction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gezielt sucht, statt halbieren und ausprobieren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Meistens auch mehrere Halbierungen nötig aber nur eine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deduction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 Fälle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evtl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durch Varianz oder fehlgeschlagene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deduction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517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789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174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In der Beschreibung des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Algorithus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stand “wähle eine Variable x”. Die Wahl der Variable war nicht weiter beschrieben, weshalb die Implementation unklar war.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Lösung: Es wurde keine Heuristik für die Variablenauswahl genutzt. Es wurde vielmehr eine zufällige Variable ausgewählt (nach der Reihenfolge in der Variablendeklaration).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Die Implementierung der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Clause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Evaluation passte nicht mit der vorhandenen Datenstruktur zusammen. Es konnten mit den derzeitigen Hilfsvariablen nicht die nötigen Entscheidungen getroffen werden.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Lösung: Es wurden neue Hilfsstruktur eingeführt. Die Evaluation der einzelnen Simple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wurde in einer Liste gespeichert, um die Entscheidungen treffen zu können. Demnach wurde für jeden Simple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gespeichert, ob der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Inconclusive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oder noch nicht ausgewertet ist.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NP-Vollständig und NP-Schwer bedurften einer Auffrischung dieser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Thematik.Lösung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Es war notwendig die bis dato in Vergessenheit geratenen Grundkenntnisse bezüglich der Thematik “Aufwandsklassen und Abschätzung” neu zu behandeln.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25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Proposition 1: Sei 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Intervallabschätzung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Simple Constraints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CSP P von 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erfüllt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existiert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Punkt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Lösung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P und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erfüllbar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708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165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777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804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885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260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903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Möglichkeit wäre es, zunächst in Schritt 1 alle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eine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Intervallabaschätzung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prüfen. Für alle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inconclusive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sind, wird CDCL angewendet, indem nur die Variablen betrachtet werden, welche in den entsprechenden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vorkommen. Sobald es hier zu einem Conflict kommt, wird die Ursache auf den vorherigen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Entscheidungsleveln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nach CDCL als zusätzliche Conflict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Clause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gespeichert. Je nachdem ob zuerst ein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oder ein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inconclusive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</a:t>
            </a:r>
            <a:r>
              <a:rPr lang="de-D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gefunden wird, wird mit Schritt 2 oder 3 weiterverfahren.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8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2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46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776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537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061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564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70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106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97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5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43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00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53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81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6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9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40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45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564EF-F784-4A38-A32F-78C84112A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Hybride </a:t>
            </a:r>
            <a:r>
              <a:rPr lang="de-DE" dirty="0" err="1"/>
              <a:t>systeme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B0CB26-C802-425E-B3BC-A44F21953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</a:t>
            </a:r>
            <a:r>
              <a:rPr lang="de-DE" dirty="0" err="1"/>
              <a:t>alexander</a:t>
            </a:r>
            <a:r>
              <a:rPr lang="de-DE" dirty="0"/>
              <a:t> </a:t>
            </a:r>
            <a:r>
              <a:rPr lang="de-DE" dirty="0" err="1"/>
              <a:t>camu</a:t>
            </a:r>
            <a:r>
              <a:rPr lang="de-DE" dirty="0"/>
              <a:t>, </a:t>
            </a:r>
            <a:r>
              <a:rPr lang="de-DE" dirty="0" err="1"/>
              <a:t>svenja</a:t>
            </a:r>
            <a:r>
              <a:rPr lang="de-DE" dirty="0"/>
              <a:t> </a:t>
            </a:r>
            <a:r>
              <a:rPr lang="de-DE" dirty="0" err="1"/>
              <a:t>schuirmann</a:t>
            </a:r>
            <a:r>
              <a:rPr lang="de-DE" dirty="0"/>
              <a:t>, </a:t>
            </a:r>
            <a:r>
              <a:rPr lang="de-DE" dirty="0" err="1"/>
              <a:t>jörn</a:t>
            </a:r>
            <a:r>
              <a:rPr lang="de-DE" dirty="0"/>
              <a:t> </a:t>
            </a:r>
            <a:r>
              <a:rPr lang="de-DE" dirty="0" err="1"/>
              <a:t>pochodaj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08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A1DAD-DBFC-471C-862A-A1D704CA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1D) i)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B0A858-DAC5-4B3A-AED3-CCD65C9F2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/>
              <a:t>Funktioniert Algorithmus A korrekt auf dem neu definierten P, bzw. ist das Ergebnis korrekt?</a:t>
            </a:r>
          </a:p>
          <a:p>
            <a:r>
              <a:rPr lang="de-DE" dirty="0"/>
              <a:t>Algorithmus A funktioniert korrekt </a:t>
            </a:r>
          </a:p>
          <a:p>
            <a:r>
              <a:rPr lang="de-DE" dirty="0"/>
              <a:t>Algorithmus kann immer ein Ergebnis finden, auch wenn er unendlich lange läuft</a:t>
            </a:r>
          </a:p>
          <a:p>
            <a:r>
              <a:rPr lang="de-DE" dirty="0"/>
              <a:t>Gefundenes Ergebnis korrekt</a:t>
            </a:r>
          </a:p>
          <a:p>
            <a:pPr marL="457200" lvl="1" indent="0"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sz="2400" dirty="0"/>
              <a:t>nur Intervallgrenzen werden geprüft</a:t>
            </a:r>
          </a:p>
        </p:txBody>
      </p:sp>
    </p:spTree>
    <p:extLst>
      <p:ext uri="{BB962C8B-B14F-4D97-AF65-F5344CB8AC3E}">
        <p14:creationId xmlns:p14="http://schemas.microsoft.com/office/powerpoint/2010/main" val="191638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8C529-0D97-4786-8ECB-A921C668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1d) ii) Part 1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9671C9B-A696-4072-BEF9-FE85F4CC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Terminiert der Algorithmus A auf P?</a:t>
            </a:r>
            <a:endParaRPr lang="de-DE" dirty="0"/>
          </a:p>
          <a:p>
            <a:r>
              <a:rPr lang="de-DE" dirty="0"/>
              <a:t>Einzelne Werte können nicht geprüft werden</a:t>
            </a:r>
          </a:p>
          <a:p>
            <a:r>
              <a:rPr lang="de-DE" dirty="0"/>
              <a:t>Konvergiert gegen Intervallgrenze</a:t>
            </a:r>
          </a:p>
          <a:p>
            <a:pPr lvl="1"/>
            <a:r>
              <a:rPr lang="de-DE" dirty="0"/>
              <a:t>Terminiert nicht in Sonderfällen</a:t>
            </a:r>
          </a:p>
        </p:txBody>
      </p:sp>
    </p:spTree>
    <p:extLst>
      <p:ext uri="{BB962C8B-B14F-4D97-AF65-F5344CB8AC3E}">
        <p14:creationId xmlns:p14="http://schemas.microsoft.com/office/powerpoint/2010/main" val="6887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39771-43FB-469D-B848-1EB01621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1D) II) Part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B9B60-4EFF-4A52-808A-74342548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Wie lässt sich Algorithmus A anpassen?</a:t>
            </a:r>
          </a:p>
          <a:p>
            <a:r>
              <a:rPr lang="de-DE" dirty="0"/>
              <a:t>Algorithmus terminieren 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sz="2400" dirty="0"/>
              <a:t>Durchläufe begrenzen</a:t>
            </a:r>
          </a:p>
          <a:p>
            <a:r>
              <a:rPr lang="de-DE" dirty="0"/>
              <a:t>Punktprüfung</a:t>
            </a:r>
          </a:p>
          <a:p>
            <a:r>
              <a:rPr lang="de-DE" dirty="0"/>
              <a:t>Eine Lösung wird gefunden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284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39771-43FB-469D-B848-1EB01621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B9B60-4EFF-4A52-808A-74342548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59860"/>
          </a:xfrm>
        </p:spPr>
        <p:txBody>
          <a:bodyPr>
            <a:normAutofit/>
          </a:bodyPr>
          <a:lstStyle/>
          <a:p>
            <a:r>
              <a:rPr lang="de-DE" b="1" dirty="0"/>
              <a:t>Welche Heuristiken ergeben Sinn?</a:t>
            </a:r>
          </a:p>
          <a:p>
            <a:r>
              <a:rPr lang="de-DE" dirty="0"/>
              <a:t>Variablenauswahl:</a:t>
            </a:r>
          </a:p>
          <a:p>
            <a:pPr lvl="1"/>
            <a:r>
              <a:rPr lang="de-DE" dirty="0"/>
              <a:t>Kleinste Domain und häufigstes Vorkommen in den </a:t>
            </a:r>
            <a:r>
              <a:rPr lang="de-DE" dirty="0" err="1"/>
              <a:t>Constraints</a:t>
            </a:r>
            <a:r>
              <a:rPr lang="de-DE" dirty="0"/>
              <a:t>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Schnelleres finden von </a:t>
            </a:r>
            <a:r>
              <a:rPr lang="de-DE" dirty="0" err="1">
                <a:sym typeface="Wingdings" panose="05000000000000000000" pitchFamily="2" charset="2"/>
              </a:rPr>
              <a:t>Deadends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Eine Variable aus dem evaluierten </a:t>
            </a:r>
            <a:r>
              <a:rPr lang="de-DE" dirty="0" err="1">
                <a:sym typeface="Wingdings" panose="05000000000000000000" pitchFamily="2" charset="2"/>
              </a:rPr>
              <a:t>Constraint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Intervallentscheidung: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Vor der rekursiven Teilung eines Intervalls, werden beide Intervalle einzeln geprüft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Dadurch kann ein wahres Intervall direkt identifiziert werden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598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39771-43FB-469D-B848-1EB01621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1F)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B9B60-4EFF-4A52-808A-74342548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Integration von CDCL in Algorithmus B</a:t>
            </a:r>
          </a:p>
          <a:p>
            <a:r>
              <a:rPr lang="de-DE" dirty="0"/>
              <a:t>Prüfe in Schritt 1 zunächst alle </a:t>
            </a:r>
            <a:r>
              <a:rPr lang="de-DE" dirty="0" err="1"/>
              <a:t>Constraints</a:t>
            </a:r>
            <a:r>
              <a:rPr lang="de-DE" dirty="0"/>
              <a:t> für p</a:t>
            </a:r>
          </a:p>
          <a:p>
            <a:r>
              <a:rPr lang="de-DE" dirty="0"/>
              <a:t>Wenn ein </a:t>
            </a:r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inconclusive</a:t>
            </a:r>
            <a:r>
              <a:rPr lang="de-DE" dirty="0"/>
              <a:t> oder </a:t>
            </a:r>
            <a:r>
              <a:rPr lang="de-DE" dirty="0" err="1"/>
              <a:t>false</a:t>
            </a:r>
            <a:r>
              <a:rPr lang="de-DE" dirty="0"/>
              <a:t> ist, wird CDCL auf die Variablen angewendet</a:t>
            </a:r>
          </a:p>
          <a:p>
            <a:pPr lvl="1"/>
            <a:r>
              <a:rPr lang="de-DE" dirty="0"/>
              <a:t>Es werden nur die Variablen betrachtet, die in den </a:t>
            </a:r>
            <a:r>
              <a:rPr lang="de-DE" dirty="0" err="1"/>
              <a:t>Constraints</a:t>
            </a:r>
            <a:r>
              <a:rPr lang="de-DE" dirty="0"/>
              <a:t> vorkommen</a:t>
            </a:r>
          </a:p>
          <a:p>
            <a:pPr lvl="1"/>
            <a:r>
              <a:rPr lang="de-DE" dirty="0"/>
              <a:t>Bei einem Conflict wird eine zusätzliche Conflict </a:t>
            </a:r>
            <a:r>
              <a:rPr lang="de-DE" dirty="0" err="1"/>
              <a:t>Clause</a:t>
            </a:r>
            <a:r>
              <a:rPr lang="de-DE" dirty="0"/>
              <a:t> hinzugefügt</a:t>
            </a:r>
          </a:p>
          <a:p>
            <a:r>
              <a:rPr lang="de-DE" dirty="0"/>
              <a:t>Anschließend wird mit Schritt 2 respektive Schritt 3 weiterverfahren.</a:t>
            </a:r>
          </a:p>
        </p:txBody>
      </p:sp>
    </p:spTree>
    <p:extLst>
      <p:ext uri="{BB962C8B-B14F-4D97-AF65-F5344CB8AC3E}">
        <p14:creationId xmlns:p14="http://schemas.microsoft.com/office/powerpoint/2010/main" val="3003009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D4299-A907-4A73-B986-5D821C9B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2a)</a:t>
            </a:r>
          </a:p>
        </p:txBody>
      </p:sp>
      <p:pic>
        <p:nvPicPr>
          <p:cNvPr id="8" name="Inhaltsplatzhalter 7" descr="Ein Bild, das Screenshot, Parkplatz, draußen, Gebäude enthält.&#10;&#10;Automatisch generierte Beschreibung">
            <a:extLst>
              <a:ext uri="{FF2B5EF4-FFF2-40B4-BE49-F238E27FC236}">
                <a16:creationId xmlns:a16="http://schemas.microsoft.com/office/drawing/2014/main" id="{A79286BE-CCC1-4772-92F6-C72F88009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03" y="2097088"/>
            <a:ext cx="5712618" cy="3831771"/>
          </a:xfrm>
        </p:spPr>
      </p:pic>
    </p:spTree>
    <p:extLst>
      <p:ext uri="{BB962C8B-B14F-4D97-AF65-F5344CB8AC3E}">
        <p14:creationId xmlns:p14="http://schemas.microsoft.com/office/powerpoint/2010/main" val="357104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60CD6-4C98-4093-816F-B9280096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2b)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52E1F1-10EF-4751-B270-A34216664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Implementiere eine Parser</a:t>
            </a:r>
          </a:p>
          <a:p>
            <a:r>
              <a:rPr lang="de-DE" dirty="0"/>
              <a:t>Der Parser erkennt </a:t>
            </a:r>
            <a:r>
              <a:rPr lang="de-DE" dirty="0" err="1"/>
              <a:t>Constraints</a:t>
            </a:r>
            <a:r>
              <a:rPr lang="de-DE" dirty="0"/>
              <a:t> jeder Art, sowie 10 &gt;= 4</a:t>
            </a:r>
          </a:p>
          <a:p>
            <a:r>
              <a:rPr lang="de-DE" dirty="0"/>
              <a:t>Funktionsweise:</a:t>
            </a:r>
          </a:p>
          <a:p>
            <a:pPr lvl="1"/>
            <a:r>
              <a:rPr lang="de-DE" dirty="0" err="1"/>
              <a:t>Domainenerkennung</a:t>
            </a:r>
            <a:r>
              <a:rPr lang="de-DE" dirty="0"/>
              <a:t> und </a:t>
            </a:r>
            <a:r>
              <a:rPr lang="de-DE" dirty="0" err="1"/>
              <a:t>Constraintserkennung</a:t>
            </a:r>
            <a:r>
              <a:rPr lang="de-DE" dirty="0"/>
              <a:t> nach Befehl „DECL“ und „FORMULA“</a:t>
            </a:r>
          </a:p>
          <a:p>
            <a:pPr lvl="1"/>
            <a:r>
              <a:rPr lang="de-DE" dirty="0" err="1"/>
              <a:t>Constraintsunterteilung</a:t>
            </a:r>
            <a:r>
              <a:rPr lang="de-DE" dirty="0"/>
              <a:t> nach Zeichen „;“, </a:t>
            </a:r>
            <a:r>
              <a:rPr lang="de-DE" dirty="0" err="1"/>
              <a:t>Boundsunterteilung</a:t>
            </a:r>
            <a:r>
              <a:rPr lang="de-DE" dirty="0"/>
              <a:t> nach Zeichen „v“</a:t>
            </a:r>
          </a:p>
          <a:p>
            <a:pPr lvl="1"/>
            <a:r>
              <a:rPr lang="de-DE" dirty="0"/>
              <a:t>Identifikation der Seiten eines Bounds durch Zeichen „&gt;=“</a:t>
            </a:r>
          </a:p>
          <a:p>
            <a:pPr lvl="1"/>
            <a:r>
              <a:rPr lang="de-DE" dirty="0"/>
              <a:t>Eliminierung aller überflüssigen Zeichen</a:t>
            </a:r>
          </a:p>
        </p:txBody>
      </p:sp>
    </p:spTree>
    <p:extLst>
      <p:ext uri="{BB962C8B-B14F-4D97-AF65-F5344CB8AC3E}">
        <p14:creationId xmlns:p14="http://schemas.microsoft.com/office/powerpoint/2010/main" val="47122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2F2B3-7447-4881-9E5D-004DEC39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E5B81B-4367-4CCD-B787-F7D872357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/>
              <a:t>DECL</a:t>
            </a:r>
          </a:p>
          <a:p>
            <a:pPr marL="0" indent="0">
              <a:buNone/>
            </a:pPr>
            <a:r>
              <a:rPr lang="de-DE" dirty="0"/>
              <a:t>	x_0 0 0;</a:t>
            </a:r>
          </a:p>
          <a:p>
            <a:pPr marL="0" indent="0">
              <a:buNone/>
            </a:pPr>
            <a:r>
              <a:rPr lang="de-DE" dirty="0"/>
              <a:t>	x_1 3 6;</a:t>
            </a:r>
          </a:p>
          <a:p>
            <a:pPr marL="0" indent="0">
              <a:buNone/>
            </a:pPr>
            <a:r>
              <a:rPr lang="de-DE" dirty="0"/>
              <a:t>	x_2 -6 4;</a:t>
            </a:r>
          </a:p>
          <a:p>
            <a:pPr marL="0" indent="0">
              <a:buNone/>
            </a:pPr>
            <a:r>
              <a:rPr lang="de-DE" dirty="0"/>
              <a:t>	x_3 -2 5;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FORMULA</a:t>
            </a:r>
          </a:p>
          <a:p>
            <a:pPr marL="0" indent="0">
              <a:buNone/>
            </a:pPr>
            <a:r>
              <a:rPr lang="de-DE" dirty="0"/>
              <a:t>	x_1 &gt;= x_0 + -1 v x_0 &gt;= x_1 + 3 v x_2 &gt;= x_1 + 3 v x_3 &gt;= x_2 + -1;</a:t>
            </a:r>
          </a:p>
          <a:p>
            <a:pPr marL="0" indent="0">
              <a:buNone/>
            </a:pPr>
            <a:r>
              <a:rPr lang="de-DE" dirty="0"/>
              <a:t>	x_1 &gt;= x_0 + -4 v x_0 &gt;= x_2 + 6 v x_3 &gt;= x_2 + 4 v -10 &gt;= 4 ;</a:t>
            </a:r>
          </a:p>
          <a:p>
            <a:pPr marL="0" indent="0">
              <a:buNone/>
            </a:pPr>
            <a:r>
              <a:rPr lang="de-DE" dirty="0"/>
              <a:t>	x_1 &gt;= x_0 + -2 v x_0 &gt;= x_3 + 6 v x_3 &gt;= x_1 + 0 v 4 &gt;= -10;</a:t>
            </a:r>
          </a:p>
        </p:txBody>
      </p:sp>
    </p:spTree>
    <p:extLst>
      <p:ext uri="{BB962C8B-B14F-4D97-AF65-F5344CB8AC3E}">
        <p14:creationId xmlns:p14="http://schemas.microsoft.com/office/powerpoint/2010/main" val="1697696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8B25C-356A-4512-9145-F3421441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2C)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3D3729-6922-4D29-9189-C6200323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Implementierung Algorithmus A</a:t>
            </a:r>
          </a:p>
          <a:p>
            <a:r>
              <a:rPr lang="de-DE" dirty="0"/>
              <a:t>Alle </a:t>
            </a:r>
            <a:r>
              <a:rPr lang="de-DE" dirty="0" err="1"/>
              <a:t>SimpleBounds</a:t>
            </a:r>
            <a:r>
              <a:rPr lang="de-DE" dirty="0"/>
              <a:t> werden geprüft</a:t>
            </a:r>
          </a:p>
          <a:p>
            <a:r>
              <a:rPr lang="de-DE" dirty="0" err="1"/>
              <a:t>Booleans</a:t>
            </a:r>
            <a:r>
              <a:rPr lang="de-DE" dirty="0"/>
              <a:t> entscheiden nächsten Schritte</a:t>
            </a:r>
          </a:p>
          <a:p>
            <a:r>
              <a:rPr lang="de-DE" dirty="0"/>
              <a:t>Zweiter Schritt prüft Stack und tauscht</a:t>
            </a:r>
          </a:p>
          <a:p>
            <a:r>
              <a:rPr lang="de-DE" dirty="0"/>
              <a:t>Dritter Schritt teilt Intervall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700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B0BF6-2F2C-4F36-8AD2-A65A434D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2d)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BC6903-C3E1-49AC-BE32-5D699A97C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Erweiterung von Algorithmus A um </a:t>
            </a:r>
            <a:r>
              <a:rPr lang="de-DE" b="1" dirty="0" err="1"/>
              <a:t>Deduction</a:t>
            </a:r>
            <a:endParaRPr lang="de-DE" dirty="0"/>
          </a:p>
          <a:p>
            <a:r>
              <a:rPr lang="de-DE" dirty="0"/>
              <a:t>Speichere erstes </a:t>
            </a:r>
            <a:r>
              <a:rPr lang="de-DE" dirty="0" err="1"/>
              <a:t>inconclusive</a:t>
            </a:r>
            <a:r>
              <a:rPr lang="de-DE" dirty="0"/>
              <a:t> </a:t>
            </a:r>
            <a:r>
              <a:rPr lang="de-DE" dirty="0" err="1"/>
              <a:t>SimpleBound</a:t>
            </a:r>
            <a:endParaRPr lang="de-DE" dirty="0"/>
          </a:p>
          <a:p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inconclusive</a:t>
            </a:r>
            <a:r>
              <a:rPr lang="de-DE" dirty="0"/>
              <a:t> mit nur einem </a:t>
            </a:r>
            <a:r>
              <a:rPr lang="de-DE" dirty="0" err="1"/>
              <a:t>inconclusive</a:t>
            </a:r>
            <a:r>
              <a:rPr lang="de-DE" dirty="0"/>
              <a:t> </a:t>
            </a:r>
            <a:r>
              <a:rPr lang="de-DE" dirty="0" err="1"/>
              <a:t>SimpleBound</a:t>
            </a:r>
            <a:endParaRPr lang="de-DE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Führe </a:t>
            </a:r>
            <a:r>
              <a:rPr lang="de-DE" dirty="0" err="1">
                <a:sym typeface="Wingdings" panose="05000000000000000000" pitchFamily="2" charset="2"/>
              </a:rPr>
              <a:t>Deduction</a:t>
            </a:r>
            <a:r>
              <a:rPr lang="de-DE" dirty="0">
                <a:sym typeface="Wingdings" panose="05000000000000000000" pitchFamily="2" charset="2"/>
              </a:rPr>
              <a:t> durch</a:t>
            </a:r>
          </a:p>
          <a:p>
            <a:r>
              <a:rPr lang="de-DE" dirty="0">
                <a:sym typeface="Wingdings" panose="05000000000000000000" pitchFamily="2" charset="2"/>
              </a:rPr>
              <a:t>Bei neuen Grenzen, führe Schritt 1 erneut auf, sonst Intervallaufteilung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81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DCA26-CB7D-4D89-8A2C-ADF4A1BC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4B066-62DD-4FA6-9BC0-9B9372945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</a:t>
            </a:r>
          </a:p>
          <a:p>
            <a:r>
              <a:rPr lang="de-DE" dirty="0"/>
              <a:t>Lösung: Theoretischer Teil</a:t>
            </a:r>
          </a:p>
          <a:p>
            <a:r>
              <a:rPr lang="de-DE" dirty="0"/>
              <a:t>Lösung: Praktischer Teil</a:t>
            </a:r>
          </a:p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426052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641E7-B625-46E0-BA8F-DC5FEA6B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2e)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CB52CC1-6819-43C3-B20E-9B26BB0C4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27394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3773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4AF52-D2F0-4686-B055-E9B40C6D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2f)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449E99-78B2-4F7C-B35C-CED04637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Implementation der </a:t>
            </a:r>
            <a:r>
              <a:rPr lang="de-DE" b="1" dirty="0" err="1"/>
              <a:t>Lazy</a:t>
            </a:r>
            <a:r>
              <a:rPr lang="de-DE" b="1" dirty="0"/>
              <a:t> </a:t>
            </a:r>
            <a:r>
              <a:rPr lang="de-DE" b="1" dirty="0" err="1"/>
              <a:t>Clause</a:t>
            </a:r>
            <a:r>
              <a:rPr lang="de-DE" b="1" dirty="0"/>
              <a:t> Evaluation</a:t>
            </a:r>
          </a:p>
          <a:p>
            <a:r>
              <a:rPr lang="de-DE" dirty="0"/>
              <a:t>Speicherung des Zustands der </a:t>
            </a:r>
            <a:r>
              <a:rPr lang="de-DE" dirty="0" err="1"/>
              <a:t>Constraints</a:t>
            </a:r>
            <a:r>
              <a:rPr lang="de-DE" dirty="0"/>
              <a:t> (</a:t>
            </a:r>
            <a:r>
              <a:rPr lang="de-DE" dirty="0" err="1"/>
              <a:t>true</a:t>
            </a:r>
            <a:r>
              <a:rPr lang="de-DE" dirty="0"/>
              <a:t>, </a:t>
            </a:r>
            <a:r>
              <a:rPr lang="de-DE" dirty="0" err="1"/>
              <a:t>false</a:t>
            </a:r>
            <a:r>
              <a:rPr lang="de-DE" dirty="0"/>
              <a:t>, </a:t>
            </a:r>
            <a:r>
              <a:rPr lang="de-DE" dirty="0" err="1"/>
              <a:t>inconclusive</a:t>
            </a:r>
            <a:r>
              <a:rPr lang="de-DE" dirty="0"/>
              <a:t>, TBD)</a:t>
            </a:r>
          </a:p>
          <a:p>
            <a:r>
              <a:rPr lang="de-DE" dirty="0"/>
              <a:t>Keine erneute Auswertung von </a:t>
            </a:r>
            <a:r>
              <a:rPr lang="de-DE" dirty="0" err="1"/>
              <a:t>Constraints</a:t>
            </a:r>
            <a:r>
              <a:rPr lang="de-DE" dirty="0"/>
              <a:t> die </a:t>
            </a:r>
            <a:r>
              <a:rPr lang="de-DE" dirty="0" err="1"/>
              <a:t>true</a:t>
            </a:r>
            <a:r>
              <a:rPr lang="de-DE" dirty="0"/>
              <a:t> sind</a:t>
            </a:r>
          </a:p>
          <a:p>
            <a:r>
              <a:rPr lang="de-DE" dirty="0"/>
              <a:t>Wird eine zweite Intervallhälfte geprüft, werden alle </a:t>
            </a:r>
            <a:r>
              <a:rPr lang="de-DE" dirty="0" err="1"/>
              <a:t>Constraints</a:t>
            </a:r>
            <a:r>
              <a:rPr lang="de-DE" dirty="0"/>
              <a:t> TBD</a:t>
            </a:r>
          </a:p>
          <a:p>
            <a:pPr lvl="1"/>
            <a:r>
              <a:rPr lang="de-DE" dirty="0"/>
              <a:t>Mögliche Änderungen der Zustände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Der Algorithmus war um ein vielfaches (~2-5x) langsamer als Algorithmus 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3189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EAAAD-3412-4927-8B07-540F733D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1F93C-CA02-4FAD-92CF-3B078366C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Satisfaction</a:t>
            </a:r>
            <a:r>
              <a:rPr lang="de-DE" dirty="0"/>
              <a:t> Problems (CSP) wichtige Herausforderung</a:t>
            </a:r>
          </a:p>
          <a:p>
            <a:r>
              <a:rPr lang="de-DE" dirty="0"/>
              <a:t>vielfältigen Anwendungsbereiche </a:t>
            </a:r>
          </a:p>
          <a:p>
            <a:r>
              <a:rPr lang="de-DE" dirty="0"/>
              <a:t>Fähigkeiten im logischen Denken und Lösen von Problemen verbessert</a:t>
            </a:r>
          </a:p>
          <a:p>
            <a:r>
              <a:rPr lang="de-DE" dirty="0"/>
              <a:t>theoretisches Verständnis verstärkt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9927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DF2C7-7DAF-46C6-A7AA-F750E041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Aufgetretene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403753-B0B0-40AB-BD85-5759A5362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11735"/>
          </a:xfrm>
        </p:spPr>
        <p:txBody>
          <a:bodyPr>
            <a:normAutofit fontScale="92500"/>
          </a:bodyPr>
          <a:lstStyle/>
          <a:p>
            <a:r>
              <a:rPr lang="de-DE" dirty="0"/>
              <a:t>In Algorithmus A steht „wähle eine Variable x“. Welche genau bleibt dabei undefiniert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Auswahl erfolgt nach Variablenreihenfolge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Implementation der </a:t>
            </a:r>
            <a:r>
              <a:rPr lang="de-DE" dirty="0" err="1">
                <a:sym typeface="Wingdings" panose="05000000000000000000" pitchFamily="2" charset="2"/>
              </a:rPr>
              <a:t>Lazy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Clause</a:t>
            </a:r>
            <a:r>
              <a:rPr lang="de-DE" dirty="0">
                <a:sym typeface="Wingdings" panose="05000000000000000000" pitchFamily="2" charset="2"/>
              </a:rPr>
              <a:t> Evaluation, passt nicht mit Datenstruktur zusammen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Eine Hilfsstruktur mit Hilfsvariablen wurde eingeführt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Fachwissen über Aufwandsklassen musste neu angeeignet werden</a:t>
            </a:r>
          </a:p>
        </p:txBody>
      </p:sp>
    </p:spTree>
    <p:extLst>
      <p:ext uri="{BB962C8B-B14F-4D97-AF65-F5344CB8AC3E}">
        <p14:creationId xmlns:p14="http://schemas.microsoft.com/office/powerpoint/2010/main" val="223294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16D3D-EC03-46DC-8FA1-6540ECA7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20D522-D943-4459-A885-BCF47955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Lineares Gleichungssystem beliebiger Komplexität</a:t>
            </a:r>
          </a:p>
          <a:p>
            <a:pPr lvl="1"/>
            <a:r>
              <a:rPr lang="de-DE" dirty="0"/>
              <a:t>Variablenbelegung muss alle Bedingungen erfüllen</a:t>
            </a:r>
          </a:p>
          <a:p>
            <a:pPr lvl="1"/>
            <a:endParaRPr lang="de-DE" dirty="0"/>
          </a:p>
          <a:p>
            <a:r>
              <a:rPr lang="de-DE" dirty="0"/>
              <a:t>Hohe Anwendbarkeit in Mathematik</a:t>
            </a:r>
          </a:p>
          <a:p>
            <a:pPr lvl="1"/>
            <a:r>
              <a:rPr lang="de-DE" dirty="0"/>
              <a:t>Vier-Farben-Problem oder Sudoku</a:t>
            </a:r>
          </a:p>
          <a:p>
            <a:endParaRPr lang="de-DE" dirty="0"/>
          </a:p>
          <a:p>
            <a:r>
              <a:rPr lang="de-DE" dirty="0"/>
              <a:t>Anwendbarkeit in der künstlichen Intelligenz</a:t>
            </a:r>
          </a:p>
        </p:txBody>
      </p:sp>
    </p:spTree>
    <p:extLst>
      <p:ext uri="{BB962C8B-B14F-4D97-AF65-F5344CB8AC3E}">
        <p14:creationId xmlns:p14="http://schemas.microsoft.com/office/powerpoint/2010/main" val="21777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AD3A6-763B-4CEB-9472-448F3645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Teil: 1a) Part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36CC69-C248-41F0-A777-8C48C658C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Warum gilt Proposition 1?</a:t>
            </a:r>
          </a:p>
          <a:p>
            <a:r>
              <a:rPr lang="en-US" dirty="0"/>
              <a:t>Sei p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Intervallabschätzung</a:t>
            </a:r>
            <a:r>
              <a:rPr lang="en-US" dirty="0"/>
              <a:t> und P = &lt;X, D, C&gt; </a:t>
            </a:r>
            <a:r>
              <a:rPr lang="en-US" dirty="0" err="1"/>
              <a:t>mit</a:t>
            </a:r>
            <a:r>
              <a:rPr lang="en-US" dirty="0"/>
              <a:t> X = &lt;x1, x2, … , </a:t>
            </a:r>
            <a:r>
              <a:rPr lang="en-US" dirty="0" err="1"/>
              <a:t>xn</a:t>
            </a:r>
            <a:r>
              <a:rPr lang="en-US" dirty="0"/>
              <a:t>&gt;</a:t>
            </a:r>
          </a:p>
          <a:p>
            <a:r>
              <a:rPr lang="en-US" dirty="0" err="1"/>
              <a:t>Nach</a:t>
            </a:r>
            <a:r>
              <a:rPr lang="en-US" dirty="0"/>
              <a:t> Proposition 1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c1, c2, …, </a:t>
            </a:r>
            <a:r>
              <a:rPr lang="en-US" dirty="0" err="1"/>
              <a:t>cn</a:t>
            </a:r>
            <a:r>
              <a:rPr lang="en-US" dirty="0"/>
              <a:t> = C </a:t>
            </a:r>
            <a:r>
              <a:rPr lang="en-US" dirty="0" err="1"/>
              <a:t>erfüllt</a:t>
            </a:r>
            <a:endParaRPr lang="en-US" dirty="0"/>
          </a:p>
          <a:p>
            <a:r>
              <a:rPr lang="en-US" dirty="0"/>
              <a:t>Es muss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wahre</a:t>
            </a:r>
            <a:r>
              <a:rPr lang="en-US" dirty="0"/>
              <a:t> </a:t>
            </a:r>
            <a:r>
              <a:rPr lang="en-US" dirty="0" err="1"/>
              <a:t>Wertebelegung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Intervall</a:t>
            </a:r>
            <a:r>
              <a:rPr lang="en-US" dirty="0"/>
              <a:t> p(xi)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jedes</a:t>
            </a:r>
            <a:r>
              <a:rPr lang="en-US" dirty="0"/>
              <a:t> Xi </a:t>
            </a:r>
            <a:r>
              <a:rPr lang="en-US" dirty="0" err="1"/>
              <a:t>aus</a:t>
            </a:r>
            <a:r>
              <a:rPr lang="en-US" dirty="0"/>
              <a:t> X </a:t>
            </a:r>
            <a:r>
              <a:rPr lang="en-US" dirty="0" err="1"/>
              <a:t>existieren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860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E9FCB-9498-4414-93E7-F96CDA20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Teil: 1a) Part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D15CA-2C19-4BA6-80D3-C8DF61F94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Wie kann ein Lösung extrahiert werden?</a:t>
            </a:r>
          </a:p>
          <a:p>
            <a:r>
              <a:rPr lang="en-US" dirty="0" err="1"/>
              <a:t>Jeder</a:t>
            </a:r>
            <a:r>
              <a:rPr lang="en-US" dirty="0"/>
              <a:t> Wert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Intervall</a:t>
            </a:r>
            <a:r>
              <a:rPr lang="en-US" dirty="0"/>
              <a:t> p(Xi) </a:t>
            </a:r>
            <a:r>
              <a:rPr lang="en-US" dirty="0" err="1"/>
              <a:t>für</a:t>
            </a:r>
            <a:r>
              <a:rPr lang="en-US" dirty="0"/>
              <a:t> das Xi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P </a:t>
            </a:r>
            <a:r>
              <a:rPr lang="en-US" dirty="0" err="1"/>
              <a:t>erfüllbar</a:t>
            </a:r>
            <a:endParaRPr lang="en-US" dirty="0"/>
          </a:p>
          <a:p>
            <a:r>
              <a:rPr lang="en-US" dirty="0" err="1"/>
              <a:t>Lösung</a:t>
            </a:r>
            <a:r>
              <a:rPr lang="en-US" dirty="0"/>
              <a:t> </a:t>
            </a:r>
            <a:r>
              <a:rPr lang="en-US" dirty="0" err="1"/>
              <a:t>extrahieren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</a:t>
            </a:r>
            <a:r>
              <a:rPr lang="en-US" dirty="0" err="1"/>
              <a:t>jeweils</a:t>
            </a:r>
            <a:r>
              <a:rPr lang="en-US" dirty="0"/>
              <a:t> </a:t>
            </a:r>
            <a:r>
              <a:rPr lang="en-US" dirty="0" err="1"/>
              <a:t>unterste</a:t>
            </a:r>
            <a:r>
              <a:rPr lang="en-US" dirty="0"/>
              <a:t> </a:t>
            </a:r>
            <a:r>
              <a:rPr lang="en-US" dirty="0" err="1"/>
              <a:t>Grenze</a:t>
            </a:r>
            <a:r>
              <a:rPr lang="en-US" dirty="0"/>
              <a:t> der p(Xi) </a:t>
            </a:r>
            <a:r>
              <a:rPr lang="en-US" dirty="0" err="1"/>
              <a:t>Intervalle</a:t>
            </a:r>
            <a:r>
              <a:rPr lang="en-US" dirty="0"/>
              <a:t> </a:t>
            </a:r>
            <a:r>
              <a:rPr lang="en-US" dirty="0" err="1"/>
              <a:t>wählen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Somit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A = (min(p(x1)), min(p(x2)), …, min(p(</a:t>
            </a:r>
            <a:r>
              <a:rPr lang="en-US" dirty="0" err="1"/>
              <a:t>xn</a:t>
            </a:r>
            <a:r>
              <a:rPr lang="en-US" dirty="0"/>
              <a:t>)))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von 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98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139B2-2D97-4684-B88C-2EDF61B2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1B)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E11D0F-BE95-4B88-BFF7-A55DFFC9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20491"/>
          </a:xfrm>
        </p:spPr>
        <p:txBody>
          <a:bodyPr>
            <a:normAutofit/>
          </a:bodyPr>
          <a:lstStyle/>
          <a:p>
            <a:r>
              <a:rPr lang="de-DE" b="1" dirty="0"/>
              <a:t>Ist der Algorithmus </a:t>
            </a:r>
            <a:r>
              <a:rPr lang="de-DE" b="1" dirty="0" err="1"/>
              <a:t>sound</a:t>
            </a:r>
            <a:r>
              <a:rPr lang="de-DE" b="1" dirty="0"/>
              <a:t> und </a:t>
            </a:r>
            <a:r>
              <a:rPr lang="de-DE" b="1" dirty="0" err="1"/>
              <a:t>complete</a:t>
            </a:r>
            <a:r>
              <a:rPr lang="de-DE" b="1" dirty="0"/>
              <a:t>?</a:t>
            </a:r>
          </a:p>
          <a:p>
            <a:r>
              <a:rPr lang="de-DE" dirty="0"/>
              <a:t>Für ein p wird jedes Simple </a:t>
            </a:r>
            <a:r>
              <a:rPr lang="de-DE" dirty="0" err="1"/>
              <a:t>Constraint</a:t>
            </a:r>
            <a:r>
              <a:rPr lang="de-DE" dirty="0"/>
              <a:t> auf True, </a:t>
            </a:r>
            <a:r>
              <a:rPr lang="de-DE" dirty="0" err="1"/>
              <a:t>False</a:t>
            </a:r>
            <a:r>
              <a:rPr lang="de-DE" dirty="0"/>
              <a:t> oder </a:t>
            </a:r>
            <a:r>
              <a:rPr lang="de-DE" dirty="0" err="1"/>
              <a:t>Inconclusive</a:t>
            </a:r>
            <a:r>
              <a:rPr lang="de-DE" dirty="0"/>
              <a:t> geprüft</a:t>
            </a:r>
          </a:p>
          <a:p>
            <a:r>
              <a:rPr lang="de-DE" dirty="0"/>
              <a:t>Die Unterintervalle p‘ und p‘‘ bilden p vollständig ab</a:t>
            </a:r>
          </a:p>
          <a:p>
            <a:r>
              <a:rPr lang="de-DE" dirty="0"/>
              <a:t>p enthält im </a:t>
            </a:r>
            <a:r>
              <a:rPr lang="de-DE" dirty="0" err="1"/>
              <a:t>Worst</a:t>
            </a:r>
            <a:r>
              <a:rPr lang="de-DE" dirty="0"/>
              <a:t> Case einen Wert</a:t>
            </a:r>
          </a:p>
          <a:p>
            <a:pPr lvl="1"/>
            <a:r>
              <a:rPr lang="de-DE" dirty="0"/>
              <a:t>p kann nicht </a:t>
            </a:r>
            <a:r>
              <a:rPr lang="de-DE" dirty="0" err="1"/>
              <a:t>inconclusive</a:t>
            </a:r>
            <a:r>
              <a:rPr lang="de-DE" dirty="0"/>
              <a:t> sein</a:t>
            </a:r>
          </a:p>
          <a:p>
            <a:pPr lvl="1"/>
            <a:r>
              <a:rPr lang="de-DE" dirty="0"/>
              <a:t>p kann nicht aufgesplittet werden</a:t>
            </a:r>
          </a:p>
          <a:p>
            <a:pPr lvl="1"/>
            <a:r>
              <a:rPr lang="de-DE" dirty="0"/>
              <a:t>p wird vollständig geprüft</a:t>
            </a:r>
          </a:p>
          <a:p>
            <a:endParaRPr lang="de-DE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95102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45F8E-5138-4A86-9BB6-E8F9FE20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1C)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E7D77F-9FEF-4D25-9C73-3D48B1CA6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Warum ist </a:t>
            </a:r>
            <a:r>
              <a:rPr lang="de-DE" b="1" dirty="0" err="1"/>
              <a:t>Constraint</a:t>
            </a:r>
            <a:r>
              <a:rPr lang="de-DE" b="1" dirty="0"/>
              <a:t> </a:t>
            </a:r>
            <a:r>
              <a:rPr lang="de-DE" b="1" dirty="0" err="1"/>
              <a:t>Solving</a:t>
            </a:r>
            <a:r>
              <a:rPr lang="de-DE" b="1" dirty="0"/>
              <a:t> NP-</a:t>
            </a:r>
            <a:r>
              <a:rPr lang="de-DE" b="1" dirty="0" err="1"/>
              <a:t>Complete</a:t>
            </a:r>
            <a:r>
              <a:rPr lang="de-DE" b="1" dirty="0"/>
              <a:t> in diesem Kontext?</a:t>
            </a:r>
          </a:p>
          <a:p>
            <a:r>
              <a:rPr lang="de-DE" dirty="0"/>
              <a:t>Zu beweisen:</a:t>
            </a:r>
          </a:p>
          <a:p>
            <a:pPr lvl="1"/>
            <a:r>
              <a:rPr lang="de-DE" dirty="0"/>
              <a:t>A) CS ist Element NP</a:t>
            </a:r>
          </a:p>
          <a:p>
            <a:pPr lvl="1"/>
            <a:r>
              <a:rPr lang="de-DE" dirty="0"/>
              <a:t>B) CS ist Element NP-Schwer</a:t>
            </a:r>
          </a:p>
        </p:txBody>
      </p:sp>
    </p:spTree>
    <p:extLst>
      <p:ext uri="{BB962C8B-B14F-4D97-AF65-F5344CB8AC3E}">
        <p14:creationId xmlns:p14="http://schemas.microsoft.com/office/powerpoint/2010/main" val="14933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C64C1-1D9A-48D5-B66E-23BDB834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Solving</a:t>
            </a:r>
            <a:r>
              <a:rPr lang="de-DE" dirty="0"/>
              <a:t> ist Element NP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9A9A94-92DE-4F02-8045-B9C49100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Bestimmung der Komplexitätsklasse O(CS)</a:t>
            </a:r>
          </a:p>
          <a:p>
            <a:r>
              <a:rPr lang="de-DE" dirty="0"/>
              <a:t>Ein CSP besteht aus 1..n </a:t>
            </a:r>
            <a:r>
              <a:rPr lang="de-DE" dirty="0" err="1"/>
              <a:t>Constraints</a:t>
            </a:r>
            <a:r>
              <a:rPr lang="de-DE" dirty="0"/>
              <a:t> mit m1..mn Bounds</a:t>
            </a:r>
          </a:p>
          <a:p>
            <a:r>
              <a:rPr lang="de-DE" dirty="0"/>
              <a:t>Prüfung eines einzelnen Simple </a:t>
            </a:r>
            <a:r>
              <a:rPr lang="de-DE" dirty="0" err="1"/>
              <a:t>Constraint</a:t>
            </a:r>
            <a:r>
              <a:rPr lang="de-DE" dirty="0"/>
              <a:t> für ein Intervall liegt in O(m)</a:t>
            </a:r>
          </a:p>
          <a:p>
            <a:r>
              <a:rPr lang="de-DE" dirty="0"/>
              <a:t>Prüfung aller Simple </a:t>
            </a:r>
            <a:r>
              <a:rPr lang="de-DE" dirty="0" err="1"/>
              <a:t>Constraints</a:t>
            </a:r>
            <a:r>
              <a:rPr lang="de-DE" dirty="0"/>
              <a:t> für ein Intervall liegt in O(n²)</a:t>
            </a:r>
          </a:p>
          <a:p>
            <a:r>
              <a:rPr lang="de-DE" dirty="0"/>
              <a:t>Prüfung aller Simple </a:t>
            </a:r>
            <a:r>
              <a:rPr lang="de-DE" dirty="0" err="1"/>
              <a:t>Constraints</a:t>
            </a:r>
            <a:r>
              <a:rPr lang="de-DE" dirty="0"/>
              <a:t> für alle Werte liegt in O(n³)</a:t>
            </a:r>
          </a:p>
        </p:txBody>
      </p:sp>
    </p:spTree>
    <p:extLst>
      <p:ext uri="{BB962C8B-B14F-4D97-AF65-F5344CB8AC3E}">
        <p14:creationId xmlns:p14="http://schemas.microsoft.com/office/powerpoint/2010/main" val="102821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A56B9-9279-4D80-B070-77E3A001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Solving</a:t>
            </a:r>
            <a:r>
              <a:rPr lang="de-DE" dirty="0"/>
              <a:t> ist NP-Schwer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54BA55-FF16-4478-8B30-504ABE3F0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08790" cy="3647879"/>
          </a:xfrm>
        </p:spPr>
        <p:txBody>
          <a:bodyPr>
            <a:normAutofit fontScale="92500"/>
          </a:bodyPr>
          <a:lstStyle/>
          <a:p>
            <a:r>
              <a:rPr lang="de-DE" dirty="0"/>
              <a:t>Reduktion von CS auf leichteres CSP, welches in NP liegt</a:t>
            </a:r>
          </a:p>
          <a:p>
            <a:r>
              <a:rPr lang="de-DE" dirty="0"/>
              <a:t>Reduktion von CS auf CSP P1</a:t>
            </a:r>
          </a:p>
          <a:p>
            <a:pPr lvl="1"/>
            <a:r>
              <a:rPr lang="de-DE" dirty="0"/>
              <a:t>Einzelnes </a:t>
            </a:r>
            <a:r>
              <a:rPr lang="de-DE" dirty="0" err="1"/>
              <a:t>Constraint</a:t>
            </a:r>
            <a:r>
              <a:rPr lang="de-DE" dirty="0"/>
              <a:t> mit n Simple Bounds</a:t>
            </a:r>
          </a:p>
          <a:p>
            <a:pPr lvl="1"/>
            <a:r>
              <a:rPr lang="de-DE" dirty="0"/>
              <a:t>Lösung über Algorithmus A</a:t>
            </a:r>
          </a:p>
          <a:p>
            <a:r>
              <a:rPr lang="de-DE" dirty="0"/>
              <a:t>A baut einen Baum mit max. log(#p) Intervallhalbierungen auf mit O(log(n))</a:t>
            </a:r>
          </a:p>
          <a:p>
            <a:r>
              <a:rPr lang="de-DE" dirty="0"/>
              <a:t>Im </a:t>
            </a:r>
            <a:r>
              <a:rPr lang="de-DE" dirty="0" err="1"/>
              <a:t>Worst</a:t>
            </a:r>
            <a:r>
              <a:rPr lang="de-DE" dirty="0"/>
              <a:t> Case muss weiterhin jeder Wert in p geprüft werden, daher O(n*log(n))</a:t>
            </a:r>
          </a:p>
          <a:p>
            <a:r>
              <a:rPr lang="de-DE" dirty="0"/>
              <a:t>Durchführung von jedem Simple Bound führt zu O(n²(log(n)))</a:t>
            </a:r>
          </a:p>
        </p:txBody>
      </p:sp>
    </p:spTree>
    <p:extLst>
      <p:ext uri="{BB962C8B-B14F-4D97-AF65-F5344CB8AC3E}">
        <p14:creationId xmlns:p14="http://schemas.microsoft.com/office/powerpoint/2010/main" val="1830422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1097</Words>
  <Application>Microsoft Office PowerPoint</Application>
  <PresentationFormat>Breitbild</PresentationFormat>
  <Paragraphs>193</Paragraphs>
  <Slides>23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Tw Cen MT</vt:lpstr>
      <vt:lpstr>Wingdings</vt:lpstr>
      <vt:lpstr>Schaltkreis</vt:lpstr>
      <vt:lpstr>Hybride systeme</vt:lpstr>
      <vt:lpstr>Inhaltsverzeichnis</vt:lpstr>
      <vt:lpstr>Motivation</vt:lpstr>
      <vt:lpstr>Theoretischer Teil: 1a) Part 1</vt:lpstr>
      <vt:lpstr>Theoretischer Teil: 1a) Part 2</vt:lpstr>
      <vt:lpstr>Theoretischer Teil 1B)</vt:lpstr>
      <vt:lpstr>Theoretischer Teil 1C)</vt:lpstr>
      <vt:lpstr>Constraint Solving ist Element NP</vt:lpstr>
      <vt:lpstr>Constraint Solving ist NP-Schwer</vt:lpstr>
      <vt:lpstr>Theoretischer Teil 1D) i)</vt:lpstr>
      <vt:lpstr>Theoretischer Teil 1d) ii) Part 1</vt:lpstr>
      <vt:lpstr>Theoretischer Teil 1D) II) Part 2</vt:lpstr>
      <vt:lpstr>Theoretischer Teil 1E)</vt:lpstr>
      <vt:lpstr>Theoretischer Teil 1F)</vt:lpstr>
      <vt:lpstr>Praktischer Teil 2a)</vt:lpstr>
      <vt:lpstr>Praktischer Teil 2b)</vt:lpstr>
      <vt:lpstr>CSP</vt:lpstr>
      <vt:lpstr>Praktischer Teil 2C)</vt:lpstr>
      <vt:lpstr>Praktischer Teil 2d)</vt:lpstr>
      <vt:lpstr>Praktischer Teil 2e)</vt:lpstr>
      <vt:lpstr>Praktischer Teil 2f)</vt:lpstr>
      <vt:lpstr>Fazit</vt:lpstr>
      <vt:lpstr>Aufgetretene Probleme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Hybride systeme</dc:title>
  <dc:creator>Alex</dc:creator>
  <cp:lastModifiedBy>Alex</cp:lastModifiedBy>
  <cp:revision>33</cp:revision>
  <dcterms:created xsi:type="dcterms:W3CDTF">2019-08-29T13:54:52Z</dcterms:created>
  <dcterms:modified xsi:type="dcterms:W3CDTF">2019-09-04T15:48:10Z</dcterms:modified>
</cp:coreProperties>
</file>