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76" r:id="rId9"/>
    <p:sldId id="277" r:id="rId10"/>
    <p:sldId id="264" r:id="rId11"/>
    <p:sldId id="265" r:id="rId12"/>
    <p:sldId id="266" r:id="rId13"/>
    <p:sldId id="268" r:id="rId14"/>
    <p:sldId id="269" r:id="rId15"/>
    <p:sldId id="267" r:id="rId16"/>
    <p:sldId id="270" r:id="rId17"/>
    <p:sldId id="278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8" autoAdjust="0"/>
    <p:restoredTop sz="82189" autoAdjust="0"/>
  </p:normalViewPr>
  <p:slideViewPr>
    <p:cSldViewPr snapToGrid="0">
      <p:cViewPr varScale="1">
        <p:scale>
          <a:sx n="93" d="100"/>
          <a:sy n="93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20173-1CEE-4054-BB7C-9C1FDABACEBE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6295B-F36C-480A-867B-5287C88193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3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686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634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106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83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47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51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789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174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Proposition 1: Sei 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Intervallabschätzung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 Constraints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CSP P von 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erfüllt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Punkt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Lösung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P und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erfüllbar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708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16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77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80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88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26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903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8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83C38DC-B71F-497C-BC4F-CE0A9287F608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2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46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77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37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061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564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70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106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97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3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00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53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81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6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9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40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38DC-B71F-497C-BC4F-CE0A9287F608}" type="datetimeFigureOut">
              <a:rPr lang="de-DE" smtClean="0"/>
              <a:t>01.09.2019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45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564EF-F784-4A38-A32F-78C84112A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Hybride </a:t>
            </a:r>
            <a:r>
              <a:rPr lang="de-DE" dirty="0" err="1"/>
              <a:t>systeme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B0CB26-C802-425E-B3BC-A44F21953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</a:t>
            </a:r>
            <a:r>
              <a:rPr lang="de-DE" dirty="0" err="1"/>
              <a:t>alexander</a:t>
            </a:r>
            <a:r>
              <a:rPr lang="de-DE" dirty="0"/>
              <a:t> </a:t>
            </a:r>
            <a:r>
              <a:rPr lang="de-DE" dirty="0" err="1"/>
              <a:t>camu</a:t>
            </a:r>
            <a:r>
              <a:rPr lang="de-DE" dirty="0"/>
              <a:t>, </a:t>
            </a:r>
            <a:r>
              <a:rPr lang="de-DE" dirty="0" err="1"/>
              <a:t>svenja</a:t>
            </a:r>
            <a:r>
              <a:rPr lang="de-DE" dirty="0"/>
              <a:t> </a:t>
            </a:r>
            <a:r>
              <a:rPr lang="de-DE" dirty="0" err="1"/>
              <a:t>schuirmann</a:t>
            </a:r>
            <a:r>
              <a:rPr lang="de-DE" dirty="0"/>
              <a:t>, </a:t>
            </a:r>
            <a:r>
              <a:rPr lang="de-DE" dirty="0" err="1"/>
              <a:t>jörn</a:t>
            </a:r>
            <a:r>
              <a:rPr lang="de-DE" dirty="0"/>
              <a:t> </a:t>
            </a:r>
            <a:r>
              <a:rPr lang="de-DE" dirty="0" err="1"/>
              <a:t>pochodaj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8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A1DAD-DBFC-471C-862A-A1D704CA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1D) 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0A858-DAC5-4B3A-AED3-CCD65C9F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38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8C529-0D97-4786-8ECB-A921C668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1d) ii) Part 1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9671C9B-A696-4072-BEF9-FE85F4CC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7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39771-43FB-469D-B848-1EB0162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1D) II) Part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B9B60-4EFF-4A52-808A-74342548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84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39771-43FB-469D-B848-1EB0162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B9B60-4EFF-4A52-808A-74342548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59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39771-43FB-469D-B848-1EB0162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B9B60-4EFF-4A52-808A-74342548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Integration von CDCL in Algorithmus B</a:t>
            </a:r>
          </a:p>
          <a:p>
            <a:r>
              <a:rPr lang="de-DE" dirty="0"/>
              <a:t>Prüfe in Schritt 1 zunächst alle </a:t>
            </a:r>
            <a:r>
              <a:rPr lang="de-DE" dirty="0" err="1"/>
              <a:t>Constraints</a:t>
            </a:r>
            <a:r>
              <a:rPr lang="de-DE" dirty="0"/>
              <a:t> für p</a:t>
            </a:r>
          </a:p>
          <a:p>
            <a:r>
              <a:rPr lang="de-DE" dirty="0"/>
              <a:t>Wenn ein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inconclusive</a:t>
            </a:r>
            <a:r>
              <a:rPr lang="de-DE" dirty="0"/>
              <a:t> oder </a:t>
            </a:r>
            <a:r>
              <a:rPr lang="de-DE" dirty="0" err="1"/>
              <a:t>false</a:t>
            </a:r>
            <a:r>
              <a:rPr lang="de-DE" dirty="0"/>
              <a:t> ist, wird CDCL angewendet</a:t>
            </a:r>
          </a:p>
          <a:p>
            <a:pPr lvl="1"/>
            <a:r>
              <a:rPr lang="de-DE" dirty="0"/>
              <a:t>Es werden nur die Variablen betrachtet, die in den </a:t>
            </a:r>
            <a:r>
              <a:rPr lang="de-DE" dirty="0" err="1"/>
              <a:t>Constraints</a:t>
            </a:r>
            <a:r>
              <a:rPr lang="de-DE" dirty="0"/>
              <a:t> vorkommen</a:t>
            </a:r>
          </a:p>
          <a:p>
            <a:pPr lvl="1"/>
            <a:r>
              <a:rPr lang="de-DE" dirty="0"/>
              <a:t>Bei einem Conflict wird eine zusätzliche Conflict </a:t>
            </a:r>
            <a:r>
              <a:rPr lang="de-DE" dirty="0" err="1"/>
              <a:t>Clause</a:t>
            </a:r>
            <a:r>
              <a:rPr lang="de-DE" dirty="0"/>
              <a:t> hinzugefügt</a:t>
            </a:r>
          </a:p>
          <a:p>
            <a:r>
              <a:rPr lang="de-DE" dirty="0"/>
              <a:t>Anschließend wird mit Schritt 2 respektive Schritt 3 weiterverfahren.</a:t>
            </a:r>
          </a:p>
        </p:txBody>
      </p:sp>
    </p:spTree>
    <p:extLst>
      <p:ext uri="{BB962C8B-B14F-4D97-AF65-F5344CB8AC3E}">
        <p14:creationId xmlns:p14="http://schemas.microsoft.com/office/powerpoint/2010/main" val="300300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D4299-A907-4A73-B986-5D821C9B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2a)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454B60-44EE-4A35-8050-1A6C8282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04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60CD6-4C98-4093-816F-B9280096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2E1F1-10EF-4751-B270-A3421666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Implementiere eine Parser</a:t>
            </a:r>
          </a:p>
          <a:p>
            <a:r>
              <a:rPr lang="de-DE" dirty="0"/>
              <a:t>Der Parser erkennt </a:t>
            </a:r>
            <a:r>
              <a:rPr lang="de-DE" dirty="0" err="1"/>
              <a:t>Constraints</a:t>
            </a:r>
            <a:r>
              <a:rPr lang="de-DE" dirty="0"/>
              <a:t> jeder Art, sowie 10 &gt;= 4</a:t>
            </a:r>
          </a:p>
          <a:p>
            <a:r>
              <a:rPr lang="de-DE" dirty="0"/>
              <a:t>Funktionsweise:</a:t>
            </a:r>
          </a:p>
          <a:p>
            <a:pPr lvl="1"/>
            <a:r>
              <a:rPr lang="de-DE" dirty="0" err="1"/>
              <a:t>Domainenerkennung</a:t>
            </a:r>
            <a:r>
              <a:rPr lang="de-DE" dirty="0"/>
              <a:t> und </a:t>
            </a:r>
            <a:r>
              <a:rPr lang="de-DE" dirty="0" err="1"/>
              <a:t>Constraintserkennung</a:t>
            </a:r>
            <a:r>
              <a:rPr lang="de-DE" dirty="0"/>
              <a:t> nach Befehl „DECL“ und „FORMULA“</a:t>
            </a:r>
          </a:p>
          <a:p>
            <a:pPr lvl="1"/>
            <a:r>
              <a:rPr lang="de-DE" dirty="0" err="1"/>
              <a:t>Constraintsunterteilung</a:t>
            </a:r>
            <a:r>
              <a:rPr lang="de-DE" dirty="0"/>
              <a:t> nach Zeichen „;“, </a:t>
            </a:r>
            <a:r>
              <a:rPr lang="de-DE" dirty="0" err="1"/>
              <a:t>Boundsunterteilung</a:t>
            </a:r>
            <a:r>
              <a:rPr lang="de-DE" dirty="0"/>
              <a:t> nach Zeichen „v“</a:t>
            </a:r>
          </a:p>
          <a:p>
            <a:pPr lvl="1"/>
            <a:r>
              <a:rPr lang="de-DE" dirty="0"/>
              <a:t>Identifikation der Seiten eines Bounds durch Zeichen „&gt;=“</a:t>
            </a:r>
          </a:p>
          <a:p>
            <a:pPr lvl="1"/>
            <a:r>
              <a:rPr lang="de-DE" dirty="0"/>
              <a:t>Eliminierung aller überflüssigen Zeichen</a:t>
            </a:r>
          </a:p>
        </p:txBody>
      </p:sp>
    </p:spTree>
    <p:extLst>
      <p:ext uri="{BB962C8B-B14F-4D97-AF65-F5344CB8AC3E}">
        <p14:creationId xmlns:p14="http://schemas.microsoft.com/office/powerpoint/2010/main" val="47122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2F2B3-7447-4881-9E5D-004DEC39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5B81B-4367-4CCD-B787-F7D87235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/>
              <a:t>DECL</a:t>
            </a:r>
          </a:p>
          <a:p>
            <a:pPr marL="0" indent="0">
              <a:buNone/>
            </a:pPr>
            <a:r>
              <a:rPr lang="de-DE" dirty="0"/>
              <a:t>	x_0 0 0;</a:t>
            </a:r>
          </a:p>
          <a:p>
            <a:pPr marL="0" indent="0">
              <a:buNone/>
            </a:pPr>
            <a:r>
              <a:rPr lang="de-DE" dirty="0"/>
              <a:t>	x_1 3 6;</a:t>
            </a:r>
          </a:p>
          <a:p>
            <a:pPr marL="0" indent="0">
              <a:buNone/>
            </a:pPr>
            <a:r>
              <a:rPr lang="de-DE" dirty="0"/>
              <a:t>	x_2 -6 4;</a:t>
            </a:r>
          </a:p>
          <a:p>
            <a:pPr marL="0" indent="0">
              <a:buNone/>
            </a:pPr>
            <a:r>
              <a:rPr lang="de-DE" dirty="0"/>
              <a:t>	x_3 -2 5;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FORMULA</a:t>
            </a:r>
          </a:p>
          <a:p>
            <a:pPr marL="0" indent="0">
              <a:buNone/>
            </a:pPr>
            <a:r>
              <a:rPr lang="de-DE" dirty="0"/>
              <a:t>	x_1 &gt;= x_0 + -1 v x_0 &gt;= x_1 + 3 v x_2 &gt;= x_1 + 3 v x_3 &gt;= x_2 + -1;</a:t>
            </a:r>
          </a:p>
          <a:p>
            <a:pPr marL="0" indent="0">
              <a:buNone/>
            </a:pPr>
            <a:r>
              <a:rPr lang="de-DE" dirty="0"/>
              <a:t>	x_1 &gt;= x_0 + -4 v x_0 &gt;= x_2 + 6 v x_3 &gt;= x_2 + 4 v -10 &gt;= 4 ;</a:t>
            </a:r>
          </a:p>
          <a:p>
            <a:pPr marL="0" indent="0">
              <a:buNone/>
            </a:pPr>
            <a:r>
              <a:rPr lang="de-DE" dirty="0"/>
              <a:t>	x_1 &gt;= x_0 + -2 v x_0 &gt;= x_3 + 6 v x_3 &gt;= x_1 + 0 v 4 &gt;= -10;</a:t>
            </a:r>
          </a:p>
        </p:txBody>
      </p:sp>
    </p:spTree>
    <p:extLst>
      <p:ext uri="{BB962C8B-B14F-4D97-AF65-F5344CB8AC3E}">
        <p14:creationId xmlns:p14="http://schemas.microsoft.com/office/powerpoint/2010/main" val="1697696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8B25C-356A-4512-9145-F3421441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3D3729-6922-4D29-9189-C6200323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700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B0BF6-2F2C-4F36-8AD2-A65A434D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C6903-C3E1-49AC-BE32-5D699A97C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DCA26-CB7D-4D89-8A2C-ADF4A1BC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4B066-62DD-4FA6-9BC0-9B937294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</a:p>
          <a:p>
            <a:r>
              <a:rPr lang="de-DE" dirty="0"/>
              <a:t>Lösung: Theoretischer Teil</a:t>
            </a:r>
          </a:p>
          <a:p>
            <a:r>
              <a:rPr lang="de-DE" dirty="0"/>
              <a:t>Lösung: Praktischer Teil</a:t>
            </a:r>
          </a:p>
          <a:p>
            <a:r>
              <a:rPr lang="de-DE" dirty="0"/>
              <a:t>Probleme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426052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641E7-B625-46E0-BA8F-DC5FEA6B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94CD3-B462-458E-B8E3-BF157DF48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773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4AF52-D2F0-4686-B055-E9B40C6D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449E99-78B2-4F7C-B35C-CED04637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18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EAAAD-3412-4927-8B07-540F733D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1F93C-CA02-4FAD-92CF-3B078366C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92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16D3D-EC03-46DC-8FA1-6540ECA7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20D522-D943-4459-A885-BCF47955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77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AD3A6-763B-4CEB-9472-448F3645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Teil: 1a) Part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36CC69-C248-41F0-A777-8C48C658C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Warum gilt Proposition 1?</a:t>
            </a:r>
          </a:p>
          <a:p>
            <a:r>
              <a:rPr lang="en-US" dirty="0"/>
              <a:t>Sei p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Intervallabschätzung</a:t>
            </a:r>
            <a:r>
              <a:rPr lang="en-US" dirty="0"/>
              <a:t> und P = &lt;X, D, C&gt; </a:t>
            </a:r>
            <a:r>
              <a:rPr lang="en-US" dirty="0" err="1"/>
              <a:t>mit</a:t>
            </a:r>
            <a:r>
              <a:rPr lang="en-US" dirty="0"/>
              <a:t> X = &lt;x1, x2, … , </a:t>
            </a:r>
            <a:r>
              <a:rPr lang="en-US" dirty="0" err="1"/>
              <a:t>xn</a:t>
            </a:r>
            <a:r>
              <a:rPr lang="en-US" dirty="0"/>
              <a:t>&gt;</a:t>
            </a:r>
          </a:p>
          <a:p>
            <a:r>
              <a:rPr lang="en-US" dirty="0" err="1"/>
              <a:t>Nach</a:t>
            </a:r>
            <a:r>
              <a:rPr lang="en-US" dirty="0"/>
              <a:t> Proposition 1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c1, c2, …, </a:t>
            </a:r>
            <a:r>
              <a:rPr lang="en-US" dirty="0" err="1"/>
              <a:t>cn</a:t>
            </a:r>
            <a:r>
              <a:rPr lang="en-US" dirty="0"/>
              <a:t> = C </a:t>
            </a:r>
            <a:r>
              <a:rPr lang="en-US" dirty="0" err="1"/>
              <a:t>erfüllt</a:t>
            </a:r>
            <a:endParaRPr lang="en-US" dirty="0"/>
          </a:p>
          <a:p>
            <a:r>
              <a:rPr lang="en-US" dirty="0"/>
              <a:t>Es muss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wahre</a:t>
            </a:r>
            <a:r>
              <a:rPr lang="en-US" dirty="0"/>
              <a:t> </a:t>
            </a:r>
            <a:r>
              <a:rPr lang="en-US" dirty="0" err="1"/>
              <a:t>Wertebelegung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Intervall</a:t>
            </a:r>
            <a:r>
              <a:rPr lang="en-US" dirty="0"/>
              <a:t> p(xi)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jedes</a:t>
            </a:r>
            <a:r>
              <a:rPr lang="en-US" dirty="0"/>
              <a:t> Xi </a:t>
            </a:r>
            <a:r>
              <a:rPr lang="en-US" dirty="0" err="1"/>
              <a:t>aus</a:t>
            </a:r>
            <a:r>
              <a:rPr lang="en-US" dirty="0"/>
              <a:t> X </a:t>
            </a:r>
            <a:r>
              <a:rPr lang="en-US" dirty="0" err="1"/>
              <a:t>existieren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60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E9FCB-9498-4414-93E7-F96CDA2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Teil: 1a) Part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D15CA-2C19-4BA6-80D3-C8DF61F94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Wie kann ein Lösung extrahiert werden?</a:t>
            </a:r>
          </a:p>
          <a:p>
            <a:r>
              <a:rPr lang="en-US" dirty="0" err="1"/>
              <a:t>Jeder</a:t>
            </a:r>
            <a:r>
              <a:rPr lang="en-US" dirty="0"/>
              <a:t> Wert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Intervall</a:t>
            </a:r>
            <a:r>
              <a:rPr lang="en-US" dirty="0"/>
              <a:t> p(Xi) </a:t>
            </a:r>
            <a:r>
              <a:rPr lang="en-US" dirty="0" err="1"/>
              <a:t>für</a:t>
            </a:r>
            <a:r>
              <a:rPr lang="en-US" dirty="0"/>
              <a:t> das Xi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P </a:t>
            </a:r>
            <a:r>
              <a:rPr lang="en-US" dirty="0" err="1"/>
              <a:t>erfüllbar</a:t>
            </a:r>
            <a:endParaRPr lang="en-US" dirty="0"/>
          </a:p>
          <a:p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extrahieren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jeweils</a:t>
            </a:r>
            <a:r>
              <a:rPr lang="en-US" dirty="0"/>
              <a:t> </a:t>
            </a:r>
            <a:r>
              <a:rPr lang="en-US" dirty="0" err="1"/>
              <a:t>unterste</a:t>
            </a:r>
            <a:r>
              <a:rPr lang="en-US" dirty="0"/>
              <a:t> </a:t>
            </a:r>
            <a:r>
              <a:rPr lang="en-US" dirty="0" err="1"/>
              <a:t>Grenze</a:t>
            </a:r>
            <a:r>
              <a:rPr lang="en-US" dirty="0"/>
              <a:t> der p(Xi) </a:t>
            </a:r>
            <a:r>
              <a:rPr lang="en-US" dirty="0" err="1"/>
              <a:t>Intervalle</a:t>
            </a:r>
            <a:r>
              <a:rPr lang="en-US" dirty="0"/>
              <a:t> </a:t>
            </a:r>
            <a:r>
              <a:rPr lang="en-US" dirty="0" err="1"/>
              <a:t>wählen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Somit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A = (min(p(x1)), min(p(x2)), …, min(p(</a:t>
            </a:r>
            <a:r>
              <a:rPr lang="en-US" dirty="0" err="1"/>
              <a:t>xn</a:t>
            </a:r>
            <a:r>
              <a:rPr lang="en-US" dirty="0"/>
              <a:t>)))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von P</a:t>
            </a:r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0BAB90F-D96E-4CCC-9F9F-72C3A72BED48}"/>
              </a:ext>
            </a:extLst>
          </p:cNvPr>
          <p:cNvSpPr/>
          <p:nvPr/>
        </p:nvSpPr>
        <p:spPr>
          <a:xfrm>
            <a:off x="1534885" y="4147457"/>
            <a:ext cx="359229" cy="212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98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139B2-2D97-4684-B88C-2EDF61B2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E11D0F-BE95-4B88-BFF7-A55DFFC9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0491"/>
          </a:xfrm>
        </p:spPr>
        <p:txBody>
          <a:bodyPr>
            <a:normAutofit/>
          </a:bodyPr>
          <a:lstStyle/>
          <a:p>
            <a:r>
              <a:rPr lang="de-DE" b="1" dirty="0"/>
              <a:t>Ist der Algorithmus </a:t>
            </a:r>
            <a:r>
              <a:rPr lang="de-DE" b="1" dirty="0" err="1"/>
              <a:t>sound</a:t>
            </a:r>
            <a:r>
              <a:rPr lang="de-DE" b="1" dirty="0"/>
              <a:t> und </a:t>
            </a:r>
            <a:r>
              <a:rPr lang="de-DE" b="1" dirty="0" err="1"/>
              <a:t>complete</a:t>
            </a:r>
            <a:r>
              <a:rPr lang="de-DE" b="1" dirty="0"/>
              <a:t>?</a:t>
            </a:r>
          </a:p>
          <a:p>
            <a:r>
              <a:rPr lang="de-DE" dirty="0"/>
              <a:t>Für ein p wird jedes Simple </a:t>
            </a:r>
            <a:r>
              <a:rPr lang="de-DE" dirty="0" err="1"/>
              <a:t>Constraint</a:t>
            </a:r>
            <a:r>
              <a:rPr lang="de-DE" dirty="0"/>
              <a:t> auf True, </a:t>
            </a:r>
            <a:r>
              <a:rPr lang="de-DE" dirty="0" err="1"/>
              <a:t>False</a:t>
            </a:r>
            <a:r>
              <a:rPr lang="de-DE" dirty="0"/>
              <a:t> oder </a:t>
            </a:r>
            <a:r>
              <a:rPr lang="de-DE" dirty="0" err="1"/>
              <a:t>Inconclusive</a:t>
            </a:r>
            <a:r>
              <a:rPr lang="de-DE" dirty="0"/>
              <a:t> geprüft</a:t>
            </a:r>
          </a:p>
          <a:p>
            <a:r>
              <a:rPr lang="de-DE" dirty="0"/>
              <a:t>Die Unterintervalle p‘ und p‘‘ bilden p vollständig ab</a:t>
            </a:r>
          </a:p>
          <a:p>
            <a:r>
              <a:rPr lang="de-DE" dirty="0"/>
              <a:t>p enthält im </a:t>
            </a:r>
            <a:r>
              <a:rPr lang="de-DE" dirty="0" err="1"/>
              <a:t>Worst</a:t>
            </a:r>
            <a:r>
              <a:rPr lang="de-DE" dirty="0"/>
              <a:t> Case einen Wert</a:t>
            </a:r>
          </a:p>
          <a:p>
            <a:pPr lvl="1"/>
            <a:r>
              <a:rPr lang="de-DE" dirty="0"/>
              <a:t>p kann nicht </a:t>
            </a:r>
            <a:r>
              <a:rPr lang="de-DE" dirty="0" err="1"/>
              <a:t>inconclusive</a:t>
            </a:r>
            <a:r>
              <a:rPr lang="de-DE" dirty="0"/>
              <a:t> sein</a:t>
            </a:r>
          </a:p>
          <a:p>
            <a:pPr lvl="1"/>
            <a:r>
              <a:rPr lang="de-DE" dirty="0"/>
              <a:t>p kann nicht aufgesplittet werden</a:t>
            </a:r>
          </a:p>
          <a:p>
            <a:pPr lvl="1"/>
            <a:r>
              <a:rPr lang="de-DE" dirty="0"/>
              <a:t>p wird vollständig geprüft</a:t>
            </a:r>
          </a:p>
          <a:p>
            <a:endParaRPr lang="de-DE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5102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45F8E-5138-4A86-9BB6-E8F9FE20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7D77F-9FEF-4D25-9C73-3D48B1CA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Warum ist </a:t>
            </a:r>
            <a:r>
              <a:rPr lang="de-DE" b="1" dirty="0" err="1"/>
              <a:t>Constraint</a:t>
            </a:r>
            <a:r>
              <a:rPr lang="de-DE" b="1" dirty="0"/>
              <a:t> </a:t>
            </a:r>
            <a:r>
              <a:rPr lang="de-DE" b="1" dirty="0" err="1"/>
              <a:t>Solving</a:t>
            </a:r>
            <a:r>
              <a:rPr lang="de-DE" b="1" dirty="0"/>
              <a:t> NP-</a:t>
            </a:r>
            <a:r>
              <a:rPr lang="de-DE" b="1" dirty="0" err="1"/>
              <a:t>Complete</a:t>
            </a:r>
            <a:r>
              <a:rPr lang="de-DE" b="1" dirty="0"/>
              <a:t> in diesem Kontext?</a:t>
            </a:r>
          </a:p>
          <a:p>
            <a:r>
              <a:rPr lang="de-DE" dirty="0"/>
              <a:t>Zu beweisen:</a:t>
            </a:r>
          </a:p>
          <a:p>
            <a:pPr lvl="1"/>
            <a:r>
              <a:rPr lang="de-DE" dirty="0"/>
              <a:t>A) CS ist Element NP</a:t>
            </a:r>
          </a:p>
          <a:p>
            <a:pPr lvl="1"/>
            <a:r>
              <a:rPr lang="de-DE" dirty="0"/>
              <a:t>B) CS ist Element NP-Schwer</a:t>
            </a:r>
          </a:p>
        </p:txBody>
      </p:sp>
    </p:spTree>
    <p:extLst>
      <p:ext uri="{BB962C8B-B14F-4D97-AF65-F5344CB8AC3E}">
        <p14:creationId xmlns:p14="http://schemas.microsoft.com/office/powerpoint/2010/main" val="14933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C64C1-1D9A-48D5-B66E-23BDB834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ist Element NP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9A9A94-92DE-4F02-8045-B9C49100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Bestimmung der Komplexitätsklasse O(CS)</a:t>
            </a:r>
          </a:p>
          <a:p>
            <a:r>
              <a:rPr lang="de-DE" dirty="0"/>
              <a:t>Ein CSP besteht aus 1..n </a:t>
            </a:r>
            <a:r>
              <a:rPr lang="de-DE" dirty="0" err="1"/>
              <a:t>Constraints</a:t>
            </a:r>
            <a:r>
              <a:rPr lang="de-DE" dirty="0"/>
              <a:t> mit m1..mn Bounds</a:t>
            </a:r>
          </a:p>
          <a:p>
            <a:r>
              <a:rPr lang="de-DE" dirty="0"/>
              <a:t>Prüfung eines einzelnen Simple </a:t>
            </a:r>
            <a:r>
              <a:rPr lang="de-DE" dirty="0" err="1"/>
              <a:t>Constraint</a:t>
            </a:r>
            <a:r>
              <a:rPr lang="de-DE" dirty="0"/>
              <a:t> für ein Intervall liegt in O(m)</a:t>
            </a:r>
          </a:p>
          <a:p>
            <a:r>
              <a:rPr lang="de-DE" dirty="0"/>
              <a:t>Prüfung aller Simple </a:t>
            </a:r>
            <a:r>
              <a:rPr lang="de-DE" dirty="0" err="1"/>
              <a:t>Constraints</a:t>
            </a:r>
            <a:r>
              <a:rPr lang="de-DE" dirty="0"/>
              <a:t> für ein Intervall liegt in O(n²)</a:t>
            </a:r>
          </a:p>
          <a:p>
            <a:r>
              <a:rPr lang="de-DE" dirty="0"/>
              <a:t>Prüfung aller Simple </a:t>
            </a:r>
            <a:r>
              <a:rPr lang="de-DE" dirty="0" err="1"/>
              <a:t>Constraints</a:t>
            </a:r>
            <a:r>
              <a:rPr lang="de-DE" dirty="0"/>
              <a:t> für alle Werte liegt in O(n³)</a:t>
            </a:r>
          </a:p>
        </p:txBody>
      </p:sp>
    </p:spTree>
    <p:extLst>
      <p:ext uri="{BB962C8B-B14F-4D97-AF65-F5344CB8AC3E}">
        <p14:creationId xmlns:p14="http://schemas.microsoft.com/office/powerpoint/2010/main" val="102821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A56B9-9279-4D80-B070-77E3A001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ist NP-Schwer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4BA55-FF16-4478-8B30-504ABE3F0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08790" cy="3647879"/>
          </a:xfrm>
        </p:spPr>
        <p:txBody>
          <a:bodyPr>
            <a:normAutofit/>
          </a:bodyPr>
          <a:lstStyle/>
          <a:p>
            <a:r>
              <a:rPr lang="de-DE" dirty="0"/>
              <a:t>Reduktion von CS auf leichteres CSP, welches in NP liegt</a:t>
            </a:r>
          </a:p>
          <a:p>
            <a:r>
              <a:rPr lang="de-DE" dirty="0"/>
              <a:t>Reduktion von CS auf CSP P1</a:t>
            </a:r>
          </a:p>
          <a:p>
            <a:pPr lvl="1"/>
            <a:r>
              <a:rPr lang="de-DE" dirty="0"/>
              <a:t>1 </a:t>
            </a:r>
            <a:r>
              <a:rPr lang="de-DE" dirty="0" err="1"/>
              <a:t>Constraint</a:t>
            </a:r>
            <a:r>
              <a:rPr lang="de-DE" dirty="0"/>
              <a:t> mit n Simple Bounds</a:t>
            </a:r>
          </a:p>
          <a:p>
            <a:pPr lvl="1"/>
            <a:r>
              <a:rPr lang="de-DE" dirty="0"/>
              <a:t>Lösung über Algorithmus A</a:t>
            </a:r>
          </a:p>
          <a:p>
            <a:r>
              <a:rPr lang="de-DE" dirty="0"/>
              <a:t>A baut einen Baum mit max. log(#p) Intervallhalbierungen auf mit O(log(n))</a:t>
            </a:r>
          </a:p>
          <a:p>
            <a:r>
              <a:rPr lang="de-DE" dirty="0"/>
              <a:t>Im </a:t>
            </a:r>
            <a:r>
              <a:rPr lang="de-DE" dirty="0" err="1"/>
              <a:t>Worst</a:t>
            </a:r>
            <a:r>
              <a:rPr lang="de-DE" dirty="0"/>
              <a:t> Case muss weiterhin jeder Wert in p geprüft werden, daher O(</a:t>
            </a:r>
            <a:r>
              <a:rPr lang="de-DE" dirty="0" err="1"/>
              <a:t>nlog</a:t>
            </a:r>
            <a:r>
              <a:rPr lang="de-DE" dirty="0"/>
              <a:t>(n))</a:t>
            </a:r>
          </a:p>
          <a:p>
            <a:r>
              <a:rPr lang="de-DE" dirty="0"/>
              <a:t>Durchführung von jedem Simple Bound führt zu O(n²(log(n))</a:t>
            </a:r>
          </a:p>
        </p:txBody>
      </p:sp>
    </p:spTree>
    <p:extLst>
      <p:ext uri="{BB962C8B-B14F-4D97-AF65-F5344CB8AC3E}">
        <p14:creationId xmlns:p14="http://schemas.microsoft.com/office/powerpoint/2010/main" val="1830422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621</Words>
  <Application>Microsoft Office PowerPoint</Application>
  <PresentationFormat>Breitbild</PresentationFormat>
  <Paragraphs>116</Paragraphs>
  <Slides>22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Tw Cen MT</vt:lpstr>
      <vt:lpstr>Schaltkreis</vt:lpstr>
      <vt:lpstr>Hybride systeme</vt:lpstr>
      <vt:lpstr>Inhaltsverzeichnis</vt:lpstr>
      <vt:lpstr>Motivation</vt:lpstr>
      <vt:lpstr>Theoretischer Teil: 1a) Part 1</vt:lpstr>
      <vt:lpstr>Theoretischer Teil: 1a) Part 2</vt:lpstr>
      <vt:lpstr>Theoretischer Teil 1B)</vt:lpstr>
      <vt:lpstr>Theoretischer Teil 1C)</vt:lpstr>
      <vt:lpstr>Constraint Solving ist Element NP</vt:lpstr>
      <vt:lpstr>Constraint Solving ist NP-Schwer</vt:lpstr>
      <vt:lpstr>Theoretischer Teil 1D) i)</vt:lpstr>
      <vt:lpstr>Theoretischer Teil 1d) ii) Part 1</vt:lpstr>
      <vt:lpstr>Theoretischer Teil 1D) II) Part 2</vt:lpstr>
      <vt:lpstr>Theoretischer Teil 1E)</vt:lpstr>
      <vt:lpstr>Theoretischer Teil 1F)</vt:lpstr>
      <vt:lpstr>Praktischer Teil 2a)</vt:lpstr>
      <vt:lpstr>Praktischer Teil 2b)</vt:lpstr>
      <vt:lpstr>CSP</vt:lpstr>
      <vt:lpstr>Praktischer Teil 2C)</vt:lpstr>
      <vt:lpstr>Praktischer Teil 2d)</vt:lpstr>
      <vt:lpstr>Praktischer Teil 2e)</vt:lpstr>
      <vt:lpstr>Praktischer Teil 2f)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Hybride systeme</dc:title>
  <dc:creator>Alex</dc:creator>
  <cp:lastModifiedBy>Alex</cp:lastModifiedBy>
  <cp:revision>15</cp:revision>
  <dcterms:created xsi:type="dcterms:W3CDTF">2019-08-29T13:54:52Z</dcterms:created>
  <dcterms:modified xsi:type="dcterms:W3CDTF">2019-09-01T15:40:52Z</dcterms:modified>
</cp:coreProperties>
</file>