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76" r:id="rId9"/>
    <p:sldId id="277" r:id="rId10"/>
    <p:sldId id="264" r:id="rId11"/>
    <p:sldId id="265" r:id="rId12"/>
    <p:sldId id="266" r:id="rId13"/>
    <p:sldId id="268" r:id="rId14"/>
    <p:sldId id="269" r:id="rId15"/>
    <p:sldId id="267" r:id="rId16"/>
    <p:sldId id="270" r:id="rId17"/>
    <p:sldId id="278" r:id="rId18"/>
    <p:sldId id="271" r:id="rId19"/>
    <p:sldId id="272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7295" autoAdjust="0"/>
  </p:normalViewPr>
  <p:slideViewPr>
    <p:cSldViewPr snapToGrid="0">
      <p:cViewPr varScale="1">
        <p:scale>
          <a:sx n="60" d="100"/>
          <a:sy n="60" d="100"/>
        </p:scale>
        <p:origin x="9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Tabelle1!$A$1</c:f>
              <c:strCache>
                <c:ptCount val="1"/>
                <c:pt idx="0">
                  <c:v>Speedup Algorithmus B über 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3"/>
              <c:layout>
                <c:manualLayout>
                  <c:x val="0"/>
                  <c:y val="-2.15150187254073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052-4E25-A39C-0A8782786735}"/>
                </c:ext>
              </c:extLst>
            </c:dLbl>
            <c:dLbl>
              <c:idx val="7"/>
              <c:layout>
                <c:manualLayout>
                  <c:x val="-9.4016007936147637E-17"/>
                  <c:y val="-2.151501872540737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052-4E25-A39C-0A8782786735}"/>
                </c:ext>
              </c:extLst>
            </c:dLbl>
            <c:dLbl>
              <c:idx val="9"/>
              <c:layout>
                <c:manualLayout>
                  <c:x val="0"/>
                  <c:y val="-2.151501872540743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052-4E25-A39C-0A878278673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Tabelle1!$A$2:$A$11</c:f>
              <c:numCache>
                <c:formatCode>0.00%</c:formatCode>
                <c:ptCount val="10"/>
                <c:pt idx="0">
                  <c:v>1.54E-2</c:v>
                </c:pt>
                <c:pt idx="1">
                  <c:v>5.9999999999999995E-4</c:v>
                </c:pt>
                <c:pt idx="2">
                  <c:v>-3.4599999999999999E-2</c:v>
                </c:pt>
                <c:pt idx="3">
                  <c:v>0.93389999999999995</c:v>
                </c:pt>
                <c:pt idx="4">
                  <c:v>-0.1032</c:v>
                </c:pt>
                <c:pt idx="5">
                  <c:v>0.86850000000000005</c:v>
                </c:pt>
                <c:pt idx="6">
                  <c:v>-3.7000000000000002E-3</c:v>
                </c:pt>
                <c:pt idx="7">
                  <c:v>0.35709999999999997</c:v>
                </c:pt>
                <c:pt idx="8">
                  <c:v>2.2100000000000002E-2</c:v>
                </c:pt>
                <c:pt idx="9">
                  <c:v>0.35410000000000003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CategoryTitle>
                <c15:cat>
                  <c:multiLvlStrRef>
                    <c:extLst>
                      <c:ext uri="{02D57815-91ED-43cb-92C2-25804820EDAC}">
                        <c15:formulaRef>
                          <c15:sqref>Tabelle1!#REF!</c15:sqref>
                        </c15:formulaRef>
                      </c:ext>
                    </c:extLst>
                  </c:multiLvlStrRef>
                </c15:cat>
              </c15:filteredCategoryTitle>
            </c:ext>
            <c:ext xmlns:c16="http://schemas.microsoft.com/office/drawing/2014/chart" uri="{C3380CC4-5D6E-409C-BE32-E72D297353CC}">
              <c16:uniqueId val="{00000000-3186-47DC-806A-59AB1E62D5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6591416"/>
        <c:axId val="356591744"/>
      </c:barChart>
      <c:catAx>
        <c:axId val="35659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56591744"/>
        <c:crosses val="autoZero"/>
        <c:auto val="1"/>
        <c:lblAlgn val="ctr"/>
        <c:lblOffset val="100"/>
        <c:noMultiLvlLbl val="0"/>
      </c:catAx>
      <c:valAx>
        <c:axId val="35659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56591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20173-1CEE-4054-BB7C-9C1FDABACEBE}" type="datetimeFigureOut">
              <a:rPr lang="de-DE" smtClean="0"/>
              <a:t>02.09.2019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6295B-F36C-480A-867B-5287C88193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30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Alex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5686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Jörn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6634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Alex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7106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Svenja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3683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Jörn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3478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Jörn</a:t>
            </a:r>
          </a:p>
          <a:p>
            <a:endParaRPr lang="de-DE" dirty="0"/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meistens schneller, da die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deduction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gezielt sucht, statt halbieren und ausprobieren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Meistens auch mehrere Halbierungen nötig aber nur eine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deduction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Negative Fälle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evtl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durch Varianz oder fehlgeschlagene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deduction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05170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Jörn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9789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Svenja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174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Proposition 1: Sei p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Intervallabschätzung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Wenn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Simple Constraints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CSP P von p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erfüllt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existiert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Punkt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-)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Lösung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von P und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damit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erfüllbar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3708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Alex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7165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Alex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3777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Svenja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804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Svenja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4885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Svenja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2260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Jörn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7903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Alex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985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83C38DC-B71F-497C-BC4F-CE0A9287F608}" type="datetimeFigureOut">
              <a:rPr lang="de-DE" smtClean="0"/>
              <a:t>02.09.2019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82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02.09.2019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4461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02.09.2019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776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02.09.2019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537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02.09.2019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4061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02.09.2019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2564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02.09.2019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270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02.09.2019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31066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02.09.2019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597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02.09.2019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5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02.09.2019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2438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02.09.2019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4008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02.09.2019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9538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02.09.2019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5812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02.09.2019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469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02.09.2019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569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02.09.2019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7400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C38DC-B71F-497C-BC4F-CE0A9287F608}" type="datetimeFigureOut">
              <a:rPr lang="de-DE" smtClean="0"/>
              <a:t>02.09.2019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6455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4564EF-F784-4A38-A32F-78C84112A0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Hybride </a:t>
            </a:r>
            <a:r>
              <a:rPr lang="de-DE" dirty="0" err="1"/>
              <a:t>systeme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FB0CB26-C802-425E-B3BC-A44F21953D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 </a:t>
            </a:r>
            <a:r>
              <a:rPr lang="de-DE" dirty="0" err="1"/>
              <a:t>alexander</a:t>
            </a:r>
            <a:r>
              <a:rPr lang="de-DE" dirty="0"/>
              <a:t> </a:t>
            </a:r>
            <a:r>
              <a:rPr lang="de-DE" dirty="0" err="1"/>
              <a:t>camu</a:t>
            </a:r>
            <a:r>
              <a:rPr lang="de-DE" dirty="0"/>
              <a:t>, </a:t>
            </a:r>
            <a:r>
              <a:rPr lang="de-DE" dirty="0" err="1"/>
              <a:t>svenja</a:t>
            </a:r>
            <a:r>
              <a:rPr lang="de-DE" dirty="0"/>
              <a:t> </a:t>
            </a:r>
            <a:r>
              <a:rPr lang="de-DE" dirty="0" err="1"/>
              <a:t>schuirmann</a:t>
            </a:r>
            <a:r>
              <a:rPr lang="de-DE" dirty="0"/>
              <a:t>, </a:t>
            </a:r>
            <a:r>
              <a:rPr lang="de-DE" dirty="0" err="1"/>
              <a:t>jörn</a:t>
            </a:r>
            <a:r>
              <a:rPr lang="de-DE" dirty="0"/>
              <a:t> </a:t>
            </a:r>
            <a:r>
              <a:rPr lang="de-DE" dirty="0" err="1"/>
              <a:t>pochodaj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081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9A1DAD-DBFC-471C-862A-A1D704CAD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Theoretischer Teil 1D) i)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B0A858-DAC5-4B3A-AED3-CCD65C9F2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6389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28C529-0D97-4786-8ECB-A921C6688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Theoretischer Teil 1d) ii) Part 1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9671C9B-A696-4072-BEF9-FE85F4CCA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877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139771-43FB-469D-B848-1EB016218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Theoretischer Teil 1D) II) Part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FB9B60-4EFF-4A52-808A-74342548F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2849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139771-43FB-469D-B848-1EB016218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Theoretischer Teil 1E)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FB9B60-4EFF-4A52-808A-74342548F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Welche Heuristiken ergeben Sinn?</a:t>
            </a:r>
          </a:p>
          <a:p>
            <a:r>
              <a:rPr lang="de-DE" dirty="0"/>
              <a:t>Variablenauswahl:</a:t>
            </a:r>
          </a:p>
          <a:p>
            <a:pPr lvl="1"/>
            <a:r>
              <a:rPr lang="de-DE" dirty="0"/>
              <a:t>Kleinste Domain und häufigstes Vorkommen in den </a:t>
            </a:r>
            <a:r>
              <a:rPr lang="de-DE" dirty="0" err="1"/>
              <a:t>Constraints</a:t>
            </a:r>
            <a:r>
              <a:rPr lang="de-DE" dirty="0"/>
              <a:t> 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Schnelleres finden von </a:t>
            </a:r>
            <a:r>
              <a:rPr lang="de-DE" dirty="0" err="1">
                <a:sym typeface="Wingdings" panose="05000000000000000000" pitchFamily="2" charset="2"/>
              </a:rPr>
              <a:t>Deadends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>
                <a:sym typeface="Wingdings" panose="05000000000000000000" pitchFamily="2" charset="2"/>
              </a:rPr>
              <a:t>Eine Variable aus dem evaluierten </a:t>
            </a:r>
            <a:r>
              <a:rPr lang="de-DE" dirty="0" err="1">
                <a:sym typeface="Wingdings" panose="05000000000000000000" pitchFamily="2" charset="2"/>
              </a:rPr>
              <a:t>Constraint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Intervallentscheidung: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Vor der Entscheidung beide Intervalle prüfen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1598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139771-43FB-469D-B848-1EB016218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Theoretischer Teil 1F)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FB9B60-4EFF-4A52-808A-74342548F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Integration von CDCL in Algorithmus B</a:t>
            </a:r>
          </a:p>
          <a:p>
            <a:r>
              <a:rPr lang="de-DE" dirty="0"/>
              <a:t>Prüfe in Schritt 1 zunächst alle </a:t>
            </a:r>
            <a:r>
              <a:rPr lang="de-DE" dirty="0" err="1"/>
              <a:t>Constraints</a:t>
            </a:r>
            <a:r>
              <a:rPr lang="de-DE" dirty="0"/>
              <a:t> für p</a:t>
            </a:r>
          </a:p>
          <a:p>
            <a:r>
              <a:rPr lang="de-DE" dirty="0"/>
              <a:t>Wenn ein </a:t>
            </a:r>
            <a:r>
              <a:rPr lang="de-DE" dirty="0" err="1"/>
              <a:t>Constraint</a:t>
            </a:r>
            <a:r>
              <a:rPr lang="de-DE" dirty="0"/>
              <a:t> </a:t>
            </a:r>
            <a:r>
              <a:rPr lang="de-DE" dirty="0" err="1"/>
              <a:t>inconclusive</a:t>
            </a:r>
            <a:r>
              <a:rPr lang="de-DE" dirty="0"/>
              <a:t> oder </a:t>
            </a:r>
            <a:r>
              <a:rPr lang="de-DE" dirty="0" err="1"/>
              <a:t>false</a:t>
            </a:r>
            <a:r>
              <a:rPr lang="de-DE" dirty="0"/>
              <a:t> ist, wird CDCL angewendet</a:t>
            </a:r>
          </a:p>
          <a:p>
            <a:pPr lvl="1"/>
            <a:r>
              <a:rPr lang="de-DE" dirty="0"/>
              <a:t>Es werden nur die Variablen betrachtet, die in den </a:t>
            </a:r>
            <a:r>
              <a:rPr lang="de-DE" dirty="0" err="1"/>
              <a:t>Constraints</a:t>
            </a:r>
            <a:r>
              <a:rPr lang="de-DE" dirty="0"/>
              <a:t> vorkommen</a:t>
            </a:r>
          </a:p>
          <a:p>
            <a:pPr lvl="1"/>
            <a:r>
              <a:rPr lang="de-DE" dirty="0"/>
              <a:t>Bei einem Conflict wird eine zusätzliche Conflict </a:t>
            </a:r>
            <a:r>
              <a:rPr lang="de-DE" dirty="0" err="1"/>
              <a:t>Clause</a:t>
            </a:r>
            <a:r>
              <a:rPr lang="de-DE" dirty="0"/>
              <a:t> hinzugefügt</a:t>
            </a:r>
          </a:p>
          <a:p>
            <a:r>
              <a:rPr lang="de-DE" dirty="0"/>
              <a:t>Anschließend wird mit Schritt 2 respektive Schritt 3 weiterverfahren.</a:t>
            </a:r>
          </a:p>
        </p:txBody>
      </p:sp>
    </p:spTree>
    <p:extLst>
      <p:ext uri="{BB962C8B-B14F-4D97-AF65-F5344CB8AC3E}">
        <p14:creationId xmlns:p14="http://schemas.microsoft.com/office/powerpoint/2010/main" val="3003009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CD4299-A907-4A73-B986-5D821C9B5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Praktischer Teil 2a)</a:t>
            </a:r>
          </a:p>
        </p:txBody>
      </p:sp>
      <p:pic>
        <p:nvPicPr>
          <p:cNvPr id="8" name="Inhaltsplatzhalter 7" descr="Ein Bild, das Screenshot, Parkplatz, draußen, Gebäude enthält.&#10;&#10;Automatisch generierte Beschreibung">
            <a:extLst>
              <a:ext uri="{FF2B5EF4-FFF2-40B4-BE49-F238E27FC236}">
                <a16:creationId xmlns:a16="http://schemas.microsoft.com/office/drawing/2014/main" id="{A79286BE-CCC1-4772-92F6-C72F88009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103" y="2097088"/>
            <a:ext cx="5712618" cy="3831771"/>
          </a:xfrm>
        </p:spPr>
      </p:pic>
    </p:spTree>
    <p:extLst>
      <p:ext uri="{BB962C8B-B14F-4D97-AF65-F5344CB8AC3E}">
        <p14:creationId xmlns:p14="http://schemas.microsoft.com/office/powerpoint/2010/main" val="3571046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60CD6-4C98-4093-816F-B9280096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Praktischer Teil 2b)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52E1F1-10EF-4751-B270-A34216664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Implementiere eine Parser</a:t>
            </a:r>
          </a:p>
          <a:p>
            <a:r>
              <a:rPr lang="de-DE" dirty="0"/>
              <a:t>Der Parser erkennt </a:t>
            </a:r>
            <a:r>
              <a:rPr lang="de-DE" dirty="0" err="1"/>
              <a:t>Constraints</a:t>
            </a:r>
            <a:r>
              <a:rPr lang="de-DE" dirty="0"/>
              <a:t> jeder Art, sowie 10 &gt;= 4</a:t>
            </a:r>
          </a:p>
          <a:p>
            <a:r>
              <a:rPr lang="de-DE" dirty="0"/>
              <a:t>Funktionsweise:</a:t>
            </a:r>
          </a:p>
          <a:p>
            <a:pPr lvl="1"/>
            <a:r>
              <a:rPr lang="de-DE" dirty="0" err="1"/>
              <a:t>Domainenerkennung</a:t>
            </a:r>
            <a:r>
              <a:rPr lang="de-DE" dirty="0"/>
              <a:t> und </a:t>
            </a:r>
            <a:r>
              <a:rPr lang="de-DE" dirty="0" err="1"/>
              <a:t>Constraintserkennung</a:t>
            </a:r>
            <a:r>
              <a:rPr lang="de-DE" dirty="0"/>
              <a:t> nach Befehl „DECL“ und „FORMULA“</a:t>
            </a:r>
          </a:p>
          <a:p>
            <a:pPr lvl="1"/>
            <a:r>
              <a:rPr lang="de-DE" dirty="0" err="1"/>
              <a:t>Constraintsunterteilung</a:t>
            </a:r>
            <a:r>
              <a:rPr lang="de-DE" dirty="0"/>
              <a:t> nach Zeichen „;“, </a:t>
            </a:r>
            <a:r>
              <a:rPr lang="de-DE" dirty="0" err="1"/>
              <a:t>Boundsunterteilung</a:t>
            </a:r>
            <a:r>
              <a:rPr lang="de-DE" dirty="0"/>
              <a:t> nach Zeichen „v“</a:t>
            </a:r>
          </a:p>
          <a:p>
            <a:pPr lvl="1"/>
            <a:r>
              <a:rPr lang="de-DE" dirty="0"/>
              <a:t>Identifikation der Seiten eines Bounds durch Zeichen „&gt;=“</a:t>
            </a:r>
          </a:p>
          <a:p>
            <a:pPr lvl="1"/>
            <a:r>
              <a:rPr lang="de-DE" dirty="0"/>
              <a:t>Eliminierung aller überflüssigen Zeichen</a:t>
            </a:r>
          </a:p>
        </p:txBody>
      </p:sp>
    </p:spTree>
    <p:extLst>
      <p:ext uri="{BB962C8B-B14F-4D97-AF65-F5344CB8AC3E}">
        <p14:creationId xmlns:p14="http://schemas.microsoft.com/office/powerpoint/2010/main" val="471227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42F2B3-7447-4881-9E5D-004DEC39F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CSP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E5B81B-4367-4CCD-B787-F7D872357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DE" dirty="0"/>
              <a:t>DECL</a:t>
            </a:r>
          </a:p>
          <a:p>
            <a:pPr marL="0" indent="0">
              <a:buNone/>
            </a:pPr>
            <a:r>
              <a:rPr lang="de-DE" dirty="0"/>
              <a:t>	x_0 0 0;</a:t>
            </a:r>
          </a:p>
          <a:p>
            <a:pPr marL="0" indent="0">
              <a:buNone/>
            </a:pPr>
            <a:r>
              <a:rPr lang="de-DE" dirty="0"/>
              <a:t>	x_1 3 6;</a:t>
            </a:r>
          </a:p>
          <a:p>
            <a:pPr marL="0" indent="0">
              <a:buNone/>
            </a:pPr>
            <a:r>
              <a:rPr lang="de-DE" dirty="0"/>
              <a:t>	x_2 -6 4;</a:t>
            </a:r>
          </a:p>
          <a:p>
            <a:pPr marL="0" indent="0">
              <a:buNone/>
            </a:pPr>
            <a:r>
              <a:rPr lang="de-DE" dirty="0"/>
              <a:t>	x_3 -2 5;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FORMULA</a:t>
            </a:r>
          </a:p>
          <a:p>
            <a:pPr marL="0" indent="0">
              <a:buNone/>
            </a:pPr>
            <a:r>
              <a:rPr lang="de-DE" dirty="0"/>
              <a:t>	x_1 &gt;= x_0 + -1 v x_0 &gt;= x_1 + 3 v x_2 &gt;= x_1 + 3 v x_3 &gt;= x_2 + -1;</a:t>
            </a:r>
          </a:p>
          <a:p>
            <a:pPr marL="0" indent="0">
              <a:buNone/>
            </a:pPr>
            <a:r>
              <a:rPr lang="de-DE" dirty="0"/>
              <a:t>	x_1 &gt;= x_0 + -4 v x_0 &gt;= x_2 + 6 v x_3 &gt;= x_2 + 4 v -10 &gt;= 4 ;</a:t>
            </a:r>
          </a:p>
          <a:p>
            <a:pPr marL="0" indent="0">
              <a:buNone/>
            </a:pPr>
            <a:r>
              <a:rPr lang="de-DE" dirty="0"/>
              <a:t>	x_1 &gt;= x_0 + -2 v x_0 &gt;= x_3 + 6 v x_3 &gt;= x_1 + 0 v 4 &gt;= -10;</a:t>
            </a:r>
          </a:p>
        </p:txBody>
      </p:sp>
    </p:spTree>
    <p:extLst>
      <p:ext uri="{BB962C8B-B14F-4D97-AF65-F5344CB8AC3E}">
        <p14:creationId xmlns:p14="http://schemas.microsoft.com/office/powerpoint/2010/main" val="1697696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88B25C-356A-4512-9145-F3421441C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Praktischer Teil 2C)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3D3729-6922-4D29-9189-C6200323A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4700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7B0BF6-2F2C-4F36-8AD2-A65A434D1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Praktischer Teil 2d)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BC6903-C3E1-49AC-BE32-5D699A97C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Erweiterung von Algorithmus A um </a:t>
            </a:r>
            <a:r>
              <a:rPr lang="de-DE" b="1" dirty="0" err="1"/>
              <a:t>Deduction</a:t>
            </a:r>
            <a:endParaRPr lang="de-DE" dirty="0"/>
          </a:p>
          <a:p>
            <a:r>
              <a:rPr lang="de-DE" dirty="0"/>
              <a:t>Speichere erstes </a:t>
            </a:r>
            <a:r>
              <a:rPr lang="de-DE" dirty="0" err="1"/>
              <a:t>inconclusive</a:t>
            </a:r>
            <a:r>
              <a:rPr lang="de-DE" dirty="0"/>
              <a:t> </a:t>
            </a:r>
            <a:r>
              <a:rPr lang="de-DE" dirty="0" err="1"/>
              <a:t>SimpleBound</a:t>
            </a:r>
            <a:endParaRPr lang="de-DE" dirty="0"/>
          </a:p>
          <a:p>
            <a:r>
              <a:rPr lang="de-DE" dirty="0" err="1"/>
              <a:t>Constraint</a:t>
            </a:r>
            <a:r>
              <a:rPr lang="de-DE" dirty="0"/>
              <a:t> </a:t>
            </a:r>
            <a:r>
              <a:rPr lang="de-DE" dirty="0" err="1"/>
              <a:t>inconclusive</a:t>
            </a:r>
            <a:r>
              <a:rPr lang="de-DE" dirty="0"/>
              <a:t> mit nur einem </a:t>
            </a:r>
            <a:r>
              <a:rPr lang="de-DE" dirty="0" err="1"/>
              <a:t>inconclusive</a:t>
            </a:r>
            <a:r>
              <a:rPr lang="de-DE" dirty="0"/>
              <a:t> </a:t>
            </a:r>
            <a:r>
              <a:rPr lang="de-DE" dirty="0" err="1"/>
              <a:t>SimpleBound</a:t>
            </a:r>
            <a:endParaRPr lang="de-DE" dirty="0"/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Führe </a:t>
            </a:r>
            <a:r>
              <a:rPr lang="de-DE" dirty="0" err="1">
                <a:sym typeface="Wingdings" panose="05000000000000000000" pitchFamily="2" charset="2"/>
              </a:rPr>
              <a:t>Deduction</a:t>
            </a:r>
            <a:r>
              <a:rPr lang="de-DE" dirty="0">
                <a:sym typeface="Wingdings" panose="05000000000000000000" pitchFamily="2" charset="2"/>
              </a:rPr>
              <a:t> durch</a:t>
            </a:r>
          </a:p>
          <a:p>
            <a:r>
              <a:rPr lang="de-DE" dirty="0">
                <a:sym typeface="Wingdings" panose="05000000000000000000" pitchFamily="2" charset="2"/>
              </a:rPr>
              <a:t>Bei neuen Grenzen, prüfe </a:t>
            </a:r>
            <a:r>
              <a:rPr lang="de-DE" dirty="0" err="1">
                <a:sym typeface="Wingdings" panose="05000000000000000000" pitchFamily="2" charset="2"/>
              </a:rPr>
              <a:t>Constraints</a:t>
            </a:r>
            <a:r>
              <a:rPr lang="de-DE" dirty="0">
                <a:sym typeface="Wingdings" panose="05000000000000000000" pitchFamily="2" charset="2"/>
              </a:rPr>
              <a:t> erneut, sonst Intervallaufteilung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811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1DCA26-CB7D-4D89-8A2C-ADF4A1BCA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64B066-62DD-4FA6-9BC0-9B9372945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Motivation</a:t>
            </a:r>
          </a:p>
          <a:p>
            <a:r>
              <a:rPr lang="de-DE" dirty="0"/>
              <a:t>Lösung: Theoretischer Teil</a:t>
            </a:r>
          </a:p>
          <a:p>
            <a:r>
              <a:rPr lang="de-DE" dirty="0"/>
              <a:t>Lösung: Praktischer Teil</a:t>
            </a:r>
          </a:p>
          <a:p>
            <a:r>
              <a:rPr lang="de-DE" dirty="0"/>
              <a:t>Probleme</a:t>
            </a:r>
          </a:p>
          <a:p>
            <a:r>
              <a:rPr lang="de-DE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426052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0641E7-B625-46E0-BA8F-DC5FEA6B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Praktischer Teil 2e)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FCB52CC1-6819-43C3-B20E-9B26BB0C49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1273948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13773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24AF52-D2F0-4686-B055-E9B40C6D8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Praktischer Teil 2f)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449E99-78B2-4F7C-B35C-CED046375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Implementation der </a:t>
            </a:r>
            <a:r>
              <a:rPr lang="de-DE" b="1" dirty="0" err="1"/>
              <a:t>Lazy</a:t>
            </a:r>
            <a:r>
              <a:rPr lang="de-DE" b="1" dirty="0"/>
              <a:t> </a:t>
            </a:r>
            <a:r>
              <a:rPr lang="de-DE" b="1" dirty="0" err="1"/>
              <a:t>Clause</a:t>
            </a:r>
            <a:r>
              <a:rPr lang="de-DE" b="1" dirty="0"/>
              <a:t> Evaluation</a:t>
            </a:r>
          </a:p>
          <a:p>
            <a:r>
              <a:rPr lang="de-DE" dirty="0"/>
              <a:t>Speicherung des Zustands der </a:t>
            </a:r>
            <a:r>
              <a:rPr lang="de-DE" dirty="0" err="1"/>
              <a:t>Constraints</a:t>
            </a:r>
            <a:r>
              <a:rPr lang="de-DE" dirty="0"/>
              <a:t> (</a:t>
            </a:r>
            <a:r>
              <a:rPr lang="de-DE" dirty="0" err="1"/>
              <a:t>true</a:t>
            </a:r>
            <a:r>
              <a:rPr lang="de-DE" dirty="0"/>
              <a:t>, </a:t>
            </a:r>
            <a:r>
              <a:rPr lang="de-DE" dirty="0" err="1"/>
              <a:t>false</a:t>
            </a:r>
            <a:r>
              <a:rPr lang="de-DE" dirty="0"/>
              <a:t>, </a:t>
            </a:r>
            <a:r>
              <a:rPr lang="de-DE" dirty="0" err="1"/>
              <a:t>inconclusive</a:t>
            </a:r>
            <a:r>
              <a:rPr lang="de-DE" dirty="0"/>
              <a:t>, TBD)</a:t>
            </a:r>
          </a:p>
          <a:p>
            <a:r>
              <a:rPr lang="de-DE" dirty="0"/>
              <a:t>Keine erneute Auswertung von </a:t>
            </a:r>
            <a:r>
              <a:rPr lang="de-DE" dirty="0" err="1"/>
              <a:t>Constraints</a:t>
            </a:r>
            <a:r>
              <a:rPr lang="de-DE" dirty="0"/>
              <a:t> die </a:t>
            </a:r>
            <a:r>
              <a:rPr lang="de-DE" dirty="0" err="1"/>
              <a:t>true</a:t>
            </a:r>
            <a:r>
              <a:rPr lang="de-DE" dirty="0"/>
              <a:t> sind</a:t>
            </a:r>
          </a:p>
          <a:p>
            <a:r>
              <a:rPr lang="de-DE" dirty="0"/>
              <a:t>Wird eine zweite Intervallhälfte geprüft, werden alle </a:t>
            </a:r>
            <a:r>
              <a:rPr lang="de-DE" dirty="0" err="1"/>
              <a:t>Constraints</a:t>
            </a:r>
            <a:r>
              <a:rPr lang="de-DE" dirty="0"/>
              <a:t> TBD</a:t>
            </a:r>
          </a:p>
          <a:p>
            <a:pPr lvl="1"/>
            <a:r>
              <a:rPr lang="de-DE" dirty="0"/>
              <a:t>Mögliche Änderungen der Zustände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 Der Algorithmus war um ein vielfaches (~2-5x) langsamer als Algorithmus 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3189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3EAAAD-3412-4927-8B07-540F733DE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31F93C-CA02-4FAD-92CF-3B078366C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9927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B16D3D-EC03-46DC-8FA1-6540ECA7D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20D522-D943-4459-A885-BCF47955B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777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6AD3A6-763B-4CEB-9472-448F3645E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Theoretischer Teil: 1a) Part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36CC69-C248-41F0-A777-8C48C658C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Warum gilt Proposition 1?</a:t>
            </a:r>
          </a:p>
          <a:p>
            <a:r>
              <a:rPr lang="en-US" dirty="0"/>
              <a:t>Sei p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Intervallabschätzung</a:t>
            </a:r>
            <a:r>
              <a:rPr lang="en-US" dirty="0"/>
              <a:t> und P = &lt;X, D, C&gt; </a:t>
            </a:r>
            <a:r>
              <a:rPr lang="en-US" dirty="0" err="1"/>
              <a:t>mit</a:t>
            </a:r>
            <a:r>
              <a:rPr lang="en-US" dirty="0"/>
              <a:t> X = &lt;x1, x2, … , </a:t>
            </a:r>
            <a:r>
              <a:rPr lang="en-US" dirty="0" err="1"/>
              <a:t>xn</a:t>
            </a:r>
            <a:r>
              <a:rPr lang="en-US" dirty="0"/>
              <a:t>&gt;</a:t>
            </a:r>
          </a:p>
          <a:p>
            <a:r>
              <a:rPr lang="en-US" dirty="0" err="1"/>
              <a:t>Nach</a:t>
            </a:r>
            <a:r>
              <a:rPr lang="en-US" dirty="0"/>
              <a:t> Proposition 1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c1, c2, …, </a:t>
            </a:r>
            <a:r>
              <a:rPr lang="en-US" dirty="0" err="1"/>
              <a:t>cn</a:t>
            </a:r>
            <a:r>
              <a:rPr lang="en-US" dirty="0"/>
              <a:t> = C </a:t>
            </a:r>
            <a:r>
              <a:rPr lang="en-US" dirty="0" err="1"/>
              <a:t>erfüllt</a:t>
            </a:r>
            <a:endParaRPr lang="en-US" dirty="0"/>
          </a:p>
          <a:p>
            <a:r>
              <a:rPr lang="en-US" dirty="0"/>
              <a:t>Es muss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wahre</a:t>
            </a:r>
            <a:r>
              <a:rPr lang="en-US" dirty="0"/>
              <a:t> </a:t>
            </a:r>
            <a:r>
              <a:rPr lang="en-US" dirty="0" err="1"/>
              <a:t>Wertebelegung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dem </a:t>
            </a:r>
            <a:r>
              <a:rPr lang="en-US" dirty="0" err="1"/>
              <a:t>Intervall</a:t>
            </a:r>
            <a:r>
              <a:rPr lang="en-US" dirty="0"/>
              <a:t> p(xi)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jedes</a:t>
            </a:r>
            <a:r>
              <a:rPr lang="en-US" dirty="0"/>
              <a:t> Xi </a:t>
            </a:r>
            <a:r>
              <a:rPr lang="en-US" dirty="0" err="1"/>
              <a:t>aus</a:t>
            </a:r>
            <a:r>
              <a:rPr lang="en-US" dirty="0"/>
              <a:t> X </a:t>
            </a:r>
            <a:r>
              <a:rPr lang="en-US" dirty="0" err="1"/>
              <a:t>existieren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8608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7E9FCB-9498-4414-93E7-F96CDA209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Theoretischer Teil: 1a) Part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6D15CA-2C19-4BA6-80D3-C8DF61F94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Wie kann ein Lösung extrahiert werden?</a:t>
            </a:r>
          </a:p>
          <a:p>
            <a:r>
              <a:rPr lang="en-US" dirty="0" err="1"/>
              <a:t>Jeder</a:t>
            </a:r>
            <a:r>
              <a:rPr lang="en-US" dirty="0"/>
              <a:t> Wert </a:t>
            </a:r>
            <a:r>
              <a:rPr lang="en-US" dirty="0" err="1"/>
              <a:t>aus</a:t>
            </a:r>
            <a:r>
              <a:rPr lang="en-US" dirty="0"/>
              <a:t> dem </a:t>
            </a:r>
            <a:r>
              <a:rPr lang="en-US" dirty="0" err="1"/>
              <a:t>Intervall</a:t>
            </a:r>
            <a:r>
              <a:rPr lang="en-US" dirty="0"/>
              <a:t> p(Xi) </a:t>
            </a:r>
            <a:r>
              <a:rPr lang="en-US" dirty="0" err="1"/>
              <a:t>für</a:t>
            </a:r>
            <a:r>
              <a:rPr lang="en-US" dirty="0"/>
              <a:t> das Xi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P </a:t>
            </a:r>
            <a:r>
              <a:rPr lang="en-US" dirty="0" err="1"/>
              <a:t>erfüllbar</a:t>
            </a:r>
            <a:endParaRPr lang="en-US" dirty="0"/>
          </a:p>
          <a:p>
            <a:r>
              <a:rPr lang="en-US" dirty="0" err="1"/>
              <a:t>Lösung</a:t>
            </a:r>
            <a:r>
              <a:rPr lang="en-US" dirty="0"/>
              <a:t> </a:t>
            </a:r>
            <a:r>
              <a:rPr lang="en-US" dirty="0" err="1"/>
              <a:t>extrahieren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jeweils</a:t>
            </a:r>
            <a:r>
              <a:rPr lang="en-US" dirty="0"/>
              <a:t> </a:t>
            </a:r>
            <a:r>
              <a:rPr lang="en-US" dirty="0" err="1"/>
              <a:t>unterste</a:t>
            </a:r>
            <a:r>
              <a:rPr lang="en-US" dirty="0"/>
              <a:t> </a:t>
            </a:r>
            <a:r>
              <a:rPr lang="en-US" dirty="0" err="1"/>
              <a:t>Grenze</a:t>
            </a:r>
            <a:r>
              <a:rPr lang="en-US" dirty="0"/>
              <a:t> der p(Xi) </a:t>
            </a:r>
            <a:r>
              <a:rPr lang="en-US" dirty="0" err="1"/>
              <a:t>Intervalle</a:t>
            </a:r>
            <a:r>
              <a:rPr lang="en-US" dirty="0"/>
              <a:t> </a:t>
            </a:r>
            <a:r>
              <a:rPr lang="en-US" dirty="0" err="1"/>
              <a:t>wählen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Somit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A = (min(p(x1)), min(p(x2)), …, min(p(</a:t>
            </a:r>
            <a:r>
              <a:rPr lang="en-US" dirty="0" err="1"/>
              <a:t>xn</a:t>
            </a:r>
            <a:r>
              <a:rPr lang="en-US" dirty="0"/>
              <a:t>)))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Lösung</a:t>
            </a:r>
            <a:r>
              <a:rPr lang="en-US" dirty="0"/>
              <a:t> von P</a:t>
            </a:r>
            <a:endParaRPr lang="de-DE" dirty="0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C0BAB90F-D96E-4CCC-9F9F-72C3A72BED48}"/>
              </a:ext>
            </a:extLst>
          </p:cNvPr>
          <p:cNvSpPr/>
          <p:nvPr/>
        </p:nvSpPr>
        <p:spPr>
          <a:xfrm>
            <a:off x="1534885" y="4147457"/>
            <a:ext cx="359229" cy="2122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5989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1139B2-2D97-4684-B88C-2EDF61B2E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Theoretischer Teil 1B)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E11D0F-BE95-4B88-BFF7-A55DFFC9E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20491"/>
          </a:xfrm>
        </p:spPr>
        <p:txBody>
          <a:bodyPr>
            <a:normAutofit/>
          </a:bodyPr>
          <a:lstStyle/>
          <a:p>
            <a:r>
              <a:rPr lang="de-DE" b="1" dirty="0"/>
              <a:t>Ist der Algorithmus </a:t>
            </a:r>
            <a:r>
              <a:rPr lang="de-DE" b="1" dirty="0" err="1"/>
              <a:t>sound</a:t>
            </a:r>
            <a:r>
              <a:rPr lang="de-DE" b="1" dirty="0"/>
              <a:t> und </a:t>
            </a:r>
            <a:r>
              <a:rPr lang="de-DE" b="1" dirty="0" err="1"/>
              <a:t>complete</a:t>
            </a:r>
            <a:r>
              <a:rPr lang="de-DE" b="1" dirty="0"/>
              <a:t>?</a:t>
            </a:r>
          </a:p>
          <a:p>
            <a:r>
              <a:rPr lang="de-DE" dirty="0"/>
              <a:t>Für ein p wird jedes Simple </a:t>
            </a:r>
            <a:r>
              <a:rPr lang="de-DE" dirty="0" err="1"/>
              <a:t>Constraint</a:t>
            </a:r>
            <a:r>
              <a:rPr lang="de-DE" dirty="0"/>
              <a:t> auf True, </a:t>
            </a:r>
            <a:r>
              <a:rPr lang="de-DE" dirty="0" err="1"/>
              <a:t>False</a:t>
            </a:r>
            <a:r>
              <a:rPr lang="de-DE" dirty="0"/>
              <a:t> oder </a:t>
            </a:r>
            <a:r>
              <a:rPr lang="de-DE" dirty="0" err="1"/>
              <a:t>Inconclusive</a:t>
            </a:r>
            <a:r>
              <a:rPr lang="de-DE" dirty="0"/>
              <a:t> geprüft</a:t>
            </a:r>
          </a:p>
          <a:p>
            <a:r>
              <a:rPr lang="de-DE" dirty="0"/>
              <a:t>Die Unterintervalle p‘ und p‘‘ bilden p vollständig ab</a:t>
            </a:r>
          </a:p>
          <a:p>
            <a:r>
              <a:rPr lang="de-DE" dirty="0"/>
              <a:t>p enthält im </a:t>
            </a:r>
            <a:r>
              <a:rPr lang="de-DE" dirty="0" err="1"/>
              <a:t>Worst</a:t>
            </a:r>
            <a:r>
              <a:rPr lang="de-DE" dirty="0"/>
              <a:t> Case einen Wert</a:t>
            </a:r>
          </a:p>
          <a:p>
            <a:pPr lvl="1"/>
            <a:r>
              <a:rPr lang="de-DE" dirty="0"/>
              <a:t>p kann nicht </a:t>
            </a:r>
            <a:r>
              <a:rPr lang="de-DE" dirty="0" err="1"/>
              <a:t>inconclusive</a:t>
            </a:r>
            <a:r>
              <a:rPr lang="de-DE" dirty="0"/>
              <a:t> sein</a:t>
            </a:r>
          </a:p>
          <a:p>
            <a:pPr lvl="1"/>
            <a:r>
              <a:rPr lang="de-DE" dirty="0"/>
              <a:t>p kann nicht aufgesplittet werden</a:t>
            </a:r>
          </a:p>
          <a:p>
            <a:pPr lvl="1"/>
            <a:r>
              <a:rPr lang="de-DE" dirty="0"/>
              <a:t>p wird vollständig geprüft</a:t>
            </a:r>
          </a:p>
          <a:p>
            <a:endParaRPr lang="de-DE" dirty="0"/>
          </a:p>
          <a:p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951020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145F8E-5138-4A86-9BB6-E8F9FE207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Theoretischer Teil 1C)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E7D77F-9FEF-4D25-9C73-3D48B1CA6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Warum ist </a:t>
            </a:r>
            <a:r>
              <a:rPr lang="de-DE" b="1" dirty="0" err="1"/>
              <a:t>Constraint</a:t>
            </a:r>
            <a:r>
              <a:rPr lang="de-DE" b="1" dirty="0"/>
              <a:t> </a:t>
            </a:r>
            <a:r>
              <a:rPr lang="de-DE" b="1" dirty="0" err="1"/>
              <a:t>Solving</a:t>
            </a:r>
            <a:r>
              <a:rPr lang="de-DE" b="1" dirty="0"/>
              <a:t> NP-</a:t>
            </a:r>
            <a:r>
              <a:rPr lang="de-DE" b="1" dirty="0" err="1"/>
              <a:t>Complete</a:t>
            </a:r>
            <a:r>
              <a:rPr lang="de-DE" b="1" dirty="0"/>
              <a:t> in diesem Kontext?</a:t>
            </a:r>
          </a:p>
          <a:p>
            <a:r>
              <a:rPr lang="de-DE" dirty="0"/>
              <a:t>Zu beweisen:</a:t>
            </a:r>
          </a:p>
          <a:p>
            <a:pPr lvl="1"/>
            <a:r>
              <a:rPr lang="de-DE" dirty="0"/>
              <a:t>A) CS ist Element NP</a:t>
            </a:r>
          </a:p>
          <a:p>
            <a:pPr lvl="1"/>
            <a:r>
              <a:rPr lang="de-DE" dirty="0"/>
              <a:t>B) CS ist Element NP-Schwer</a:t>
            </a:r>
          </a:p>
        </p:txBody>
      </p:sp>
    </p:spTree>
    <p:extLst>
      <p:ext uri="{BB962C8B-B14F-4D97-AF65-F5344CB8AC3E}">
        <p14:creationId xmlns:p14="http://schemas.microsoft.com/office/powerpoint/2010/main" val="149333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7C64C1-1D9A-48D5-B66E-23BDB8341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Constraint</a:t>
            </a:r>
            <a:r>
              <a:rPr lang="de-DE" dirty="0"/>
              <a:t> </a:t>
            </a:r>
            <a:r>
              <a:rPr lang="de-DE" dirty="0" err="1"/>
              <a:t>Solving</a:t>
            </a:r>
            <a:r>
              <a:rPr lang="de-DE" dirty="0"/>
              <a:t> ist Element NP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9A9A94-92DE-4F02-8045-B9C491006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Bestimmung der Komplexitätsklasse O(CS)</a:t>
            </a:r>
          </a:p>
          <a:p>
            <a:r>
              <a:rPr lang="de-DE" dirty="0"/>
              <a:t>Ein CSP besteht aus 1..n </a:t>
            </a:r>
            <a:r>
              <a:rPr lang="de-DE" dirty="0" err="1"/>
              <a:t>Constraints</a:t>
            </a:r>
            <a:r>
              <a:rPr lang="de-DE" dirty="0"/>
              <a:t> mit m1..mn Bounds</a:t>
            </a:r>
          </a:p>
          <a:p>
            <a:r>
              <a:rPr lang="de-DE" dirty="0"/>
              <a:t>Prüfung eines einzelnen Simple </a:t>
            </a:r>
            <a:r>
              <a:rPr lang="de-DE" dirty="0" err="1"/>
              <a:t>Constraint</a:t>
            </a:r>
            <a:r>
              <a:rPr lang="de-DE" dirty="0"/>
              <a:t> für ein Intervall liegt in O(m)</a:t>
            </a:r>
          </a:p>
          <a:p>
            <a:r>
              <a:rPr lang="de-DE" dirty="0"/>
              <a:t>Prüfung aller Simple </a:t>
            </a:r>
            <a:r>
              <a:rPr lang="de-DE" dirty="0" err="1"/>
              <a:t>Constraints</a:t>
            </a:r>
            <a:r>
              <a:rPr lang="de-DE" dirty="0"/>
              <a:t> für ein Intervall liegt in O(n²)</a:t>
            </a:r>
          </a:p>
          <a:p>
            <a:r>
              <a:rPr lang="de-DE" dirty="0"/>
              <a:t>Prüfung aller Simple </a:t>
            </a:r>
            <a:r>
              <a:rPr lang="de-DE" dirty="0" err="1"/>
              <a:t>Constraints</a:t>
            </a:r>
            <a:r>
              <a:rPr lang="de-DE" dirty="0"/>
              <a:t> für alle Werte liegt in O(n³)</a:t>
            </a:r>
          </a:p>
        </p:txBody>
      </p:sp>
    </p:spTree>
    <p:extLst>
      <p:ext uri="{BB962C8B-B14F-4D97-AF65-F5344CB8AC3E}">
        <p14:creationId xmlns:p14="http://schemas.microsoft.com/office/powerpoint/2010/main" val="1028217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7A56B9-9279-4D80-B070-77E3A0011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Constraint</a:t>
            </a:r>
            <a:r>
              <a:rPr lang="de-DE" dirty="0"/>
              <a:t> </a:t>
            </a:r>
            <a:r>
              <a:rPr lang="de-DE" dirty="0" err="1"/>
              <a:t>Solving</a:t>
            </a:r>
            <a:r>
              <a:rPr lang="de-DE" dirty="0"/>
              <a:t> ist NP-Schwer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54BA55-FF16-4478-8B30-504ABE3F0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108790" cy="3647879"/>
          </a:xfrm>
        </p:spPr>
        <p:txBody>
          <a:bodyPr>
            <a:normAutofit/>
          </a:bodyPr>
          <a:lstStyle/>
          <a:p>
            <a:r>
              <a:rPr lang="de-DE" dirty="0"/>
              <a:t>Reduktion von CS auf leichteres CSP, welches in NP liegt</a:t>
            </a:r>
          </a:p>
          <a:p>
            <a:r>
              <a:rPr lang="de-DE" dirty="0"/>
              <a:t>Reduktion von CS auf CSP P1</a:t>
            </a:r>
          </a:p>
          <a:p>
            <a:pPr lvl="1"/>
            <a:r>
              <a:rPr lang="de-DE" dirty="0"/>
              <a:t>1 </a:t>
            </a:r>
            <a:r>
              <a:rPr lang="de-DE" dirty="0" err="1"/>
              <a:t>Constraint</a:t>
            </a:r>
            <a:r>
              <a:rPr lang="de-DE" dirty="0"/>
              <a:t> mit n Simple Bounds</a:t>
            </a:r>
          </a:p>
          <a:p>
            <a:pPr lvl="1"/>
            <a:r>
              <a:rPr lang="de-DE" dirty="0"/>
              <a:t>Lösung über Algorithmus A</a:t>
            </a:r>
          </a:p>
          <a:p>
            <a:r>
              <a:rPr lang="de-DE" dirty="0"/>
              <a:t>A baut einen Baum mit max. log(#p) Intervallhalbierungen auf mit O(log(n))</a:t>
            </a:r>
          </a:p>
          <a:p>
            <a:r>
              <a:rPr lang="de-DE" dirty="0"/>
              <a:t>Im </a:t>
            </a:r>
            <a:r>
              <a:rPr lang="de-DE" dirty="0" err="1"/>
              <a:t>Worst</a:t>
            </a:r>
            <a:r>
              <a:rPr lang="de-DE" dirty="0"/>
              <a:t> Case muss weiterhin jeder Wert in p geprüft werden, daher O(</a:t>
            </a:r>
            <a:r>
              <a:rPr lang="de-DE" dirty="0" err="1"/>
              <a:t>nlog</a:t>
            </a:r>
            <a:r>
              <a:rPr lang="de-DE" dirty="0"/>
              <a:t>(n))</a:t>
            </a:r>
          </a:p>
          <a:p>
            <a:r>
              <a:rPr lang="de-DE" dirty="0"/>
              <a:t>Durchführung von jedem Simple Bound führt zu O(n²(log(n))</a:t>
            </a:r>
          </a:p>
        </p:txBody>
      </p:sp>
    </p:spTree>
    <p:extLst>
      <p:ext uri="{BB962C8B-B14F-4D97-AF65-F5344CB8AC3E}">
        <p14:creationId xmlns:p14="http://schemas.microsoft.com/office/powerpoint/2010/main" val="18304224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Schaltkreis</Template>
  <TotalTime>0</TotalTime>
  <Words>777</Words>
  <Application>Microsoft Office PowerPoint</Application>
  <PresentationFormat>Breitbild</PresentationFormat>
  <Paragraphs>143</Paragraphs>
  <Slides>22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7" baseType="lpstr">
      <vt:lpstr>Arial</vt:lpstr>
      <vt:lpstr>Calibri</vt:lpstr>
      <vt:lpstr>Tw Cen MT</vt:lpstr>
      <vt:lpstr>Wingdings</vt:lpstr>
      <vt:lpstr>Schaltkreis</vt:lpstr>
      <vt:lpstr>Hybride systeme</vt:lpstr>
      <vt:lpstr>Inhaltsverzeichnis</vt:lpstr>
      <vt:lpstr>Motivation</vt:lpstr>
      <vt:lpstr>Theoretischer Teil: 1a) Part 1</vt:lpstr>
      <vt:lpstr>Theoretischer Teil: 1a) Part 2</vt:lpstr>
      <vt:lpstr>Theoretischer Teil 1B)</vt:lpstr>
      <vt:lpstr>Theoretischer Teil 1C)</vt:lpstr>
      <vt:lpstr>Constraint Solving ist Element NP</vt:lpstr>
      <vt:lpstr>Constraint Solving ist NP-Schwer</vt:lpstr>
      <vt:lpstr>Theoretischer Teil 1D) i)</vt:lpstr>
      <vt:lpstr>Theoretischer Teil 1d) ii) Part 1</vt:lpstr>
      <vt:lpstr>Theoretischer Teil 1D) II) Part 2</vt:lpstr>
      <vt:lpstr>Theoretischer Teil 1E)</vt:lpstr>
      <vt:lpstr>Theoretischer Teil 1F)</vt:lpstr>
      <vt:lpstr>Praktischer Teil 2a)</vt:lpstr>
      <vt:lpstr>Praktischer Teil 2b)</vt:lpstr>
      <vt:lpstr>CSP</vt:lpstr>
      <vt:lpstr>Praktischer Teil 2C)</vt:lpstr>
      <vt:lpstr>Praktischer Teil 2d)</vt:lpstr>
      <vt:lpstr>Praktischer Teil 2e)</vt:lpstr>
      <vt:lpstr>Praktischer Teil 2f)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Hybride systeme</dc:title>
  <dc:creator>Alex</dc:creator>
  <cp:lastModifiedBy>Jörn Pochodaj</cp:lastModifiedBy>
  <cp:revision>24</cp:revision>
  <dcterms:created xsi:type="dcterms:W3CDTF">2019-08-29T13:54:52Z</dcterms:created>
  <dcterms:modified xsi:type="dcterms:W3CDTF">2019-09-02T09:39:24Z</dcterms:modified>
</cp:coreProperties>
</file>