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295" autoAdjust="0"/>
  </p:normalViewPr>
  <p:slideViewPr>
    <p:cSldViewPr snapToGrid="0">
      <p:cViewPr varScale="1">
        <p:scale>
          <a:sx n="65" d="100"/>
          <a:sy n="65" d="100"/>
        </p:scale>
        <p:origin x="6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Speedup Algorithmus B über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1515018725407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52-4E25-A39C-0A8782786735}"/>
                </c:ext>
              </c:extLst>
            </c:dLbl>
            <c:dLbl>
              <c:idx val="7"/>
              <c:layout>
                <c:manualLayout>
                  <c:x val="-9.4016007936147637E-17"/>
                  <c:y val="-2.1515018725407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52-4E25-A39C-0A8782786735}"/>
                </c:ext>
              </c:extLst>
            </c:dLbl>
            <c:dLbl>
              <c:idx val="9"/>
              <c:layout>
                <c:manualLayout>
                  <c:x val="0"/>
                  <c:y val="-2.1515018725407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52-4E25-A39C-0A8782786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Tabelle1!$A$2:$A$11</c:f>
              <c:numCache>
                <c:formatCode>0.00%</c:formatCode>
                <c:ptCount val="10"/>
                <c:pt idx="0">
                  <c:v>1.54E-2</c:v>
                </c:pt>
                <c:pt idx="1">
                  <c:v>5.9999999999999995E-4</c:v>
                </c:pt>
                <c:pt idx="2">
                  <c:v>-3.4599999999999999E-2</c:v>
                </c:pt>
                <c:pt idx="3">
                  <c:v>0.93389999999999995</c:v>
                </c:pt>
                <c:pt idx="4">
                  <c:v>-0.1032</c:v>
                </c:pt>
                <c:pt idx="5">
                  <c:v>0.86850000000000005</c:v>
                </c:pt>
                <c:pt idx="6">
                  <c:v>-3.7000000000000002E-3</c:v>
                </c:pt>
                <c:pt idx="7">
                  <c:v>0.35709999999999997</c:v>
                </c:pt>
                <c:pt idx="8">
                  <c:v>2.2100000000000002E-2</c:v>
                </c:pt>
                <c:pt idx="9">
                  <c:v>0.35410000000000003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Tabelle1!#REF!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3186-47DC-806A-59AB1E62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591416"/>
        <c:axId val="356591744"/>
      </c:barChart>
      <c:catAx>
        <c:axId val="35659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744"/>
        <c:crosses val="autoZero"/>
        <c:auto val="1"/>
        <c:lblAlgn val="ctr"/>
        <c:lblOffset val="100"/>
        <c:noMultiLvlLbl val="0"/>
      </c:catAx>
      <c:valAx>
        <c:axId val="3565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  <a:p>
            <a:r>
              <a:rPr lang="de-DE" dirty="0"/>
              <a:t>Vierfarbenproblem, Sudoku, </a:t>
            </a:r>
            <a:r>
              <a:rPr lang="de-DE" dirty="0" err="1"/>
              <a:t>Kakuro</a:t>
            </a:r>
            <a:r>
              <a:rPr lang="de-DE" dirty="0"/>
              <a:t>, Aussagenlogik</a:t>
            </a:r>
          </a:p>
          <a:p>
            <a:endParaRPr lang="de-DE" dirty="0"/>
          </a:p>
          <a:p>
            <a:r>
              <a:rPr lang="de-DE" dirty="0"/>
              <a:t>Zu KI: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Aufgabenstellung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Dient </a:t>
            </a:r>
            <a:r>
              <a:rPr lang="de-DE"/>
              <a:t>als Benchmark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schneller, da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gezielt sucht, statt halbieren und ausprobieren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auch mehrere Halbierungen nötig aber nur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Fälle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evtl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Varianz oder fehlgeschlagene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Welche Heuristiken ergeben Sinn?</a:t>
            </a:r>
          </a:p>
          <a:p>
            <a:r>
              <a:rPr lang="de-DE" dirty="0"/>
              <a:t>Variablenauswahl:</a:t>
            </a:r>
          </a:p>
          <a:p>
            <a:pPr lvl="1"/>
            <a:r>
              <a:rPr lang="de-DE" dirty="0"/>
              <a:t>Kleinste Domain und häufigstes Vorkommen in den </a:t>
            </a:r>
            <a:r>
              <a:rPr lang="de-DE" dirty="0" err="1"/>
              <a:t>Constraints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Schnelleres finden von </a:t>
            </a:r>
            <a:r>
              <a:rPr lang="de-DE" dirty="0" err="1">
                <a:sym typeface="Wingdings" panose="05000000000000000000" pitchFamily="2" charset="2"/>
              </a:rPr>
              <a:t>Deadends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Eine Variable aus dem evaluierten </a:t>
            </a:r>
            <a:r>
              <a:rPr lang="de-DE" dirty="0" err="1">
                <a:sym typeface="Wingdings" panose="05000000000000000000" pitchFamily="2" charset="2"/>
              </a:rPr>
              <a:t>Constraint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Intervallentscheidung: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 der Entscheidung beide Intervalle prüfen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pic>
        <p:nvPicPr>
          <p:cNvPr id="8" name="Inhaltsplatzhalter 7" descr="Ein Bild, das Screenshot, Parkplatz, draußen, Gebäude enthält.&#10;&#10;Automatisch generierte Beschreibung">
            <a:extLst>
              <a:ext uri="{FF2B5EF4-FFF2-40B4-BE49-F238E27FC236}">
                <a16:creationId xmlns:a16="http://schemas.microsoft.com/office/drawing/2014/main" id="{A79286BE-CCC1-4772-92F6-C72F8800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3" y="2097088"/>
            <a:ext cx="5712618" cy="3831771"/>
          </a:xfrm>
        </p:spPr>
      </p:pic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Erweiterung von Algorithmus A um </a:t>
            </a:r>
            <a:r>
              <a:rPr lang="de-DE" b="1" dirty="0" err="1"/>
              <a:t>Deduction</a:t>
            </a:r>
            <a:endParaRPr lang="de-DE" dirty="0"/>
          </a:p>
          <a:p>
            <a:r>
              <a:rPr lang="de-DE" dirty="0"/>
              <a:t>Speichere erstes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mit nur einem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Führe </a:t>
            </a:r>
            <a:r>
              <a:rPr lang="de-DE" dirty="0" err="1">
                <a:sym typeface="Wingdings" panose="05000000000000000000" pitchFamily="2" charset="2"/>
              </a:rPr>
              <a:t>Deduction</a:t>
            </a:r>
            <a:r>
              <a:rPr lang="de-DE" dirty="0">
                <a:sym typeface="Wingdings" panose="05000000000000000000" pitchFamily="2" charset="2"/>
              </a:rPr>
              <a:t> durch</a:t>
            </a:r>
          </a:p>
          <a:p>
            <a:r>
              <a:rPr lang="de-DE" dirty="0">
                <a:sym typeface="Wingdings" panose="05000000000000000000" pitchFamily="2" charset="2"/>
              </a:rPr>
              <a:t>Bei neuen Grenzen, prüfe </a:t>
            </a:r>
            <a:r>
              <a:rPr lang="de-DE" dirty="0" err="1">
                <a:sym typeface="Wingdings" panose="05000000000000000000" pitchFamily="2" charset="2"/>
              </a:rPr>
              <a:t>Constraints</a:t>
            </a:r>
            <a:r>
              <a:rPr lang="de-DE" dirty="0">
                <a:sym typeface="Wingdings" panose="05000000000000000000" pitchFamily="2" charset="2"/>
              </a:rPr>
              <a:t> erneut, sonst Intervallaufteilung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CB52CC1-6819-43C3-B20E-9B26BB0C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39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Implementation der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Clause</a:t>
            </a:r>
            <a:r>
              <a:rPr lang="de-DE" b="1" dirty="0"/>
              <a:t> Evaluation</a:t>
            </a:r>
          </a:p>
          <a:p>
            <a:r>
              <a:rPr lang="de-DE" dirty="0"/>
              <a:t>Speicherung des Zustands der </a:t>
            </a:r>
            <a:r>
              <a:rPr lang="de-DE" dirty="0" err="1"/>
              <a:t>Constraints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inconclusive</a:t>
            </a:r>
            <a:r>
              <a:rPr lang="de-DE" dirty="0"/>
              <a:t>, TBD)</a:t>
            </a:r>
          </a:p>
          <a:p>
            <a:r>
              <a:rPr lang="de-DE" dirty="0"/>
              <a:t>Keine erneute Auswertung von </a:t>
            </a:r>
            <a:r>
              <a:rPr lang="de-DE" dirty="0" err="1"/>
              <a:t>Constraints</a:t>
            </a:r>
            <a:r>
              <a:rPr lang="de-DE" dirty="0"/>
              <a:t> die </a:t>
            </a:r>
            <a:r>
              <a:rPr lang="de-DE" dirty="0" err="1"/>
              <a:t>true</a:t>
            </a:r>
            <a:r>
              <a:rPr lang="de-DE" dirty="0"/>
              <a:t> sind</a:t>
            </a:r>
          </a:p>
          <a:p>
            <a:r>
              <a:rPr lang="de-DE" dirty="0"/>
              <a:t>Wird eine zweite Intervallhälfte geprüft, werden alle </a:t>
            </a:r>
            <a:r>
              <a:rPr lang="de-DE" dirty="0" err="1"/>
              <a:t>Constraints</a:t>
            </a:r>
            <a:r>
              <a:rPr lang="de-DE" dirty="0"/>
              <a:t> TBD</a:t>
            </a:r>
          </a:p>
          <a:p>
            <a:pPr lvl="1"/>
            <a:r>
              <a:rPr lang="de-DE" dirty="0"/>
              <a:t>Mögliche Änderungen der Zustände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Der Algorithmus war um ein vielfaches (~2-5x) langsamer als Algorithmus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Lineares Gleichungssystem beliebiger Komplexität</a:t>
            </a:r>
          </a:p>
          <a:p>
            <a:pPr lvl="1"/>
            <a:r>
              <a:rPr lang="de-DE" dirty="0"/>
              <a:t>Variablenbelegung muss alle Bedingungen erfüllen</a:t>
            </a:r>
          </a:p>
          <a:p>
            <a:pPr lvl="1"/>
            <a:endParaRPr lang="de-DE" dirty="0"/>
          </a:p>
          <a:p>
            <a:r>
              <a:rPr lang="de-DE" dirty="0"/>
              <a:t>Hohe Anwendbarkeit in Mathematik</a:t>
            </a:r>
          </a:p>
          <a:p>
            <a:pPr lvl="1"/>
            <a:r>
              <a:rPr lang="de-DE" dirty="0"/>
              <a:t>Vier-Farben-Problem oder Sudoku</a:t>
            </a:r>
          </a:p>
          <a:p>
            <a:endParaRPr lang="de-DE" dirty="0"/>
          </a:p>
          <a:p>
            <a:r>
              <a:rPr lang="de-DE" dirty="0"/>
              <a:t>Anwendbarkeit in der künstlichen Intelligenz</a:t>
            </a:r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das Xi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0BAB90F-D96E-4CCC-9F9F-72C3A72BED48}"/>
              </a:ext>
            </a:extLst>
          </p:cNvPr>
          <p:cNvSpPr/>
          <p:nvPr/>
        </p:nvSpPr>
        <p:spPr>
          <a:xfrm>
            <a:off x="1534885" y="4147457"/>
            <a:ext cx="359229" cy="21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</a:t>
            </a:r>
            <a:r>
              <a:rPr lang="de-DE" dirty="0" err="1"/>
              <a:t>nlog</a:t>
            </a:r>
            <a:r>
              <a:rPr lang="de-DE" dirty="0"/>
              <a:t>(n))</a:t>
            </a:r>
          </a:p>
          <a:p>
            <a:r>
              <a:rPr lang="de-DE" dirty="0"/>
              <a:t>Durchführung von jedem Simple Bound führt zu O(n²(log(n))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808</Words>
  <Application>Microsoft Office PowerPoint</Application>
  <PresentationFormat>Breitbild</PresentationFormat>
  <Paragraphs>152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Alex</cp:lastModifiedBy>
  <cp:revision>25</cp:revision>
  <dcterms:created xsi:type="dcterms:W3CDTF">2019-08-29T13:54:52Z</dcterms:created>
  <dcterms:modified xsi:type="dcterms:W3CDTF">2019-09-02T17:45:41Z</dcterms:modified>
</cp:coreProperties>
</file>