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FDCDE-E9C1-739D-2EF8-E3FC4DDEFF3A}" v="13" dt="2025-05-15T18:14:51.243"/>
    <p1510:client id="{1D2BE5E6-2475-BA10-2512-5A4904FD1BED}" v="833" dt="2025-05-15T19:21:2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0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0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3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1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B34717-BE1A-4C64-C09C-145C19B207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64" r="11057" b="11"/>
          <a:stretch>
            <a:fillRect/>
          </a:stretch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025718"/>
            <a:ext cx="4057650" cy="47707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Proiect Testarea Sistemelor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9972" y="762000"/>
            <a:ext cx="3825025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Ene Daniel</a:t>
            </a:r>
          </a:p>
          <a:p>
            <a:r>
              <a:rPr lang="en-US"/>
              <a:t>Ficuta</a:t>
            </a:r>
            <a:r>
              <a:rPr lang="en-US" dirty="0"/>
              <a:t> Vlad</a:t>
            </a:r>
          </a:p>
          <a:p>
            <a:r>
              <a:rPr lang="en-US" dirty="0"/>
              <a:t>Manolache Bogdan</a:t>
            </a:r>
          </a:p>
          <a:p>
            <a:r>
              <a:rPr lang="en-US"/>
              <a:t>Cutuliga</a:t>
            </a:r>
            <a:r>
              <a:rPr lang="en-US" dirty="0"/>
              <a:t> Razvan</a:t>
            </a:r>
          </a:p>
          <a:p>
            <a:r>
              <a:rPr lang="en-US"/>
              <a:t>Casapu</a:t>
            </a:r>
            <a:r>
              <a:rPr lang="en-US" dirty="0"/>
              <a:t> Georgian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3570A-3727-DD2E-A74C-84BE3705C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2400-63B9-28B8-2D92-095D5ECC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" y="158"/>
            <a:ext cx="9238434" cy="518893"/>
          </a:xfrm>
        </p:spPr>
        <p:txBody>
          <a:bodyPr/>
          <a:lstStyle/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performantei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E973-48B7-E11C-71AA-62FAA21C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44" y="528237"/>
            <a:ext cx="11714000" cy="6103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sz="1600" dirty="0" err="1">
                <a:latin typeface="Times New Roman"/>
                <a:cs typeface="Times New Roman"/>
              </a:rPr>
              <a:t>Folosind</a:t>
            </a:r>
            <a:r>
              <a:rPr lang="en-US" sz="1600" dirty="0">
                <a:latin typeface="Times New Roman"/>
                <a:cs typeface="Times New Roman"/>
              </a:rPr>
              <a:t> JMeter am </a:t>
            </a:r>
            <a:r>
              <a:rPr lang="en-US" sz="1600" dirty="0" err="1">
                <a:latin typeface="Times New Roman"/>
                <a:cs typeface="Times New Roman"/>
              </a:rPr>
              <a:t>masuart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performanta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api-urilor</a:t>
            </a:r>
            <a:r>
              <a:rPr lang="en-US" sz="1600" dirty="0">
                <a:latin typeface="Times New Roman"/>
                <a:cs typeface="Times New Roman"/>
              </a:rPr>
              <a:t> de  GET /rides, /users/ , /vehicles </a:t>
            </a:r>
            <a:r>
              <a:rPr lang="en-US" sz="1600" dirty="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POST /rides.</a:t>
            </a:r>
          </a:p>
          <a:p>
            <a:pPr marL="285750" indent="-285750"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630AB888-7D18-92F6-DA26-1C686834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70" y="866986"/>
            <a:ext cx="8970991" cy="599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7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E76A-5E3E-C807-B3BC-618A9018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14" y="225935"/>
            <a:ext cx="9238434" cy="857559"/>
          </a:xfrm>
        </p:spPr>
        <p:txBody>
          <a:bodyPr/>
          <a:lstStyle/>
          <a:p>
            <a:r>
              <a:rPr lang="en-US" dirty="0" err="1"/>
              <a:t>Obiectiv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4A75A-F6ED-332D-8504-0AF533E4A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8" y="1092680"/>
            <a:ext cx="10331112" cy="50033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 err="1">
                <a:latin typeface="Times New Roman"/>
                <a:cs typeface="Times New Roman"/>
              </a:rPr>
              <a:t>Proiectul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dirty="0" err="1">
                <a:latin typeface="Times New Roman"/>
                <a:cs typeface="Times New Roman"/>
              </a:rPr>
              <a:t>fost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implementat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simuleze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comportamentul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unei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aplicatii</a:t>
            </a:r>
            <a:r>
              <a:rPr lang="en-US" sz="1600" dirty="0">
                <a:latin typeface="Times New Roman"/>
                <a:cs typeface="Times New Roman"/>
              </a:rPr>
              <a:t> de ridesharing, pe </a:t>
            </a:r>
            <a:r>
              <a:rPr lang="en-US" sz="1600" dirty="0" err="1">
                <a:latin typeface="Times New Roman"/>
                <a:cs typeface="Times New Roman"/>
              </a:rPr>
              <a:t>scurt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sistemul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ofera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userilor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functionalitati</a:t>
            </a:r>
            <a:r>
              <a:rPr lang="en-US" sz="1600" dirty="0">
                <a:latin typeface="Times New Roman"/>
                <a:cs typeface="Times New Roman"/>
              </a:rPr>
              <a:t> cum </a:t>
            </a:r>
            <a:r>
              <a:rPr lang="en-US" sz="1600" dirty="0" err="1">
                <a:latin typeface="Times New Roman"/>
                <a:cs typeface="Times New Roman"/>
              </a:rPr>
              <a:t>ar</a:t>
            </a:r>
            <a:r>
              <a:rPr lang="en-US" sz="1600" dirty="0">
                <a:latin typeface="Times New Roman"/>
                <a:cs typeface="Times New Roman"/>
              </a:rPr>
              <a:t> fi: </a:t>
            </a:r>
            <a:r>
              <a:rPr lang="en-US" sz="1600" dirty="0" err="1">
                <a:latin typeface="Times New Roman"/>
                <a:cs typeface="Times New Roman"/>
              </a:rPr>
              <a:t>creearea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unor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noi</a:t>
            </a:r>
            <a:r>
              <a:rPr lang="en-US" sz="1600" dirty="0">
                <a:latin typeface="Times New Roman"/>
                <a:cs typeface="Times New Roman"/>
              </a:rPr>
              <a:t> curse, </a:t>
            </a:r>
            <a:r>
              <a:rPr lang="en-US" sz="1600" dirty="0" err="1">
                <a:latin typeface="Times New Roman"/>
                <a:cs typeface="Times New Roman"/>
              </a:rPr>
              <a:t>rezervarea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unui</a:t>
            </a:r>
            <a:r>
              <a:rPr lang="en-US" sz="1600" dirty="0">
                <a:latin typeface="Times New Roman"/>
                <a:cs typeface="Times New Roman"/>
              </a:rPr>
              <a:t> loc in </a:t>
            </a:r>
            <a:r>
              <a:rPr lang="en-US" sz="1600" dirty="0" err="1">
                <a:latin typeface="Times New Roman"/>
                <a:cs typeface="Times New Roman"/>
              </a:rPr>
              <a:t>masina</a:t>
            </a:r>
            <a:r>
              <a:rPr lang="en-US" sz="1600" dirty="0">
                <a:latin typeface="Times New Roman"/>
                <a:cs typeface="Times New Roman"/>
              </a:rPr>
              <a:t>, un </a:t>
            </a:r>
            <a:r>
              <a:rPr lang="en-US" sz="1600" dirty="0" err="1">
                <a:latin typeface="Times New Roman"/>
                <a:cs typeface="Times New Roman"/>
              </a:rPr>
              <a:t>sistem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dirty="0" err="1">
                <a:latin typeface="Times New Roman"/>
                <a:cs typeface="Times New Roman"/>
              </a:rPr>
              <a:t>recenzii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soferi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posibilitatea</a:t>
            </a:r>
            <a:r>
              <a:rPr lang="en-US" sz="1600" dirty="0">
                <a:latin typeface="Times New Roman"/>
                <a:cs typeface="Times New Roman"/>
              </a:rPr>
              <a:t> de a actualize </a:t>
            </a:r>
            <a:r>
              <a:rPr lang="en-US" sz="1600" dirty="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dirty="0" err="1">
                <a:latin typeface="Times New Roman"/>
                <a:cs typeface="Times New Roman"/>
              </a:rPr>
              <a:t>vedea</a:t>
            </a:r>
            <a:r>
              <a:rPr lang="en-US" sz="1600" dirty="0">
                <a:latin typeface="Times New Roman"/>
                <a:cs typeface="Times New Roman"/>
              </a:rPr>
              <a:t> in </a:t>
            </a:r>
            <a:r>
              <a:rPr lang="en-US" sz="1600" dirty="0" err="1">
                <a:latin typeface="Times New Roman"/>
                <a:cs typeface="Times New Roman"/>
              </a:rPr>
              <a:t>timp</a:t>
            </a:r>
            <a:r>
              <a:rPr lang="en-US" sz="1600" dirty="0">
                <a:latin typeface="Times New Roman"/>
                <a:cs typeface="Times New Roman"/>
              </a:rPr>
              <a:t> real </a:t>
            </a:r>
            <a:r>
              <a:rPr lang="en-US" sz="1600" dirty="0" err="1">
                <a:latin typeface="Times New Roman"/>
                <a:cs typeface="Times New Roman"/>
              </a:rPr>
              <a:t>starea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curenta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dirty="0" err="1">
                <a:latin typeface="Times New Roman"/>
                <a:cs typeface="Times New Roman"/>
              </a:rPr>
              <a:t>unei</a:t>
            </a:r>
            <a:r>
              <a:rPr lang="en-US" sz="1600" dirty="0">
                <a:latin typeface="Times New Roman"/>
                <a:cs typeface="Times New Roman"/>
              </a:rPr>
              <a:t> curse. </a:t>
            </a:r>
            <a:endParaRPr lang="en-US" sz="1600"/>
          </a:p>
          <a:p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err="1">
                <a:latin typeface="Times New Roman"/>
                <a:cs typeface="Times New Roman"/>
              </a:rPr>
              <a:t>Arhitectura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aplicatiei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bazata</a:t>
            </a:r>
            <a:r>
              <a:rPr lang="en-US" sz="1600" dirty="0">
                <a:latin typeface="Times New Roman"/>
                <a:cs typeface="Times New Roman"/>
              </a:rPr>
              <a:t> pe Spring Boot, cu o </a:t>
            </a:r>
            <a:r>
              <a:rPr lang="en-US" sz="1600" err="1">
                <a:latin typeface="Times New Roman"/>
                <a:cs typeface="Times New Roman"/>
              </a:rPr>
              <a:t>structura</a:t>
            </a:r>
            <a:r>
              <a:rPr lang="en-US" sz="1600" dirty="0">
                <a:latin typeface="Times New Roman"/>
                <a:cs typeface="Times New Roman"/>
              </a:rPr>
              <a:t> tipica pe </a:t>
            </a:r>
            <a:r>
              <a:rPr lang="en-US" sz="1600" err="1">
                <a:latin typeface="Times New Roman"/>
                <a:cs typeface="Times New Roman"/>
              </a:rPr>
              <a:t>layere</a:t>
            </a:r>
            <a:r>
              <a:rPr lang="en-US" sz="1600" dirty="0">
                <a:latin typeface="Times New Roman"/>
                <a:cs typeface="Times New Roman"/>
              </a:rPr>
              <a:t> (controller, service, repository) </a:t>
            </a:r>
            <a:r>
              <a:rPr lang="en-US" sz="160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cu </a:t>
            </a:r>
            <a:r>
              <a:rPr lang="en-US" sz="1600" err="1">
                <a:latin typeface="Times New Roman"/>
                <a:cs typeface="Times New Roman"/>
              </a:rPr>
              <a:t>stocarea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datelor</a:t>
            </a:r>
            <a:r>
              <a:rPr lang="en-US" sz="1600" dirty="0">
                <a:latin typeface="Times New Roman"/>
                <a:cs typeface="Times New Roman"/>
              </a:rPr>
              <a:t> in MongoDB.</a:t>
            </a:r>
            <a:endParaRPr lang="en-US" sz="1600" dirty="0"/>
          </a:p>
          <a:p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err="1">
                <a:latin typeface="Times New Roman"/>
                <a:cs typeface="Times New Roman"/>
              </a:rPr>
              <a:t>Obiectivul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acestui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proiect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testarea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sistematica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unei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aplicatii</a:t>
            </a:r>
            <a:r>
              <a:rPr lang="en-US" sz="1600" dirty="0">
                <a:latin typeface="Times New Roman"/>
                <a:cs typeface="Times New Roman"/>
              </a:rPr>
              <a:t> de ridesharing, </a:t>
            </a:r>
            <a:r>
              <a:rPr lang="en-US" sz="1600" err="1">
                <a:latin typeface="Times New Roman"/>
                <a:cs typeface="Times New Roman"/>
              </a:rPr>
              <a:t>implementate</a:t>
            </a:r>
            <a:r>
              <a:rPr lang="en-US" sz="1600" dirty="0">
                <a:latin typeface="Times New Roman"/>
                <a:cs typeface="Times New Roman"/>
              </a:rPr>
              <a:t> cu Spring Boot, </a:t>
            </a:r>
            <a:r>
              <a:rPr lang="en-US" sz="1600" err="1">
                <a:latin typeface="Times New Roman"/>
                <a:cs typeface="Times New Roman"/>
              </a:rPr>
              <a:t>folosind</a:t>
            </a:r>
            <a:r>
              <a:rPr lang="en-US" sz="1600" dirty="0">
                <a:latin typeface="Times New Roman"/>
                <a:cs typeface="Times New Roman"/>
              </a:rPr>
              <a:t> framework-ul JUnit, in </a:t>
            </a:r>
            <a:r>
              <a:rPr lang="en-US" sz="1600" err="1">
                <a:latin typeface="Times New Roman"/>
                <a:cs typeface="Times New Roman"/>
              </a:rPr>
              <a:t>combinatie</a:t>
            </a:r>
            <a:r>
              <a:rPr lang="en-US" sz="1600" dirty="0">
                <a:latin typeface="Times New Roman"/>
                <a:cs typeface="Times New Roman"/>
              </a:rPr>
              <a:t> cu </a:t>
            </a:r>
            <a:r>
              <a:rPr lang="en-US" sz="1600" err="1">
                <a:latin typeface="Times New Roman"/>
                <a:cs typeface="Times New Roman"/>
              </a:rPr>
              <a:t>instrumente</a:t>
            </a:r>
            <a:r>
              <a:rPr lang="en-US" sz="1600" dirty="0">
                <a:latin typeface="Times New Roman"/>
                <a:cs typeface="Times New Roman"/>
              </a:rPr>
              <a:t> precum Mockito, Spring Test </a:t>
            </a:r>
            <a:r>
              <a:rPr lang="en-US" sz="160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Testcontainers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841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3D01B-6448-144A-DF5E-E72D5571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0C27-B4A1-6DEA-B5B4-94C129F0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14" y="225935"/>
            <a:ext cx="9238434" cy="857559"/>
          </a:xfrm>
        </p:spPr>
        <p:txBody>
          <a:bodyPr/>
          <a:lstStyle/>
          <a:p>
            <a:r>
              <a:rPr lang="en-US" dirty="0" err="1"/>
              <a:t>Infrastrucutra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9F96-B2C2-CA82-3181-ADCE3232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8" y="1092680"/>
            <a:ext cx="11657556" cy="5539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600" b="1" dirty="0"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Framework-</a:t>
            </a:r>
            <a:r>
              <a:rPr lang="en-US" sz="1600" b="1" dirty="0" err="1">
                <a:latin typeface="Times New Roman"/>
                <a:ea typeface="+mn-lt"/>
                <a:cs typeface="+mn-lt"/>
              </a:rPr>
              <a:t>uri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b="1" dirty="0" err="1">
                <a:latin typeface="Times New Roman"/>
                <a:ea typeface="+mn-lt"/>
                <a:cs typeface="+mn-lt"/>
              </a:rPr>
              <a:t>folosite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 in </a:t>
            </a:r>
            <a:r>
              <a:rPr lang="en-US" sz="1600" b="1" dirty="0" err="1">
                <a:latin typeface="Times New Roman"/>
                <a:ea typeface="+mn-lt"/>
                <a:cs typeface="+mn-lt"/>
              </a:rPr>
              <a:t>proiect</a:t>
            </a:r>
            <a:endParaRPr lang="en-US" sz="1600" b="1" dirty="0">
              <a:latin typeface="Times New Roman"/>
              <a:cs typeface="Times New Roman"/>
            </a:endParaRPr>
          </a:p>
          <a:p>
            <a:pPr marL="56007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0" dirty="0">
                <a:latin typeface="Times New Roman"/>
                <a:ea typeface="+mn-lt"/>
                <a:cs typeface="+mn-lt"/>
              </a:rPr>
              <a:t>JUnit</a:t>
            </a:r>
            <a:endParaRPr lang="en-US" sz="1400" b="0">
              <a:latin typeface="Times New Roman"/>
              <a:cs typeface="Times New Roman"/>
            </a:endParaRPr>
          </a:p>
          <a:p>
            <a:pPr marL="445770" lvl="1" indent="-171450">
              <a:lnSpc>
                <a:spcPct val="100000"/>
              </a:lnSpc>
              <a:buFont typeface="Arial"/>
              <a:buChar char="•"/>
            </a:pPr>
            <a:r>
              <a:rPr lang="en-US" sz="1400" b="0" dirty="0">
                <a:latin typeface="Times New Roman"/>
                <a:ea typeface="+mn-lt"/>
                <a:cs typeface="+mn-lt"/>
              </a:rPr>
              <a:t>   Mockito</a:t>
            </a:r>
            <a:endParaRPr lang="en-US" sz="1400" b="0">
              <a:latin typeface="Times New Roman"/>
              <a:cs typeface="Times New Roman"/>
            </a:endParaRPr>
          </a:p>
          <a:p>
            <a:pPr marL="445770" lvl="1" indent="-171450">
              <a:lnSpc>
                <a:spcPct val="100000"/>
              </a:lnSpc>
              <a:buFont typeface="Arial"/>
              <a:buChar char="•"/>
            </a:pPr>
            <a:r>
              <a:rPr lang="en-US" sz="1400" b="0" dirty="0">
                <a:latin typeface="Times New Roman"/>
                <a:ea typeface="+mn-lt"/>
                <a:cs typeface="+mn-lt"/>
              </a:rPr>
              <a:t>   Spring Boot</a:t>
            </a:r>
            <a:endParaRPr lang="en-US" sz="1400" b="0">
              <a:latin typeface="Times New Roman"/>
              <a:cs typeface="Times New Roman"/>
            </a:endParaRPr>
          </a:p>
          <a:p>
            <a:pPr marL="445770" lvl="1" indent="-171450">
              <a:lnSpc>
                <a:spcPct val="100000"/>
              </a:lnSpc>
              <a:buFont typeface="Arial"/>
              <a:buChar char="•"/>
            </a:pPr>
            <a:r>
              <a:rPr lang="en-US" sz="1400" b="0" dirty="0">
                <a:latin typeface="Times New Roman"/>
                <a:ea typeface="+mn-lt"/>
                <a:cs typeface="+mn-lt"/>
              </a:rPr>
              <a:t>   </a:t>
            </a:r>
            <a:r>
              <a:rPr lang="en-US" sz="1400" b="0" err="1">
                <a:latin typeface="Times New Roman"/>
                <a:ea typeface="+mn-lt"/>
                <a:cs typeface="+mn-lt"/>
              </a:rPr>
              <a:t>Testcontainers</a:t>
            </a:r>
            <a:endParaRPr lang="en-US" sz="1400" b="0">
              <a:latin typeface="Times New Roman"/>
              <a:ea typeface="+mn-lt"/>
              <a:cs typeface="+mn-lt"/>
            </a:endParaRPr>
          </a:p>
          <a:p>
            <a:pPr marL="445770" lvl="1" indent="-171450">
              <a:lnSpc>
                <a:spcPct val="100000"/>
              </a:lnSpc>
              <a:buFont typeface="Arial"/>
              <a:buChar char="•"/>
            </a:pPr>
            <a:endParaRPr lang="en-US" sz="1400" b="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/>
                <a:cs typeface="Times New Roman"/>
              </a:rPr>
              <a:t>Servicii externe</a:t>
            </a:r>
          </a:p>
          <a:p>
            <a:pPr marL="56007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0" dirty="0">
                <a:latin typeface="Times New Roman"/>
                <a:cs typeface="Times New Roman"/>
              </a:rPr>
              <a:t>MongoDB</a:t>
            </a:r>
          </a:p>
          <a:p>
            <a:pPr marL="56007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0" dirty="0">
                <a:latin typeface="Times New Roman"/>
                <a:cs typeface="Times New Roman"/>
              </a:rPr>
              <a:t>GitHub </a:t>
            </a:r>
            <a:r>
              <a:rPr lang="en-US" sz="1400" b="0" err="1">
                <a:latin typeface="Times New Roman"/>
                <a:cs typeface="Times New Roman"/>
              </a:rPr>
              <a:t>Codespaces</a:t>
            </a:r>
            <a:endParaRPr lang="en-US" sz="1400" b="0">
              <a:latin typeface="Times New Roman"/>
              <a:cs typeface="Times New Roman"/>
            </a:endParaRPr>
          </a:p>
          <a:p>
            <a:pPr marL="56007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0" dirty="0">
                <a:latin typeface="Times New Roman"/>
                <a:cs typeface="Times New Roman"/>
              </a:rPr>
              <a:t>Docker</a:t>
            </a:r>
          </a:p>
          <a:p>
            <a:pPr marL="560070" lvl="1" indent="-285750">
              <a:lnSpc>
                <a:spcPct val="100000"/>
              </a:lnSpc>
              <a:buFont typeface="Arial"/>
              <a:buChar char="•"/>
            </a:pPr>
            <a:endParaRPr lang="en-US" sz="1400" b="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/>
                <a:cs typeface="Times New Roman"/>
              </a:rPr>
              <a:t>Tool-</a:t>
            </a:r>
            <a:r>
              <a:rPr lang="en-US" sz="1600" b="1" err="1">
                <a:latin typeface="Times New Roman"/>
                <a:cs typeface="Times New Roman"/>
              </a:rPr>
              <a:t>uri</a:t>
            </a:r>
            <a:r>
              <a:rPr lang="en-US" sz="1600" b="1" dirty="0">
                <a:latin typeface="Times New Roman"/>
                <a:cs typeface="Times New Roman"/>
              </a:rPr>
              <a:t> </a:t>
            </a:r>
            <a:r>
              <a:rPr lang="en-US" sz="1600" b="1" err="1">
                <a:latin typeface="Times New Roman"/>
                <a:cs typeface="Times New Roman"/>
              </a:rPr>
              <a:t>suport</a:t>
            </a:r>
            <a:endParaRPr lang="en-US" sz="1600" b="1" dirty="0" err="1">
              <a:latin typeface="Times New Roman"/>
              <a:cs typeface="Times New Roman"/>
            </a:endParaRPr>
          </a:p>
          <a:p>
            <a:pPr marL="56007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0" dirty="0">
                <a:latin typeface="Times New Roman"/>
                <a:cs typeface="Times New Roman"/>
              </a:rPr>
              <a:t>Gradle</a:t>
            </a:r>
          </a:p>
          <a:p>
            <a:pPr marL="56007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0" dirty="0">
                <a:latin typeface="Times New Roman"/>
                <a:cs typeface="Times New Roman"/>
              </a:rPr>
              <a:t>Postman</a:t>
            </a:r>
          </a:p>
          <a:p>
            <a:pPr marL="56007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0" dirty="0">
                <a:latin typeface="Times New Roman"/>
                <a:cs typeface="Times New Roman"/>
              </a:rPr>
              <a:t>Pit Test</a:t>
            </a:r>
          </a:p>
          <a:p>
            <a:pPr marL="56007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0" dirty="0">
                <a:latin typeface="Times New Roman"/>
                <a:cs typeface="Times New Roman"/>
              </a:rPr>
              <a:t>JMeter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173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88698-CD7E-83D6-C84D-1CBA50091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DAE2-38B3-8C34-3A15-704E0FA1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" y="211824"/>
            <a:ext cx="9238434" cy="1125670"/>
          </a:xfrm>
        </p:spPr>
        <p:txBody>
          <a:bodyPr/>
          <a:lstStyle/>
          <a:p>
            <a:r>
              <a:rPr lang="en-US" dirty="0"/>
              <a:t>TESTARE FUNCTIONALA</a:t>
            </a:r>
            <a:br>
              <a:rPr lang="en-US" dirty="0"/>
            </a:br>
            <a:r>
              <a:rPr lang="en-US" sz="2000" err="1"/>
              <a:t>partitionarea</a:t>
            </a:r>
            <a:r>
              <a:rPr lang="en-US" sz="2000" dirty="0"/>
              <a:t> in </a:t>
            </a:r>
            <a:r>
              <a:rPr lang="en-US" sz="2000" err="1"/>
              <a:t>clase</a:t>
            </a:r>
            <a:r>
              <a:rPr lang="en-US" sz="2000" dirty="0"/>
              <a:t> de </a:t>
            </a:r>
            <a:r>
              <a:rPr lang="en-US" sz="2000" err="1"/>
              <a:t>echivalenta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976A-F335-F767-CF97-17650DB7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8" y="1346679"/>
            <a:ext cx="11657556" cy="5285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err="1">
                <a:latin typeface="Times New Roman"/>
                <a:cs typeface="Times New Roman"/>
              </a:rPr>
              <a:t>Aceasta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tehnica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presupune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impartirea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valorilor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intrare</a:t>
            </a:r>
            <a:r>
              <a:rPr lang="en-US" sz="1600" dirty="0">
                <a:latin typeface="Times New Roman"/>
                <a:cs typeface="Times New Roman"/>
              </a:rPr>
              <a:t> in </a:t>
            </a:r>
            <a:r>
              <a:rPr lang="en-US" sz="1600" err="1">
                <a:latin typeface="Times New Roman"/>
                <a:cs typeface="Times New Roman"/>
              </a:rPr>
              <a:t>clase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logice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echivalente</a:t>
            </a:r>
            <a:r>
              <a:rPr lang="en-US" sz="1600" dirty="0">
                <a:latin typeface="Times New Roman"/>
                <a:cs typeface="Times New Roman"/>
              </a:rPr>
              <a:t>: o </a:t>
            </a:r>
            <a:r>
              <a:rPr lang="en-US" sz="1600" err="1">
                <a:latin typeface="Times New Roman"/>
                <a:cs typeface="Times New Roman"/>
              </a:rPr>
              <a:t>valoare</a:t>
            </a:r>
            <a:r>
              <a:rPr lang="en-US" sz="1600" dirty="0">
                <a:latin typeface="Times New Roman"/>
                <a:cs typeface="Times New Roman"/>
              </a:rPr>
              <a:t> din </a:t>
            </a:r>
            <a:r>
              <a:rPr lang="en-US" sz="1600" err="1">
                <a:latin typeface="Times New Roman"/>
                <a:cs typeface="Times New Roman"/>
              </a:rPr>
              <a:t>fiecare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clasa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suficienta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valida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comportamentul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600" err="1">
                <a:latin typeface="Times New Roman"/>
                <a:ea typeface="+mn-lt"/>
                <a:cs typeface="+mn-lt"/>
              </a:rPr>
              <a:t>Explicatie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 Se </a:t>
            </a:r>
            <a:r>
              <a:rPr lang="en-US" sz="1600" err="1">
                <a:latin typeface="Times New Roman"/>
                <a:ea typeface="+mn-lt"/>
                <a:cs typeface="+mn-lt"/>
              </a:rPr>
              <a:t>testeaza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clasa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invalida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in care </a:t>
            </a:r>
            <a:r>
              <a:rPr lang="en-US" sz="1600" err="1">
                <a:latin typeface="Times New Roman"/>
                <a:ea typeface="+mn-lt"/>
                <a:cs typeface="+mn-lt"/>
              </a:rPr>
              <a:t>ratingul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depaseste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valoarea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maxima </a:t>
            </a:r>
            <a:r>
              <a:rPr lang="en-US" sz="1600" err="1">
                <a:latin typeface="Times New Roman"/>
                <a:ea typeface="+mn-lt"/>
                <a:cs typeface="+mn-lt"/>
              </a:rPr>
              <a:t>admisa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(5). </a:t>
            </a:r>
            <a:r>
              <a:rPr lang="en-US" sz="1600" err="1">
                <a:latin typeface="Times New Roman"/>
                <a:ea typeface="+mn-lt"/>
                <a:cs typeface="+mn-lt"/>
              </a:rPr>
              <a:t>Validarea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este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deja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implementata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in </a:t>
            </a:r>
            <a:r>
              <a:rPr lang="en-US" sz="1600" err="1">
                <a:latin typeface="Times New Roman"/>
                <a:ea typeface="+mn-lt"/>
                <a:cs typeface="+mn-lt"/>
              </a:rPr>
              <a:t>serviciu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si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returneaza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mesajul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corespunzator</a:t>
            </a:r>
            <a:r>
              <a:rPr lang="en-US" sz="1600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</a:endParaRP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4F67CA6-ED26-7CAE-1588-C452C5E6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42" y="2570162"/>
            <a:ext cx="6967362" cy="26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7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B3F48-6403-C64C-C302-3DE932A6E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267D-7A25-0840-75FF-10C3D2A6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" y="211824"/>
            <a:ext cx="9238434" cy="1125670"/>
          </a:xfrm>
        </p:spPr>
        <p:txBody>
          <a:bodyPr/>
          <a:lstStyle/>
          <a:p>
            <a:r>
              <a:rPr lang="en-US" dirty="0"/>
              <a:t>TESTARE FUNCTIONALA</a:t>
            </a:r>
            <a:br>
              <a:rPr lang="en-US" dirty="0"/>
            </a:b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valorilor</a:t>
            </a:r>
            <a:r>
              <a:rPr lang="en-US" sz="2000" dirty="0"/>
              <a:t> de </a:t>
            </a:r>
            <a:r>
              <a:rPr lang="en-US" sz="2000" dirty="0" err="1"/>
              <a:t>frontiera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CD52-F25A-E396-C9E5-35D08107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8" y="1346679"/>
            <a:ext cx="11657556" cy="5285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err="1">
                <a:latin typeface="Times New Roman"/>
                <a:cs typeface="Times New Roman"/>
              </a:rPr>
              <a:t>Aceasta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tehnica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testeaza</a:t>
            </a:r>
            <a:r>
              <a:rPr lang="en-US" sz="1600" dirty="0">
                <a:latin typeface="Times New Roman"/>
                <a:cs typeface="Times New Roman"/>
              </a:rPr>
              <a:t> exact </a:t>
            </a:r>
            <a:r>
              <a:rPr lang="en-US" sz="1600" err="1">
                <a:latin typeface="Times New Roman"/>
                <a:cs typeface="Times New Roman"/>
              </a:rPr>
              <a:t>valorile</a:t>
            </a:r>
            <a:r>
              <a:rPr lang="en-US" sz="1600" dirty="0">
                <a:latin typeface="Times New Roman"/>
                <a:cs typeface="Times New Roman"/>
              </a:rPr>
              <a:t> de la </a:t>
            </a:r>
            <a:r>
              <a:rPr lang="en-US" sz="1600" err="1">
                <a:latin typeface="Times New Roman"/>
                <a:cs typeface="Times New Roman"/>
              </a:rPr>
              <a:t>limita</a:t>
            </a:r>
            <a:r>
              <a:rPr lang="en-US" sz="1600" dirty="0">
                <a:latin typeface="Times New Roman"/>
                <a:cs typeface="Times New Roman"/>
              </a:rPr>
              <a:t> ale </a:t>
            </a:r>
            <a:r>
              <a:rPr lang="en-US" sz="1600" err="1">
                <a:latin typeface="Times New Roman"/>
                <a:cs typeface="Times New Roman"/>
              </a:rPr>
              <a:t>unui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domeniu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intrare</a:t>
            </a:r>
            <a:r>
              <a:rPr lang="en-US" sz="1600" dirty="0">
                <a:latin typeface="Times New Roman"/>
                <a:cs typeface="Times New Roman"/>
              </a:rPr>
              <a:t> (</a:t>
            </a:r>
            <a:r>
              <a:rPr lang="en-US" sz="1600" err="1">
                <a:latin typeface="Times New Roman"/>
                <a:cs typeface="Times New Roman"/>
              </a:rPr>
              <a:t>minimul</a:t>
            </a:r>
            <a:r>
              <a:rPr lang="en-US" sz="1600" dirty="0">
                <a:latin typeface="Times New Roman"/>
                <a:cs typeface="Times New Roman"/>
              </a:rPr>
              <a:t>/</a:t>
            </a:r>
            <a:r>
              <a:rPr lang="en-US" sz="1600" err="1">
                <a:latin typeface="Times New Roman"/>
                <a:cs typeface="Times New Roman"/>
              </a:rPr>
              <a:t>maximul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acceptabil</a:t>
            </a:r>
            <a:r>
              <a:rPr lang="en-US" sz="1600" dirty="0">
                <a:latin typeface="Times New Roman"/>
                <a:cs typeface="Times New Roman"/>
              </a:rPr>
              <a:t> + </a:t>
            </a:r>
            <a:r>
              <a:rPr lang="en-US" sz="1600" err="1">
                <a:latin typeface="Times New Roman"/>
                <a:cs typeface="Times New Roman"/>
              </a:rPr>
              <a:t>imediat</a:t>
            </a:r>
            <a:r>
              <a:rPr lang="en-US" sz="1600" dirty="0">
                <a:latin typeface="Times New Roman"/>
                <a:cs typeface="Times New Roman"/>
              </a:rPr>
              <a:t> sub/</a:t>
            </a:r>
            <a:r>
              <a:rPr lang="en-US" sz="1600" err="1">
                <a:latin typeface="Times New Roman"/>
                <a:cs typeface="Times New Roman"/>
              </a:rPr>
              <a:t>peste</a:t>
            </a:r>
            <a:r>
              <a:rPr lang="en-US" sz="1600" dirty="0">
                <a:latin typeface="Times New Roman"/>
                <a:cs typeface="Times New Roman"/>
              </a:rPr>
              <a:t>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err="1">
                <a:latin typeface="Times New Roman"/>
                <a:ea typeface="+mn-lt"/>
                <a:cs typeface="+mn-lt"/>
              </a:rPr>
              <a:t>Explicatie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 Se </a:t>
            </a:r>
            <a:r>
              <a:rPr lang="en-US" sz="1600" err="1">
                <a:latin typeface="Times New Roman"/>
                <a:ea typeface="+mn-lt"/>
                <a:cs typeface="+mn-lt"/>
              </a:rPr>
              <a:t>testeaza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limita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inferioara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a </a:t>
            </a:r>
            <a:r>
              <a:rPr lang="en-US" sz="1600" err="1">
                <a:latin typeface="Times New Roman"/>
                <a:ea typeface="+mn-lt"/>
                <a:cs typeface="+mn-lt"/>
              </a:rPr>
              <a:t>timpului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600" err="1">
                <a:latin typeface="Times New Roman"/>
                <a:ea typeface="+mn-lt"/>
                <a:cs typeface="+mn-lt"/>
              </a:rPr>
              <a:t>plecare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– cu o </a:t>
            </a:r>
            <a:r>
              <a:rPr lang="en-US" sz="1600" err="1">
                <a:latin typeface="Times New Roman"/>
                <a:ea typeface="+mn-lt"/>
                <a:cs typeface="+mn-lt"/>
              </a:rPr>
              <a:t>valoare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exact sub </a:t>
            </a:r>
            <a:r>
              <a:rPr lang="en-US" sz="1600" err="1">
                <a:latin typeface="Times New Roman"/>
                <a:ea typeface="+mn-lt"/>
                <a:cs typeface="+mn-lt"/>
              </a:rPr>
              <a:t>minimul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acceptat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. </a:t>
            </a:r>
            <a:r>
              <a:rPr lang="en-US" sz="1600" err="1">
                <a:latin typeface="Times New Roman"/>
                <a:ea typeface="+mn-lt"/>
                <a:cs typeface="+mn-lt"/>
              </a:rPr>
              <a:t>Comportamentul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corect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este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respingerea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cu </a:t>
            </a:r>
            <a:r>
              <a:rPr lang="en-US" sz="1600" err="1">
                <a:latin typeface="Times New Roman"/>
                <a:ea typeface="+mn-lt"/>
                <a:cs typeface="+mn-lt"/>
              </a:rPr>
              <a:t>eroare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149E617-6EFC-BF11-1855-CA76ADAB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28" y="2378734"/>
            <a:ext cx="8305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5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2C996-81AE-3513-38B0-F744A9CC5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9CEF-8E55-8F56-95DC-9E7D0A0F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" y="211824"/>
            <a:ext cx="9238434" cy="1125670"/>
          </a:xfrm>
        </p:spPr>
        <p:txBody>
          <a:bodyPr/>
          <a:lstStyle/>
          <a:p>
            <a:r>
              <a:rPr lang="en-US" dirty="0"/>
              <a:t>TESTARE FUNCTIONALA</a:t>
            </a:r>
            <a:br>
              <a:rPr lang="en-US" dirty="0"/>
            </a:br>
            <a:r>
              <a:rPr lang="en-US" sz="2000" dirty="0" err="1"/>
              <a:t>partitionarea</a:t>
            </a:r>
            <a:r>
              <a:rPr lang="en-US" sz="2000" dirty="0"/>
              <a:t> pe </a:t>
            </a:r>
            <a:r>
              <a:rPr lang="en-US" sz="2000" dirty="0" err="1"/>
              <a:t>categorii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093E-5E9C-3445-A0F8-B333958A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8" y="1346679"/>
            <a:ext cx="11657556" cy="5285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err="1">
                <a:latin typeface="Times New Roman"/>
                <a:cs typeface="Times New Roman"/>
              </a:rPr>
              <a:t>Aceasta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abordare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presupune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clasificarea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valorilor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intrare</a:t>
            </a:r>
            <a:r>
              <a:rPr lang="en-US" sz="1600" dirty="0">
                <a:latin typeface="Times New Roman"/>
                <a:cs typeface="Times New Roman"/>
              </a:rPr>
              <a:t> in </a:t>
            </a:r>
            <a:r>
              <a:rPr lang="en-US" sz="1600" err="1">
                <a:latin typeface="Times New Roman"/>
                <a:cs typeface="Times New Roman"/>
              </a:rPr>
              <a:t>categorii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combinarea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acestor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categorii</a:t>
            </a:r>
            <a:r>
              <a:rPr lang="en-US" sz="1600" dirty="0">
                <a:latin typeface="Times New Roman"/>
                <a:cs typeface="Times New Roman"/>
              </a:rPr>
              <a:t> in </a:t>
            </a:r>
            <a:r>
              <a:rPr lang="en-US" sz="1600" err="1">
                <a:latin typeface="Times New Roman"/>
                <a:cs typeface="Times New Roman"/>
              </a:rPr>
              <a:t>scenarii</a:t>
            </a:r>
            <a:r>
              <a:rPr lang="en-US" sz="1600" dirty="0">
                <a:latin typeface="Times New Roman"/>
                <a:cs typeface="Times New Roman"/>
              </a:rPr>
              <a:t> de test.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Times New Roman"/>
                <a:ea typeface="+mn-lt"/>
                <a:cs typeface="+mn-lt"/>
              </a:rPr>
              <a:t>Explicatie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Aceasta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este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o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categorie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logica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(start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si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end nu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trebuie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sa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fie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egale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). In test se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invalideaza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doar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aceasta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regula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restul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valorilor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raman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valide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.</a:t>
            </a:r>
            <a:endParaRPr lang="en-US" sz="16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7C36987-9CFE-3A43-5943-9618F027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24" y="2329921"/>
            <a:ext cx="94773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6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E313C-4E23-352C-14CD-A0B59AF76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34C6-8194-4CE8-CDF1-DFCB0270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" y="211824"/>
            <a:ext cx="9238434" cy="1125670"/>
          </a:xfrm>
        </p:spPr>
        <p:txBody>
          <a:bodyPr/>
          <a:lstStyle/>
          <a:p>
            <a:r>
              <a:rPr lang="en-US" dirty="0"/>
              <a:t>TESTARE </a:t>
            </a:r>
            <a:r>
              <a:rPr lang="en-US" dirty="0" err="1"/>
              <a:t>structurala</a:t>
            </a:r>
            <a:br>
              <a:rPr lang="en-US" dirty="0"/>
            </a:br>
            <a:r>
              <a:rPr lang="en-US" sz="2000" dirty="0" err="1"/>
              <a:t>testarea</a:t>
            </a:r>
            <a:r>
              <a:rPr lang="en-US" sz="2000" dirty="0"/>
              <a:t> </a:t>
            </a:r>
            <a:r>
              <a:rPr lang="en-US" sz="2000" dirty="0" err="1"/>
              <a:t>instructiunilor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48EC-BD83-F480-680D-664923BE3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8" y="1346679"/>
            <a:ext cx="11657556" cy="52855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/>
                <a:cs typeface="Times New Roman"/>
              </a:rPr>
              <a:t>Se </a:t>
            </a:r>
            <a:r>
              <a:rPr lang="en-US" sz="1600" dirty="0" err="1">
                <a:latin typeface="Times New Roman"/>
                <a:cs typeface="Times New Roman"/>
              </a:rPr>
              <a:t>asigura</a:t>
            </a:r>
            <a:r>
              <a:rPr lang="en-US" sz="1600" dirty="0">
                <a:latin typeface="Times New Roman"/>
                <a:cs typeface="Times New Roman"/>
              </a:rPr>
              <a:t> ca </a:t>
            </a:r>
            <a:r>
              <a:rPr lang="en-US" sz="1600" dirty="0" err="1">
                <a:latin typeface="Times New Roman"/>
                <a:cs typeface="Times New Roman"/>
              </a:rPr>
              <a:t>fiecare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instructiune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dintr</a:t>
            </a:r>
            <a:r>
              <a:rPr lang="en-US" sz="1600" dirty="0">
                <a:latin typeface="Times New Roman"/>
                <a:cs typeface="Times New Roman"/>
              </a:rPr>
              <a:t>-o </a:t>
            </a:r>
            <a:r>
              <a:rPr lang="en-US" sz="1600" dirty="0" err="1">
                <a:latin typeface="Times New Roman"/>
                <a:cs typeface="Times New Roman"/>
              </a:rPr>
              <a:t>metoda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executata</a:t>
            </a:r>
            <a:r>
              <a:rPr lang="en-US" sz="1600" dirty="0">
                <a:latin typeface="Times New Roman"/>
                <a:cs typeface="Times New Roman"/>
              </a:rPr>
              <a:t> cel </a:t>
            </a:r>
            <a:r>
              <a:rPr lang="en-US" sz="1600" dirty="0" err="1">
                <a:latin typeface="Times New Roman"/>
                <a:cs typeface="Times New Roman"/>
              </a:rPr>
              <a:t>putin</a:t>
            </a:r>
            <a:r>
              <a:rPr lang="en-US" sz="1600" dirty="0">
                <a:latin typeface="Times New Roman"/>
                <a:cs typeface="Times New Roman"/>
              </a:rPr>
              <a:t> o data de un test.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err="1">
                <a:latin typeface="Times New Roman"/>
                <a:ea typeface="+mn-lt"/>
                <a:cs typeface="+mn-lt"/>
              </a:rPr>
              <a:t>Acest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test </a:t>
            </a:r>
            <a:r>
              <a:rPr lang="en-US" sz="1600" err="1">
                <a:latin typeface="Times New Roman"/>
                <a:ea typeface="+mn-lt"/>
                <a:cs typeface="+mn-lt"/>
              </a:rPr>
              <a:t>apeleaza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calea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completa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600" err="1">
                <a:latin typeface="Times New Roman"/>
                <a:ea typeface="+mn-lt"/>
                <a:cs typeface="+mn-lt"/>
              </a:rPr>
              <a:t>succes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din </a:t>
            </a:r>
            <a:r>
              <a:rPr lang="en-US" sz="1600" err="1">
                <a:latin typeface="Times New Roman"/>
                <a:ea typeface="+mn-lt"/>
                <a:cs typeface="+mn-lt"/>
              </a:rPr>
              <a:t>metoda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createReview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(), </a:t>
            </a:r>
            <a:r>
              <a:rPr lang="en-US" sz="1600" err="1">
                <a:latin typeface="Times New Roman"/>
                <a:ea typeface="+mn-lt"/>
                <a:cs typeface="+mn-lt"/>
              </a:rPr>
              <a:t>executand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toate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instructiunile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 </a:t>
            </a:r>
            <a:r>
              <a:rPr lang="en-US" sz="1600" err="1">
                <a:latin typeface="Times New Roman"/>
                <a:ea typeface="+mn-lt"/>
                <a:cs typeface="+mn-lt"/>
              </a:rPr>
              <a:t>validari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de ID-</a:t>
            </a:r>
            <a:r>
              <a:rPr lang="en-US" sz="1600" err="1">
                <a:latin typeface="Times New Roman"/>
                <a:ea typeface="+mn-lt"/>
                <a:cs typeface="+mn-lt"/>
              </a:rPr>
              <a:t>uri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latin typeface="Times New Roman"/>
                <a:ea typeface="+mn-lt"/>
                <a:cs typeface="+mn-lt"/>
              </a:rPr>
              <a:t>cautari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in DB, </a:t>
            </a:r>
            <a:r>
              <a:rPr lang="en-US" sz="1600" err="1">
                <a:latin typeface="Times New Roman"/>
                <a:ea typeface="+mn-lt"/>
                <a:cs typeface="+mn-lt"/>
              </a:rPr>
              <a:t>salvarea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review-</a:t>
            </a:r>
            <a:r>
              <a:rPr lang="en-US" sz="1600" err="1">
                <a:latin typeface="Times New Roman"/>
                <a:ea typeface="+mn-lt"/>
                <a:cs typeface="+mn-lt"/>
              </a:rPr>
              <a:t>ului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latin typeface="Times New Roman"/>
                <a:ea typeface="+mn-lt"/>
                <a:cs typeface="+mn-lt"/>
              </a:rPr>
              <a:t>construirea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obiectului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DTO etc.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2891637-49A8-9851-041D-A846FCD69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9" y="1707445"/>
            <a:ext cx="8158226" cy="41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1D01C-B5EE-657C-ECAF-1C60DDFE6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BF9D-6FCA-040B-808F-A3E23A9F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" y="211824"/>
            <a:ext cx="9238434" cy="1125670"/>
          </a:xfrm>
        </p:spPr>
        <p:txBody>
          <a:bodyPr/>
          <a:lstStyle/>
          <a:p>
            <a:r>
              <a:rPr lang="en-US" dirty="0"/>
              <a:t>TESTARE </a:t>
            </a:r>
            <a:r>
              <a:rPr lang="en-US" dirty="0" err="1"/>
              <a:t>structurala</a:t>
            </a:r>
            <a:br>
              <a:rPr lang="en-US" dirty="0"/>
            </a:br>
            <a:r>
              <a:rPr lang="en-US" sz="2000" dirty="0" err="1"/>
              <a:t>testarea</a:t>
            </a:r>
            <a:r>
              <a:rPr lang="en-US" sz="2000" dirty="0"/>
              <a:t> </a:t>
            </a:r>
            <a:r>
              <a:rPr lang="en-US" sz="2000" dirty="0" err="1"/>
              <a:t>deciziilor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01D3-60FA-1861-74C0-8202BF5B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8" y="1346679"/>
            <a:ext cx="11657556" cy="5285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err="1">
                <a:latin typeface="Times New Roman"/>
                <a:cs typeface="Times New Roman"/>
              </a:rPr>
              <a:t>Asigura</a:t>
            </a:r>
            <a:r>
              <a:rPr lang="en-US" sz="1600" dirty="0">
                <a:latin typeface="Times New Roman"/>
                <a:cs typeface="Times New Roman"/>
              </a:rPr>
              <a:t> ca </a:t>
            </a:r>
            <a:r>
              <a:rPr lang="en-US" sz="1600" err="1">
                <a:latin typeface="Times New Roman"/>
                <a:cs typeface="Times New Roman"/>
              </a:rPr>
              <a:t>fiecare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decizie</a:t>
            </a:r>
            <a:r>
              <a:rPr lang="en-US" sz="1600" dirty="0">
                <a:latin typeface="Times New Roman"/>
                <a:cs typeface="Times New Roman"/>
              </a:rPr>
              <a:t> (if, else) are </a:t>
            </a:r>
            <a:r>
              <a:rPr lang="en-US" sz="1600" err="1">
                <a:latin typeface="Times New Roman"/>
                <a:cs typeface="Times New Roman"/>
              </a:rPr>
              <a:t>ambele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ramuri</a:t>
            </a:r>
            <a:r>
              <a:rPr lang="en-US" sz="1600" dirty="0">
                <a:latin typeface="Times New Roman"/>
                <a:cs typeface="Times New Roman"/>
              </a:rPr>
              <a:t> (true </a:t>
            </a:r>
            <a:r>
              <a:rPr lang="en-US" sz="160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false) </a:t>
            </a:r>
            <a:r>
              <a:rPr lang="en-US" sz="1600" err="1">
                <a:latin typeface="Times New Roman"/>
                <a:cs typeface="Times New Roman"/>
              </a:rPr>
              <a:t>acoperite</a:t>
            </a:r>
            <a:r>
              <a:rPr lang="en-US" sz="1600" dirty="0">
                <a:latin typeface="Times New Roman"/>
                <a:cs typeface="Times New Roman"/>
              </a:rPr>
              <a:t> de cel </a:t>
            </a:r>
            <a:r>
              <a:rPr lang="en-US" sz="1600" err="1">
                <a:latin typeface="Times New Roman"/>
                <a:cs typeface="Times New Roman"/>
              </a:rPr>
              <a:t>putin</a:t>
            </a:r>
            <a:r>
              <a:rPr lang="en-US" sz="1600" dirty="0">
                <a:latin typeface="Times New Roman"/>
                <a:cs typeface="Times New Roman"/>
              </a:rPr>
              <a:t> un test.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Times New Roman"/>
                <a:ea typeface="+mn-lt"/>
                <a:cs typeface="+mn-lt"/>
              </a:rPr>
              <a:t>Explicatie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 In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createReview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(),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exista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 </a:t>
            </a: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endParaRPr lang="en-US" sz="1600" dirty="0">
              <a:latin typeface="Times New Roman"/>
              <a:ea typeface="+mn-lt"/>
              <a:cs typeface="+mn-lt"/>
            </a:endParaRPr>
          </a:p>
          <a:p>
            <a:r>
              <a:rPr lang="en-US" sz="1600" dirty="0" err="1">
                <a:latin typeface="Times New Roman"/>
                <a:ea typeface="+mn-lt"/>
                <a:cs typeface="+mn-lt"/>
              </a:rPr>
              <a:t>Acest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test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asigura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ca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ramura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„false” a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fost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testata. 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Combinat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cu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testul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succes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(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validReview</a:t>
            </a:r>
            <a:r>
              <a:rPr lang="en-US" sz="1600" dirty="0">
                <a:latin typeface="Times New Roman"/>
                <a:ea typeface="+mn-lt"/>
                <a:cs typeface="+mn-lt"/>
              </a:rPr>
              <a:t>),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ambele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ramuri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ale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deciziei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sunt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acoperite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A0F7F0F-2983-22D1-A9FC-D3DA3B95A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4" y="2241760"/>
            <a:ext cx="8551334" cy="1330259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055BA74-202E-0399-B74C-5D59E20B0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73" y="4539015"/>
            <a:ext cx="67722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D8960-18BA-3D3A-1C26-981F0821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5FC0-552B-D5F2-E3F1-4DCAB3E0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" y="211824"/>
            <a:ext cx="9238434" cy="1125670"/>
          </a:xfrm>
        </p:spPr>
        <p:txBody>
          <a:bodyPr/>
          <a:lstStyle/>
          <a:p>
            <a:r>
              <a:rPr lang="en-US" dirty="0"/>
              <a:t>TESTARE </a:t>
            </a:r>
            <a:r>
              <a:rPr lang="en-US" dirty="0" err="1"/>
              <a:t>structurala</a:t>
            </a:r>
            <a:br>
              <a:rPr lang="en-US" dirty="0"/>
            </a:br>
            <a:r>
              <a:rPr lang="en-US" sz="2000" dirty="0" err="1"/>
              <a:t>testarea</a:t>
            </a:r>
            <a:r>
              <a:rPr lang="en-US" sz="2000" dirty="0"/>
              <a:t> </a:t>
            </a:r>
            <a:r>
              <a:rPr lang="en-US" sz="2000" dirty="0" err="1"/>
              <a:t>conditiilor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AB27-A2EF-2BCE-9944-07688539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8" y="1346679"/>
            <a:ext cx="11657556" cy="5285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Times New Roman"/>
                <a:cs typeface="Times New Roman"/>
              </a:rPr>
              <a:t>Testarea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fiecarei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conditii</a:t>
            </a:r>
            <a:r>
              <a:rPr lang="en-US" sz="1600" dirty="0">
                <a:latin typeface="Times New Roman"/>
                <a:cs typeface="Times New Roman"/>
              </a:rPr>
              <a:t> simple </a:t>
            </a:r>
            <a:r>
              <a:rPr lang="en-US" sz="1600" dirty="0" err="1">
                <a:latin typeface="Times New Roman"/>
                <a:cs typeface="Times New Roman"/>
              </a:rPr>
              <a:t>dintr</a:t>
            </a:r>
            <a:r>
              <a:rPr lang="en-US" sz="1600" dirty="0">
                <a:latin typeface="Times New Roman"/>
                <a:cs typeface="Times New Roman"/>
              </a:rPr>
              <a:t>-o </a:t>
            </a:r>
            <a:r>
              <a:rPr lang="en-US" sz="1600" dirty="0" err="1">
                <a:latin typeface="Times New Roman"/>
                <a:cs typeface="Times New Roman"/>
              </a:rPr>
              <a:t>expresie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compusa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dirty="0" err="1">
                <a:latin typeface="Times New Roman"/>
                <a:cs typeface="Times New Roman"/>
              </a:rPr>
              <a:t>Chiar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daca</a:t>
            </a:r>
            <a:r>
              <a:rPr lang="en-US" sz="1600" dirty="0">
                <a:latin typeface="Times New Roman"/>
                <a:cs typeface="Times New Roman"/>
              </a:rPr>
              <a:t> if (a &amp;&amp; b) </a:t>
            </a:r>
            <a:r>
              <a:rPr lang="en-US" sz="1600" dirty="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testat</a:t>
            </a:r>
            <a:r>
              <a:rPr lang="en-US" sz="1600" dirty="0">
                <a:latin typeface="Times New Roman"/>
                <a:cs typeface="Times New Roman"/>
              </a:rPr>
              <a:t> ca „true”, </a:t>
            </a:r>
            <a:r>
              <a:rPr lang="en-US" sz="1600" dirty="0" err="1">
                <a:latin typeface="Times New Roman"/>
                <a:cs typeface="Times New Roman"/>
              </a:rPr>
              <a:t>trebuie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verificam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cazuri</a:t>
            </a:r>
            <a:r>
              <a:rPr lang="en-US" sz="1600" dirty="0">
                <a:latin typeface="Times New Roman"/>
                <a:cs typeface="Times New Roman"/>
              </a:rPr>
              <a:t> cand a </a:t>
            </a:r>
            <a:r>
              <a:rPr lang="en-US" sz="1600" dirty="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true </a:t>
            </a:r>
            <a:r>
              <a:rPr lang="en-US" sz="1600" dirty="0" err="1">
                <a:latin typeface="Times New Roman"/>
                <a:cs typeface="Times New Roman"/>
              </a:rPr>
              <a:t>dar</a:t>
            </a:r>
            <a:r>
              <a:rPr lang="en-US" sz="1600" dirty="0">
                <a:latin typeface="Times New Roman"/>
                <a:cs typeface="Times New Roman"/>
              </a:rPr>
              <a:t> b false, </a:t>
            </a:r>
            <a:r>
              <a:rPr lang="en-US" sz="1600" dirty="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invers.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err="1">
                <a:latin typeface="Times New Roman"/>
                <a:ea typeface="+mn-lt"/>
                <a:cs typeface="+mn-lt"/>
              </a:rPr>
              <a:t>Explicatie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</a:t>
            </a:r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err="1">
                <a:latin typeface="Times New Roman"/>
                <a:ea typeface="+mn-lt"/>
                <a:cs typeface="+mn-lt"/>
              </a:rPr>
              <a:t>Aici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avem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un if (</a:t>
            </a:r>
            <a:r>
              <a:rPr lang="en-US" sz="1600" err="1">
                <a:latin typeface="Times New Roman"/>
                <a:ea typeface="+mn-lt"/>
                <a:cs typeface="+mn-lt"/>
              </a:rPr>
              <a:t>conditie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) cu o </a:t>
            </a:r>
            <a:r>
              <a:rPr lang="en-US" sz="1600" err="1">
                <a:latin typeface="Times New Roman"/>
                <a:ea typeface="+mn-lt"/>
                <a:cs typeface="+mn-lt"/>
              </a:rPr>
              <a:t>singura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conditie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600" err="1">
                <a:latin typeface="Times New Roman"/>
                <a:ea typeface="+mn-lt"/>
                <a:cs typeface="+mn-lt"/>
              </a:rPr>
              <a:t>deci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testul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ofera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si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condition coverage, </a:t>
            </a:r>
            <a:r>
              <a:rPr lang="en-US" sz="1600" err="1">
                <a:latin typeface="Times New Roman"/>
                <a:ea typeface="+mn-lt"/>
                <a:cs typeface="+mn-lt"/>
              </a:rPr>
              <a:t>deoarece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     •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ride.getDepartureTime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().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isBefore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Instant.now</a:t>
            </a:r>
            <a:r>
              <a:rPr lang="en-US" sz="1600" dirty="0">
                <a:latin typeface="Times New Roman"/>
                <a:ea typeface="+mn-lt"/>
                <a:cs typeface="+mn-lt"/>
              </a:rPr>
              <a:t>()) == true →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ramura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testata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     •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Complementul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este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testat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scenariile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valide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(ex: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testCreateRide_Success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), cand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conditia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este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false.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A471155-95A2-147B-D7CC-FD449F7C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29" t="-1015" r="-46" b="508"/>
          <a:stretch>
            <a:fillRect/>
          </a:stretch>
        </p:blipFill>
        <p:spPr>
          <a:xfrm>
            <a:off x="707496" y="1920698"/>
            <a:ext cx="8081809" cy="28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6776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PortalVTI</vt:lpstr>
      <vt:lpstr>Proiect Testarea Sistemelor Software</vt:lpstr>
      <vt:lpstr>Obiectiv</vt:lpstr>
      <vt:lpstr>Infrastrucutra software</vt:lpstr>
      <vt:lpstr>TESTARE FUNCTIONALA partitionarea in clase de echivalenta</vt:lpstr>
      <vt:lpstr>TESTARE FUNCTIONALA analiza valorilor de frontiera</vt:lpstr>
      <vt:lpstr>TESTARE FUNCTIONALA partitionarea pe categorii</vt:lpstr>
      <vt:lpstr>TESTARE structurala testarea instructiunilor</vt:lpstr>
      <vt:lpstr>TESTARE structurala testarea deciziilor</vt:lpstr>
      <vt:lpstr>TESTARE structurala testarea conditiilor</vt:lpstr>
      <vt:lpstr>TESTAREa performantei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583</cp:revision>
  <dcterms:created xsi:type="dcterms:W3CDTF">2025-05-15T17:44:45Z</dcterms:created>
  <dcterms:modified xsi:type="dcterms:W3CDTF">2025-05-15T19:22:30Z</dcterms:modified>
</cp:coreProperties>
</file>