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81" y="5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spc="15" dirty="0"/>
              <a:t>S</a:t>
            </a:r>
            <a:r>
              <a:rPr lang="en-IN" spc="15" dirty="0" err="1"/>
              <a:t>elvam</a:t>
            </a:r>
            <a:r>
              <a:rPr lang="en-IN" spc="15" dirty="0"/>
              <a:t> 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862C8219-285A-464C-10C3-E18349256421}"/>
              </a:ext>
            </a:extLst>
          </p:cNvPr>
          <p:cNvSpPr txBox="1"/>
          <p:nvPr/>
        </p:nvSpPr>
        <p:spPr>
          <a:xfrm>
            <a:off x="838200" y="2139604"/>
            <a:ext cx="8312331" cy="2246769"/>
          </a:xfrm>
          <a:prstGeom prst="rect">
            <a:avLst/>
          </a:prstGeom>
          <a:noFill/>
        </p:spPr>
        <p:txBody>
          <a:bodyPr wrap="square">
            <a:spAutoFit/>
          </a:bodyPr>
          <a:lstStyle/>
          <a:p>
            <a:pPr algn="l">
              <a:buFont typeface="Arial" panose="020B0604020202020204" pitchFamily="34" charset="0"/>
              <a:buChar char="•"/>
            </a:pPr>
            <a:r>
              <a:rPr lang="en-US" sz="2000" b="0" i="0" dirty="0">
                <a:solidFill>
                  <a:srgbClr val="0D0D0D"/>
                </a:solidFill>
                <a:effectLst/>
                <a:highlight>
                  <a:srgbClr val="FFFFFF"/>
                </a:highlight>
                <a:latin typeface="Söhne"/>
              </a:rPr>
              <a:t>Identified distinct consumer segments with unique characteristics and preferences</a:t>
            </a:r>
          </a:p>
          <a:p>
            <a:pPr algn="l">
              <a:buFont typeface="Arial" panose="020B0604020202020204" pitchFamily="34" charset="0"/>
              <a:buChar char="•"/>
            </a:pPr>
            <a:r>
              <a:rPr lang="en-US" sz="2000" b="0" i="0" dirty="0">
                <a:solidFill>
                  <a:srgbClr val="0D0D0D"/>
                </a:solidFill>
                <a:effectLst/>
                <a:highlight>
                  <a:srgbClr val="FFFFFF"/>
                </a:highlight>
                <a:latin typeface="Söhne"/>
              </a:rPr>
              <a:t>Provided insights into consumer behavior, enabling businesses to tailor their strategies accordingly</a:t>
            </a:r>
          </a:p>
          <a:p>
            <a:pPr algn="l">
              <a:buFont typeface="Arial" panose="020B0604020202020204" pitchFamily="34" charset="0"/>
              <a:buChar char="•"/>
            </a:pPr>
            <a:r>
              <a:rPr lang="en-US" sz="2000" b="0" i="0" dirty="0">
                <a:solidFill>
                  <a:srgbClr val="0D0D0D"/>
                </a:solidFill>
                <a:effectLst/>
                <a:highlight>
                  <a:srgbClr val="FFFFFF"/>
                </a:highlight>
                <a:latin typeface="Söhne"/>
              </a:rPr>
              <a:t>Enhanced understanding of the customer base leading to more targeted marketing campaigns, product offerings, and customer experiences</a:t>
            </a:r>
          </a:p>
          <a:p>
            <a:pPr algn="l">
              <a:buFont typeface="Arial" panose="020B0604020202020204" pitchFamily="34" charset="0"/>
              <a:buChar char="•"/>
            </a:pPr>
            <a:r>
              <a:rPr lang="en-US" sz="2000" b="0" i="0" dirty="0">
                <a:solidFill>
                  <a:srgbClr val="0D0D0D"/>
                </a:solidFill>
                <a:effectLst/>
                <a:highlight>
                  <a:srgbClr val="FFFFFF"/>
                </a:highlight>
                <a:latin typeface="Söhne"/>
              </a:rPr>
              <a:t>Improved business performance and competitiveness in the market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1C4803E-F830-169A-640A-BFC1CD3CE6A7}"/>
              </a:ext>
            </a:extLst>
          </p:cNvPr>
          <p:cNvSpPr txBox="1"/>
          <p:nvPr/>
        </p:nvSpPr>
        <p:spPr>
          <a:xfrm>
            <a:off x="1447800" y="2438400"/>
            <a:ext cx="6705600" cy="1846659"/>
          </a:xfrm>
          <a:prstGeom prst="rect">
            <a:avLst/>
          </a:prstGeom>
          <a:noFill/>
        </p:spPr>
        <p:txBody>
          <a:bodyPr wrap="square" rtlCol="0">
            <a:spAutoFit/>
          </a:bodyPr>
          <a:lstStyle/>
          <a:p>
            <a:r>
              <a:rPr lang="en-US" sz="3200" dirty="0"/>
              <a:t>Understanding USA consumer finance segmentation through K-Means Clustering</a:t>
            </a:r>
            <a:endParaRPr lang="en-IN" sz="3200"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C6EE1F6F-7828-F618-B367-C7EBC0314A15}"/>
              </a:ext>
            </a:extLst>
          </p:cNvPr>
          <p:cNvSpPr txBox="1"/>
          <p:nvPr/>
        </p:nvSpPr>
        <p:spPr>
          <a:xfrm>
            <a:off x="2895599" y="2362200"/>
            <a:ext cx="2814955"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Introduction</a:t>
            </a:r>
          </a:p>
          <a:p>
            <a:pPr marL="342900" indent="-342900">
              <a:buFont typeface="Arial" panose="020B0604020202020204" pitchFamily="34" charset="0"/>
              <a:buChar char="•"/>
            </a:pPr>
            <a:r>
              <a:rPr lang="en-US" sz="2000" dirty="0"/>
              <a:t>Problem Statement</a:t>
            </a:r>
          </a:p>
          <a:p>
            <a:pPr marL="342900" indent="-342900">
              <a:buFont typeface="Arial" panose="020B0604020202020204" pitchFamily="34" charset="0"/>
              <a:buChar char="•"/>
            </a:pPr>
            <a:r>
              <a:rPr lang="en-US" sz="2000" dirty="0"/>
              <a:t>Project Overview</a:t>
            </a:r>
          </a:p>
          <a:p>
            <a:pPr marL="342900" indent="-342900">
              <a:buFont typeface="Arial" panose="020B0604020202020204" pitchFamily="34" charset="0"/>
              <a:buChar char="•"/>
            </a:pPr>
            <a:r>
              <a:rPr lang="en-US" sz="2000" dirty="0"/>
              <a:t>End Users</a:t>
            </a:r>
          </a:p>
          <a:p>
            <a:pPr marL="342900" indent="-342900">
              <a:buFont typeface="Arial" panose="020B0604020202020204" pitchFamily="34" charset="0"/>
              <a:buChar char="•"/>
            </a:pPr>
            <a:r>
              <a:rPr lang="en-US" sz="2000" dirty="0"/>
              <a:t>Solution and Value Proposition</a:t>
            </a:r>
          </a:p>
          <a:p>
            <a:pPr marL="342900" indent="-342900">
              <a:buFont typeface="Arial" panose="020B0604020202020204" pitchFamily="34" charset="0"/>
              <a:buChar char="•"/>
            </a:pPr>
            <a:r>
              <a:rPr lang="en-US" sz="2000" dirty="0"/>
              <a:t>Key Features</a:t>
            </a:r>
          </a:p>
          <a:p>
            <a:pPr marL="342900" indent="-342900">
              <a:buFont typeface="Arial" panose="020B0604020202020204" pitchFamily="34" charset="0"/>
              <a:buChar char="•"/>
            </a:pPr>
            <a:r>
              <a:rPr lang="en-US" sz="2000" dirty="0"/>
              <a:t>Modelling Approach</a:t>
            </a:r>
          </a:p>
          <a:p>
            <a:pPr marL="342900" indent="-342900">
              <a:buFont typeface="Arial" panose="020B0604020202020204" pitchFamily="34" charset="0"/>
              <a:buChar char="•"/>
            </a:pPr>
            <a:r>
              <a:rPr lang="en-US" sz="2000" dirty="0"/>
              <a:t>Results and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1B9ABBAD-0D74-DCF9-DB11-DD02EAA0DD56}"/>
              </a:ext>
            </a:extLst>
          </p:cNvPr>
          <p:cNvSpPr txBox="1"/>
          <p:nvPr/>
        </p:nvSpPr>
        <p:spPr>
          <a:xfrm>
            <a:off x="914401" y="2832101"/>
            <a:ext cx="5636896" cy="1938992"/>
          </a:xfrm>
          <a:prstGeom prst="rect">
            <a:avLst/>
          </a:prstGeom>
          <a:noFill/>
        </p:spPr>
        <p:txBody>
          <a:bodyPr wrap="square">
            <a:spAutoFit/>
          </a:bodyPr>
          <a:lstStyle/>
          <a:p>
            <a:r>
              <a:rPr lang="en-US" sz="2000" b="0" i="0" dirty="0">
                <a:solidFill>
                  <a:srgbClr val="0D0D0D"/>
                </a:solidFill>
                <a:effectLst/>
                <a:highlight>
                  <a:srgbClr val="FFFFFF"/>
                </a:highlight>
                <a:latin typeface="Söhne"/>
              </a:rPr>
              <a:t>Understanding consumer behavior is crucial for businesses to tailor their strategies effectively. However, the diverse nature of consumer preferences makes it challenging to identify distinct customer segments and their characteristics accurately.</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19D33DD-399B-575D-D9C6-6ADB7A5A2184}"/>
              </a:ext>
            </a:extLst>
          </p:cNvPr>
          <p:cNvSpPr txBox="1"/>
          <p:nvPr/>
        </p:nvSpPr>
        <p:spPr>
          <a:xfrm>
            <a:off x="739775" y="2555102"/>
            <a:ext cx="7108825" cy="1631216"/>
          </a:xfrm>
          <a:prstGeom prst="rect">
            <a:avLst/>
          </a:prstGeom>
          <a:noFill/>
        </p:spPr>
        <p:txBody>
          <a:bodyPr wrap="square">
            <a:spAutoFit/>
          </a:bodyPr>
          <a:lstStyle/>
          <a:p>
            <a:r>
              <a:rPr lang="en-US" sz="2000" b="0" i="0" dirty="0">
                <a:solidFill>
                  <a:srgbClr val="0D0D0D"/>
                </a:solidFill>
                <a:effectLst/>
                <a:highlight>
                  <a:srgbClr val="FFFFFF"/>
                </a:highlight>
                <a:latin typeface="Söhne"/>
              </a:rPr>
              <a:t>Our project aims to tackle this challenge by employing the k-means clustering algorithm to segment US consumers into distinct groups based on their similarities. By analyzing consumer data and identifying patterns, we aim to provide valuable insights that can enhance businesses' understanding of their customer base.</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8419BE2-3920-9E73-9EFA-A8696F256CDC}"/>
              </a:ext>
            </a:extLst>
          </p:cNvPr>
          <p:cNvSpPr txBox="1"/>
          <p:nvPr/>
        </p:nvSpPr>
        <p:spPr>
          <a:xfrm>
            <a:off x="2057400" y="2743200"/>
            <a:ext cx="6100354" cy="1631216"/>
          </a:xfrm>
          <a:prstGeom prst="rect">
            <a:avLst/>
          </a:prstGeom>
          <a:noFill/>
        </p:spPr>
        <p:txBody>
          <a:bodyPr wrap="square">
            <a:spAutoFit/>
          </a:bodyPr>
          <a:lstStyle/>
          <a:p>
            <a:pPr algn="l">
              <a:buFont typeface="Arial" panose="020B0604020202020204" pitchFamily="34" charset="0"/>
              <a:buChar char="•"/>
            </a:pPr>
            <a:r>
              <a:rPr lang="en-US" sz="2000" b="0" i="0" dirty="0">
                <a:solidFill>
                  <a:srgbClr val="0D0D0D"/>
                </a:solidFill>
                <a:effectLst/>
                <a:highlight>
                  <a:srgbClr val="FFFFFF"/>
                </a:highlight>
                <a:latin typeface="Söhne"/>
              </a:rPr>
              <a:t>Marketing professionals</a:t>
            </a:r>
          </a:p>
          <a:p>
            <a:pPr algn="l">
              <a:buFont typeface="Arial" panose="020B0604020202020204" pitchFamily="34" charset="0"/>
              <a:buChar char="•"/>
            </a:pPr>
            <a:r>
              <a:rPr lang="en-US" sz="2000" b="0" i="0" dirty="0">
                <a:solidFill>
                  <a:srgbClr val="0D0D0D"/>
                </a:solidFill>
                <a:effectLst/>
                <a:highlight>
                  <a:srgbClr val="FFFFFF"/>
                </a:highlight>
                <a:latin typeface="Söhne"/>
              </a:rPr>
              <a:t>Product managers</a:t>
            </a:r>
          </a:p>
          <a:p>
            <a:pPr algn="l">
              <a:buFont typeface="Arial" panose="020B0604020202020204" pitchFamily="34" charset="0"/>
              <a:buChar char="•"/>
            </a:pPr>
            <a:r>
              <a:rPr lang="en-US" sz="2000" b="0" i="0" dirty="0">
                <a:solidFill>
                  <a:srgbClr val="0D0D0D"/>
                </a:solidFill>
                <a:effectLst/>
                <a:highlight>
                  <a:srgbClr val="FFFFFF"/>
                </a:highlight>
                <a:latin typeface="Söhne"/>
              </a:rPr>
              <a:t>Business strategists</a:t>
            </a:r>
          </a:p>
          <a:p>
            <a:pPr algn="l">
              <a:buFont typeface="Arial" panose="020B0604020202020204" pitchFamily="34" charset="0"/>
              <a:buChar char="•"/>
            </a:pPr>
            <a:r>
              <a:rPr lang="en-US" sz="2000" b="0" i="0" dirty="0">
                <a:solidFill>
                  <a:srgbClr val="0D0D0D"/>
                </a:solidFill>
                <a:effectLst/>
                <a:highlight>
                  <a:srgbClr val="FFFFFF"/>
                </a:highlight>
                <a:latin typeface="Söhne"/>
              </a:rPr>
              <a:t>Market researchers</a:t>
            </a:r>
          </a:p>
          <a:p>
            <a:pPr algn="l">
              <a:buFont typeface="Arial" panose="020B0604020202020204" pitchFamily="34" charset="0"/>
              <a:buChar char="•"/>
            </a:pPr>
            <a:r>
              <a:rPr lang="en-US" sz="2000" b="0" i="0" dirty="0">
                <a:solidFill>
                  <a:srgbClr val="0D0D0D"/>
                </a:solidFill>
                <a:effectLst/>
                <a:highlight>
                  <a:srgbClr val="FFFFFF"/>
                </a:highlight>
                <a:latin typeface="Söhne"/>
              </a:rPr>
              <a:t>Retailers and e-commerce platforms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03DF0975-21EE-13C1-8971-49660E93CFFA}"/>
              </a:ext>
            </a:extLst>
          </p:cNvPr>
          <p:cNvSpPr txBox="1"/>
          <p:nvPr/>
        </p:nvSpPr>
        <p:spPr>
          <a:xfrm>
            <a:off x="3050177" y="2832101"/>
            <a:ext cx="6100354" cy="1938992"/>
          </a:xfrm>
          <a:prstGeom prst="rect">
            <a:avLst/>
          </a:prstGeom>
          <a:noFill/>
        </p:spPr>
        <p:txBody>
          <a:bodyPr wrap="square">
            <a:spAutoFit/>
          </a:bodyPr>
          <a:lstStyle/>
          <a:p>
            <a:pPr algn="l">
              <a:buFont typeface="Arial" panose="020B0604020202020204" pitchFamily="34" charset="0"/>
              <a:buChar char="•"/>
            </a:pPr>
            <a:r>
              <a:rPr lang="en-US" sz="2000" b="0" i="0" dirty="0">
                <a:solidFill>
                  <a:srgbClr val="0D0D0D"/>
                </a:solidFill>
                <a:effectLst/>
                <a:highlight>
                  <a:srgbClr val="FFFFFF"/>
                </a:highlight>
                <a:latin typeface="Söhne"/>
              </a:rPr>
              <a:t>Tailor marketing strategies to specific customer segments</a:t>
            </a:r>
          </a:p>
          <a:p>
            <a:pPr algn="l">
              <a:buFont typeface="Arial" panose="020B0604020202020204" pitchFamily="34" charset="0"/>
              <a:buChar char="•"/>
            </a:pPr>
            <a:r>
              <a:rPr lang="en-US" sz="2000" b="0" i="0" dirty="0">
                <a:solidFill>
                  <a:srgbClr val="0D0D0D"/>
                </a:solidFill>
                <a:effectLst/>
                <a:highlight>
                  <a:srgbClr val="FFFFFF"/>
                </a:highlight>
                <a:latin typeface="Söhne"/>
              </a:rPr>
              <a:t>Customize product offerings based on consumer preferences</a:t>
            </a:r>
          </a:p>
          <a:p>
            <a:pPr algn="l">
              <a:buFont typeface="Arial" panose="020B0604020202020204" pitchFamily="34" charset="0"/>
              <a:buChar char="•"/>
            </a:pPr>
            <a:r>
              <a:rPr lang="en-US" sz="2000" b="0" i="0" dirty="0">
                <a:solidFill>
                  <a:srgbClr val="0D0D0D"/>
                </a:solidFill>
                <a:effectLst/>
                <a:highlight>
                  <a:srgbClr val="FFFFFF"/>
                </a:highlight>
                <a:latin typeface="Söhne"/>
              </a:rPr>
              <a:t>Improve customer retention and loyalty</a:t>
            </a:r>
          </a:p>
          <a:p>
            <a:pPr algn="l">
              <a:buFont typeface="Arial" panose="020B0604020202020204" pitchFamily="34" charset="0"/>
              <a:buChar char="•"/>
            </a:pPr>
            <a:r>
              <a:rPr lang="en-US" sz="2000" b="0" i="0" dirty="0">
                <a:solidFill>
                  <a:srgbClr val="0D0D0D"/>
                </a:solidFill>
                <a:effectLst/>
                <a:highlight>
                  <a:srgbClr val="FFFFFF"/>
                </a:highlight>
                <a:latin typeface="Söhne"/>
              </a:rPr>
              <a:t>Optimize resource allocation and budgeting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4FC3F404-4E09-3C3D-1717-6BCEDE9235B1}"/>
              </a:ext>
            </a:extLst>
          </p:cNvPr>
          <p:cNvSpPr txBox="1"/>
          <p:nvPr/>
        </p:nvSpPr>
        <p:spPr>
          <a:xfrm>
            <a:off x="3050177" y="2438400"/>
            <a:ext cx="6100354" cy="2554545"/>
          </a:xfrm>
          <a:prstGeom prst="rect">
            <a:avLst/>
          </a:prstGeom>
          <a:noFill/>
        </p:spPr>
        <p:txBody>
          <a:bodyPr wrap="square">
            <a:spAutoFit/>
          </a:bodyPr>
          <a:lstStyle/>
          <a:p>
            <a:pPr algn="l">
              <a:buFont typeface="Arial" panose="020B0604020202020204" pitchFamily="34" charset="0"/>
              <a:buChar char="•"/>
            </a:pPr>
            <a:r>
              <a:rPr lang="en-US" sz="2000" b="0" i="0" dirty="0">
                <a:solidFill>
                  <a:srgbClr val="0D0D0D"/>
                </a:solidFill>
                <a:effectLst/>
                <a:highlight>
                  <a:srgbClr val="FFFFFF"/>
                </a:highlight>
                <a:latin typeface="Söhne"/>
              </a:rPr>
              <a:t>Accurate segmentation of US consumers into distinct groups</a:t>
            </a:r>
          </a:p>
          <a:p>
            <a:pPr algn="l">
              <a:buFont typeface="Arial" panose="020B0604020202020204" pitchFamily="34" charset="0"/>
              <a:buChar char="•"/>
            </a:pPr>
            <a:r>
              <a:rPr lang="en-US" sz="2000" b="0" i="0" dirty="0">
                <a:solidFill>
                  <a:srgbClr val="0D0D0D"/>
                </a:solidFill>
                <a:effectLst/>
                <a:highlight>
                  <a:srgbClr val="FFFFFF"/>
                </a:highlight>
                <a:latin typeface="Söhne"/>
              </a:rPr>
              <a:t>Data-driven insights to drive strategic decision-making</a:t>
            </a:r>
          </a:p>
          <a:p>
            <a:pPr algn="l">
              <a:buFont typeface="Arial" panose="020B0604020202020204" pitchFamily="34" charset="0"/>
              <a:buChar char="•"/>
            </a:pPr>
            <a:r>
              <a:rPr lang="en-US" sz="2000" b="0" i="0" dirty="0">
                <a:solidFill>
                  <a:srgbClr val="0D0D0D"/>
                </a:solidFill>
                <a:effectLst/>
                <a:highlight>
                  <a:srgbClr val="FFFFFF"/>
                </a:highlight>
                <a:latin typeface="Söhne"/>
              </a:rPr>
              <a:t>Visual representation of consumer segments through principal component analysis for enhanced understanding</a:t>
            </a:r>
          </a:p>
          <a:p>
            <a:pPr algn="l">
              <a:buFont typeface="Arial" panose="020B0604020202020204" pitchFamily="34" charset="0"/>
              <a:buChar char="•"/>
            </a:pPr>
            <a:r>
              <a:rPr lang="en-US" sz="2000" b="0" i="0" dirty="0">
                <a:solidFill>
                  <a:srgbClr val="0D0D0D"/>
                </a:solidFill>
                <a:effectLst/>
                <a:highlight>
                  <a:srgbClr val="FFFFFF"/>
                </a:highlight>
                <a:latin typeface="Söhne"/>
              </a:rPr>
              <a:t>Scalable and adaptable solution for businesses of all sizes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919197B1-2805-77D8-CD33-6FCDED0660CB}"/>
              </a:ext>
            </a:extLst>
          </p:cNvPr>
          <p:cNvSpPr txBox="1"/>
          <p:nvPr/>
        </p:nvSpPr>
        <p:spPr>
          <a:xfrm>
            <a:off x="914400" y="2555102"/>
            <a:ext cx="8236131" cy="1631216"/>
          </a:xfrm>
          <a:prstGeom prst="rect">
            <a:avLst/>
          </a:prstGeom>
          <a:noFill/>
        </p:spPr>
        <p:txBody>
          <a:bodyPr wrap="square">
            <a:spAutoFit/>
          </a:bodyPr>
          <a:lstStyle/>
          <a:p>
            <a:pPr algn="l">
              <a:buFont typeface="Arial" panose="020B0604020202020204" pitchFamily="34" charset="0"/>
              <a:buChar char="•"/>
            </a:pPr>
            <a:r>
              <a:rPr lang="en-IN" sz="2000" b="0" i="0" dirty="0">
                <a:solidFill>
                  <a:srgbClr val="0D0D0D"/>
                </a:solidFill>
                <a:effectLst/>
                <a:highlight>
                  <a:srgbClr val="FFFFFF"/>
                </a:highlight>
                <a:latin typeface="Söhne"/>
              </a:rPr>
              <a:t>Employed k-means clustering algorithm</a:t>
            </a:r>
          </a:p>
          <a:p>
            <a:pPr algn="l">
              <a:buFont typeface="Arial" panose="020B0604020202020204" pitchFamily="34" charset="0"/>
              <a:buChar char="•"/>
            </a:pPr>
            <a:r>
              <a:rPr lang="en-IN" sz="2000" b="0" i="0" dirty="0">
                <a:solidFill>
                  <a:srgbClr val="0D0D0D"/>
                </a:solidFill>
                <a:effectLst/>
                <a:highlight>
                  <a:srgbClr val="FFFFFF"/>
                </a:highlight>
                <a:latin typeface="Söhne"/>
              </a:rPr>
              <a:t>Determined the optimal number of clusters using techniques such as inertia, silhouette score, and possibly the elbow method</a:t>
            </a:r>
          </a:p>
          <a:p>
            <a:pPr algn="l">
              <a:buFont typeface="Arial" panose="020B0604020202020204" pitchFamily="34" charset="0"/>
              <a:buChar char="•"/>
            </a:pPr>
            <a:r>
              <a:rPr lang="en-IN" sz="2000" b="0" i="0" dirty="0">
                <a:solidFill>
                  <a:srgbClr val="0D0D0D"/>
                </a:solidFill>
                <a:effectLst/>
                <a:highlight>
                  <a:srgbClr val="FFFFFF"/>
                </a:highlight>
                <a:latin typeface="Söhne"/>
              </a:rPr>
              <a:t>Utilized principal component analysis for data visualization and dimensionality reduction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313</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Selvam 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Selvam R</dc:title>
  <dc:creator>Selvam R</dc:creator>
  <cp:lastModifiedBy>Selvam R</cp:lastModifiedBy>
  <cp:revision>2</cp:revision>
  <dcterms:created xsi:type="dcterms:W3CDTF">2024-04-28T15:28:47Z</dcterms:created>
  <dcterms:modified xsi:type="dcterms:W3CDTF">2024-04-28T16:11:00Z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2024-04-28T00:00:00Z</vt:filetime>
  </property>
</Properties>
</file>