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kl2oGuosx4ZEkwkVyhR6qBpw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40e3d148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40e3d14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40e3d1485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40e3d14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40e3d148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40e3d14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0e3d148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40e3d14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 Using Machine Learning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CMPS 470 Final Project - Code Crafters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0e3d1485_0_37"/>
          <p:cNvSpPr txBox="1"/>
          <p:nvPr>
            <p:ph idx="1" type="body"/>
          </p:nvPr>
        </p:nvSpPr>
        <p:spPr>
          <a:xfrm>
            <a:off x="457200" y="181500"/>
            <a:ext cx="8229600" cy="59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Artificial Neural Network (ANN)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Multi-layer Perceptron (MLPClassifier)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Hidden Layers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2 layers — 10 neurons and 5 neurons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Activation Function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ReLU (default)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Optimizer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Adam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Max Iterations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500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Random State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42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457200" y="1166001"/>
            <a:ext cx="8229600" cy="4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Training Setup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used a simple train-test split due to the small dataset size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Training and test sets were saved as Excel files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INPUT/TRAIN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INPUT/TEST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No explicit validation set was used — evaluation was done on the test set only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Scaling was applied only for SVM and ANN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Performance Measures Used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evaluated each model using the following metrics: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– Overall correctness of the model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Precision &amp; Recall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– Key indicators for fraud detection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– Balance of precision and recall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AUC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– Area under the ROC curve (for models that support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predict_proba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Confusion Matrix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– To show true/false positives and negatives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0e3d1485_0_44"/>
          <p:cNvSpPr txBox="1"/>
          <p:nvPr>
            <p:ph idx="1" type="body"/>
          </p:nvPr>
        </p:nvSpPr>
        <p:spPr>
          <a:xfrm>
            <a:off x="395300" y="3128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Discussion of Performance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ANN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performed best overall with the highest accuracy (87%) and solid balance on all metrics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K-NN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had perfect precision on fraud cases but poor recall — often missed true frauds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gave balanced but modest performance (50% precision &amp; recall for fraud)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All models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tended to over-predict the majority class (not fraud), which is typical for small and imbalanced datasets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3540e3d1485_0_44" title="Screenshot 2025-05-04 0009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00" y="2400300"/>
            <a:ext cx="65817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Fiyinfoluwa Osifala – model implementation, visualizations, GitHub management.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Shakurah Watson - </a:t>
            </a:r>
            <a:r>
              <a:rPr lang="en-US"/>
              <a:t>Data preparation , Testing.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113723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993075"/>
            <a:ext cx="8320800" cy="5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objective of this project is to develop a machine learning-based application capable of accurately classifying financial transactions as either fraudulent or legitimate. This is achieved by applying four different supervised learning algorithms: Artificial Neural Networks (ANN), Support Vector Machines (SVM), Decision Trees (DT), and k-Nearest Neighbors (K-NN).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project involves a full ML workflow: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Initial inspection of distributions and class imbalances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Cleaning, normalization, and data partitioning into training and test sets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Feature Engineering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Selecting and preparing features such as transaction amount and account age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Model Implementation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Designing and training classifiers using ANN, SVM, DT, and K-NN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Assessing performance using confusion matrices, accuracy, and ROC curves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Interface Design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Creating a command-line interface to allow the user to select a model, train it, test it, and export results and model files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 Description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The dataset simulates financial transactions with labeled fraud outcomes. Each row represents a single transaction</a:t>
            </a:r>
            <a:endParaRPr sz="2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Attributes and Types: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Sample_ID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– Integer: Unique ID for each transaction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– Float: Dollar value of the transaction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Account_age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– Float: Age of the account in months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Fraud_Label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– Integer: 0 = Not Fraud, 1 = Fraud (target variable)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0e3d1485_0_3"/>
          <p:cNvSpPr txBox="1"/>
          <p:nvPr>
            <p:ph type="title"/>
          </p:nvPr>
        </p:nvSpPr>
        <p:spPr>
          <a:xfrm>
            <a:off x="457200" y="126098"/>
            <a:ext cx="8229600" cy="9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Distribution Highlights</a:t>
            </a:r>
            <a:endParaRPr sz="900"/>
          </a:p>
        </p:txBody>
      </p:sp>
      <p:sp>
        <p:nvSpPr>
          <p:cNvPr id="109" name="Google Shape;109;g3540e3d1485_0_3"/>
          <p:cNvSpPr txBox="1"/>
          <p:nvPr>
            <p:ph idx="1" type="body"/>
          </p:nvPr>
        </p:nvSpPr>
        <p:spPr>
          <a:xfrm>
            <a:off x="88000" y="832150"/>
            <a:ext cx="8801400" cy="585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Mostly small-to-moderate values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Account_age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Accounts range from new to long-term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0" name="Google Shape;110;g3540e3d1485_0_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00" y="1054900"/>
            <a:ext cx="6065001" cy="29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3540e3d1485_0_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261" y="3960225"/>
            <a:ext cx="4784540" cy="29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0e3d1485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Fraud_Label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Imbalanced dataset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Feature Selection: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Account_age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were used as features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No additional feature processing or transformation was done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3540e3d1485_0_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400" y="1600200"/>
            <a:ext cx="4692000" cy="235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113700"/>
            <a:ext cx="8229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68250" y="894000"/>
            <a:ext cx="8821500" cy="59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Removed duplicate rows to ensure each transaction is unique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Checked for and confirmed no missing values in critical columns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Verified that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Account_age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were properly formatted as numeric types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Standardized input features (scaling)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only for ANN and SVM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models using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b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Split the dataset into separate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Excel files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Organized files into structured folders: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INPUT/TRAIN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INPUT/TEST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b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Exported cleaned and preprocessed datasets to Excel format for reproducibility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🧪 Preprocessing Parameters: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Scaling method: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(mean = 0, std = 1) — used only for ANN and SVM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No encoding or feature transformation applied (numeric inputs used as-is)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Raw_Dataset                                                                                                   Preprocessed_Dataset</a:t>
            </a:r>
            <a:endParaRPr sz="1800"/>
          </a:p>
        </p:txBody>
      </p:sp>
      <p:pic>
        <p:nvPicPr>
          <p:cNvPr id="124" name="Google Shape;124;p5" title="Screenshot 2025-05-03 2302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4755300"/>
            <a:ext cx="44267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 title="Screenshot 2025-05-03 230418.png"/>
          <p:cNvPicPr preferRelativeResize="0"/>
          <p:nvPr/>
        </p:nvPicPr>
        <p:blipFill rotWithShape="1">
          <a:blip r:embed="rId4">
            <a:alphaModFix/>
          </a:blip>
          <a:srcRect b="0" l="-3388" r="-3153" t="0"/>
          <a:stretch/>
        </p:blipFill>
        <p:spPr>
          <a:xfrm>
            <a:off x="4571988" y="4741013"/>
            <a:ext cx="47910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57225" y="1355750"/>
            <a:ext cx="90180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spcBef>
                <a:spcPts val="640"/>
              </a:spcBef>
              <a:spcAft>
                <a:spcPts val="0"/>
              </a:spcAft>
              <a:buSzPts val="11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Selected two input features from the dataset: </a:t>
            </a:r>
            <a:r>
              <a:rPr b="1"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Account_age</a:t>
            </a:r>
            <a:br>
              <a:rPr b="1"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No new features were engineered — original values were used directly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Chosen features are numeric and continuous, suitable for all ML models used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These features were selected based on domain relevance and availability in the dataset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32" name="Google Shape;132;p6" title="Screenshot 2025-05-03 2314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2786075"/>
            <a:ext cx="64198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 title="scatterplot_amount_vs_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05625"/>
            <a:ext cx="5610700" cy="30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356525" y="95650"/>
            <a:ext cx="8229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Descriptions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68375" y="729675"/>
            <a:ext cx="8618400" cy="6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 Decision Tree (DT)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CART (Classification and Regression Tree)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Criterion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Gini index (default)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Random State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42 (ensures reproducibility)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Max Depth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Default (tree expands until pure or minimal samples)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k-Nearest Neighbors (K-NN)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Neighbors (k)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5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Distance Metric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Euclidean distance (default)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Weighting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Uniform (all neighbors weighted equally)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Support Vector Machine (SVM)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Radial Basis Function (RBF)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Probability Estimation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Enabled (</a:t>
            </a: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probability=True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 (Regularization)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Default (1.0)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Gamma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Auto-selected based on data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