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70" d="100"/>
          <a:sy n="70" d="100"/>
        </p:scale>
        <p:origin x="60"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9D91-F04C-4293-86FF-2F0A4FA6CA99}"/>
              </a:ext>
            </a:extLst>
          </p:cNvPr>
          <p:cNvSpPr>
            <a:spLocks noGrp="1"/>
          </p:cNvSpPr>
          <p:nvPr>
            <p:ph type="ctrTitle"/>
          </p:nvPr>
        </p:nvSpPr>
        <p:spPr>
          <a:xfrm>
            <a:off x="1507066" y="2404534"/>
            <a:ext cx="8305673" cy="1646302"/>
          </a:xfrm>
        </p:spPr>
        <p:txBody>
          <a:bodyPr/>
          <a:lstStyle/>
          <a:p>
            <a:pPr algn="l"/>
            <a:r>
              <a:rPr lang="en-US" sz="3600" b="1" dirty="0">
                <a:latin typeface="Times New Roman" panose="02020603050405020304" pitchFamily="18" charset="0"/>
                <a:cs typeface="Times New Roman" panose="02020603050405020304" pitchFamily="18" charset="0"/>
              </a:rPr>
              <a:t>EFFECTIVE PRODUCTIVITY WITH MS OFFICE AUTOMATION</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68021F-2A14-4384-A2D3-7010C5357854}"/>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Presented By: Fiza Sahar</a:t>
            </a:r>
          </a:p>
        </p:txBody>
      </p:sp>
    </p:spTree>
    <p:extLst>
      <p:ext uri="{BB962C8B-B14F-4D97-AF65-F5344CB8AC3E}">
        <p14:creationId xmlns:p14="http://schemas.microsoft.com/office/powerpoint/2010/main" val="46728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270B-0D11-4824-92BE-45F248F23C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Extensions Of File :</a:t>
            </a:r>
          </a:p>
        </p:txBody>
      </p:sp>
      <p:sp>
        <p:nvSpPr>
          <p:cNvPr id="3" name="Content Placeholder 2">
            <a:extLst>
              <a:ext uri="{FF2B5EF4-FFF2-40B4-BE49-F238E27FC236}">
                <a16:creationId xmlns:a16="http://schemas.microsoft.com/office/drawing/2014/main" id="{1D6D5CDE-F10D-4383-80F8-D831382F5B2D}"/>
              </a:ext>
            </a:extLst>
          </p:cNvPr>
          <p:cNvSpPr>
            <a:spLocks noGrp="1"/>
          </p:cNvSpPr>
          <p:nvPr>
            <p:ph idx="1"/>
          </p:nvPr>
        </p:nvSpPr>
        <p:spPr>
          <a:xfrm>
            <a:off x="677334" y="1488613"/>
            <a:ext cx="8596668" cy="3880773"/>
          </a:xfrm>
        </p:spPr>
        <p:txBody>
          <a:bodyPr/>
          <a:lstStyle/>
          <a:p>
            <a:pPr marL="0" indent="0">
              <a:buNone/>
            </a:pPr>
            <a:r>
              <a:rPr lang="en-US" dirty="0">
                <a:latin typeface="Times New Roman" panose="02020603050405020304" pitchFamily="18" charset="0"/>
                <a:cs typeface="Times New Roman" panose="02020603050405020304" pitchFamily="18" charset="0"/>
              </a:rPr>
              <a:t>File extensions are the letters after the dot in a file name that tell you what type of file it is. For example:</a:t>
            </a:r>
          </a:p>
          <a:p>
            <a:r>
              <a:rPr lang="en-US" dirty="0">
                <a:latin typeface="Times New Roman" panose="02020603050405020304" pitchFamily="18" charset="0"/>
                <a:cs typeface="Times New Roman" panose="02020603050405020304" pitchFamily="18" charset="0"/>
              </a:rPr>
              <a:t>.txt for text files</a:t>
            </a:r>
          </a:p>
          <a:p>
            <a:r>
              <a:rPr lang="en-US" dirty="0">
                <a:latin typeface="Times New Roman" panose="02020603050405020304" pitchFamily="18" charset="0"/>
                <a:cs typeface="Times New Roman" panose="02020603050405020304" pitchFamily="18" charset="0"/>
              </a:rPr>
              <a:t>.jpg for image files</a:t>
            </a:r>
          </a:p>
          <a:p>
            <a:r>
              <a:rPr lang="en-US" dirty="0">
                <a:latin typeface="Times New Roman" panose="02020603050405020304" pitchFamily="18" charset="0"/>
                <a:cs typeface="Times New Roman" panose="02020603050405020304" pitchFamily="18" charset="0"/>
              </a:rPr>
              <a:t>.docx for Word documents</a:t>
            </a:r>
          </a:p>
          <a:p>
            <a:r>
              <a:rPr lang="en-US" dirty="0">
                <a:latin typeface="Times New Roman" panose="02020603050405020304" pitchFamily="18" charset="0"/>
                <a:cs typeface="Times New Roman" panose="02020603050405020304" pitchFamily="18" charset="0"/>
              </a:rPr>
              <a:t>.mp4 for video files</a:t>
            </a:r>
          </a:p>
          <a:p>
            <a:r>
              <a:rPr lang="en-US" dirty="0">
                <a:latin typeface="Times New Roman" panose="02020603050405020304" pitchFamily="18" charset="0"/>
                <a:cs typeface="Times New Roman" panose="02020603050405020304" pitchFamily="18" charset="0"/>
              </a:rPr>
              <a:t>.pdf for PDF documents</a:t>
            </a:r>
          </a:p>
          <a:p>
            <a:pPr marL="0" indent="0">
              <a:buNone/>
            </a:pPr>
            <a:r>
              <a:rPr lang="en-US" dirty="0">
                <a:latin typeface="Times New Roman" panose="02020603050405020304" pitchFamily="18" charset="0"/>
                <a:cs typeface="Times New Roman" panose="02020603050405020304" pitchFamily="18" charset="0"/>
              </a:rPr>
              <a:t>Each extension helps programs know how to open and work with the file.</a:t>
            </a:r>
          </a:p>
        </p:txBody>
      </p:sp>
    </p:spTree>
    <p:extLst>
      <p:ext uri="{BB962C8B-B14F-4D97-AF65-F5344CB8AC3E}">
        <p14:creationId xmlns:p14="http://schemas.microsoft.com/office/powerpoint/2010/main" val="667773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33CA-B177-4B42-BADE-1295E58BDBF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Short Cut Keys:</a:t>
            </a:r>
          </a:p>
        </p:txBody>
      </p:sp>
      <p:sp>
        <p:nvSpPr>
          <p:cNvPr id="3" name="Content Placeholder 2">
            <a:extLst>
              <a:ext uri="{FF2B5EF4-FFF2-40B4-BE49-F238E27FC236}">
                <a16:creationId xmlns:a16="http://schemas.microsoft.com/office/drawing/2014/main" id="{B85188AA-972B-403A-B6AA-61D7EB1F41D2}"/>
              </a:ext>
            </a:extLst>
          </p:cNvPr>
          <p:cNvSpPr>
            <a:spLocks noGrp="1"/>
          </p:cNvSpPr>
          <p:nvPr>
            <p:ph idx="1"/>
          </p:nvPr>
        </p:nvSpPr>
        <p:spPr>
          <a:xfrm>
            <a:off x="677334" y="1298054"/>
            <a:ext cx="8596668" cy="3880773"/>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Here are some common short keys in Windows:</a:t>
            </a:r>
          </a:p>
          <a:p>
            <a:r>
              <a:rPr lang="en-US" dirty="0">
                <a:latin typeface="Times New Roman" panose="02020603050405020304" pitchFamily="18" charset="0"/>
                <a:cs typeface="Times New Roman" panose="02020603050405020304" pitchFamily="18" charset="0"/>
              </a:rPr>
              <a:t>Ctrl + C – Copy</a:t>
            </a:r>
          </a:p>
          <a:p>
            <a:r>
              <a:rPr lang="en-US" dirty="0">
                <a:latin typeface="Times New Roman" panose="02020603050405020304" pitchFamily="18" charset="0"/>
                <a:cs typeface="Times New Roman" panose="02020603050405020304" pitchFamily="18" charset="0"/>
              </a:rPr>
              <a:t>Ctrl + V – Paste</a:t>
            </a:r>
          </a:p>
          <a:p>
            <a:r>
              <a:rPr lang="en-US" dirty="0">
                <a:latin typeface="Times New Roman" panose="02020603050405020304" pitchFamily="18" charset="0"/>
                <a:cs typeface="Times New Roman" panose="02020603050405020304" pitchFamily="18" charset="0"/>
              </a:rPr>
              <a:t>Ctrl + X – Cut</a:t>
            </a:r>
          </a:p>
          <a:p>
            <a:r>
              <a:rPr lang="en-US" dirty="0">
                <a:latin typeface="Times New Roman" panose="02020603050405020304" pitchFamily="18" charset="0"/>
                <a:cs typeface="Times New Roman" panose="02020603050405020304" pitchFamily="18" charset="0"/>
              </a:rPr>
              <a:t>Ctrl + Z – Undo</a:t>
            </a:r>
          </a:p>
          <a:p>
            <a:r>
              <a:rPr lang="en-US" dirty="0">
                <a:latin typeface="Times New Roman" panose="02020603050405020304" pitchFamily="18" charset="0"/>
                <a:cs typeface="Times New Roman" panose="02020603050405020304" pitchFamily="18" charset="0"/>
              </a:rPr>
              <a:t>Ctrl + A – Select all</a:t>
            </a:r>
          </a:p>
          <a:p>
            <a:r>
              <a:rPr lang="en-US" dirty="0">
                <a:latin typeface="Times New Roman" panose="02020603050405020304" pitchFamily="18" charset="0"/>
                <a:cs typeface="Times New Roman" panose="02020603050405020304" pitchFamily="18" charset="0"/>
              </a:rPr>
              <a:t>Alt + Tab – Switch between open apps</a:t>
            </a:r>
          </a:p>
          <a:p>
            <a:r>
              <a:rPr lang="en-US" dirty="0">
                <a:latin typeface="Times New Roman" panose="02020603050405020304" pitchFamily="18" charset="0"/>
                <a:cs typeface="Times New Roman" panose="02020603050405020304" pitchFamily="18" charset="0"/>
              </a:rPr>
              <a:t>Windows + E – Open File Explorer</a:t>
            </a:r>
          </a:p>
          <a:p>
            <a:r>
              <a:rPr lang="en-US" dirty="0">
                <a:latin typeface="Times New Roman" panose="02020603050405020304" pitchFamily="18" charset="0"/>
                <a:cs typeface="Times New Roman" panose="02020603050405020304" pitchFamily="18" charset="0"/>
              </a:rPr>
              <a:t>Windows + D – Show or hide the desktop</a:t>
            </a:r>
          </a:p>
          <a:p>
            <a:r>
              <a:rPr lang="en-US" dirty="0">
                <a:latin typeface="Times New Roman" panose="02020603050405020304" pitchFamily="18" charset="0"/>
                <a:cs typeface="Times New Roman" panose="02020603050405020304" pitchFamily="18" charset="0"/>
              </a:rPr>
              <a:t>Ctrl + Shift + Esc – Open Task Manager</a:t>
            </a:r>
          </a:p>
          <a:p>
            <a:r>
              <a:rPr lang="en-US" dirty="0">
                <a:latin typeface="Times New Roman" panose="02020603050405020304" pitchFamily="18" charset="0"/>
                <a:cs typeface="Times New Roman" panose="02020603050405020304" pitchFamily="18" charset="0"/>
              </a:rPr>
              <a:t>Ctrl + S – Save</a:t>
            </a:r>
          </a:p>
          <a:p>
            <a:r>
              <a:rPr lang="en-US" dirty="0">
                <a:latin typeface="Times New Roman" panose="02020603050405020304" pitchFamily="18" charset="0"/>
                <a:cs typeface="Times New Roman" panose="02020603050405020304" pitchFamily="18" charset="0"/>
              </a:rPr>
              <a:t>Windows + L – Lock your computer</a:t>
            </a:r>
          </a:p>
        </p:txBody>
      </p:sp>
    </p:spTree>
    <p:extLst>
      <p:ext uri="{BB962C8B-B14F-4D97-AF65-F5344CB8AC3E}">
        <p14:creationId xmlns:p14="http://schemas.microsoft.com/office/powerpoint/2010/main" val="41042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03D1-B6C4-4567-BD3C-C58B4D65EED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E11743B0-0227-4076-8924-0CD1A53D3F7D}"/>
              </a:ext>
            </a:extLst>
          </p:cNvPr>
          <p:cNvSpPr>
            <a:spLocks noGrp="1"/>
          </p:cNvSpPr>
          <p:nvPr>
            <p:ph idx="1"/>
          </p:nvPr>
        </p:nvSpPr>
        <p:spPr>
          <a:xfrm>
            <a:off x="677334" y="1805747"/>
            <a:ext cx="8596668" cy="3880773"/>
          </a:xfrm>
        </p:spPr>
        <p:txBody>
          <a:bodyPr/>
          <a:lstStyle/>
          <a:p>
            <a:pPr marL="0" indent="0" algn="just">
              <a:buNone/>
            </a:pPr>
            <a:r>
              <a:rPr lang="en-US" dirty="0">
                <a:latin typeface="Times New Roman" panose="02020603050405020304" pitchFamily="18" charset="0"/>
                <a:cs typeface="Times New Roman" panose="02020603050405020304" pitchFamily="18" charset="0"/>
              </a:rPr>
              <a:t>This lecture covers the basics of operating systems (OS), explaining the different types like Android, iOS, Linux, macOS, and Windows. Students will gain a detailed understanding of Windows, focusing on its versions, particularly Windows 10 and Windows 11. The features of Windows 11, including the taskbar, file explorer, and file management, will be explored. The lecture also includes practical guidance on creating new folders and files, understanding file extensions, and using common keyboard shortcuts to navigate and manage the system effectively.</a:t>
            </a:r>
          </a:p>
        </p:txBody>
      </p:sp>
    </p:spTree>
    <p:extLst>
      <p:ext uri="{BB962C8B-B14F-4D97-AF65-F5344CB8AC3E}">
        <p14:creationId xmlns:p14="http://schemas.microsoft.com/office/powerpoint/2010/main" val="215666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5964-C274-4920-BA76-449A32535D37}"/>
              </a:ext>
            </a:extLst>
          </p:cNvPr>
          <p:cNvSpPr>
            <a:spLocks noGrp="1"/>
          </p:cNvSpPr>
          <p:nvPr>
            <p:ph type="title"/>
          </p:nvPr>
        </p:nvSpPr>
        <p:spPr>
          <a:xfrm>
            <a:off x="1100413" y="2891430"/>
            <a:ext cx="8596668" cy="1320800"/>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3618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F2AA-BC95-4F7B-BD9A-A96C312405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1235F0BD-21F3-4047-8114-7FB3D20C0D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Understand the concept of an operating system (OS).</a:t>
            </a:r>
          </a:p>
          <a:p>
            <a:r>
              <a:rPr lang="en-US" dirty="0">
                <a:latin typeface="Times New Roman" panose="02020603050405020304" pitchFamily="18" charset="0"/>
                <a:cs typeface="Times New Roman" panose="02020603050405020304" pitchFamily="18" charset="0"/>
              </a:rPr>
              <a:t>Learn about different types of OS: Android, iOS, Linux, macOS, and Windows.</a:t>
            </a:r>
          </a:p>
          <a:p>
            <a:r>
              <a:rPr lang="en-US" dirty="0">
                <a:latin typeface="Times New Roman" panose="02020603050405020304" pitchFamily="18" charset="0"/>
                <a:cs typeface="Times New Roman" panose="02020603050405020304" pitchFamily="18" charset="0"/>
              </a:rPr>
              <a:t>Explore key features of Windows 11.</a:t>
            </a:r>
          </a:p>
          <a:p>
            <a:r>
              <a:rPr lang="en-US" dirty="0">
                <a:latin typeface="Times New Roman" panose="02020603050405020304" pitchFamily="18" charset="0"/>
                <a:cs typeface="Times New Roman" panose="02020603050405020304" pitchFamily="18" charset="0"/>
              </a:rPr>
              <a:t>Learn how to use taskbar, file explorer, and file management tools.</a:t>
            </a:r>
          </a:p>
          <a:p>
            <a:r>
              <a:rPr lang="en-US" dirty="0">
                <a:latin typeface="Times New Roman" panose="02020603050405020304" pitchFamily="18" charset="0"/>
                <a:cs typeface="Times New Roman" panose="02020603050405020304" pitchFamily="18" charset="0"/>
              </a:rPr>
              <a:t>Understand file extensions and their significance.</a:t>
            </a:r>
          </a:p>
          <a:p>
            <a:r>
              <a:rPr lang="en-US" dirty="0">
                <a:latin typeface="Times New Roman" panose="02020603050405020304" pitchFamily="18" charset="0"/>
                <a:cs typeface="Times New Roman" panose="02020603050405020304" pitchFamily="18" charset="0"/>
              </a:rPr>
              <a:t>Learn common Windows keyboard shortcuts for efficiency.</a:t>
            </a:r>
          </a:p>
        </p:txBody>
      </p:sp>
    </p:spTree>
    <p:extLst>
      <p:ext uri="{BB962C8B-B14F-4D97-AF65-F5344CB8AC3E}">
        <p14:creationId xmlns:p14="http://schemas.microsoft.com/office/powerpoint/2010/main" val="128099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B89-A8AD-4A32-809E-9BAD0D12A8C7}"/>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What Is Operating System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F45C3C-BE48-4851-8150-EFF2E3B49E49}"/>
              </a:ext>
            </a:extLst>
          </p:cNvPr>
          <p:cNvSpPr>
            <a:spLocks noGrp="1"/>
          </p:cNvSpPr>
          <p:nvPr>
            <p:ph idx="1"/>
          </p:nvPr>
        </p:nvSpPr>
        <p:spPr>
          <a:xfrm>
            <a:off x="677334" y="1669269"/>
            <a:ext cx="8596668" cy="3880773"/>
          </a:xfrm>
        </p:spPr>
        <p:txBody>
          <a:bodyPr>
            <a:normAutofit/>
          </a:bodyPr>
          <a:lstStyle/>
          <a:p>
            <a:pPr algn="just"/>
            <a:r>
              <a:rPr lang="en-US" dirty="0">
                <a:latin typeface="Times New Roman" panose="02020603050405020304" pitchFamily="18" charset="0"/>
                <a:cs typeface="Times New Roman" panose="02020603050405020304" pitchFamily="18" charset="0"/>
              </a:rPr>
              <a:t>An Operating System (OS) is a software that acts as an interface between computer hardware components and the user. Every computer system must have at least one operating system to run other programs. Applications like Browsers, MS Office, Notepad Games, etc., need some environment to run and perform its tasks.</a:t>
            </a:r>
          </a:p>
          <a:p>
            <a:pPr algn="just"/>
            <a:r>
              <a:rPr lang="en-US" dirty="0">
                <a:latin typeface="Times New Roman" panose="02020603050405020304" pitchFamily="18" charset="0"/>
                <a:cs typeface="Times New Roman" panose="02020603050405020304" pitchFamily="18" charset="0"/>
              </a:rPr>
              <a:t>An operating system brings powerful benefits to computer software and software development. Without an operating system, every application would need to include its own UI.</a:t>
            </a:r>
          </a:p>
          <a:p>
            <a:pPr marL="0" indent="0">
              <a:buNone/>
            </a:pPr>
            <a:r>
              <a:rPr lang="en-US" dirty="0">
                <a:latin typeface="Times New Roman" panose="02020603050405020304" pitchFamily="18" charset="0"/>
                <a:cs typeface="Times New Roman" panose="02020603050405020304" pitchFamily="18" charset="0"/>
              </a:rPr>
              <a:t>There Are Different types of OS:</a:t>
            </a:r>
          </a:p>
          <a:p>
            <a:r>
              <a:rPr lang="en-US" dirty="0">
                <a:latin typeface="Times New Roman" panose="02020603050405020304" pitchFamily="18" charset="0"/>
                <a:cs typeface="Times New Roman" panose="02020603050405020304" pitchFamily="18" charset="0"/>
              </a:rPr>
              <a:t>Android, IOS</a:t>
            </a:r>
          </a:p>
          <a:p>
            <a:r>
              <a:rPr lang="en-US" dirty="0">
                <a:latin typeface="Times New Roman" panose="02020603050405020304" pitchFamily="18" charset="0"/>
                <a:cs typeface="Times New Roman" panose="02020603050405020304" pitchFamily="18" charset="0"/>
              </a:rPr>
              <a:t>Linux, Mac OS</a:t>
            </a:r>
          </a:p>
          <a:p>
            <a:r>
              <a:rPr lang="en-US" dirty="0">
                <a:latin typeface="Times New Roman" panose="02020603050405020304" pitchFamily="18" charset="0"/>
                <a:cs typeface="Times New Roman" panose="02020603050405020304" pitchFamily="18" charset="0"/>
              </a:rPr>
              <a:t>Windows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12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C4DE-27B2-4ADB-9C9E-8A11CD3CB7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Operating System:</a:t>
            </a:r>
          </a:p>
        </p:txBody>
      </p:sp>
      <p:sp>
        <p:nvSpPr>
          <p:cNvPr id="3" name="Content Placeholder 2">
            <a:extLst>
              <a:ext uri="{FF2B5EF4-FFF2-40B4-BE49-F238E27FC236}">
                <a16:creationId xmlns:a16="http://schemas.microsoft.com/office/drawing/2014/main" id="{3B336DA4-3299-4F14-BBEC-B592C83CFAC7}"/>
              </a:ext>
            </a:extLst>
          </p:cNvPr>
          <p:cNvSpPr>
            <a:spLocks noGrp="1"/>
          </p:cNvSpPr>
          <p:nvPr>
            <p:ph idx="1"/>
          </p:nvPr>
        </p:nvSpPr>
        <p:spPr>
          <a:xfrm>
            <a:off x="677334" y="1270000"/>
            <a:ext cx="8596668" cy="3880773"/>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Android &amp; iOS – These are operating systems for mobile phones and tablets.  </a:t>
            </a:r>
          </a:p>
          <a:p>
            <a:r>
              <a:rPr lang="en-US" dirty="0">
                <a:latin typeface="Times New Roman" panose="02020603050405020304" pitchFamily="18" charset="0"/>
                <a:cs typeface="Times New Roman" panose="02020603050405020304" pitchFamily="18" charset="0"/>
              </a:rPr>
              <a:t>Android is used in most smartphones, especially Samsung, Google, and other brands.  </a:t>
            </a:r>
          </a:p>
          <a:p>
            <a:r>
              <a:rPr lang="en-US" dirty="0">
                <a:latin typeface="Times New Roman" panose="02020603050405020304" pitchFamily="18" charset="0"/>
                <a:cs typeface="Times New Roman" panose="02020603050405020304" pitchFamily="18" charset="0"/>
              </a:rPr>
              <a:t>iOS is Apple's mobile OS, used in iPhones and iPads.  </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Linux &amp; macOS – These are mainly used in computers and laptops.  </a:t>
            </a:r>
          </a:p>
          <a:p>
            <a:r>
              <a:rPr lang="en-US" dirty="0">
                <a:latin typeface="Times New Roman" panose="02020603050405020304" pitchFamily="18" charset="0"/>
                <a:cs typeface="Times New Roman" panose="02020603050405020304" pitchFamily="18" charset="0"/>
              </a:rPr>
              <a:t>Linux is an open-source OS, meaning anyone can modify and use it freely. It is popular among developers.  </a:t>
            </a:r>
          </a:p>
          <a:p>
            <a:r>
              <a:rPr lang="en-US" dirty="0">
                <a:latin typeface="Times New Roman" panose="02020603050405020304" pitchFamily="18" charset="0"/>
                <a:cs typeface="Times New Roman" panose="02020603050405020304" pitchFamily="18" charset="0"/>
              </a:rPr>
              <a:t>macOS is Apple's OS for Mac computers, known for its smooth design and security.  </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Windows – A popular OS for computers and laptops, developed by Microsoft. It is user-friendly and widely used in offices, schools, and homes.</a:t>
            </a:r>
          </a:p>
        </p:txBody>
      </p:sp>
    </p:spTree>
    <p:extLst>
      <p:ext uri="{BB962C8B-B14F-4D97-AF65-F5344CB8AC3E}">
        <p14:creationId xmlns:p14="http://schemas.microsoft.com/office/powerpoint/2010/main" val="337876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02C9D-ABCE-4571-AF80-87D7B9853E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of Windows:</a:t>
            </a:r>
          </a:p>
        </p:txBody>
      </p:sp>
      <p:sp>
        <p:nvSpPr>
          <p:cNvPr id="3" name="Content Placeholder 2">
            <a:extLst>
              <a:ext uri="{FF2B5EF4-FFF2-40B4-BE49-F238E27FC236}">
                <a16:creationId xmlns:a16="http://schemas.microsoft.com/office/drawing/2014/main" id="{D2F3EA56-A0C6-463C-8C34-27ACF9BF67E1}"/>
              </a:ext>
            </a:extLst>
          </p:cNvPr>
          <p:cNvSpPr>
            <a:spLocks noGrp="1"/>
          </p:cNvSpPr>
          <p:nvPr>
            <p:ph idx="1"/>
          </p:nvPr>
        </p:nvSpPr>
        <p:spPr>
          <a:xfrm>
            <a:off x="499913" y="1775216"/>
            <a:ext cx="6296672" cy="3880773"/>
          </a:xfrm>
        </p:spPr>
        <p:txBody>
          <a:bodyPr>
            <a:noAutofit/>
          </a:bodyPr>
          <a:lstStyle/>
          <a:p>
            <a:pPr algn="just"/>
            <a:r>
              <a:rPr lang="en-US" dirty="0">
                <a:latin typeface="Times New Roman" panose="02020603050405020304" pitchFamily="18" charset="0"/>
                <a:cs typeface="Times New Roman" panose="02020603050405020304" pitchFamily="18" charset="0"/>
              </a:rPr>
              <a:t>Windows Operating System (OS) is a graphical user interface (GUI) based operating system developed by Microsoft Corporation. It is designed to provide users with a user-friendly interface to interact with their computers. The first version of the Windows Operating System was introduced in 1985, and since then, it has undergone many updates and upgrades. Windows Operating System is compatible with a wide range of hardware and software applications, making it a popular choice for both personal and business computing.</a:t>
            </a:r>
          </a:p>
          <a:p>
            <a:pPr algn="just"/>
            <a:r>
              <a:rPr lang="en-US" b="1" dirty="0">
                <a:latin typeface="Times New Roman" panose="02020603050405020304" pitchFamily="18" charset="0"/>
                <a:cs typeface="Times New Roman" panose="02020603050405020304" pitchFamily="18" charset="0"/>
              </a:rPr>
              <a:t>Windows 11:</a:t>
            </a:r>
            <a:r>
              <a:rPr lang="en-US" dirty="0">
                <a:latin typeface="Times New Roman" panose="02020603050405020304" pitchFamily="18" charset="0"/>
                <a:cs typeface="Times New Roman" panose="02020603050405020304" pitchFamily="18" charset="0"/>
              </a:rPr>
              <a:t> It is the latest version of the Windows operating system, released by Microsoft in October 2021. It builds upon the foundation of Windows 10, with a focus on enhancing the user experience and improving performance and security.</a:t>
            </a:r>
          </a:p>
          <a:p>
            <a:pPr marL="0" indent="0">
              <a:buNone/>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5D6833-C973-468B-B4B8-C65C4D562C80}"/>
              </a:ext>
            </a:extLst>
          </p:cNvPr>
          <p:cNvPicPr>
            <a:picLocks noChangeAspect="1"/>
          </p:cNvPicPr>
          <p:nvPr/>
        </p:nvPicPr>
        <p:blipFill>
          <a:blip r:embed="rId2"/>
          <a:stretch>
            <a:fillRect/>
          </a:stretch>
        </p:blipFill>
        <p:spPr>
          <a:xfrm>
            <a:off x="6933062" y="2816402"/>
            <a:ext cx="3075807" cy="1597978"/>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563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C006-6401-4AA4-9F31-1A2959F43A4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Features Of windows 11:</a:t>
            </a:r>
          </a:p>
        </p:txBody>
      </p:sp>
      <p:sp>
        <p:nvSpPr>
          <p:cNvPr id="3" name="Content Placeholder 2">
            <a:extLst>
              <a:ext uri="{FF2B5EF4-FFF2-40B4-BE49-F238E27FC236}">
                <a16:creationId xmlns:a16="http://schemas.microsoft.com/office/drawing/2014/main" id="{DCE6CB7B-DE1F-4649-8A78-1FC621688C65}"/>
              </a:ext>
            </a:extLst>
          </p:cNvPr>
          <p:cNvSpPr>
            <a:spLocks noGrp="1"/>
          </p:cNvSpPr>
          <p:nvPr>
            <p:ph idx="1"/>
          </p:nvPr>
        </p:nvSpPr>
        <p:spPr>
          <a:xfrm>
            <a:off x="410492" y="977831"/>
            <a:ext cx="9130352" cy="3949770"/>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Control Panel</a:t>
            </a:r>
            <a:r>
              <a:rPr lang="en-US" dirty="0">
                <a:latin typeface="Times New Roman" panose="02020603050405020304" pitchFamily="18" charset="0"/>
                <a:cs typeface="Times New Roman" panose="02020603050405020304" pitchFamily="18" charset="0"/>
              </a:rPr>
              <a:t> – A settings hub where users can manage security, display, sound, and other system preferences.  </a:t>
            </a:r>
          </a:p>
          <a:p>
            <a:r>
              <a:rPr lang="en-US" b="1" dirty="0">
                <a:latin typeface="Times New Roman" panose="02020603050405020304" pitchFamily="18" charset="0"/>
                <a:cs typeface="Times New Roman" panose="02020603050405020304" pitchFamily="18" charset="0"/>
              </a:rPr>
              <a:t>Internet Browser </a:t>
            </a:r>
            <a:r>
              <a:rPr lang="en-US" dirty="0">
                <a:latin typeface="Times New Roman" panose="02020603050405020304" pitchFamily="18" charset="0"/>
                <a:cs typeface="Times New Roman" panose="02020603050405020304" pitchFamily="18" charset="0"/>
              </a:rPr>
              <a:t>– Windows includes Microsoft Edge for browsing the internet with features like tabbed browsing and search suggestions.  </a:t>
            </a:r>
          </a:p>
          <a:p>
            <a:r>
              <a:rPr lang="en-US" b="1" dirty="0">
                <a:latin typeface="Times New Roman" panose="02020603050405020304" pitchFamily="18" charset="0"/>
                <a:cs typeface="Times New Roman" panose="02020603050405020304" pitchFamily="18" charset="0"/>
              </a:rPr>
              <a:t>File Explorer </a:t>
            </a:r>
            <a:r>
              <a:rPr lang="en-US" dirty="0">
                <a:latin typeface="Times New Roman" panose="02020603050405020304" pitchFamily="18" charset="0"/>
                <a:cs typeface="Times New Roman" panose="02020603050405020304" pitchFamily="18" charset="0"/>
              </a:rPr>
              <a:t>– Helps users find, open, and organize files and folders easily.  </a:t>
            </a:r>
          </a:p>
          <a:p>
            <a:r>
              <a:rPr lang="en-US" b="1" dirty="0">
                <a:latin typeface="Times New Roman" panose="02020603050405020304" pitchFamily="18" charset="0"/>
                <a:cs typeface="Times New Roman" panose="02020603050405020304" pitchFamily="18" charset="0"/>
              </a:rPr>
              <a:t>Taskbar</a:t>
            </a:r>
            <a:r>
              <a:rPr lang="en-US" dirty="0">
                <a:latin typeface="Times New Roman" panose="02020603050405020304" pitchFamily="18" charset="0"/>
                <a:cs typeface="Times New Roman" panose="02020603050405020304" pitchFamily="18" charset="0"/>
              </a:rPr>
              <a:t> – A bar at the bottom of the screen for quick access to apps, open windows, and system icons like volume and battery.  </a:t>
            </a:r>
          </a:p>
          <a:p>
            <a:r>
              <a:rPr lang="en-US" b="1" dirty="0">
                <a:latin typeface="Times New Roman" panose="02020603050405020304" pitchFamily="18" charset="0"/>
                <a:cs typeface="Times New Roman" panose="02020603050405020304" pitchFamily="18" charset="0"/>
              </a:rPr>
              <a:t>Microsoft Paint </a:t>
            </a:r>
            <a:r>
              <a:rPr lang="en-US" dirty="0">
                <a:latin typeface="Times New Roman" panose="02020603050405020304" pitchFamily="18" charset="0"/>
                <a:cs typeface="Times New Roman" panose="02020603050405020304" pitchFamily="18" charset="0"/>
              </a:rPr>
              <a:t>– A simple drawing tool for creating and editing images with basic features like brushes, shapes, and text.  </a:t>
            </a:r>
          </a:p>
          <a:p>
            <a:r>
              <a:rPr lang="en-US" b="1" dirty="0">
                <a:latin typeface="Times New Roman" panose="02020603050405020304" pitchFamily="18" charset="0"/>
                <a:cs typeface="Times New Roman" panose="02020603050405020304" pitchFamily="18" charset="0"/>
              </a:rPr>
              <a:t>Start Menu </a:t>
            </a:r>
            <a:r>
              <a:rPr lang="en-US" dirty="0">
                <a:latin typeface="Times New Roman" panose="02020603050405020304" pitchFamily="18" charset="0"/>
                <a:cs typeface="Times New Roman" panose="02020603050405020304" pitchFamily="18" charset="0"/>
              </a:rPr>
              <a:t>– A menu that opens when clicking the Start button, giving access to apps, settings, and a search bar.  </a:t>
            </a:r>
          </a:p>
          <a:p>
            <a:r>
              <a:rPr lang="en-US" b="1" dirty="0">
                <a:latin typeface="Times New Roman" panose="02020603050405020304" pitchFamily="18" charset="0"/>
                <a:cs typeface="Times New Roman" panose="02020603050405020304" pitchFamily="18" charset="0"/>
              </a:rPr>
              <a:t>Task Manager </a:t>
            </a:r>
            <a:r>
              <a:rPr lang="en-US" dirty="0">
                <a:latin typeface="Times New Roman" panose="02020603050405020304" pitchFamily="18" charset="0"/>
                <a:cs typeface="Times New Roman" panose="02020603050405020304" pitchFamily="18" charset="0"/>
              </a:rPr>
              <a:t>– A tool to check running programs, CPU and memory usage, and close unresponsive apps.  </a:t>
            </a:r>
          </a:p>
          <a:p>
            <a:r>
              <a:rPr lang="en-US" b="1" dirty="0">
                <a:latin typeface="Times New Roman" panose="02020603050405020304" pitchFamily="18" charset="0"/>
                <a:cs typeface="Times New Roman" panose="02020603050405020304" pitchFamily="18" charset="0"/>
              </a:rPr>
              <a:t>Disk Cleanup </a:t>
            </a:r>
            <a:r>
              <a:rPr lang="en-US" dirty="0">
                <a:latin typeface="Times New Roman" panose="02020603050405020304" pitchFamily="18" charset="0"/>
                <a:cs typeface="Times New Roman" panose="02020603050405020304" pitchFamily="18" charset="0"/>
              </a:rPr>
              <a:t>– Frees up space by deleting unnecessary files like temporary data and cache.  </a:t>
            </a:r>
          </a:p>
          <a:p>
            <a:r>
              <a:rPr lang="en-US" b="1" dirty="0">
                <a:latin typeface="Times New Roman" panose="02020603050405020304" pitchFamily="18" charset="0"/>
                <a:cs typeface="Times New Roman" panose="02020603050405020304" pitchFamily="18" charset="0"/>
              </a:rPr>
              <a:t>Cortana</a:t>
            </a:r>
            <a:r>
              <a:rPr lang="en-US" dirty="0">
                <a:latin typeface="Times New Roman" panose="02020603050405020304" pitchFamily="18" charset="0"/>
                <a:cs typeface="Times New Roman" panose="02020603050405020304" pitchFamily="18" charset="0"/>
              </a:rPr>
              <a:t> – A voice assistant that helps with tasks like reminders, emails, and searches.</a:t>
            </a:r>
          </a:p>
        </p:txBody>
      </p:sp>
    </p:spTree>
    <p:extLst>
      <p:ext uri="{BB962C8B-B14F-4D97-AF65-F5344CB8AC3E}">
        <p14:creationId xmlns:p14="http://schemas.microsoft.com/office/powerpoint/2010/main" val="9450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indows 11's terrible taskbar is about to get a lot more useful | PCWorld">
            <a:extLst>
              <a:ext uri="{FF2B5EF4-FFF2-40B4-BE49-F238E27FC236}">
                <a16:creationId xmlns:a16="http://schemas.microsoft.com/office/drawing/2014/main" id="{7BD7B30C-CA56-4D5F-8005-9B522742A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74271" y="1078178"/>
            <a:ext cx="3344889" cy="1873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4" name="Picture 4" descr="File Explorer in Windows 11 - Instructions and Video Lesson">
            <a:extLst>
              <a:ext uri="{FF2B5EF4-FFF2-40B4-BE49-F238E27FC236}">
                <a16:creationId xmlns:a16="http://schemas.microsoft.com/office/drawing/2014/main" id="{8BAFF37C-42A7-4C45-BC2A-DDD2254F9B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271" y="3533421"/>
            <a:ext cx="3488776" cy="2179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64EC92F-C49D-4430-9C05-B1DE152DC436}"/>
              </a:ext>
            </a:extLst>
          </p:cNvPr>
          <p:cNvSpPr/>
          <p:nvPr/>
        </p:nvSpPr>
        <p:spPr>
          <a:xfrm>
            <a:off x="400334" y="1078178"/>
            <a:ext cx="4922294"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Windows 11 taskbar is a centered bar at the bottom of the screen that provides quick access to apps, search, Task View, Widgets, notifications, and Quick Settings. It supports Snap Layouts for multitasking and can be customized.</a:t>
            </a:r>
          </a:p>
        </p:txBody>
      </p:sp>
      <p:sp>
        <p:nvSpPr>
          <p:cNvPr id="9" name="Rectangle 8">
            <a:extLst>
              <a:ext uri="{FF2B5EF4-FFF2-40B4-BE49-F238E27FC236}">
                <a16:creationId xmlns:a16="http://schemas.microsoft.com/office/drawing/2014/main" id="{352B2532-90A2-413F-A402-A03D7503A2B3}"/>
              </a:ext>
            </a:extLst>
          </p:cNvPr>
          <p:cNvSpPr/>
          <p:nvPr/>
        </p:nvSpPr>
        <p:spPr>
          <a:xfrm>
            <a:off x="400334" y="3607353"/>
            <a:ext cx="4662986"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File Explorer in Windows is a tool that helps users browse, open, and manage files and folders. It provides a simple interface to search, copy, move, rename, and delete files. It also allows access to drives, USB devices, and cloud storage like OneDrive.</a:t>
            </a:r>
          </a:p>
        </p:txBody>
      </p:sp>
    </p:spTree>
    <p:extLst>
      <p:ext uri="{BB962C8B-B14F-4D97-AF65-F5344CB8AC3E}">
        <p14:creationId xmlns:p14="http://schemas.microsoft.com/office/powerpoint/2010/main" val="36295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BF30-102D-46FD-B81D-AE8A9BC73662}"/>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Creating a New Folder in Windows 11:</a:t>
            </a:r>
          </a:p>
        </p:txBody>
      </p:sp>
      <p:sp>
        <p:nvSpPr>
          <p:cNvPr id="3" name="Content Placeholder 2">
            <a:extLst>
              <a:ext uri="{FF2B5EF4-FFF2-40B4-BE49-F238E27FC236}">
                <a16:creationId xmlns:a16="http://schemas.microsoft.com/office/drawing/2014/main" id="{2794B2DA-5569-45C7-B1EC-0A534618FF7D}"/>
              </a:ext>
            </a:extLst>
          </p:cNvPr>
          <p:cNvSpPr>
            <a:spLocks noGrp="1"/>
          </p:cNvSpPr>
          <p:nvPr>
            <p:ph idx="1"/>
          </p:nvPr>
        </p:nvSpPr>
        <p:spPr>
          <a:xfrm>
            <a:off x="677334" y="1628326"/>
            <a:ext cx="8596668" cy="3880773"/>
          </a:xfrm>
        </p:spPr>
        <p:txBody>
          <a:bodyPr>
            <a:normAutofit/>
          </a:bodyPr>
          <a:lstStyle/>
          <a:p>
            <a:r>
              <a:rPr lang="en-US" dirty="0">
                <a:latin typeface="Times New Roman" panose="02020603050405020304" pitchFamily="18" charset="0"/>
                <a:cs typeface="Times New Roman" panose="02020603050405020304" pitchFamily="18" charset="0"/>
              </a:rPr>
              <a:t>Open File Explorer by pressing Windows + E or clicking the File Explorer icon on the taskbar.</a:t>
            </a:r>
          </a:p>
          <a:p>
            <a:r>
              <a:rPr lang="en-US" dirty="0">
                <a:latin typeface="Times New Roman" panose="02020603050405020304" pitchFamily="18" charset="0"/>
                <a:cs typeface="Times New Roman" panose="02020603050405020304" pitchFamily="18" charset="0"/>
              </a:rPr>
              <a:t>Go to the location where you want to create the folder.</a:t>
            </a:r>
          </a:p>
          <a:p>
            <a:r>
              <a:rPr lang="en-US" dirty="0">
                <a:latin typeface="Times New Roman" panose="02020603050405020304" pitchFamily="18" charset="0"/>
                <a:cs typeface="Times New Roman" panose="02020603050405020304" pitchFamily="18" charset="0"/>
              </a:rPr>
              <a:t>Right-click on an empty space, then choose New &gt; Folder.</a:t>
            </a:r>
          </a:p>
          <a:p>
            <a:r>
              <a:rPr lang="en-US" dirty="0">
                <a:latin typeface="Times New Roman" panose="02020603050405020304" pitchFamily="18" charset="0"/>
                <a:cs typeface="Times New Roman" panose="02020603050405020304" pitchFamily="18" charset="0"/>
              </a:rPr>
              <a:t>Name the folder and press Enter.</a:t>
            </a:r>
          </a:p>
        </p:txBody>
      </p:sp>
      <p:pic>
        <p:nvPicPr>
          <p:cNvPr id="14" name="Picture 13">
            <a:extLst>
              <a:ext uri="{FF2B5EF4-FFF2-40B4-BE49-F238E27FC236}">
                <a16:creationId xmlns:a16="http://schemas.microsoft.com/office/drawing/2014/main" id="{E0B66659-33EA-4796-BC1F-CC72B0481DC7}"/>
              </a:ext>
            </a:extLst>
          </p:cNvPr>
          <p:cNvPicPr>
            <a:picLocks noChangeAspect="1"/>
          </p:cNvPicPr>
          <p:nvPr/>
        </p:nvPicPr>
        <p:blipFill>
          <a:blip r:embed="rId2"/>
          <a:stretch>
            <a:fillRect/>
          </a:stretch>
        </p:blipFill>
        <p:spPr>
          <a:xfrm>
            <a:off x="3029802" y="3664564"/>
            <a:ext cx="4190831" cy="2657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514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9D8C-926E-4137-802A-0D29616541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Creating a New File in Windows 11:</a:t>
            </a:r>
          </a:p>
        </p:txBody>
      </p:sp>
      <p:sp>
        <p:nvSpPr>
          <p:cNvPr id="3" name="Content Placeholder 2">
            <a:extLst>
              <a:ext uri="{FF2B5EF4-FFF2-40B4-BE49-F238E27FC236}">
                <a16:creationId xmlns:a16="http://schemas.microsoft.com/office/drawing/2014/main" id="{104311E6-12E9-4BDB-B7F2-E6EC89F7BD37}"/>
              </a:ext>
            </a:extLst>
          </p:cNvPr>
          <p:cNvSpPr>
            <a:spLocks noGrp="1"/>
          </p:cNvSpPr>
          <p:nvPr>
            <p:ph idx="1"/>
          </p:nvPr>
        </p:nvSpPr>
        <p:spPr>
          <a:xfrm>
            <a:off x="677334" y="1488613"/>
            <a:ext cx="8596668" cy="3880773"/>
          </a:xfrm>
        </p:spPr>
        <p:txBody>
          <a:bodyPr/>
          <a:lstStyle/>
          <a:p>
            <a:r>
              <a:rPr lang="en-US" dirty="0">
                <a:latin typeface="Times New Roman" panose="02020603050405020304" pitchFamily="18" charset="0"/>
                <a:cs typeface="Times New Roman" panose="02020603050405020304" pitchFamily="18" charset="0"/>
              </a:rPr>
              <a:t>Open File Explorer and go to the location where you want to create the file.</a:t>
            </a:r>
          </a:p>
          <a:p>
            <a:r>
              <a:rPr lang="en-US" dirty="0">
                <a:latin typeface="Times New Roman" panose="02020603050405020304" pitchFamily="18" charset="0"/>
                <a:cs typeface="Times New Roman" panose="02020603050405020304" pitchFamily="18" charset="0"/>
              </a:rPr>
              <a:t>Right-click on an empty space, then choose New.</a:t>
            </a:r>
          </a:p>
          <a:p>
            <a:r>
              <a:rPr lang="en-US" dirty="0">
                <a:latin typeface="Times New Roman" panose="02020603050405020304" pitchFamily="18" charset="0"/>
                <a:cs typeface="Times New Roman" panose="02020603050405020304" pitchFamily="18" charset="0"/>
              </a:rPr>
              <a:t>Select the type of file you want to create (e.g., Text Document, Word Document, etc.).</a:t>
            </a:r>
          </a:p>
          <a:p>
            <a:r>
              <a:rPr lang="en-US" dirty="0">
                <a:latin typeface="Times New Roman" panose="02020603050405020304" pitchFamily="18" charset="0"/>
                <a:cs typeface="Times New Roman" panose="02020603050405020304" pitchFamily="18" charset="0"/>
              </a:rPr>
              <a:t>Name the file and press Enter.</a:t>
            </a:r>
          </a:p>
        </p:txBody>
      </p:sp>
      <p:pic>
        <p:nvPicPr>
          <p:cNvPr id="5" name="Picture 4">
            <a:extLst>
              <a:ext uri="{FF2B5EF4-FFF2-40B4-BE49-F238E27FC236}">
                <a16:creationId xmlns:a16="http://schemas.microsoft.com/office/drawing/2014/main" id="{8F621EEA-79AC-4D35-A2C5-7E9E80B34491}"/>
              </a:ext>
            </a:extLst>
          </p:cNvPr>
          <p:cNvPicPr>
            <a:picLocks noChangeAspect="1"/>
          </p:cNvPicPr>
          <p:nvPr/>
        </p:nvPicPr>
        <p:blipFill>
          <a:blip r:embed="rId2"/>
          <a:stretch>
            <a:fillRect/>
          </a:stretch>
        </p:blipFill>
        <p:spPr>
          <a:xfrm>
            <a:off x="3505200" y="3629024"/>
            <a:ext cx="2590800" cy="2619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694268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TotalTime>
  <Words>1077</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EFFECTIVE PRODUCTIVITY WITH MS OFFICE AUTOMATION </vt:lpstr>
      <vt:lpstr>Objective:</vt:lpstr>
      <vt:lpstr>What Is Operating System ?  </vt:lpstr>
      <vt:lpstr>Types Of Operating System:</vt:lpstr>
      <vt:lpstr>Introduction of Windows:</vt:lpstr>
      <vt:lpstr>Features Of windows 11:</vt:lpstr>
      <vt:lpstr>PowerPoint Presentation</vt:lpstr>
      <vt:lpstr>Creating a New Folder in Windows 11:</vt:lpstr>
      <vt:lpstr>Creating a New File in Windows 11:</vt:lpstr>
      <vt:lpstr>Extensions Of File :</vt:lpstr>
      <vt:lpstr>Short Cut Keys:</vt:lpstr>
      <vt:lpstr>Summary:</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PRODUCTIVITY WITH MS OFFICE AUTOMATION</dc:title>
  <dc:creator>asp</dc:creator>
  <cp:lastModifiedBy>asp</cp:lastModifiedBy>
  <cp:revision>7</cp:revision>
  <dcterms:created xsi:type="dcterms:W3CDTF">2025-02-04T04:20:13Z</dcterms:created>
  <dcterms:modified xsi:type="dcterms:W3CDTF">2025-02-04T05:19:20Z</dcterms:modified>
</cp:coreProperties>
</file>