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278" r:id="rId8"/>
    <p:sldId id="322" r:id="rId9"/>
    <p:sldId id="323" r:id="rId10"/>
    <p:sldId id="321" r:id="rId11"/>
    <p:sldId id="309" r:id="rId12"/>
    <p:sldId id="310" r:id="rId13"/>
    <p:sldId id="311" r:id="rId14"/>
    <p:sldId id="318" r:id="rId15"/>
    <p:sldId id="319" r:id="rId16"/>
    <p:sldId id="3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5405" autoAdjust="0"/>
  </p:normalViewPr>
  <p:slideViewPr>
    <p:cSldViewPr snapToGrid="0">
      <p:cViewPr varScale="1">
        <p:scale>
          <a:sx n="63" d="100"/>
          <a:sy n="63" d="100"/>
        </p:scale>
        <p:origin x="1008" y="6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pen.io/nilbog/pen/gONmOr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codepen.io/mp_graphic/pen/qByVr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epen.io/stephaniewalter/pen/DepbMR" TargetMode="External"/><Relationship Id="rId5" Type="http://schemas.openxmlformats.org/officeDocument/2006/relationships/hyperlink" Target="https://webdeasy.de/en/css-menus/" TargetMode="External"/><Relationship Id="rId4" Type="http://schemas.openxmlformats.org/officeDocument/2006/relationships/hyperlink" Target="https://susannetedrick.com/what-is-cloud-computing-and-how-can-it-help-your-business/" TargetMode="External"/><Relationship Id="rId9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Fiza6/Html_Menu_Code.git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Menu </a:t>
            </a:r>
            <a:br>
              <a:rPr lang="en-US" dirty="0"/>
            </a:br>
            <a:r>
              <a:rPr lang="en-US" dirty="0"/>
              <a:t>Html/ CSS/ JavaScript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3829051" cy="914400"/>
          </a:xfrm>
        </p:spPr>
        <p:txBody>
          <a:bodyPr/>
          <a:lstStyle/>
          <a:p>
            <a:r>
              <a:rPr lang="en-US" sz="3200" dirty="0"/>
              <a:t>.menu </a:t>
            </a:r>
            <a:r>
              <a:rPr lang="en-US" sz="3200" dirty="0" err="1"/>
              <a:t>ul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.menu </a:t>
            </a:r>
            <a:r>
              <a:rPr lang="en-US" dirty="0" err="1"/>
              <a:t>ul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list-style: none;</a:t>
            </a:r>
          </a:p>
          <a:p>
            <a:pPr marL="0" indent="0">
              <a:buNone/>
            </a:pPr>
            <a:r>
              <a:rPr lang="en-US" dirty="0"/>
              <a:t>  margin: 0;</a:t>
            </a:r>
          </a:p>
          <a:p>
            <a:pPr marL="0" indent="0">
              <a:buNone/>
            </a:pPr>
            <a:r>
              <a:rPr lang="en-US" dirty="0"/>
              <a:t>  padding: 0;</a:t>
            </a:r>
          </a:p>
          <a:p>
            <a:pPr marL="0" indent="0">
              <a:buNone/>
            </a:pPr>
            <a:r>
              <a:rPr lang="en-US" dirty="0"/>
              <a:t>  text-align: end;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Removes default list styling, ensuring no bullets appear. The text within the list aligns to the right (text-align: end).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/>
          <a:lstStyle/>
          <a:p>
            <a:r>
              <a:rPr lang="en-US" dirty="0"/>
              <a:t>.menu li{</a:t>
            </a:r>
          </a:p>
          <a:p>
            <a:r>
              <a:rPr lang="en-US" dirty="0"/>
              <a:t>  display: inline-block;</a:t>
            </a:r>
          </a:p>
          <a:p>
            <a:r>
              <a:rPr lang="en-US" dirty="0"/>
              <a:t>  margin: 0 15px;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list items are displayed side by side (horizontally) using inline-block. Each item has a margin of 15px between them.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6329FF46-6FF7-0DBC-41C8-263E95FF8F6B}"/>
              </a:ext>
            </a:extLst>
          </p:cNvPr>
          <p:cNvSpPr txBox="1">
            <a:spLocks/>
          </p:cNvSpPr>
          <p:nvPr/>
        </p:nvSpPr>
        <p:spPr>
          <a:xfrm>
            <a:off x="4815840" y="868680"/>
            <a:ext cx="6537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.menu li (List Items):</a:t>
            </a: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5AF7-721F-2EAF-1B54-86F332D3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913120" cy="914400"/>
          </a:xfrm>
        </p:spPr>
        <p:txBody>
          <a:bodyPr/>
          <a:lstStyle/>
          <a:p>
            <a:r>
              <a:rPr lang="en-US" dirty="0"/>
              <a:t>.menu a (Links in Menu):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A539-5893-A4AD-C1A1-3A3F573B05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.menu a{</a:t>
            </a:r>
          </a:p>
          <a:p>
            <a:pPr marL="0" indent="0">
              <a:buNone/>
            </a:pPr>
            <a:r>
              <a:rPr lang="en-US" dirty="0"/>
              <a:t>  font-size: 22px;</a:t>
            </a:r>
          </a:p>
          <a:p>
            <a:pPr marL="0" indent="0">
              <a:buNone/>
            </a:pPr>
            <a:r>
              <a:rPr lang="en-US" dirty="0"/>
              <a:t>  text-transform: uppercase;</a:t>
            </a:r>
          </a:p>
          <a:p>
            <a:pPr marL="0" indent="0">
              <a:buNone/>
            </a:pPr>
            <a:r>
              <a:rPr lang="en-US" dirty="0"/>
              <a:t>  text-decoration: none;</a:t>
            </a:r>
          </a:p>
          <a:p>
            <a:pPr marL="0" indent="0">
              <a:buNone/>
            </a:pPr>
            <a:r>
              <a:rPr lang="en-US" dirty="0"/>
              <a:t>  color: #fff;</a:t>
            </a:r>
          </a:p>
          <a:p>
            <a:pPr marL="0" indent="0">
              <a:buNone/>
            </a:pPr>
            <a:r>
              <a:rPr lang="en-US" dirty="0"/>
              <a:t>  display: block;</a:t>
            </a:r>
          </a:p>
          <a:p>
            <a:pPr marL="0" indent="0">
              <a:buNone/>
            </a:pPr>
            <a:r>
              <a:rPr lang="en-US" dirty="0"/>
              <a:t>  position: relative;</a:t>
            </a:r>
          </a:p>
          <a:p>
            <a:pPr marL="0" indent="0">
              <a:buNone/>
            </a:pPr>
            <a:r>
              <a:rPr lang="en-US" dirty="0"/>
              <a:t>  padding: 4px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3FD76-CBE1-87D5-543E-667FEA58AAF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links are styled with a 22px font size, all letters are uppercase, and the text color is white (#fff).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links are block-level elements and have 4px padding at the top and bottom.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The position: relative is used for positioning the hover effect.</a:t>
            </a:r>
          </a:p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A4EE8-24CB-81A6-7692-4B487B45F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5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0E2C-B950-0D52-9C65-F090DA93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52400"/>
            <a:ext cx="4785360" cy="1386840"/>
          </a:xfrm>
        </p:spPr>
        <p:txBody>
          <a:bodyPr/>
          <a:lstStyle/>
          <a:p>
            <a:r>
              <a:rPr lang="en-US" dirty="0"/>
              <a:t>Hover Effect (::before):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96B2A-0C83-60C9-C5DB-95223133F1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338433"/>
            <a:ext cx="4983480" cy="598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.menu a::before{</a:t>
            </a:r>
          </a:p>
          <a:p>
            <a:pPr marL="0" indent="0">
              <a:buNone/>
            </a:pPr>
            <a:r>
              <a:rPr lang="en-US" dirty="0"/>
              <a:t>  content: "";</a:t>
            </a:r>
          </a:p>
          <a:p>
            <a:pPr marL="0" indent="0">
              <a:buNone/>
            </a:pPr>
            <a:r>
              <a:rPr lang="en-US" dirty="0"/>
              <a:t>  width: 100%;</a:t>
            </a:r>
          </a:p>
          <a:p>
            <a:pPr marL="0" indent="0">
              <a:buNone/>
            </a:pPr>
            <a:r>
              <a:rPr lang="en-US" dirty="0"/>
              <a:t>  height: 4px;</a:t>
            </a:r>
          </a:p>
          <a:p>
            <a:pPr marL="0" indent="0">
              <a:buNone/>
            </a:pPr>
            <a:r>
              <a:rPr lang="en-US" dirty="0"/>
              <a:t>  position: absolute;</a:t>
            </a:r>
          </a:p>
          <a:p>
            <a:pPr marL="0" indent="0">
              <a:buNone/>
            </a:pPr>
            <a:r>
              <a:rPr lang="en-US" dirty="0"/>
              <a:t>  left: 0;</a:t>
            </a:r>
          </a:p>
          <a:p>
            <a:pPr marL="0" indent="0">
              <a:buNone/>
            </a:pPr>
            <a:r>
              <a:rPr lang="en-US" dirty="0"/>
              <a:t>  bottom: 0;</a:t>
            </a:r>
          </a:p>
          <a:p>
            <a:pPr marL="0" indent="0">
              <a:buNone/>
            </a:pPr>
            <a:r>
              <a:rPr lang="en-US" dirty="0"/>
              <a:t>  background: #fff;</a:t>
            </a:r>
          </a:p>
          <a:p>
            <a:pPr marL="0" indent="0">
              <a:buNone/>
            </a:pPr>
            <a:r>
              <a:rPr lang="en-US" dirty="0"/>
              <a:t>  transition: 0.5s transform ease;</a:t>
            </a:r>
          </a:p>
          <a:p>
            <a:pPr marL="0" indent="0">
              <a:buNone/>
            </a:pPr>
            <a:r>
              <a:rPr lang="en-US" dirty="0"/>
              <a:t>  transform: scale3d(0,1,1);</a:t>
            </a:r>
          </a:p>
          <a:p>
            <a:pPr marL="0" indent="0">
              <a:buNone/>
            </a:pPr>
            <a:r>
              <a:rPr lang="en-US" dirty="0"/>
              <a:t>  transform-origin: 0 50%;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.menu a:hover::before{</a:t>
            </a:r>
          </a:p>
          <a:p>
            <a:pPr marL="0" indent="0">
              <a:buNone/>
            </a:pPr>
            <a:r>
              <a:rPr lang="en-US" dirty="0"/>
              <a:t>  transform: scale3d(1,1,1);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CD806-6B1B-0F82-EA44-24206772E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2E33C8-C870-8217-713F-22C104B6A965}"/>
              </a:ext>
            </a:extLst>
          </p:cNvPr>
          <p:cNvSpPr txBox="1">
            <a:spLocks/>
          </p:cNvSpPr>
          <p:nvPr/>
        </p:nvSpPr>
        <p:spPr>
          <a:xfrm>
            <a:off x="243840" y="1844040"/>
            <a:ext cx="4541520" cy="4617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A white line (::before pseudo-element) is created under the link, hidden by default (scale3d(0,1,1)). </a:t>
            </a:r>
          </a:p>
          <a:p>
            <a:pPr>
              <a:lnSpc>
                <a:spcPct val="150000"/>
              </a:lnSpc>
            </a:pPr>
            <a:r>
              <a:rPr lang="en-US" dirty="0"/>
              <a:t>On hover, the line expands to full width (scale3d(1,1,1)). 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8538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CD3B-BB66-0A9D-C975-3626E917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.menu-1 a::before Customization: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6A0F-3AD3-5274-46A5-1227177423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8199120" cy="4270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.menu-1 a::before{</a:t>
            </a:r>
          </a:p>
          <a:p>
            <a:pPr marL="0" indent="0">
              <a:buNone/>
            </a:pPr>
            <a:r>
              <a:rPr lang="en-US" dirty="0"/>
              <a:t>  background: #E91E63;</a:t>
            </a:r>
          </a:p>
          <a:p>
            <a:pPr marL="0" indent="0">
              <a:buNone/>
            </a:pPr>
            <a:r>
              <a:rPr lang="en-US" dirty="0"/>
              <a:t>  transform-origin: 100% 50%;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.menu-1 a:hover::before{</a:t>
            </a:r>
          </a:p>
          <a:p>
            <a:pPr marL="0" indent="0">
              <a:buNone/>
            </a:pPr>
            <a:r>
              <a:rPr lang="en-US" dirty="0"/>
              <a:t>  transform-origin: 0 50%;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For .menu-1, the line under the links is pink (#E91E63) and expands from the right to the left on hover.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D9438-0611-892C-A62A-30969E20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9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91200"/>
              </p:ext>
            </p:extLst>
          </p:nvPr>
        </p:nvGraphicFramePr>
        <p:xfrm>
          <a:off x="6869113" y="1143000"/>
          <a:ext cx="4190999" cy="4633263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Html code</a:t>
                      </a:r>
                    </a:p>
                    <a:p>
                      <a:pPr algn="r"/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Exploring Multiple Menu Designs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1743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dirty="0"/>
                        <a:t>Giving Style to the same Menu in different ways 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r>
              <a:rPr lang="en-US" dirty="0"/>
              <a:t>Html Code for Menu</a:t>
            </a:r>
          </a:p>
        </p:txBody>
      </p:sp>
      <p:pic>
        <p:nvPicPr>
          <p:cNvPr id="8" name="Picture Placeholder 21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5760" r="25760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4" y="1615440"/>
            <a:ext cx="5449824" cy="1450848"/>
          </a:xfrm>
        </p:spPr>
        <p:txBody>
          <a:bodyPr anchor="b"/>
          <a:lstStyle/>
          <a:p>
            <a:r>
              <a:rPr lang="en-US" dirty="0"/>
              <a:t>Explore Multiple Menu Designs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094" r="26094"/>
          <a:stretch/>
        </p:blipFill>
        <p:spPr>
          <a:xfrm>
            <a:off x="-1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3675888"/>
            <a:ext cx="5449824" cy="2176272"/>
          </a:xfrm>
        </p:spPr>
        <p:txBody>
          <a:bodyPr/>
          <a:lstStyle/>
          <a:p>
            <a:r>
              <a:rPr lang="en-US" dirty="0">
                <a:hlinkClick r:id="rId5"/>
              </a:rPr>
              <a:t>Click here</a:t>
            </a:r>
            <a:endParaRPr lang="en-US" dirty="0"/>
          </a:p>
          <a:p>
            <a:r>
              <a:rPr lang="en-US" dirty="0">
                <a:hlinkClick r:id="rId6"/>
              </a:rPr>
              <a:t>Responsive multilevel navigation</a:t>
            </a:r>
            <a:endParaRPr lang="en-US" dirty="0"/>
          </a:p>
          <a:p>
            <a:r>
              <a:rPr lang="en-US" dirty="0">
                <a:hlinkClick r:id="rId7"/>
              </a:rPr>
              <a:t>Another Menu</a:t>
            </a:r>
            <a:endParaRPr lang="en-US" dirty="0"/>
          </a:p>
          <a:p>
            <a:r>
              <a:rPr lang="en-US" dirty="0">
                <a:hlinkClick r:id="rId8"/>
              </a:rPr>
              <a:t>Another One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E2B2E-B10D-1224-5DFF-8CCBE9B6C3D0}"/>
              </a:ext>
            </a:extLst>
          </p:cNvPr>
          <p:cNvSpPr txBox="1"/>
          <p:nvPr/>
        </p:nvSpPr>
        <p:spPr>
          <a:xfrm>
            <a:off x="-1" y="6858000"/>
            <a:ext cx="5046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900">
                <a:hlinkClick r:id="rId4" tooltip="https://susannetedrick.com/what-is-cloud-computing-and-how-can-it-help-your-business/"/>
              </a:rPr>
              <a:t>This Photo</a:t>
            </a:r>
            <a:r>
              <a:rPr lang="en-PK" sz="900"/>
              <a:t> by Unknown Author is licensed under </a:t>
            </a:r>
            <a:r>
              <a:rPr lang="en-PK" sz="900">
                <a:hlinkClick r:id="rId9" tooltip="https://creativecommons.org/licenses/by-nc-nd/3.0/"/>
              </a:rPr>
              <a:t>CC BY-NC-ND</a:t>
            </a:r>
            <a:endParaRPr lang="en-PK" sz="90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5E2B-02E6-5141-FBC7-2DBB0523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dirty="0">
                <a:hlinkClick r:id="rId2"/>
              </a:rPr>
              <a:t>click </a:t>
            </a:r>
            <a:r>
              <a:rPr lang="en-US" sz="2800" dirty="0">
                <a:hlinkClick r:id="rId2"/>
              </a:rPr>
              <a:t>here</a:t>
            </a:r>
            <a:r>
              <a:rPr lang="en-US" sz="2800" dirty="0"/>
              <a:t> to see the file code </a:t>
            </a:r>
            <a:endParaRPr lang="en-PK" sz="28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BF697DF-89D8-5B72-6734-8BFC4FD6A75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697" r="206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055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B6AA-035D-46BC-9291-FC964111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Code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2795E-27A4-FF02-2853-9177421C0D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b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effectLst/>
                <a:latin typeface="Consolas" panose="020B0609020204030204" pitchFamily="49" charset="0"/>
              </a:rPr>
              <a:t>&lt;nav class="menu menu-1"&gt;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&lt;ul&gt;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&lt;li&gt;&lt;a href="#"&gt;Home&lt;/a&gt;&lt;/li&gt;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&lt;li&gt;&lt;a href="#"&gt;About&lt;/a&gt;&lt;/li&gt;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&lt;li&gt;&lt;a href="#"&gt;Blog&lt;/a&gt;&lt;/li&gt;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&lt;li&gt;&lt;a href="#"&gt;contact&lt;/a&gt;&lt;/li&gt;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&lt;/ul&gt;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&lt;/nav&gt;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36F8-B8EA-9F8F-806B-2321C8C9A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4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7539-DB39-62D1-5359-45E7FF2D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085" y="3215640"/>
            <a:ext cx="2006155" cy="1447800"/>
          </a:xfrm>
        </p:spPr>
        <p:txBody>
          <a:bodyPr/>
          <a:lstStyle/>
          <a:p>
            <a:r>
              <a:rPr lang="en-US" sz="9600" b="1" dirty="0">
                <a:solidFill>
                  <a:schemeClr val="bg1"/>
                </a:solidFill>
              </a:rPr>
              <a:t>CSS</a:t>
            </a:r>
            <a:endParaRPr lang="en-PK" sz="9600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44AD6C-1EA1-D529-B028-1E6E823D56E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5564" y="1584960"/>
            <a:ext cx="7102711" cy="5440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542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@import Google Font: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960" y="2039112"/>
            <a:ext cx="11353800" cy="24566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@import 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('https://fonts.googleapis.com/</a:t>
            </a:r>
            <a:r>
              <a:rPr lang="en-US" dirty="0" err="1">
                <a:latin typeface="Consolas" panose="020B0609020204030204" pitchFamily="49" charset="0"/>
              </a:rPr>
              <a:t>css?family</a:t>
            </a:r>
            <a:r>
              <a:rPr lang="en-US" dirty="0">
                <a:latin typeface="Consolas" panose="020B0609020204030204" pitchFamily="49" charset="0"/>
              </a:rPr>
              <a:t>=Open+Sans+Condensed:700’);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This line imports the "Open Sans Condensed" font from Google Fonts, setting the weight to 700 (bold).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059680" cy="914400"/>
          </a:xfrm>
        </p:spPr>
        <p:txBody>
          <a:bodyPr/>
          <a:lstStyle/>
          <a:p>
            <a:r>
              <a:rPr lang="en-US" sz="3200" dirty="0"/>
              <a:t>Global Reset (*):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US" dirty="0"/>
              <a:t>*{</a:t>
            </a:r>
          </a:p>
          <a:p>
            <a:r>
              <a:rPr lang="en-US" dirty="0"/>
              <a:t>  margin: 0;</a:t>
            </a:r>
          </a:p>
          <a:p>
            <a:r>
              <a:rPr lang="en-US" dirty="0"/>
              <a:t>  padding: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Removes default margins and paddings for all elements across the page to create a consistent starting point for layout design.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r>
              <a:rPr lang="en-US" dirty="0"/>
              <a:t>.menu{</a:t>
            </a:r>
          </a:p>
          <a:p>
            <a:r>
              <a:rPr lang="en-US" dirty="0"/>
              <a:t>  padding: 80px 20px;</a:t>
            </a:r>
          </a:p>
          <a:p>
            <a:r>
              <a:rPr lang="en-US" dirty="0"/>
              <a:t>  background: #4A148C;</a:t>
            </a:r>
          </a:p>
          <a:p>
            <a:r>
              <a:rPr lang="en-US" dirty="0"/>
              <a:t>  font-family: 'Open Sans Condensed', sans-serif;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Adds 80px top/bottom padding and 20px left/right padding to the menu area. The background color is set to a purple shade (#4A148C). The imported font is applied to the menu.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D5FAB1E8-9713-BAA5-FAD1-F5C6CEE80467}"/>
              </a:ext>
            </a:extLst>
          </p:cNvPr>
          <p:cNvSpPr txBox="1">
            <a:spLocks/>
          </p:cNvSpPr>
          <p:nvPr/>
        </p:nvSpPr>
        <p:spPr>
          <a:xfrm>
            <a:off x="6065520" y="868680"/>
            <a:ext cx="505968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3EBEABAA-3AED-3B2D-7768-D7FAE4966028}"/>
              </a:ext>
            </a:extLst>
          </p:cNvPr>
          <p:cNvSpPr txBox="1">
            <a:spLocks/>
          </p:cNvSpPr>
          <p:nvPr/>
        </p:nvSpPr>
        <p:spPr>
          <a:xfrm>
            <a:off x="6294120" y="868680"/>
            <a:ext cx="505968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menu Class:</a:t>
            </a: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{6249208F-5D49-4996-8DFD-B1F1C16F0290}tf11964407_win32</Template>
  <TotalTime>76</TotalTime>
  <Words>694</Words>
  <Application>Microsoft Office PowerPoint</Application>
  <PresentationFormat>Widescreen</PresentationFormat>
  <Paragraphs>113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Gill Sans Nova Light</vt:lpstr>
      <vt:lpstr>Sagona Book</vt:lpstr>
      <vt:lpstr>Custom</vt:lpstr>
      <vt:lpstr>Menu  Html/ CSS/ JavaScript </vt:lpstr>
      <vt:lpstr>agenda</vt:lpstr>
      <vt:lpstr>Html Code for Menu</vt:lpstr>
      <vt:lpstr>Explore Multiple Menu Designs</vt:lpstr>
      <vt:lpstr>Html Code   click here to see the file code </vt:lpstr>
      <vt:lpstr>Menu Code</vt:lpstr>
      <vt:lpstr>CSS</vt:lpstr>
      <vt:lpstr>@import Google Font:</vt:lpstr>
      <vt:lpstr>Global Reset (*):</vt:lpstr>
      <vt:lpstr>.menu ul:</vt:lpstr>
      <vt:lpstr>.menu a (Links in Menu):</vt:lpstr>
      <vt:lpstr>Hover Effect (::before):</vt:lpstr>
      <vt:lpstr>.menu-1 a::before Customization: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</dc:creator>
  <cp:lastModifiedBy>Ab</cp:lastModifiedBy>
  <cp:revision>3</cp:revision>
  <dcterms:created xsi:type="dcterms:W3CDTF">2024-10-04T13:45:13Z</dcterms:created>
  <dcterms:modified xsi:type="dcterms:W3CDTF">2024-10-04T15:01:18Z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