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2" r:id="rId8"/>
    <p:sldId id="261" r:id="rId9"/>
    <p:sldId id="258" r:id="rId10"/>
    <p:sldId id="264" r:id="rId11"/>
    <p:sldId id="266" r:id="rId12"/>
    <p:sldId id="265" r:id="rId13"/>
    <p:sldId id="26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1/31/2024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1/31/2024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mailto:fizafahameen@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FDI DATA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Fiza Fahameen M</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pic>
        <p:nvPicPr>
          <p:cNvPr id="5" name="Picture 4">
            <a:extLst>
              <a:ext uri="{FF2B5EF4-FFF2-40B4-BE49-F238E27FC236}">
                <a16:creationId xmlns:a16="http://schemas.microsoft.com/office/drawing/2014/main" id="{9054184C-430A-742C-0396-88837E1C2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2240"/>
            <a:ext cx="6827520" cy="6512560"/>
          </a:xfrm>
          <a:prstGeom prst="rect">
            <a:avLst/>
          </a:prstGeom>
        </p:spPr>
      </p:pic>
      <p:sp>
        <p:nvSpPr>
          <p:cNvPr id="6" name="TextBox 5">
            <a:extLst>
              <a:ext uri="{FF2B5EF4-FFF2-40B4-BE49-F238E27FC236}">
                <a16:creationId xmlns:a16="http://schemas.microsoft.com/office/drawing/2014/main" id="{72BD0224-473F-674C-9714-E288CEAE5589}"/>
              </a:ext>
            </a:extLst>
          </p:cNvPr>
          <p:cNvSpPr txBox="1"/>
          <p:nvPr/>
        </p:nvSpPr>
        <p:spPr>
          <a:xfrm>
            <a:off x="7559040" y="579120"/>
            <a:ext cx="4480560" cy="4247317"/>
          </a:xfrm>
          <a:prstGeom prst="rect">
            <a:avLst/>
          </a:prstGeom>
          <a:noFill/>
        </p:spPr>
        <p:txBody>
          <a:bodyPr wrap="square" rtlCol="0">
            <a:spAutoFit/>
          </a:bodyPr>
          <a:lstStyle/>
          <a:p>
            <a:r>
              <a:rPr lang="en-US" dirty="0"/>
              <a:t>The Investment of the FDI keeps increasing Year by Year</a:t>
            </a:r>
          </a:p>
          <a:p>
            <a:endParaRPr lang="en-US" dirty="0"/>
          </a:p>
          <a:p>
            <a:r>
              <a:rPr lang="en-US" b="0" i="0" dirty="0">
                <a:solidFill>
                  <a:schemeClr val="tx1">
                    <a:lumMod val="95000"/>
                    <a:lumOff val="5000"/>
                  </a:schemeClr>
                </a:solidFill>
                <a:effectLst/>
                <a:latin typeface="Söhne"/>
              </a:rPr>
              <a:t>An increase in FDI (Foreign Direct Investment) year by year typically indicates growing confidence among foreign investors in the economic prospects and stability of a country. </a:t>
            </a:r>
          </a:p>
          <a:p>
            <a:endParaRPr lang="en-US" dirty="0">
              <a:solidFill>
                <a:schemeClr val="tx1">
                  <a:lumMod val="95000"/>
                  <a:lumOff val="5000"/>
                </a:schemeClr>
              </a:solidFill>
              <a:latin typeface="Söhne"/>
            </a:endParaRPr>
          </a:p>
          <a:p>
            <a:r>
              <a:rPr lang="en-US" b="0" i="0" dirty="0">
                <a:solidFill>
                  <a:schemeClr val="tx1">
                    <a:lumMod val="95000"/>
                    <a:lumOff val="5000"/>
                  </a:schemeClr>
                </a:solidFill>
                <a:effectLst/>
                <a:latin typeface="Söhne"/>
              </a:rPr>
              <a:t>It suggests that the country is becoming more attractive for foreign businesses to invest in due to factors such as market potential, favorable regulatory environment, political stability, infrastructure development, skilled workforce, and potential for high returns on investment.</a:t>
            </a:r>
            <a:endParaRPr lang="en-US" dirty="0">
              <a:solidFill>
                <a:schemeClr val="tx1">
                  <a:lumMod val="95000"/>
                  <a:lumOff val="5000"/>
                </a:schemeClr>
              </a:solidFill>
            </a:endParaRPr>
          </a:p>
        </p:txBody>
      </p:sp>
      <p:sp>
        <p:nvSpPr>
          <p:cNvPr id="7" name="Rectangle 6">
            <a:extLst>
              <a:ext uri="{FF2B5EF4-FFF2-40B4-BE49-F238E27FC236}">
                <a16:creationId xmlns:a16="http://schemas.microsoft.com/office/drawing/2014/main" id="{F540253B-CB97-8749-A582-9D8C32164575}"/>
              </a:ext>
            </a:extLst>
          </p:cNvPr>
          <p:cNvSpPr/>
          <p:nvPr/>
        </p:nvSpPr>
        <p:spPr>
          <a:xfrm>
            <a:off x="6979920" y="5335075"/>
            <a:ext cx="5144357"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RAPID</a:t>
            </a: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INCREASE</a:t>
            </a:r>
          </a:p>
        </p:txBody>
      </p:sp>
    </p:spTree>
    <p:extLst>
      <p:ext uri="{BB962C8B-B14F-4D97-AF65-F5344CB8AC3E}">
        <p14:creationId xmlns:p14="http://schemas.microsoft.com/office/powerpoint/2010/main" val="24612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1364488"/>
          </a:xfrm>
        </p:spPr>
        <p:txBody>
          <a:bodyPr anchor="ctr">
            <a:normAutofit/>
          </a:bodyPr>
          <a:lstStyle/>
          <a:p>
            <a:pPr lvl="0" algn="ctr"/>
            <a:r>
              <a:rPr lang="en-US" sz="4800" b="1" i="1" dirty="0">
                <a:solidFill>
                  <a:srgbClr val="FFFFFF"/>
                </a:solidFill>
              </a:rPr>
              <a:t>THANKS!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Fiza Fahameen M</a:t>
            </a:r>
          </a:p>
        </p:txBody>
      </p:sp>
      <p:sp>
        <p:nvSpPr>
          <p:cNvPr id="4" name="Rectangle 3">
            <a:extLst>
              <a:ext uri="{FF2B5EF4-FFF2-40B4-BE49-F238E27FC236}">
                <a16:creationId xmlns:a16="http://schemas.microsoft.com/office/drawing/2014/main" id="{6BD0ACC9-A494-D867-5CB5-0E26B3236192}"/>
              </a:ext>
            </a:extLst>
          </p:cNvPr>
          <p:cNvSpPr/>
          <p:nvPr/>
        </p:nvSpPr>
        <p:spPr>
          <a:xfrm>
            <a:off x="842906" y="1473200"/>
            <a:ext cx="10242035" cy="2585323"/>
          </a:xfrm>
          <a:prstGeom prst="rect">
            <a:avLst/>
          </a:prstGeom>
          <a:noFill/>
        </p:spPr>
        <p:txBody>
          <a:bodyPr wrap="none" lIns="91440" tIns="45720" rIns="91440" bIns="45720">
            <a:spAutoFit/>
          </a:bodyPr>
          <a:lstStyle/>
          <a:p>
            <a:pPr algn="ct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2"/>
            </a:endParaRPr>
          </a:p>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hlinkClick r:id="rId2"/>
              </a:rPr>
              <a:t>fizafahameen@gmail.com</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ctr"/>
            <a:r>
              <a:rPr lang="en-US" sz="5400" b="0" i="0" dirty="0">
                <a:effectLst/>
                <a:latin typeface="-apple-system"/>
              </a:rPr>
              <a:t>www.linkedin.com/in/fizafahameen</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34131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7505-47A7-F84E-FF05-9AD404A61DC6}"/>
              </a:ext>
            </a:extLst>
          </p:cNvPr>
          <p:cNvSpPr>
            <a:spLocks noGrp="1"/>
          </p:cNvSpPr>
          <p:nvPr>
            <p:ph type="title"/>
          </p:nvPr>
        </p:nvSpPr>
        <p:spPr>
          <a:xfrm>
            <a:off x="1066800" y="748720"/>
            <a:ext cx="10058400" cy="1450757"/>
          </a:xfrm>
        </p:spPr>
        <p:txBody>
          <a:bodyPr>
            <a:noAutofit/>
          </a:bodyPr>
          <a:lstStyle/>
          <a:p>
            <a:pPr>
              <a:lnSpc>
                <a:spcPct val="150000"/>
              </a:lnSpc>
            </a:pPr>
            <a:r>
              <a:rPr lang="en-US" sz="3200" b="1" dirty="0">
                <a:effectLst>
                  <a:outerShdw blurRad="38100" dist="38100" dir="2700000" algn="tl">
                    <a:srgbClr val="000000">
                      <a:alpha val="43137"/>
                    </a:srgbClr>
                  </a:outerShdw>
                </a:effectLst>
              </a:rPr>
              <a:t>Introduction</a:t>
            </a:r>
            <a:br>
              <a:rPr lang="en-US" sz="1600" dirty="0"/>
            </a:br>
            <a:r>
              <a:rPr lang="en-US" sz="1600" dirty="0"/>
              <a:t>Foreign Direct Investment (FDI) plays a pivotal role in the global economy, serving as a catalyst for economic growth, technology transfer, and job creation. In this analysis, we delve into the dynamics of FDI to uncover insights and trends that can inform strategic decision-making and policy formulation.</a:t>
            </a:r>
            <a:br>
              <a:rPr lang="en-US" sz="1600" dirty="0"/>
            </a:br>
            <a:endParaRPr lang="en-US" sz="1600" dirty="0"/>
          </a:p>
        </p:txBody>
      </p:sp>
      <p:sp>
        <p:nvSpPr>
          <p:cNvPr id="3" name="Content Placeholder 2">
            <a:extLst>
              <a:ext uri="{FF2B5EF4-FFF2-40B4-BE49-F238E27FC236}">
                <a16:creationId xmlns:a16="http://schemas.microsoft.com/office/drawing/2014/main" id="{14BC9339-100B-1AF4-DFCD-30FBCB5EDA52}"/>
              </a:ext>
            </a:extLst>
          </p:cNvPr>
          <p:cNvSpPr>
            <a:spLocks noGrp="1"/>
          </p:cNvSpPr>
          <p:nvPr>
            <p:ph idx="1"/>
          </p:nvPr>
        </p:nvSpPr>
        <p:spPr>
          <a:xfrm>
            <a:off x="1097280" y="2108201"/>
            <a:ext cx="8567830" cy="3760891"/>
          </a:xfrm>
        </p:spPr>
        <p:txBody>
          <a:bodyPr>
            <a:normAutofit/>
          </a:bodyPr>
          <a:lstStyle/>
          <a:p>
            <a:pPr>
              <a:buFont typeface="Wingdings" panose="05000000000000000000" pitchFamily="2" charset="2"/>
              <a:buChar char="q"/>
            </a:pPr>
            <a:r>
              <a:rPr lang="en-US" dirty="0"/>
              <a:t>Definition of FDI and its significance in economic development.</a:t>
            </a:r>
          </a:p>
          <a:p>
            <a:pPr>
              <a:buFont typeface="Wingdings" panose="05000000000000000000" pitchFamily="2" charset="2"/>
              <a:buChar char="q"/>
            </a:pPr>
            <a:r>
              <a:rPr lang="en-US" dirty="0"/>
              <a:t>Purpose of the analysis: to explore FDI patterns, drivers, and implications.</a:t>
            </a:r>
          </a:p>
          <a:p>
            <a:pPr>
              <a:buFont typeface="Wingdings" panose="05000000000000000000" pitchFamily="2" charset="2"/>
              <a:buChar char="q"/>
            </a:pPr>
            <a:r>
              <a:rPr lang="en-US" dirty="0"/>
              <a:t>Importance of understanding FDI dynamics for stakeholders, including policymakers, investors, and businesses.</a:t>
            </a:r>
          </a:p>
          <a:p>
            <a:r>
              <a:rPr lang="en-US" dirty="0"/>
              <a:t>Through this analysis, we aim to provide a comprehensive understanding of FDI trends, sectoral distributions, regional disparities, and temporal changes, offering valuable insights for maximizing the benefits of FDI and fostering sustainable economic development.</a:t>
            </a:r>
          </a:p>
        </p:txBody>
      </p:sp>
    </p:spTree>
    <p:extLst>
      <p:ext uri="{BB962C8B-B14F-4D97-AF65-F5344CB8AC3E}">
        <p14:creationId xmlns:p14="http://schemas.microsoft.com/office/powerpoint/2010/main" val="80997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BD8F0EE-28B9-A774-2583-58867E4DB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14" y="417881"/>
            <a:ext cx="10455546" cy="5471634"/>
          </a:xfrm>
          <a:prstGeom prst="rect">
            <a:avLst/>
          </a:prstGeom>
        </p:spPr>
      </p:pic>
      <p:sp>
        <p:nvSpPr>
          <p:cNvPr id="4" name="Title 3">
            <a:extLst>
              <a:ext uri="{FF2B5EF4-FFF2-40B4-BE49-F238E27FC236}">
                <a16:creationId xmlns:a16="http://schemas.microsoft.com/office/drawing/2014/main" id="{F7D28B87-02FF-E193-85CD-812107190754}"/>
              </a:ext>
            </a:extLst>
          </p:cNvPr>
          <p:cNvSpPr>
            <a:spLocks noGrp="1"/>
          </p:cNvSpPr>
          <p:nvPr>
            <p:ph type="title" idx="4294967295"/>
          </p:nvPr>
        </p:nvSpPr>
        <p:spPr>
          <a:xfrm>
            <a:off x="137651" y="181925"/>
            <a:ext cx="10058400" cy="811151"/>
          </a:xfrm>
        </p:spPr>
        <p:txBody>
          <a:bodyPr/>
          <a:lstStyle/>
          <a:p>
            <a:r>
              <a:rPr lang="en-US" dirty="0"/>
              <a:t>FDI INVESTMENT </a:t>
            </a:r>
          </a:p>
        </p:txBody>
      </p:sp>
    </p:spTree>
    <p:extLst>
      <p:ext uri="{BB962C8B-B14F-4D97-AF65-F5344CB8AC3E}">
        <p14:creationId xmlns:p14="http://schemas.microsoft.com/office/powerpoint/2010/main" val="255085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F87350-0C6D-CE16-641E-DF1C2FBED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34" y="597924"/>
            <a:ext cx="10524132" cy="5662151"/>
          </a:xfrm>
          <a:prstGeom prst="rect">
            <a:avLst/>
          </a:prstGeom>
        </p:spPr>
      </p:pic>
      <p:sp>
        <p:nvSpPr>
          <p:cNvPr id="4" name="Title 3">
            <a:extLst>
              <a:ext uri="{FF2B5EF4-FFF2-40B4-BE49-F238E27FC236}">
                <a16:creationId xmlns:a16="http://schemas.microsoft.com/office/drawing/2014/main" id="{F7D28B87-02FF-E193-85CD-812107190754}"/>
              </a:ext>
            </a:extLst>
          </p:cNvPr>
          <p:cNvSpPr>
            <a:spLocks noGrp="1"/>
          </p:cNvSpPr>
          <p:nvPr>
            <p:ph type="title" idx="4294967295"/>
          </p:nvPr>
        </p:nvSpPr>
        <p:spPr>
          <a:xfrm>
            <a:off x="619432" y="0"/>
            <a:ext cx="11877368" cy="811151"/>
          </a:xfrm>
        </p:spPr>
        <p:txBody>
          <a:bodyPr>
            <a:noAutofit/>
          </a:bodyPr>
          <a:lstStyle/>
          <a:p>
            <a:r>
              <a:rPr lang="en-US" sz="3600" dirty="0"/>
              <a:t>FDI SEGMENT BASED INVESTMENT - CRORES </a:t>
            </a:r>
          </a:p>
        </p:txBody>
      </p:sp>
    </p:spTree>
    <p:extLst>
      <p:ext uri="{BB962C8B-B14F-4D97-AF65-F5344CB8AC3E}">
        <p14:creationId xmlns:p14="http://schemas.microsoft.com/office/powerpoint/2010/main" val="377192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28B87-02FF-E193-85CD-812107190754}"/>
              </a:ext>
            </a:extLst>
          </p:cNvPr>
          <p:cNvSpPr>
            <a:spLocks noGrp="1"/>
          </p:cNvSpPr>
          <p:nvPr>
            <p:ph type="title" idx="4294967295"/>
          </p:nvPr>
        </p:nvSpPr>
        <p:spPr>
          <a:xfrm>
            <a:off x="619432" y="0"/>
            <a:ext cx="11877368" cy="811151"/>
          </a:xfrm>
        </p:spPr>
        <p:txBody>
          <a:bodyPr>
            <a:noAutofit/>
          </a:bodyPr>
          <a:lstStyle/>
          <a:p>
            <a:r>
              <a:rPr lang="en-US" sz="3600" dirty="0"/>
              <a:t>FDI SEGMENT BASED INVESTMENT - DOLLARS </a:t>
            </a:r>
          </a:p>
        </p:txBody>
      </p:sp>
      <p:pic>
        <p:nvPicPr>
          <p:cNvPr id="6" name="Picture 5">
            <a:extLst>
              <a:ext uri="{FF2B5EF4-FFF2-40B4-BE49-F238E27FC236}">
                <a16:creationId xmlns:a16="http://schemas.microsoft.com/office/drawing/2014/main" id="{147623E5-B7F5-6630-40B4-1BCF5C2A2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48475"/>
            <a:ext cx="9783097" cy="4961050"/>
          </a:xfrm>
          <a:prstGeom prst="rect">
            <a:avLst/>
          </a:prstGeom>
        </p:spPr>
      </p:pic>
    </p:spTree>
    <p:extLst>
      <p:ext uri="{BB962C8B-B14F-4D97-AF65-F5344CB8AC3E}">
        <p14:creationId xmlns:p14="http://schemas.microsoft.com/office/powerpoint/2010/main" val="402014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62500" lnSpcReduction="20000"/>
          </a:bodyPr>
          <a:lstStyle/>
          <a:p>
            <a:r>
              <a:rPr lang="en-US" dirty="0">
                <a:solidFill>
                  <a:srgbClr val="FFFFFF"/>
                </a:solidFill>
              </a:rPr>
              <a:t>FDI INVESTMENT</a:t>
            </a:r>
          </a:p>
          <a:p>
            <a:r>
              <a:rPr lang="en-US" dirty="0">
                <a:solidFill>
                  <a:srgbClr val="FFFFFF"/>
                </a:solidFill>
              </a:rPr>
              <a:t>THE TOP SECTORS INTERESTED THEM</a:t>
            </a:r>
          </a:p>
          <a:p>
            <a:r>
              <a:rPr lang="en-US" dirty="0">
                <a:solidFill>
                  <a:srgbClr val="FFFFFF"/>
                </a:solidFill>
              </a:rPr>
              <a:t>SERVICES SECTOR, COMPUTERS,TELECOMMUNICATIONS,CONSTRUCTION, AUTOMOBILE</a:t>
            </a:r>
          </a:p>
        </p:txBody>
      </p:sp>
      <p:pic>
        <p:nvPicPr>
          <p:cNvPr id="5" name="Picture 4">
            <a:extLst>
              <a:ext uri="{FF2B5EF4-FFF2-40B4-BE49-F238E27FC236}">
                <a16:creationId xmlns:a16="http://schemas.microsoft.com/office/drawing/2014/main" id="{09E2E76E-E4AD-CE25-3CBD-A7FCADA85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4" y="178729"/>
            <a:ext cx="11631561" cy="4668574"/>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62500" lnSpcReduction="20000"/>
          </a:bodyPr>
          <a:lstStyle/>
          <a:p>
            <a:r>
              <a:rPr lang="en-US" dirty="0">
                <a:solidFill>
                  <a:srgbClr val="FFFFFF"/>
                </a:solidFill>
              </a:rPr>
              <a:t>FDI INVESTMENT</a:t>
            </a:r>
          </a:p>
          <a:p>
            <a:r>
              <a:rPr lang="en-US" dirty="0">
                <a:solidFill>
                  <a:srgbClr val="FFFFFF"/>
                </a:solidFill>
              </a:rPr>
              <a:t>THE bottom SECTORS UN-INTERESTED THEM</a:t>
            </a:r>
          </a:p>
          <a:p>
            <a:r>
              <a:rPr lang="en-US" dirty="0">
                <a:solidFill>
                  <a:srgbClr val="FFFFFF"/>
                </a:solidFill>
              </a:rPr>
              <a:t>PHOTOGRAPHY AND PAPER, </a:t>
            </a:r>
            <a:r>
              <a:rPr lang="en-US" dirty="0" err="1">
                <a:solidFill>
                  <a:srgbClr val="FFFFFF"/>
                </a:solidFill>
              </a:rPr>
              <a:t>Coal,MATHS</a:t>
            </a:r>
            <a:r>
              <a:rPr lang="en-US" dirty="0">
                <a:solidFill>
                  <a:srgbClr val="FFFFFF"/>
                </a:solidFill>
              </a:rPr>
              <a:t> AND MORE ETC..,</a:t>
            </a:r>
          </a:p>
        </p:txBody>
      </p:sp>
      <p:pic>
        <p:nvPicPr>
          <p:cNvPr id="4" name="Picture 3">
            <a:extLst>
              <a:ext uri="{FF2B5EF4-FFF2-40B4-BE49-F238E27FC236}">
                <a16:creationId xmlns:a16="http://schemas.microsoft.com/office/drawing/2014/main" id="{AFEE6059-3771-B05F-21D2-99BB1EC4C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99" y="267346"/>
            <a:ext cx="10752752" cy="4549534"/>
          </a:xfrm>
          <a:prstGeom prst="rect">
            <a:avLst/>
          </a:prstGeom>
        </p:spPr>
      </p:pic>
    </p:spTree>
    <p:extLst>
      <p:ext uri="{BB962C8B-B14F-4D97-AF65-F5344CB8AC3E}">
        <p14:creationId xmlns:p14="http://schemas.microsoft.com/office/powerpoint/2010/main" val="43467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62500" lnSpcReduction="20000"/>
          </a:bodyPr>
          <a:lstStyle/>
          <a:p>
            <a:r>
              <a:rPr lang="en-US" dirty="0">
                <a:solidFill>
                  <a:srgbClr val="FFFFFF"/>
                </a:solidFill>
              </a:rPr>
              <a:t>FDI INVESTMENT</a:t>
            </a:r>
          </a:p>
          <a:p>
            <a:r>
              <a:rPr lang="en-US" dirty="0">
                <a:solidFill>
                  <a:srgbClr val="FFFFFF"/>
                </a:solidFill>
              </a:rPr>
              <a:t>THE bottom SECTORS UN-INTERESTED THEM</a:t>
            </a:r>
          </a:p>
          <a:p>
            <a:r>
              <a:rPr lang="en-US" dirty="0">
                <a:solidFill>
                  <a:srgbClr val="FFFFFF"/>
                </a:solidFill>
              </a:rPr>
              <a:t>HIGHEST INFLOWS SURVEY</a:t>
            </a:r>
          </a:p>
        </p:txBody>
      </p:sp>
      <p:pic>
        <p:nvPicPr>
          <p:cNvPr id="6" name="Picture 5">
            <a:extLst>
              <a:ext uri="{FF2B5EF4-FFF2-40B4-BE49-F238E27FC236}">
                <a16:creationId xmlns:a16="http://schemas.microsoft.com/office/drawing/2014/main" id="{D6A351AD-5B78-FA25-29AB-72E0C85E6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104140"/>
            <a:ext cx="5882639" cy="4744720"/>
          </a:xfrm>
          <a:prstGeom prst="rect">
            <a:avLst/>
          </a:prstGeom>
        </p:spPr>
      </p:pic>
      <p:sp>
        <p:nvSpPr>
          <p:cNvPr id="7" name="Rectangle 6">
            <a:extLst>
              <a:ext uri="{FF2B5EF4-FFF2-40B4-BE49-F238E27FC236}">
                <a16:creationId xmlns:a16="http://schemas.microsoft.com/office/drawing/2014/main" id="{62C059BF-A9E1-2276-9317-6E8C4C99446E}"/>
              </a:ext>
            </a:extLst>
          </p:cNvPr>
          <p:cNvSpPr/>
          <p:nvPr/>
        </p:nvSpPr>
        <p:spPr>
          <a:xfrm>
            <a:off x="6095982" y="104140"/>
            <a:ext cx="6004577" cy="4093428"/>
          </a:xfrm>
          <a:prstGeom prst="rect">
            <a:avLst/>
          </a:prstGeom>
          <a:noFill/>
        </p:spPr>
        <p:txBody>
          <a:bodyPr wrap="square" lIns="91440" tIns="45720" rIns="91440" bIns="45720">
            <a:spAutoFit/>
          </a:bodyPr>
          <a:lstStyle/>
          <a:p>
            <a:endParaRPr lang="en-US" sz="2000" b="1" cap="none" spc="0" dirty="0">
              <a:ln w="12700">
                <a:solidFill>
                  <a:schemeClr val="accent1"/>
                </a:solidFill>
                <a:prstDash val="solid"/>
              </a:ln>
              <a:effectLst>
                <a:outerShdw dist="38100" dir="2640000" algn="bl" rotWithShape="0">
                  <a:schemeClr val="accent1"/>
                </a:outerShdw>
              </a:effectLst>
            </a:endParaRPr>
          </a:p>
          <a:p>
            <a:r>
              <a:rPr lang="en-US" sz="2000" b="1" cap="none" spc="0" dirty="0">
                <a:ln w="12700">
                  <a:solidFill>
                    <a:schemeClr val="accent1"/>
                  </a:solidFill>
                  <a:prstDash val="solid"/>
                </a:ln>
                <a:effectLst>
                  <a:outerShdw dist="38100" dir="2640000" algn="bl" rotWithShape="0">
                    <a:schemeClr val="accent1"/>
                  </a:outerShdw>
                </a:effectLst>
              </a:rPr>
              <a:t>Inflows:</a:t>
            </a:r>
          </a:p>
          <a:p>
            <a:r>
              <a:rPr lang="en-US" sz="2000" b="1" cap="none" spc="0" dirty="0">
                <a:ln w="12700">
                  <a:solidFill>
                    <a:schemeClr val="accent1"/>
                  </a:solidFill>
                  <a:prstDash val="solid"/>
                </a:ln>
                <a:effectLst>
                  <a:outerShdw dist="38100" dir="2640000" algn="bl" rotWithShape="0">
                    <a:schemeClr val="accent1"/>
                  </a:outerShdw>
                </a:effectLst>
              </a:rPr>
              <a:t>- Foreign investment coming into a country.</a:t>
            </a:r>
          </a:p>
          <a:p>
            <a:r>
              <a:rPr lang="en-US" sz="2000" b="1" cap="none" spc="0" dirty="0">
                <a:ln w="12700">
                  <a:solidFill>
                    <a:schemeClr val="accent1"/>
                  </a:solidFill>
                  <a:prstDash val="solid"/>
                </a:ln>
                <a:effectLst>
                  <a:outerShdw dist="38100" dir="2640000" algn="bl" rotWithShape="0">
                    <a:schemeClr val="accent1"/>
                  </a:outerShdw>
                </a:effectLst>
              </a:rPr>
              <a:t>- Shows foreign entities investing in domestic assets.</a:t>
            </a:r>
          </a:p>
          <a:p>
            <a:r>
              <a:rPr lang="en-US" sz="2000" b="1" cap="none" spc="0" dirty="0">
                <a:ln w="12700">
                  <a:solidFill>
                    <a:schemeClr val="accent1"/>
                  </a:solidFill>
                  <a:prstDash val="solid"/>
                </a:ln>
                <a:effectLst>
                  <a:outerShdw dist="38100" dir="2640000" algn="bl" rotWithShape="0">
                    <a:schemeClr val="accent1"/>
                  </a:outerShdw>
                </a:effectLst>
              </a:rPr>
              <a:t>- Can contribute to economic growth and development.</a:t>
            </a:r>
          </a:p>
          <a:p>
            <a:endParaRPr lang="en-US" sz="2000" b="1" cap="none" spc="0" dirty="0">
              <a:ln w="12700">
                <a:solidFill>
                  <a:schemeClr val="accent1"/>
                </a:solidFill>
                <a:prstDash val="solid"/>
              </a:ln>
              <a:effectLst>
                <a:outerShdw dist="38100" dir="2640000" algn="bl" rotWithShape="0">
                  <a:schemeClr val="accent1"/>
                </a:outerShdw>
              </a:effectLst>
            </a:endParaRPr>
          </a:p>
          <a:p>
            <a:pPr algn="r"/>
            <a:r>
              <a:rPr lang="en-US" sz="2000" b="1" cap="none" spc="0" dirty="0">
                <a:ln w="12700">
                  <a:solidFill>
                    <a:schemeClr val="accent1"/>
                  </a:solidFill>
                  <a:prstDash val="solid"/>
                </a:ln>
                <a:effectLst>
                  <a:outerShdw dist="38100" dir="2640000" algn="bl" rotWithShape="0">
                    <a:schemeClr val="accent1"/>
                  </a:outerShdw>
                </a:effectLst>
              </a:rPr>
              <a:t>Outflows:</a:t>
            </a:r>
          </a:p>
          <a:p>
            <a:pPr algn="r"/>
            <a:r>
              <a:rPr lang="en-US" sz="2000" b="1" cap="none" spc="0" dirty="0">
                <a:ln w="12700">
                  <a:solidFill>
                    <a:schemeClr val="accent1"/>
                  </a:solidFill>
                  <a:prstDash val="solid"/>
                </a:ln>
                <a:effectLst>
                  <a:outerShdw dist="38100" dir="2640000" algn="bl" rotWithShape="0">
                    <a:schemeClr val="accent1"/>
                  </a:outerShdw>
                </a:effectLst>
              </a:rPr>
              <a:t>- Domestic investment going out of a country.</a:t>
            </a:r>
          </a:p>
          <a:p>
            <a:pPr algn="r"/>
            <a:r>
              <a:rPr lang="en-US" sz="2000" b="1" cap="none" spc="0" dirty="0">
                <a:ln w="12700">
                  <a:solidFill>
                    <a:schemeClr val="accent1"/>
                  </a:solidFill>
                  <a:prstDash val="solid"/>
                </a:ln>
                <a:effectLst>
                  <a:outerShdw dist="38100" dir="2640000" algn="bl" rotWithShape="0">
                    <a:schemeClr val="accent1"/>
                  </a:outerShdw>
                </a:effectLst>
              </a:rPr>
              <a:t>- Represents domestic entities investing in foreign assets.</a:t>
            </a:r>
          </a:p>
          <a:p>
            <a:pPr algn="r"/>
            <a:r>
              <a:rPr lang="en-US" sz="2000" b="1" cap="none" spc="0" dirty="0">
                <a:ln w="12700">
                  <a:solidFill>
                    <a:schemeClr val="accent1"/>
                  </a:solidFill>
                  <a:prstDash val="solid"/>
                </a:ln>
                <a:effectLst>
                  <a:outerShdw dist="38100" dir="2640000" algn="bl" rotWithShape="0">
                    <a:schemeClr val="accent1"/>
                  </a:outerShdw>
                </a:effectLst>
              </a:rPr>
              <a:t>- Helps domestic firms expand globally and access new markets.</a:t>
            </a:r>
          </a:p>
        </p:txBody>
      </p:sp>
      <p:sp>
        <p:nvSpPr>
          <p:cNvPr id="9" name="Minus Sign 8">
            <a:extLst>
              <a:ext uri="{FF2B5EF4-FFF2-40B4-BE49-F238E27FC236}">
                <a16:creationId xmlns:a16="http://schemas.microsoft.com/office/drawing/2014/main" id="{8A6FFF60-DE5C-BF16-6BE2-58E4C93C70A6}"/>
              </a:ext>
            </a:extLst>
          </p:cNvPr>
          <p:cNvSpPr/>
          <p:nvPr/>
        </p:nvSpPr>
        <p:spPr>
          <a:xfrm>
            <a:off x="7181612" y="2019300"/>
            <a:ext cx="3883891" cy="457200"/>
          </a:xfrm>
          <a:prstGeom prst="mathMinu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26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28B87-02FF-E193-85CD-812107190754}"/>
              </a:ext>
            </a:extLst>
          </p:cNvPr>
          <p:cNvSpPr>
            <a:spLocks noGrp="1"/>
          </p:cNvSpPr>
          <p:nvPr>
            <p:ph type="title" idx="4294967295"/>
          </p:nvPr>
        </p:nvSpPr>
        <p:spPr>
          <a:xfrm>
            <a:off x="619432" y="0"/>
            <a:ext cx="11877368" cy="811151"/>
          </a:xfrm>
        </p:spPr>
        <p:txBody>
          <a:bodyPr>
            <a:noAutofit/>
          </a:bodyPr>
          <a:lstStyle/>
          <a:p>
            <a:r>
              <a:rPr lang="en-US" sz="3600" dirty="0"/>
              <a:t>FDI INFLOW SECTORS TOP 10</a:t>
            </a:r>
          </a:p>
        </p:txBody>
      </p:sp>
      <p:pic>
        <p:nvPicPr>
          <p:cNvPr id="3" name="Picture 2">
            <a:extLst>
              <a:ext uri="{FF2B5EF4-FFF2-40B4-BE49-F238E27FC236}">
                <a16:creationId xmlns:a16="http://schemas.microsoft.com/office/drawing/2014/main" id="{D01A7C8A-49F7-89B0-70A6-FCD9E80DF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61" y="811150"/>
            <a:ext cx="11156008" cy="5081649"/>
          </a:xfrm>
          <a:prstGeom prst="rect">
            <a:avLst/>
          </a:prstGeom>
        </p:spPr>
      </p:pic>
    </p:spTree>
    <p:extLst>
      <p:ext uri="{BB962C8B-B14F-4D97-AF65-F5344CB8AC3E}">
        <p14:creationId xmlns:p14="http://schemas.microsoft.com/office/powerpoint/2010/main" val="402955484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{9267873B-5ACE-4FD5-BA08-8B39B62EAB8A}tf56160789_win32</Template>
  <TotalTime>30</TotalTime>
  <Words>376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Bookman Old Style</vt:lpstr>
      <vt:lpstr>Calibri</vt:lpstr>
      <vt:lpstr>Franklin Gothic Book</vt:lpstr>
      <vt:lpstr>Söhne</vt:lpstr>
      <vt:lpstr>Wingdings</vt:lpstr>
      <vt:lpstr>Custom</vt:lpstr>
      <vt:lpstr>FDI DATA ANALYSIS</vt:lpstr>
      <vt:lpstr>Introduction Foreign Direct Investment (FDI) plays a pivotal role in the global economy, serving as a catalyst for economic growth, technology transfer, and job creation. In this analysis, we delve into the dynamics of FDI to uncover insights and trends that can inform strategic decision-making and policy formulation. </vt:lpstr>
      <vt:lpstr>FDI INVESTMENT </vt:lpstr>
      <vt:lpstr>FDI SEGMENT BASED INVESTMENT - CRORES </vt:lpstr>
      <vt:lpstr>FDI SEGMENT BASED INVESTMENT - DOLLARS </vt:lpstr>
      <vt:lpstr>PowerPoint Presentation</vt:lpstr>
      <vt:lpstr>PowerPoint Presentation</vt:lpstr>
      <vt:lpstr>PowerPoint Presentation</vt:lpstr>
      <vt:lpstr>FDI INFLOW SECTORS TOP 10</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FDI DATA ANALYSIS</dc:title>
  <dc:creator>fizafahameen@gmail.com</dc:creator>
  <cp:lastModifiedBy>fizafahameen@gmail.com</cp:lastModifiedBy>
  <cp:revision>2</cp:revision>
  <dcterms:created xsi:type="dcterms:W3CDTF">2024-01-31T04:55:22Z</dcterms:created>
  <dcterms:modified xsi:type="dcterms:W3CDTF">2024-01-31T05:35:45Z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