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307" r:id="rId15"/>
    <p:sldId id="270" r:id="rId16"/>
    <p:sldId id="272" r:id="rId17"/>
    <p:sldId id="271" r:id="rId18"/>
    <p:sldId id="275" r:id="rId19"/>
    <p:sldId id="276" r:id="rId20"/>
    <p:sldId id="277" r:id="rId21"/>
    <p:sldId id="278" r:id="rId22"/>
    <p:sldId id="279" r:id="rId23"/>
    <p:sldId id="287" r:id="rId24"/>
    <p:sldId id="288" r:id="rId25"/>
    <p:sldId id="289" r:id="rId26"/>
    <p:sldId id="290" r:id="rId27"/>
    <p:sldId id="291" r:id="rId28"/>
    <p:sldId id="292" r:id="rId29"/>
    <p:sldId id="294" r:id="rId30"/>
    <p:sldId id="293" r:id="rId31"/>
    <p:sldId id="296" r:id="rId32"/>
    <p:sldId id="295" r:id="rId33"/>
    <p:sldId id="297" r:id="rId34"/>
    <p:sldId id="298" r:id="rId35"/>
    <p:sldId id="299" r:id="rId36"/>
    <p:sldId id="300" r:id="rId37"/>
    <p:sldId id="301" r:id="rId38"/>
    <p:sldId id="302" r:id="rId39"/>
    <p:sldId id="280" r:id="rId40"/>
    <p:sldId id="304" r:id="rId41"/>
    <p:sldId id="305" r:id="rId42"/>
    <p:sldId id="303" r:id="rId43"/>
    <p:sldId id="281" r:id="rId44"/>
    <p:sldId id="282" r:id="rId45"/>
    <p:sldId id="283" r:id="rId46"/>
    <p:sldId id="284" r:id="rId47"/>
    <p:sldId id="285" r:id="rId48"/>
    <p:sldId id="286" r:id="rId49"/>
    <p:sldId id="273" r:id="rId50"/>
    <p:sldId id="274" r:id="rId51"/>
    <p:sldId id="30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99"/>
    <a:srgbClr val="CB92C6"/>
    <a:srgbClr val="FF9900"/>
    <a:srgbClr val="FFFFFF"/>
    <a:srgbClr val="02C0D5"/>
    <a:srgbClr val="00C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8"/>
    <p:restoredTop sz="91801"/>
  </p:normalViewPr>
  <p:slideViewPr>
    <p:cSldViewPr snapToGrid="0" snapToObjects="1">
      <p:cViewPr varScale="1">
        <p:scale>
          <a:sx n="71" d="100"/>
          <a:sy n="71" d="100"/>
        </p:scale>
        <p:origin x="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5621B-D168-6543-8665-3597DD04D028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EA021-A136-7342-9764-5428CFE3BE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85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0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53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9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41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11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97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17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7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91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5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447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836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92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872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64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18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058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687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1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655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373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003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643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567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896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8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123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216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002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8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002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341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236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537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367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774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664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474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346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053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96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809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360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6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14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9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45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1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996236" y="2931804"/>
            <a:ext cx="1755648" cy="175564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/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69312" y="5918574"/>
            <a:ext cx="7770144" cy="874079"/>
            <a:chOff x="69312" y="5918574"/>
            <a:chExt cx="7770144" cy="874079"/>
          </a:xfrm>
        </p:grpSpPr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766" l="0" r="9860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312" y="5918574"/>
              <a:ext cx="684239" cy="874079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 userDrawn="1"/>
          </p:nvSpPr>
          <p:spPr>
            <a:xfrm>
              <a:off x="816257" y="6331894"/>
              <a:ext cx="1439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  <a:latin typeface="Century Gothic" panose="020B0502020202020204" pitchFamily="34" charset="0"/>
                </a:rPr>
                <a:t>DESCENT</a:t>
              </a:r>
            </a:p>
          </p:txBody>
        </p:sp>
        <p:sp>
          <p:nvSpPr>
            <p:cNvPr id="37" name="TextBox 36"/>
            <p:cNvSpPr txBox="1"/>
            <p:nvPr userDrawn="1"/>
          </p:nvSpPr>
          <p:spPr>
            <a:xfrm>
              <a:off x="2407313" y="6331894"/>
              <a:ext cx="54321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Find us @</a:t>
              </a:r>
              <a:r>
                <a:rPr lang="en-US" sz="1600" b="0" dirty="0" err="1">
                  <a:solidFill>
                    <a:schemeClr val="tx1"/>
                  </a:solidFill>
                  <a:latin typeface="Century Gothic" panose="020B0502020202020204" pitchFamily="34" charset="0"/>
                </a:rPr>
                <a:t>descentstis</a:t>
              </a:r>
              <a:r>
                <a:rPr lang="en-US" sz="16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6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|</a:t>
              </a:r>
              <a:r>
                <a:rPr lang="en-US" sz="16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 email : @gmail.com </a:t>
              </a:r>
              <a:r>
                <a:rPr lang="en-US" sz="16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|</a:t>
              </a:r>
              <a:r>
                <a:rPr lang="en-US" sz="16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 phone :</a:t>
              </a: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ion and 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/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0075" y="1338263"/>
            <a:ext cx="5062538" cy="223678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612683" y="1338263"/>
            <a:ext cx="5062538" cy="223678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69312" y="5918574"/>
            <a:ext cx="7770144" cy="874079"/>
            <a:chOff x="69312" y="5918574"/>
            <a:chExt cx="7770144" cy="874079"/>
          </a:xfrm>
        </p:grpSpPr>
        <p:pic>
          <p:nvPicPr>
            <p:cNvPr id="37" name="Picture 36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766" l="0" r="9860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312" y="5918574"/>
              <a:ext cx="684239" cy="87407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 userDrawn="1"/>
          </p:nvSpPr>
          <p:spPr>
            <a:xfrm>
              <a:off x="816257" y="6331894"/>
              <a:ext cx="1439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  <a:latin typeface="Century Gothic" panose="020B0502020202020204" pitchFamily="34" charset="0"/>
                </a:rPr>
                <a:t>DESCENT</a:t>
              </a:r>
            </a:p>
          </p:txBody>
        </p:sp>
        <p:sp>
          <p:nvSpPr>
            <p:cNvPr id="39" name="TextBox 38"/>
            <p:cNvSpPr txBox="1"/>
            <p:nvPr userDrawn="1"/>
          </p:nvSpPr>
          <p:spPr>
            <a:xfrm>
              <a:off x="2407313" y="6331894"/>
              <a:ext cx="54321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Find us @</a:t>
              </a:r>
              <a:r>
                <a:rPr lang="en-US" sz="1600" b="0" dirty="0" err="1">
                  <a:solidFill>
                    <a:schemeClr val="tx1"/>
                  </a:solidFill>
                  <a:latin typeface="Century Gothic" panose="020B0502020202020204" pitchFamily="34" charset="0"/>
                </a:rPr>
                <a:t>descentstis</a:t>
              </a:r>
              <a:r>
                <a:rPr lang="en-US" sz="16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6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|</a:t>
              </a:r>
              <a:r>
                <a:rPr lang="en-US" sz="16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 email : @gmail.com </a:t>
              </a:r>
              <a:r>
                <a:rPr lang="en-US" sz="16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|</a:t>
              </a:r>
              <a:r>
                <a:rPr lang="en-US" sz="16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 phone :</a:t>
              </a: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/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0075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515659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31015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9346599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69312" y="5918574"/>
            <a:ext cx="7770144" cy="874079"/>
            <a:chOff x="69312" y="5918574"/>
            <a:chExt cx="7770144" cy="874079"/>
          </a:xfrm>
        </p:grpSpPr>
        <p:pic>
          <p:nvPicPr>
            <p:cNvPr id="40" name="Picture 39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766" l="0" r="9860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312" y="5918574"/>
              <a:ext cx="684239" cy="874079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 userDrawn="1"/>
          </p:nvSpPr>
          <p:spPr>
            <a:xfrm>
              <a:off x="816257" y="6331894"/>
              <a:ext cx="1439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  <a:latin typeface="Century Gothic" panose="020B0502020202020204" pitchFamily="34" charset="0"/>
                </a:rPr>
                <a:t>DESCENT</a:t>
              </a: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2407313" y="6331894"/>
              <a:ext cx="54321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Find us @</a:t>
              </a:r>
              <a:r>
                <a:rPr lang="en-US" sz="1600" b="0" dirty="0" err="1">
                  <a:solidFill>
                    <a:schemeClr val="tx1"/>
                  </a:solidFill>
                  <a:latin typeface="Century Gothic" panose="020B0502020202020204" pitchFamily="34" charset="0"/>
                </a:rPr>
                <a:t>descentstis</a:t>
              </a:r>
              <a:r>
                <a:rPr lang="en-US" sz="16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6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|</a:t>
              </a:r>
              <a:r>
                <a:rPr lang="en-US" sz="16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 email : @gmail.com </a:t>
              </a:r>
              <a:r>
                <a:rPr lang="en-US" sz="16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|</a:t>
              </a:r>
              <a:r>
                <a:rPr lang="en-US" sz="16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 phone :</a:t>
              </a: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50863" y="1390650"/>
            <a:ext cx="5153025" cy="4525963"/>
          </a:xfrm>
          <a:prstGeom prst="snip2DiagRect">
            <a:avLst>
              <a:gd name="adj1" fmla="val 0"/>
              <a:gd name="adj2" fmla="val 38653"/>
            </a:avLst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/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69312" y="5918574"/>
            <a:ext cx="9196608" cy="874079"/>
            <a:chOff x="69312" y="5918574"/>
            <a:chExt cx="9196608" cy="874079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766" l="0" r="9860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312" y="5918574"/>
              <a:ext cx="684239" cy="87407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 userDrawn="1"/>
          </p:nvSpPr>
          <p:spPr>
            <a:xfrm>
              <a:off x="816257" y="6331894"/>
              <a:ext cx="1439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  <a:latin typeface="Century Gothic" panose="020B0502020202020204" pitchFamily="34" charset="0"/>
                </a:rPr>
                <a:t>DESCENT</a:t>
              </a: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2407313" y="6331894"/>
              <a:ext cx="685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Find us @</a:t>
              </a:r>
              <a:r>
                <a:rPr lang="en-US" sz="1600" b="0" dirty="0" err="1">
                  <a:solidFill>
                    <a:schemeClr val="tx1"/>
                  </a:solidFill>
                  <a:latin typeface="Century Gothic" panose="020B0502020202020204" pitchFamily="34" charset="0"/>
                </a:rPr>
                <a:t>descentstis</a:t>
              </a:r>
              <a:r>
                <a:rPr lang="en-US" sz="16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6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|</a:t>
              </a:r>
              <a:r>
                <a:rPr lang="en-US" sz="16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 email : descentku@gmail.com</a:t>
              </a: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/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69312" y="5918574"/>
            <a:ext cx="7770144" cy="874079"/>
            <a:chOff x="69312" y="5918574"/>
            <a:chExt cx="7770144" cy="874079"/>
          </a:xfrm>
        </p:grpSpPr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766" l="0" r="9860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312" y="5918574"/>
              <a:ext cx="684239" cy="874079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 userDrawn="1"/>
          </p:nvSpPr>
          <p:spPr>
            <a:xfrm>
              <a:off x="816257" y="6331894"/>
              <a:ext cx="1439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  <a:latin typeface="Century Gothic" panose="020B0502020202020204" pitchFamily="34" charset="0"/>
                </a:rPr>
                <a:t>DESCENT</a:t>
              </a:r>
            </a:p>
          </p:txBody>
        </p:sp>
        <p:sp>
          <p:nvSpPr>
            <p:cNvPr id="37" name="TextBox 36"/>
            <p:cNvSpPr txBox="1"/>
            <p:nvPr userDrawn="1"/>
          </p:nvSpPr>
          <p:spPr>
            <a:xfrm>
              <a:off x="2407313" y="6331894"/>
              <a:ext cx="54321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Find us @</a:t>
              </a:r>
              <a:r>
                <a:rPr lang="en-US" sz="1600" b="0" dirty="0" err="1">
                  <a:solidFill>
                    <a:schemeClr val="tx1"/>
                  </a:solidFill>
                  <a:latin typeface="Century Gothic" panose="020B0502020202020204" pitchFamily="34" charset="0"/>
                </a:rPr>
                <a:t>descentstis</a:t>
              </a:r>
              <a:r>
                <a:rPr lang="en-US" sz="16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6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|</a:t>
              </a:r>
              <a:r>
                <a:rPr lang="en-US" sz="16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 email : @gmail.com </a:t>
              </a:r>
              <a:r>
                <a:rPr lang="en-US" sz="16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|</a:t>
              </a:r>
              <a:r>
                <a:rPr lang="en-US" sz="16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 phone :</a:t>
              </a: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/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49320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467531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388962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9310393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69312" y="5918574"/>
            <a:ext cx="7770144" cy="874079"/>
            <a:chOff x="69312" y="5918574"/>
            <a:chExt cx="7770144" cy="874079"/>
          </a:xfrm>
        </p:grpSpPr>
        <p:pic>
          <p:nvPicPr>
            <p:cNvPr id="37" name="Picture 36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766" l="0" r="9860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312" y="5918574"/>
              <a:ext cx="684239" cy="874079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 userDrawn="1"/>
          </p:nvSpPr>
          <p:spPr>
            <a:xfrm>
              <a:off x="816257" y="6331894"/>
              <a:ext cx="1439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  <a:latin typeface="Century Gothic" panose="020B0502020202020204" pitchFamily="34" charset="0"/>
                </a:rPr>
                <a:t>DESCENT</a:t>
              </a:r>
            </a:p>
          </p:txBody>
        </p:sp>
        <p:sp>
          <p:nvSpPr>
            <p:cNvPr id="39" name="TextBox 38"/>
            <p:cNvSpPr txBox="1"/>
            <p:nvPr userDrawn="1"/>
          </p:nvSpPr>
          <p:spPr>
            <a:xfrm>
              <a:off x="2407313" y="6331894"/>
              <a:ext cx="54321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Find us @</a:t>
              </a:r>
              <a:r>
                <a:rPr lang="en-US" sz="1600" b="0" dirty="0" err="1">
                  <a:solidFill>
                    <a:schemeClr val="tx1"/>
                  </a:solidFill>
                  <a:latin typeface="Century Gothic" panose="020B0502020202020204" pitchFamily="34" charset="0"/>
                </a:rPr>
                <a:t>descentstis</a:t>
              </a:r>
              <a:r>
                <a:rPr lang="en-US" sz="16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6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|</a:t>
              </a:r>
              <a:r>
                <a:rPr lang="en-US" sz="16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 email : @gmail.com </a:t>
              </a:r>
              <a:r>
                <a:rPr lang="en-US" sz="16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|</a:t>
              </a:r>
              <a:r>
                <a:rPr lang="en-US" sz="16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 phone :</a:t>
              </a: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(Individu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5867" y="1426479"/>
            <a:ext cx="4463146" cy="4463146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 userDrawn="1"/>
        </p:nvGrpSpPr>
        <p:grpSpPr>
          <a:xfrm>
            <a:off x="575322" y="967096"/>
            <a:ext cx="813802" cy="100882"/>
            <a:chOff x="609005" y="1151919"/>
            <a:chExt cx="813802" cy="100882"/>
          </a:xfrm>
        </p:grpSpPr>
        <p:sp>
          <p:nvSpPr>
            <p:cNvPr id="26" name="Oval 25"/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69312" y="5918574"/>
            <a:ext cx="7770144" cy="874079"/>
            <a:chOff x="69312" y="5918574"/>
            <a:chExt cx="7770144" cy="874079"/>
          </a:xfrm>
        </p:grpSpPr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9766" l="0" r="9860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312" y="5918574"/>
              <a:ext cx="684239" cy="874079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 userDrawn="1"/>
          </p:nvSpPr>
          <p:spPr>
            <a:xfrm>
              <a:off x="816257" y="6331894"/>
              <a:ext cx="1439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  <a:latin typeface="Century Gothic" panose="020B0502020202020204" pitchFamily="34" charset="0"/>
                </a:rPr>
                <a:t>DESCENT</a:t>
              </a:r>
            </a:p>
          </p:txBody>
        </p:sp>
        <p:sp>
          <p:nvSpPr>
            <p:cNvPr id="37" name="TextBox 36"/>
            <p:cNvSpPr txBox="1"/>
            <p:nvPr userDrawn="1"/>
          </p:nvSpPr>
          <p:spPr>
            <a:xfrm>
              <a:off x="2407313" y="6331894"/>
              <a:ext cx="54321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Find us @</a:t>
              </a:r>
              <a:r>
                <a:rPr lang="en-US" sz="1600" b="0" dirty="0" err="1">
                  <a:solidFill>
                    <a:schemeClr val="tx1"/>
                  </a:solidFill>
                  <a:latin typeface="Century Gothic" panose="020B0502020202020204" pitchFamily="34" charset="0"/>
                </a:rPr>
                <a:t>descentstis</a:t>
              </a:r>
              <a:r>
                <a:rPr lang="en-US" sz="16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6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|</a:t>
              </a:r>
              <a:r>
                <a:rPr lang="en-US" sz="16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 email : @gmail.com </a:t>
              </a:r>
              <a:r>
                <a:rPr lang="en-US" sz="16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|</a:t>
              </a:r>
              <a:r>
                <a:rPr lang="en-US" sz="1600" b="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 phone :</a:t>
              </a: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902A-3F81-3A4E-8971-76C48C16248C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pypi.or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hyperlink" Target="https://anaconda.org/" TargetMode="External"/><Relationship Id="rId9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python.org/downloads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jetbrains.com/pycharm/" TargetMode="External"/><Relationship Id="rId5" Type="http://schemas.openxmlformats.org/officeDocument/2006/relationships/hyperlink" Target="https://www.anaconda.com/" TargetMode="External"/><Relationship Id="rId4" Type="http://schemas.openxmlformats.org/officeDocument/2006/relationships/hyperlink" Target="https://www.python.org/downloads/mac-osx/" TargetMode="Externa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Descent’s Training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6116" y="148300"/>
            <a:ext cx="3519767" cy="449630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6A3B0D6-805B-4E66-81CE-62BB1399796B}"/>
              </a:ext>
            </a:extLst>
          </p:cNvPr>
          <p:cNvSpPr/>
          <p:nvPr/>
        </p:nvSpPr>
        <p:spPr>
          <a:xfrm>
            <a:off x="4801626" y="4644609"/>
            <a:ext cx="27703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u="sng" dirty="0">
                <a:solidFill>
                  <a:srgbClr val="33CC99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DESCENT</a:t>
            </a:r>
            <a:endParaRPr lang="en-US" sz="4800" u="sng" dirty="0">
              <a:solidFill>
                <a:srgbClr val="33CC99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120D95-5C25-47B5-B877-9958EE09FC3F}"/>
              </a:ext>
            </a:extLst>
          </p:cNvPr>
          <p:cNvSpPr/>
          <p:nvPr/>
        </p:nvSpPr>
        <p:spPr>
          <a:xfrm>
            <a:off x="4999597" y="5475606"/>
            <a:ext cx="2374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  <a:cs typeface="Arial" panose="020B0604020202020204" pitchFamily="34" charset="0"/>
              </a:rPr>
              <a:t>Learn, Share &amp; Discuss</a:t>
            </a:r>
            <a:endParaRPr lang="en-US" sz="16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77075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Checking Environment (Windows)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121607-9C52-4108-8074-B9586C948E37}"/>
              </a:ext>
            </a:extLst>
          </p:cNvPr>
          <p:cNvSpPr txBox="1"/>
          <p:nvPr/>
        </p:nvSpPr>
        <p:spPr>
          <a:xfrm>
            <a:off x="913378" y="2399888"/>
            <a:ext cx="10146459" cy="25545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It’s recommended that you set up environment variables (in Windows)</a:t>
            </a: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Search PC then right click on “This PC”  and click “Properties”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You will see basic information of your computer then click “Advanced System Settings”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The System Properties Window opens, then click “Environment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Once Environment Variables opened, on “Path” click “Edit”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Check where the Anaconda Navigator is installed in your computer.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C23336-F343-4F19-9741-FD4799ABD5E2}"/>
              </a:ext>
            </a:extLst>
          </p:cNvPr>
          <p:cNvSpPr/>
          <p:nvPr/>
        </p:nvSpPr>
        <p:spPr>
          <a:xfrm>
            <a:off x="0" y="-15498"/>
            <a:ext cx="12192000" cy="6873498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441B67-7019-4012-9882-AE6A34A117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63" t="18581" r="44342" b="18932"/>
          <a:stretch/>
        </p:blipFill>
        <p:spPr>
          <a:xfrm>
            <a:off x="4243137" y="1287379"/>
            <a:ext cx="3705727" cy="42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6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77075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Checking Environment (Windows)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121607-9C52-4108-8074-B9586C948E37}"/>
              </a:ext>
            </a:extLst>
          </p:cNvPr>
          <p:cNvSpPr txBox="1"/>
          <p:nvPr/>
        </p:nvSpPr>
        <p:spPr>
          <a:xfrm>
            <a:off x="913378" y="2399888"/>
            <a:ext cx="10146459" cy="25545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It’s recommended that you set up environment variables (in Windows)</a:t>
            </a: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Search PC then right click on “This PC”  and click “Properties”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You will see basic information of your computer then click “Advanced System Settings”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The System Properties Window opens, then click “Environment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Once Environment Variables opened, on “Path” click “Edit”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Check where the Anaconda Navigator is installed in your computer.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C23336-F343-4F19-9741-FD4799ABD5E2}"/>
              </a:ext>
            </a:extLst>
          </p:cNvPr>
          <p:cNvSpPr/>
          <p:nvPr/>
        </p:nvSpPr>
        <p:spPr>
          <a:xfrm>
            <a:off x="0" y="-15498"/>
            <a:ext cx="12192000" cy="6873498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5AE1FB-B3F9-498B-BB5B-6542495F1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642938"/>
            <a:ext cx="59055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4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77075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Checking Environment (Windows)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121607-9C52-4108-8074-B9586C948E37}"/>
              </a:ext>
            </a:extLst>
          </p:cNvPr>
          <p:cNvSpPr txBox="1"/>
          <p:nvPr/>
        </p:nvSpPr>
        <p:spPr>
          <a:xfrm>
            <a:off x="913378" y="2399888"/>
            <a:ext cx="10146459" cy="25545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It’s recommended that you set up environment variables (in Windows)</a:t>
            </a: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Search PC then right click on “This PC”  and click “Properties”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You will see basic information of your computer then click “Advanced System Settings”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The System Properties Window opens, then click “Environment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Once Environment Variables opened, on “Path” click “Edit”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Check where the Anaconda Navigator is installed in your computer.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C23336-F343-4F19-9741-FD4799ABD5E2}"/>
              </a:ext>
            </a:extLst>
          </p:cNvPr>
          <p:cNvSpPr/>
          <p:nvPr/>
        </p:nvSpPr>
        <p:spPr>
          <a:xfrm>
            <a:off x="0" y="-15498"/>
            <a:ext cx="12192000" cy="6873498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6BDFDC-55A2-444B-A0C6-C0C8A5C7A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127" y="647312"/>
            <a:ext cx="5877745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1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66527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Find &amp; Installing Packages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632364"/>
            <a:ext cx="10146459" cy="13234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Find at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entury Gothic" panose="020B0502020202020204" pitchFamily="34" charset="0"/>
              </a:rPr>
              <a:t>PyPi</a:t>
            </a:r>
            <a:r>
              <a:rPr lang="en-US" sz="2000" dirty="0">
                <a:latin typeface="Century Gothic" panose="020B0502020202020204" pitchFamily="34" charset="0"/>
              </a:rPr>
              <a:t> : </a:t>
            </a:r>
            <a:r>
              <a:rPr lang="en-US" sz="2000" dirty="0">
                <a:latin typeface="Century Gothic" panose="020B0502020202020204" pitchFamily="34" charset="0"/>
                <a:hlinkClick r:id="rId3"/>
              </a:rPr>
              <a:t>https://pypi.org/</a:t>
            </a: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Anaconda Cloud</a:t>
            </a:r>
            <a:r>
              <a:rPr lang="en-US" sz="2000" b="1" dirty="0">
                <a:latin typeface="Century Gothic" panose="020B0502020202020204" pitchFamily="34" charset="0"/>
              </a:rPr>
              <a:t> : </a:t>
            </a:r>
            <a:r>
              <a:rPr lang="en-US" sz="2000" dirty="0">
                <a:latin typeface="Century Gothic" panose="020B0502020202020204" pitchFamily="34" charset="0"/>
                <a:hlinkClick r:id="rId4"/>
              </a:rPr>
              <a:t>https://anaconda.org/</a:t>
            </a: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entury Gothic" panose="020B0502020202020204" pitchFamily="34" charset="0"/>
              </a:rPr>
              <a:t>Github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4B942D-453B-43FE-965E-60F3179DA5EC}"/>
              </a:ext>
            </a:extLst>
          </p:cNvPr>
          <p:cNvSpPr txBox="1"/>
          <p:nvPr/>
        </p:nvSpPr>
        <p:spPr>
          <a:xfrm>
            <a:off x="913377" y="4402412"/>
            <a:ext cx="10146459" cy="13234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Installing use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pip :  pip install {</a:t>
            </a:r>
            <a:r>
              <a:rPr lang="en-US" sz="2000" dirty="0" err="1">
                <a:latin typeface="Century Gothic" panose="020B0502020202020204" pitchFamily="34" charset="0"/>
              </a:rPr>
              <a:t>package_name</a:t>
            </a:r>
            <a:r>
              <a:rPr lang="en-US" sz="2000" dirty="0">
                <a:latin typeface="Century Gothic" panose="020B0502020202020204" pitchFamily="34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entury Gothic" panose="020B0502020202020204" pitchFamily="34" charset="0"/>
              </a:rPr>
              <a:t>conda</a:t>
            </a:r>
            <a:r>
              <a:rPr lang="en-US" sz="2000" dirty="0">
                <a:latin typeface="Century Gothic" panose="020B0502020202020204" pitchFamily="34" charset="0"/>
              </a:rPr>
              <a:t> : </a:t>
            </a:r>
            <a:r>
              <a:rPr lang="en-US" sz="2000" dirty="0" err="1">
                <a:latin typeface="Century Gothic" panose="020B0502020202020204" pitchFamily="34" charset="0"/>
              </a:rPr>
              <a:t>conda</a:t>
            </a:r>
            <a:r>
              <a:rPr lang="en-US" sz="2000" dirty="0">
                <a:latin typeface="Century Gothic" panose="020B0502020202020204" pitchFamily="34" charset="0"/>
              </a:rPr>
              <a:t> install {</a:t>
            </a:r>
            <a:r>
              <a:rPr lang="en-US" sz="2000" dirty="0" err="1">
                <a:latin typeface="Century Gothic" panose="020B0502020202020204" pitchFamily="34" charset="0"/>
              </a:rPr>
              <a:t>package_name</a:t>
            </a:r>
            <a:r>
              <a:rPr lang="en-US" sz="2000" dirty="0">
                <a:latin typeface="Century Gothic" panose="020B0502020202020204" pitchFamily="34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Anaconda Navigator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C6BE0F5-E431-4253-A380-9E58CF70A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70455" y="2917869"/>
            <a:ext cx="895606" cy="7870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A801C8-7979-43C7-B73C-4E7B0F9706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9531" y="2917869"/>
            <a:ext cx="787048" cy="78704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8C3EB39-2528-4168-B59C-4EFBC878F7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51379" y="2846280"/>
            <a:ext cx="895606" cy="8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2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ADBA470-19D6-4EC9-89B5-200A5FE7D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819" y="1290917"/>
            <a:ext cx="2566361" cy="25613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AA0149D-4284-4069-8F9F-95DC5E7B6311}"/>
              </a:ext>
            </a:extLst>
          </p:cNvPr>
          <p:cNvSpPr/>
          <p:nvPr/>
        </p:nvSpPr>
        <p:spPr>
          <a:xfrm>
            <a:off x="1582779" y="4294118"/>
            <a:ext cx="9026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33CC99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http://bit.ly/MateriPelatihan01</a:t>
            </a:r>
            <a:endParaRPr lang="en-US" sz="2000" b="1" u="sng" dirty="0">
              <a:solidFill>
                <a:srgbClr val="33CC99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53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50385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Required Packages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324588"/>
            <a:ext cx="10146459" cy="19389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For Now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entury Gothic" panose="020B0502020202020204" pitchFamily="34" charset="0"/>
              </a:rPr>
              <a:t>Numpy</a:t>
            </a: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Pandas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Seaborn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entury Gothic" panose="020B0502020202020204" pitchFamily="34" charset="0"/>
              </a:rPr>
              <a:t>Scipy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62ADF9-47AE-47DD-A3E5-FBD6560C4D65}"/>
              </a:ext>
            </a:extLst>
          </p:cNvPr>
          <p:cNvSpPr txBox="1"/>
          <p:nvPr/>
        </p:nvSpPr>
        <p:spPr>
          <a:xfrm>
            <a:off x="913378" y="4723757"/>
            <a:ext cx="10146459" cy="13234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Import packages :</a:t>
            </a:r>
          </a:p>
          <a:p>
            <a:endParaRPr lang="en-US" sz="2000" b="1" dirty="0">
              <a:latin typeface="Century Gothic" panose="020B0502020202020204" pitchFamily="34" charset="0"/>
            </a:endParaRPr>
          </a:p>
          <a:p>
            <a:r>
              <a:rPr lang="en-US" sz="2000" b="1" dirty="0">
                <a:latin typeface="Century Gothic" panose="020B0502020202020204" pitchFamily="34" charset="0"/>
              </a:rPr>
              <a:t>import</a:t>
            </a:r>
            <a:r>
              <a:rPr lang="en-US" sz="2000" dirty="0">
                <a:latin typeface="Century Gothic" panose="020B0502020202020204" pitchFamily="34" charset="0"/>
              </a:rPr>
              <a:t>  </a:t>
            </a:r>
            <a:r>
              <a:rPr lang="en-US" sz="2000" i="1" dirty="0" err="1">
                <a:latin typeface="Century Gothic" panose="020B0502020202020204" pitchFamily="34" charset="0"/>
              </a:rPr>
              <a:t>library_name</a:t>
            </a:r>
            <a:r>
              <a:rPr lang="en-US" sz="2000" i="1" dirty="0">
                <a:latin typeface="Century Gothic" panose="020B0502020202020204" pitchFamily="34" charset="0"/>
              </a:rPr>
              <a:t> </a:t>
            </a:r>
            <a:r>
              <a:rPr lang="en-US" sz="2000" b="1" dirty="0">
                <a:latin typeface="Century Gothic" panose="020B0502020202020204" pitchFamily="34" charset="0"/>
              </a:rPr>
              <a:t>as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i="1" dirty="0" err="1">
                <a:latin typeface="Century Gothic" panose="020B0502020202020204" pitchFamily="34" charset="0"/>
              </a:rPr>
              <a:t>alias_name</a:t>
            </a:r>
            <a:endParaRPr lang="en-US" sz="2000" i="1" dirty="0">
              <a:latin typeface="Century Gothic" panose="020B0502020202020204" pitchFamily="34" charset="0"/>
            </a:endParaRPr>
          </a:p>
          <a:p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078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58913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Interacting With Python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786252"/>
            <a:ext cx="10146459" cy="10156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Command Line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entury Gothic" panose="020B0502020202020204" pitchFamily="34" charset="0"/>
              </a:rPr>
              <a:t>Cmd</a:t>
            </a:r>
            <a:r>
              <a:rPr lang="en-US" sz="2000" dirty="0">
                <a:latin typeface="Century Gothic" panose="020B0502020202020204" pitchFamily="34" charset="0"/>
              </a:rPr>
              <a:t> or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Anaconda prompt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4B942D-453B-43FE-965E-60F3179DA5EC}"/>
              </a:ext>
            </a:extLst>
          </p:cNvPr>
          <p:cNvSpPr txBox="1"/>
          <p:nvPr/>
        </p:nvSpPr>
        <p:spPr>
          <a:xfrm>
            <a:off x="913377" y="4319287"/>
            <a:ext cx="10146459" cy="10156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entury Gothic" panose="020B0502020202020204" pitchFamily="34" charset="0"/>
              </a:rPr>
              <a:t>Jupyter</a:t>
            </a:r>
            <a:r>
              <a:rPr lang="en-US" sz="2000" b="1" dirty="0">
                <a:latin typeface="Century Gothic" panose="020B0502020202020204" pitchFamily="34" charset="0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entury Gothic" panose="020B0502020202020204" pitchFamily="34" charset="0"/>
              </a:rPr>
              <a:t>Jupyter</a:t>
            </a:r>
            <a:r>
              <a:rPr lang="en-US" sz="2000" dirty="0">
                <a:latin typeface="Century Gothic" panose="020B0502020202020204" pitchFamily="34" charset="0"/>
              </a:rPr>
              <a:t>-notebook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entury Gothic" panose="020B0502020202020204" pitchFamily="34" charset="0"/>
              </a:rPr>
              <a:t>Jupyter</a:t>
            </a:r>
            <a:r>
              <a:rPr lang="en-US" sz="2000" dirty="0">
                <a:latin typeface="Century Gothic" panose="020B0502020202020204" pitchFamily="34" charset="0"/>
              </a:rPr>
              <a:t>-lab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2099D1-AA61-4EF1-AB8D-742AB36A3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720" y="4314183"/>
            <a:ext cx="876667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22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36631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Python 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499364"/>
            <a:ext cx="10146459" cy="13234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Set of rules that defines how human users and the system should write and interpret a Python program.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Python keywords are </a:t>
            </a:r>
            <a:r>
              <a:rPr lang="en-US" sz="2000" b="1" dirty="0">
                <a:latin typeface="Century Gothic" panose="020B0502020202020204" pitchFamily="34" charset="0"/>
              </a:rPr>
              <a:t>reserved words</a:t>
            </a:r>
            <a:r>
              <a:rPr lang="en-US" sz="2000" dirty="0">
                <a:latin typeface="Century Gothic" panose="020B0502020202020204" pitchFamily="34" charset="0"/>
              </a:rPr>
              <a:t> in Python that </a:t>
            </a:r>
            <a:r>
              <a:rPr lang="en-US" sz="2000" b="1" dirty="0">
                <a:latin typeface="Century Gothic" panose="020B0502020202020204" pitchFamily="34" charset="0"/>
              </a:rPr>
              <a:t>should not be used </a:t>
            </a:r>
            <a:r>
              <a:rPr lang="en-US" sz="2000" dirty="0">
                <a:latin typeface="Century Gothic" panose="020B0502020202020204" pitchFamily="34" charset="0"/>
              </a:rPr>
              <a:t>as variable, constant, function name or identifier in your code.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FB7CE-083B-4EE4-9049-321321410157}"/>
              </a:ext>
            </a:extLst>
          </p:cNvPr>
          <p:cNvSpPr txBox="1"/>
          <p:nvPr/>
        </p:nvSpPr>
        <p:spPr>
          <a:xfrm>
            <a:off x="913378" y="4567950"/>
            <a:ext cx="10146459" cy="10156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and, break, continue, del, else, exec, for, global, import, is , not, pass, raise, try, with, assert, class, def, </a:t>
            </a:r>
            <a:r>
              <a:rPr lang="en-US" sz="2000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elif</a:t>
            </a:r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, except, finally, from, if, in, lambda, or, print, return, while, yield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AF182D-D144-4BEC-8B97-B240C193E082}"/>
              </a:ext>
            </a:extLst>
          </p:cNvPr>
          <p:cNvSpPr/>
          <p:nvPr/>
        </p:nvSpPr>
        <p:spPr>
          <a:xfrm>
            <a:off x="4384634" y="4049903"/>
            <a:ext cx="3422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RESERVED WORDS :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36631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Python 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503216"/>
            <a:ext cx="10146459" cy="34778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Python Identifier :</a:t>
            </a:r>
          </a:p>
          <a:p>
            <a:endParaRPr lang="en-US" sz="2000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A Python Identifier is a name given to a function, class, variable, module, or other objects that you’ll be using in your Python program.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Combination of uppercase letters, lowercase letters, underscores, and digits (0-9).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Special characters such as %, @, and $ are </a:t>
            </a:r>
            <a:r>
              <a:rPr lang="en-US" sz="2000" b="1" dirty="0">
                <a:latin typeface="Century Gothic" panose="020B0502020202020204" pitchFamily="34" charset="0"/>
              </a:rPr>
              <a:t>not allowed.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Should </a:t>
            </a:r>
            <a:r>
              <a:rPr lang="en-US" sz="2000" b="1" dirty="0">
                <a:latin typeface="Century Gothic" panose="020B0502020202020204" pitchFamily="34" charset="0"/>
              </a:rPr>
              <a:t>not begin</a:t>
            </a:r>
            <a:r>
              <a:rPr lang="en-US" sz="2000" dirty="0">
                <a:latin typeface="Century Gothic" panose="020B0502020202020204" pitchFamily="34" charset="0"/>
              </a:rPr>
              <a:t> with a </a:t>
            </a:r>
            <a:r>
              <a:rPr lang="en-US" sz="2000" b="1" dirty="0">
                <a:latin typeface="Century Gothic" panose="020B0502020202020204" pitchFamily="34" charset="0"/>
              </a:rPr>
              <a:t>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Case-sensitive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Cannot use Python keywords as identifiers.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Use underscores to separate multiple words </a:t>
            </a:r>
          </a:p>
        </p:txBody>
      </p:sp>
    </p:spTree>
    <p:extLst>
      <p:ext uri="{BB962C8B-B14F-4D97-AF65-F5344CB8AC3E}">
        <p14:creationId xmlns:p14="http://schemas.microsoft.com/office/powerpoint/2010/main" val="766016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19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36631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Python 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503216"/>
            <a:ext cx="10146459" cy="13234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Indentation :</a:t>
            </a:r>
          </a:p>
          <a:p>
            <a:endParaRPr lang="en-US" sz="2000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A block of code can easily identified when you look at a Python program as they start on the same distance to the right. </a:t>
            </a:r>
          </a:p>
        </p:txBody>
      </p:sp>
    </p:spTree>
    <p:extLst>
      <p:ext uri="{BB962C8B-B14F-4D97-AF65-F5344CB8AC3E}">
        <p14:creationId xmlns:p14="http://schemas.microsoft.com/office/powerpoint/2010/main" val="89810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4D276DD-49E7-4A3A-98C6-92B0722CE9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97"/>
          <a:stretch/>
        </p:blipFill>
        <p:spPr>
          <a:xfrm>
            <a:off x="3435048" y="2441814"/>
            <a:ext cx="5321903" cy="37841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17A0DE-510C-41AD-B319-2E13CEB70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785" y="1127788"/>
            <a:ext cx="3392427" cy="11330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B872D4-6E46-4653-8649-7324CC07E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155" y="4154956"/>
            <a:ext cx="1478327" cy="1478327"/>
          </a:xfrm>
          <a:prstGeom prst="ellipse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B81BAA-2A5C-4646-9FC8-2750B61E0D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0011" y="4113278"/>
            <a:ext cx="1478327" cy="156168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CD31D79-30EA-4DCF-BC67-D5C0DD108EB9}"/>
              </a:ext>
            </a:extLst>
          </p:cNvPr>
          <p:cNvSpPr/>
          <p:nvPr/>
        </p:nvSpPr>
        <p:spPr>
          <a:xfrm>
            <a:off x="623337" y="5784662"/>
            <a:ext cx="21579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Century Gothic" panose="020B0502020202020204" pitchFamily="34" charset="0"/>
                <a:cs typeface="Arial" panose="020B0604020202020204" pitchFamily="34" charset="0"/>
              </a:rPr>
              <a:t>Mukhammad</a:t>
            </a:r>
            <a:r>
              <a:rPr lang="en-US" sz="1600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Arial" panose="020B0604020202020204" pitchFamily="34" charset="0"/>
              </a:rPr>
              <a:t>Kharis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8F2207-0465-4765-B514-660A14EEC8F7}"/>
              </a:ext>
            </a:extLst>
          </p:cNvPr>
          <p:cNvSpPr/>
          <p:nvPr/>
        </p:nvSpPr>
        <p:spPr>
          <a:xfrm>
            <a:off x="9391063" y="5784662"/>
            <a:ext cx="1656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  <a:cs typeface="Arial" panose="020B0604020202020204" pitchFamily="34" charset="0"/>
              </a:rPr>
              <a:t>Ari Rismansyah</a:t>
            </a:r>
            <a:endParaRPr lang="en-US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27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20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36631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Python 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503216"/>
            <a:ext cx="10146459" cy="16927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Comments :</a:t>
            </a:r>
          </a:p>
          <a:p>
            <a:endParaRPr lang="en-US" sz="2000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starting the line with a hash (</a:t>
            </a:r>
            <a:r>
              <a:rPr lang="en-US" sz="24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#</a:t>
            </a:r>
            <a:r>
              <a:rPr lang="en-US" sz="2000" dirty="0">
                <a:latin typeface="Century Gothic" panose="020B0502020202020204" pitchFamily="34" charset="0"/>
              </a:rPr>
              <a:t>) symbol.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Wrap multi-line comment with triple quotes (</a:t>
            </a:r>
            <a:r>
              <a:rPr 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‘’’ comments‘’’</a:t>
            </a:r>
            <a:r>
              <a:rPr lang="en-US" sz="2000" dirty="0">
                <a:latin typeface="Century Gothic" panose="020B0502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Ctrl + /</a:t>
            </a:r>
          </a:p>
        </p:txBody>
      </p:sp>
    </p:spTree>
    <p:extLst>
      <p:ext uri="{BB962C8B-B14F-4D97-AF65-F5344CB8AC3E}">
        <p14:creationId xmlns:p14="http://schemas.microsoft.com/office/powerpoint/2010/main" val="2580681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21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36631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Python 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503216"/>
            <a:ext cx="10146459" cy="16312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Variables :</a:t>
            </a:r>
          </a:p>
          <a:p>
            <a:endParaRPr lang="en-US" sz="2000" b="1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A container that stores values that you can access or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A way of pointing to a memory location used by a program.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Just think of a </a:t>
            </a:r>
            <a:r>
              <a:rPr lang="en-US" sz="2000" b="1" dirty="0">
                <a:latin typeface="Century Gothic" panose="020B0502020202020204" pitchFamily="34" charset="0"/>
              </a:rPr>
              <a:t>name</a:t>
            </a:r>
            <a:r>
              <a:rPr lang="en-US" sz="2000" dirty="0">
                <a:latin typeface="Century Gothic" panose="020B0502020202020204" pitchFamily="34" charset="0"/>
              </a:rPr>
              <a:t> and </a:t>
            </a:r>
            <a:r>
              <a:rPr lang="en-US" sz="2000" b="1" dirty="0">
                <a:latin typeface="Century Gothic" panose="020B0502020202020204" pitchFamily="34" charset="0"/>
              </a:rPr>
              <a:t>declare</a:t>
            </a:r>
            <a:r>
              <a:rPr lang="en-US" sz="2000" dirty="0">
                <a:latin typeface="Century Gothic" panose="020B0502020202020204" pitchFamily="34" charset="0"/>
              </a:rPr>
              <a:t> it by </a:t>
            </a:r>
            <a:r>
              <a:rPr lang="en-US" sz="2000" b="1" dirty="0">
                <a:latin typeface="Century Gothic" panose="020B0502020202020204" pitchFamily="34" charset="0"/>
              </a:rPr>
              <a:t>assigning a value.</a:t>
            </a:r>
          </a:p>
        </p:txBody>
      </p:sp>
    </p:spTree>
    <p:extLst>
      <p:ext uri="{BB962C8B-B14F-4D97-AF65-F5344CB8AC3E}">
        <p14:creationId xmlns:p14="http://schemas.microsoft.com/office/powerpoint/2010/main" val="1151963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22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29241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Data 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503216"/>
            <a:ext cx="10146459" cy="22467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Data Types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Numeric e.g. (Int, Float, Octo, </a:t>
            </a:r>
            <a:r>
              <a:rPr lang="en-US" sz="2000" dirty="0" err="1">
                <a:latin typeface="Century Gothic" panose="020B0502020202020204" pitchFamily="34" charset="0"/>
              </a:rPr>
              <a:t>Hexa</a:t>
            </a:r>
            <a:r>
              <a:rPr lang="en-US" sz="2000" dirty="0">
                <a:latin typeface="Century Gothic" panose="020B0502020202020204" pitchFamily="34" charset="0"/>
              </a:rPr>
              <a:t>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Boolean (</a:t>
            </a:r>
            <a:r>
              <a:rPr lang="en-US" sz="2000" dirty="0">
                <a:solidFill>
                  <a:srgbClr val="33CC99"/>
                </a:solidFill>
                <a:latin typeface="Century Gothic" panose="020B0502020202020204" pitchFamily="34" charset="0"/>
              </a:rPr>
              <a:t>True</a:t>
            </a:r>
            <a:r>
              <a:rPr lang="en-US" sz="2000" dirty="0">
                <a:latin typeface="Century Gothic" panose="020B0502020202020204" pitchFamily="34" charset="0"/>
              </a:rPr>
              <a:t> &amp; </a:t>
            </a:r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False</a:t>
            </a:r>
            <a:r>
              <a:rPr lang="en-US" sz="2000" dirty="0">
                <a:latin typeface="Century Gothic" panose="020B0502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Sequence Types (List, Tuples, range)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Binary Types (bytes, </a:t>
            </a:r>
            <a:r>
              <a:rPr lang="en-US" sz="2000" dirty="0" err="1">
                <a:latin typeface="Century Gothic" panose="020B0502020202020204" pitchFamily="34" charset="0"/>
              </a:rPr>
              <a:t>bytearray</a:t>
            </a:r>
            <a:r>
              <a:rPr lang="en-US" sz="2000" dirty="0">
                <a:latin typeface="Century Gothic" panose="020B0502020202020204" pitchFamily="34" charset="0"/>
              </a:rPr>
              <a:t>, memory view)</a:t>
            </a:r>
          </a:p>
        </p:txBody>
      </p:sp>
    </p:spTree>
    <p:extLst>
      <p:ext uri="{BB962C8B-B14F-4D97-AF65-F5344CB8AC3E}">
        <p14:creationId xmlns:p14="http://schemas.microsoft.com/office/powerpoint/2010/main" val="414941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23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29241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Data 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503216"/>
            <a:ext cx="10146459" cy="28623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algn="just"/>
            <a:r>
              <a:rPr lang="en-US" sz="2000" b="1" dirty="0">
                <a:latin typeface="Century Gothic" panose="020B0502020202020204" pitchFamily="34" charset="0"/>
              </a:rPr>
              <a:t>Casting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20204" pitchFamily="34" charset="0"/>
              </a:rPr>
              <a:t>int(</a:t>
            </a:r>
            <a:r>
              <a:rPr lang="en-US" sz="2000" dirty="0">
                <a:latin typeface="Century Gothic" panose="020B0502020202020204" pitchFamily="34" charset="0"/>
              </a:rPr>
              <a:t>variable</a:t>
            </a:r>
            <a:r>
              <a:rPr lang="en-US" sz="2000" b="1" dirty="0">
                <a:latin typeface="Century Gothic" panose="020B0502020202020204" pitchFamily="34" charset="0"/>
              </a:rPr>
              <a:t>) </a:t>
            </a:r>
            <a:r>
              <a:rPr lang="en-US" sz="2000" dirty="0">
                <a:latin typeface="Century Gothic" panose="020B0502020202020204" pitchFamily="34" charset="0"/>
              </a:rPr>
              <a:t>- constructs an integer number from an integer literal, a float literal (by rounding down to the previous whole number), or a string literal (providing the string represents a whole number)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20204" pitchFamily="34" charset="0"/>
              </a:rPr>
              <a:t>float(</a:t>
            </a:r>
            <a:r>
              <a:rPr lang="en-US" sz="2000" dirty="0">
                <a:latin typeface="Century Gothic" panose="020B0502020202020204" pitchFamily="34" charset="0"/>
              </a:rPr>
              <a:t>variable</a:t>
            </a:r>
            <a:r>
              <a:rPr lang="en-US" sz="2000" b="1" dirty="0">
                <a:latin typeface="Century Gothic" panose="020B0502020202020204" pitchFamily="34" charset="0"/>
              </a:rPr>
              <a:t>)</a:t>
            </a:r>
            <a:r>
              <a:rPr lang="en-US" sz="2000" dirty="0">
                <a:latin typeface="Century Gothic" panose="020B0502020202020204" pitchFamily="34" charset="0"/>
              </a:rPr>
              <a:t> - constructs a float number from an integer literal, a float literal or a string literal (providing the string represents a float or an integer)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20204" pitchFamily="34" charset="0"/>
              </a:rPr>
              <a:t>str(</a:t>
            </a:r>
            <a:r>
              <a:rPr lang="en-US" sz="2000" dirty="0">
                <a:latin typeface="Century Gothic" panose="020B0502020202020204" pitchFamily="34" charset="0"/>
              </a:rPr>
              <a:t>variable</a:t>
            </a:r>
            <a:r>
              <a:rPr lang="en-US" sz="2000" b="1" dirty="0">
                <a:latin typeface="Century Gothic" panose="020B0502020202020204" pitchFamily="34" charset="0"/>
              </a:rPr>
              <a:t>)</a:t>
            </a:r>
            <a:r>
              <a:rPr lang="en-US" sz="2000" dirty="0">
                <a:latin typeface="Century Gothic" panose="020B0502020202020204" pitchFamily="34" charset="0"/>
              </a:rPr>
              <a:t> - constructs a string from a wide variety of data types, including strings, integer literals and float literals</a:t>
            </a:r>
          </a:p>
        </p:txBody>
      </p:sp>
    </p:spTree>
    <p:extLst>
      <p:ext uri="{BB962C8B-B14F-4D97-AF65-F5344CB8AC3E}">
        <p14:creationId xmlns:p14="http://schemas.microsoft.com/office/powerpoint/2010/main" val="2765896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24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15376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String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503216"/>
            <a:ext cx="10146459" cy="25545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algn="just"/>
            <a:r>
              <a:rPr lang="en-US" sz="2000" b="1" dirty="0">
                <a:latin typeface="Century Gothic" panose="020B0502020202020204" pitchFamily="34" charset="0"/>
              </a:rPr>
              <a:t>Declare :</a:t>
            </a:r>
          </a:p>
          <a:p>
            <a:pPr algn="just"/>
            <a:endParaRPr lang="en-US" sz="2000" b="1" dirty="0">
              <a:latin typeface="Century Gothic" panose="020B0502020202020204" pitchFamily="34" charset="0"/>
            </a:endParaRPr>
          </a:p>
          <a:p>
            <a:pPr algn="just"/>
            <a:r>
              <a:rPr lang="en-US" sz="2000" dirty="0" err="1">
                <a:latin typeface="Century Gothic" panose="020B0502020202020204" pitchFamily="34" charset="0"/>
              </a:rPr>
              <a:t>my_string</a:t>
            </a:r>
            <a:r>
              <a:rPr lang="en-US" sz="2000" dirty="0">
                <a:latin typeface="Century Gothic" panose="020B0502020202020204" pitchFamily="34" charset="0"/>
              </a:rPr>
              <a:t> = </a:t>
            </a:r>
            <a:r>
              <a:rPr lang="en-US" sz="2000" dirty="0">
                <a:solidFill>
                  <a:srgbClr val="FF9900"/>
                </a:solidFill>
                <a:latin typeface="Century Gothic" panose="020B0502020202020204" pitchFamily="34" charset="0"/>
              </a:rPr>
              <a:t>‘</a:t>
            </a:r>
            <a:r>
              <a:rPr lang="en-US" sz="2000" dirty="0" err="1">
                <a:solidFill>
                  <a:srgbClr val="FF9900"/>
                </a:solidFill>
                <a:latin typeface="Century Gothic" panose="020B0502020202020204" pitchFamily="34" charset="0"/>
              </a:rPr>
              <a:t>ini</a:t>
            </a:r>
            <a:r>
              <a:rPr lang="en-US" sz="2000" dirty="0">
                <a:solidFill>
                  <a:srgbClr val="FF9900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rgbClr val="FF9900"/>
                </a:solidFill>
                <a:latin typeface="Century Gothic" panose="020B0502020202020204" pitchFamily="34" charset="0"/>
              </a:rPr>
              <a:t>adalah</a:t>
            </a:r>
            <a:r>
              <a:rPr lang="en-US" sz="2000" dirty="0">
                <a:solidFill>
                  <a:srgbClr val="FF9900"/>
                </a:solidFill>
                <a:latin typeface="Century Gothic" panose="020B0502020202020204" pitchFamily="34" charset="0"/>
              </a:rPr>
              <a:t> string’</a:t>
            </a:r>
          </a:p>
          <a:p>
            <a:pPr algn="just"/>
            <a:endParaRPr lang="en-US" sz="2000" dirty="0">
              <a:latin typeface="Century Gothic" panose="020B0502020202020204" pitchFamily="34" charset="0"/>
            </a:endParaRPr>
          </a:p>
          <a:p>
            <a:pPr algn="just"/>
            <a:r>
              <a:rPr lang="en-US" sz="2000" dirty="0">
                <a:latin typeface="Century Gothic" panose="020B0502020202020204" pitchFamily="34" charset="0"/>
              </a:rPr>
              <a:t>Or</a:t>
            </a:r>
          </a:p>
          <a:p>
            <a:pPr algn="just"/>
            <a:endParaRPr lang="en-US" sz="2000" dirty="0">
              <a:latin typeface="Century Gothic" panose="020B0502020202020204" pitchFamily="34" charset="0"/>
            </a:endParaRPr>
          </a:p>
          <a:p>
            <a:pPr algn="just"/>
            <a:r>
              <a:rPr lang="en-US" sz="2000" dirty="0" err="1">
                <a:latin typeface="Century Gothic" panose="020B0502020202020204" pitchFamily="34" charset="0"/>
              </a:rPr>
              <a:t>my_string</a:t>
            </a:r>
            <a:r>
              <a:rPr lang="en-US" sz="2000" dirty="0">
                <a:latin typeface="Century Gothic" panose="020B0502020202020204" pitchFamily="34" charset="0"/>
              </a:rPr>
              <a:t> = </a:t>
            </a:r>
            <a:r>
              <a:rPr lang="en-US" sz="2000" dirty="0">
                <a:solidFill>
                  <a:srgbClr val="FF9900"/>
                </a:solidFill>
                <a:latin typeface="Century Gothic" panose="020B0502020202020204" pitchFamily="34" charset="0"/>
              </a:rPr>
              <a:t>“</a:t>
            </a:r>
            <a:r>
              <a:rPr lang="en-US" sz="2000" dirty="0" err="1">
                <a:solidFill>
                  <a:srgbClr val="FF9900"/>
                </a:solidFill>
                <a:latin typeface="Century Gothic" panose="020B0502020202020204" pitchFamily="34" charset="0"/>
              </a:rPr>
              <a:t>ini</a:t>
            </a:r>
            <a:r>
              <a:rPr lang="en-US" sz="2000" dirty="0">
                <a:solidFill>
                  <a:srgbClr val="FF9900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rgbClr val="FF9900"/>
                </a:solidFill>
                <a:latin typeface="Century Gothic" panose="020B0502020202020204" pitchFamily="34" charset="0"/>
              </a:rPr>
              <a:t>adalah</a:t>
            </a:r>
            <a:r>
              <a:rPr lang="en-US" sz="2000" dirty="0">
                <a:solidFill>
                  <a:srgbClr val="FF9900"/>
                </a:solidFill>
                <a:latin typeface="Century Gothic" panose="020B0502020202020204" pitchFamily="34" charset="0"/>
              </a:rPr>
              <a:t> string”</a:t>
            </a:r>
          </a:p>
          <a:p>
            <a:pPr algn="just"/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578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25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15376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String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503216"/>
            <a:ext cx="10146459" cy="19389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algn="just"/>
            <a:r>
              <a:rPr lang="en-US" sz="2000" i="1" dirty="0">
                <a:latin typeface="Century Gothic" panose="020B0502020202020204" pitchFamily="34" charset="0"/>
              </a:rPr>
              <a:t>Array of Char ? </a:t>
            </a:r>
            <a:r>
              <a:rPr lang="en-US" sz="2000" dirty="0">
                <a:latin typeface="Century Gothic" panose="020B0502020202020204" pitchFamily="34" charset="0"/>
              </a:rPr>
              <a:t>Indexing from 0</a:t>
            </a:r>
          </a:p>
          <a:p>
            <a:pPr algn="just"/>
            <a:endParaRPr lang="en-US" sz="2000" b="1" dirty="0">
              <a:latin typeface="Century Gothic" panose="020B0502020202020204" pitchFamily="34" charset="0"/>
            </a:endParaRPr>
          </a:p>
          <a:p>
            <a:pPr algn="just"/>
            <a:r>
              <a:rPr lang="en-US" sz="2000" dirty="0" err="1">
                <a:latin typeface="Century Gothic" panose="020B0502020202020204" pitchFamily="34" charset="0"/>
              </a:rPr>
              <a:t>my_string</a:t>
            </a:r>
            <a:r>
              <a:rPr lang="en-US" sz="2000" dirty="0">
                <a:latin typeface="Century Gothic" panose="020B0502020202020204" pitchFamily="34" charset="0"/>
              </a:rPr>
              <a:t> = </a:t>
            </a:r>
            <a:r>
              <a:rPr lang="en-US" sz="2000" dirty="0">
                <a:solidFill>
                  <a:srgbClr val="FF9900"/>
                </a:solidFill>
                <a:latin typeface="Century Gothic" panose="020B0502020202020204" pitchFamily="34" charset="0"/>
              </a:rPr>
              <a:t>‘</a:t>
            </a:r>
            <a:r>
              <a:rPr lang="en-US" sz="2000" dirty="0" err="1">
                <a:solidFill>
                  <a:srgbClr val="FF9900"/>
                </a:solidFill>
                <a:latin typeface="Century Gothic" panose="020B0502020202020204" pitchFamily="34" charset="0"/>
              </a:rPr>
              <a:t>ini</a:t>
            </a:r>
            <a:r>
              <a:rPr lang="en-US" sz="2000" dirty="0">
                <a:solidFill>
                  <a:srgbClr val="FF9900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rgbClr val="FF9900"/>
                </a:solidFill>
                <a:latin typeface="Century Gothic" panose="020B0502020202020204" pitchFamily="34" charset="0"/>
              </a:rPr>
              <a:t>adalah</a:t>
            </a:r>
            <a:r>
              <a:rPr lang="en-US" sz="2000" dirty="0">
                <a:solidFill>
                  <a:srgbClr val="FF9900"/>
                </a:solidFill>
                <a:latin typeface="Century Gothic" panose="020B0502020202020204" pitchFamily="34" charset="0"/>
              </a:rPr>
              <a:t> string’</a:t>
            </a:r>
          </a:p>
          <a:p>
            <a:pPr algn="just"/>
            <a:endParaRPr lang="en-US" sz="2000" dirty="0">
              <a:latin typeface="Century Gothic" panose="020B0502020202020204" pitchFamily="34" charset="0"/>
            </a:endParaRPr>
          </a:p>
          <a:p>
            <a:pPr algn="just"/>
            <a:r>
              <a:rPr lang="en-US" sz="2000" dirty="0" err="1">
                <a:latin typeface="Century Gothic" panose="020B0502020202020204" pitchFamily="34" charset="0"/>
              </a:rPr>
              <a:t>my_string</a:t>
            </a:r>
            <a:r>
              <a:rPr lang="en-US" sz="2000" dirty="0">
                <a:latin typeface="Century Gothic" panose="020B0502020202020204" pitchFamily="34" charset="0"/>
              </a:rPr>
              <a:t>[0]</a:t>
            </a:r>
          </a:p>
          <a:p>
            <a:pPr algn="just"/>
            <a:r>
              <a:rPr lang="en-US" sz="2000" dirty="0">
                <a:latin typeface="Century Gothic" panose="020B0502020202020204" pitchFamily="34" charset="0"/>
              </a:rPr>
              <a:t>&gt;&gt; </a:t>
            </a:r>
            <a:r>
              <a:rPr lang="en-US" sz="2000" dirty="0" err="1">
                <a:solidFill>
                  <a:srgbClr val="FF9900"/>
                </a:solidFill>
                <a:latin typeface="Century Gothic" panose="020B0502020202020204" pitchFamily="34" charset="0"/>
              </a:rPr>
              <a:t>i</a:t>
            </a:r>
            <a:endParaRPr lang="en-US" sz="2000" dirty="0">
              <a:solidFill>
                <a:srgbClr val="FF99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024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26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15376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String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503216"/>
            <a:ext cx="10146459" cy="13234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algn="just"/>
            <a:r>
              <a:rPr lang="en-US" sz="2000" b="1" dirty="0" err="1">
                <a:latin typeface="Century Gothic" panose="020B0502020202020204" pitchFamily="34" charset="0"/>
              </a:rPr>
              <a:t>Concate</a:t>
            </a:r>
            <a:r>
              <a:rPr lang="en-US" sz="2000" b="1" dirty="0">
                <a:latin typeface="Century Gothic" panose="020B0502020202020204" pitchFamily="34" charset="0"/>
              </a:rPr>
              <a:t> : </a:t>
            </a:r>
            <a:r>
              <a:rPr lang="en-US" sz="2000" dirty="0">
                <a:latin typeface="Century Gothic" panose="020B0502020202020204" pitchFamily="34" charset="0"/>
              </a:rPr>
              <a:t>use (+)</a:t>
            </a:r>
          </a:p>
          <a:p>
            <a:pPr algn="just"/>
            <a:endParaRPr lang="en-US" sz="2000" b="1" dirty="0">
              <a:latin typeface="Century Gothic" panose="020B0502020202020204" pitchFamily="34" charset="0"/>
            </a:endParaRPr>
          </a:p>
          <a:p>
            <a:pPr algn="just"/>
            <a:r>
              <a:rPr lang="en-US" sz="2000" dirty="0" err="1">
                <a:latin typeface="Century Gothic" panose="020B0502020202020204" pitchFamily="34" charset="0"/>
              </a:rPr>
              <a:t>my_string</a:t>
            </a:r>
            <a:r>
              <a:rPr lang="en-US" sz="2000" dirty="0">
                <a:latin typeface="Century Gothic" panose="020B0502020202020204" pitchFamily="34" charset="0"/>
              </a:rPr>
              <a:t> = </a:t>
            </a:r>
            <a:r>
              <a:rPr lang="en-US" sz="2000" dirty="0">
                <a:solidFill>
                  <a:srgbClr val="FF9900"/>
                </a:solidFill>
                <a:latin typeface="Century Gothic" panose="020B0502020202020204" pitchFamily="34" charset="0"/>
              </a:rPr>
              <a:t>“</a:t>
            </a:r>
            <a:r>
              <a:rPr lang="en-US" sz="2000" dirty="0" err="1">
                <a:solidFill>
                  <a:srgbClr val="FF9900"/>
                </a:solidFill>
                <a:latin typeface="Century Gothic" panose="020B0502020202020204" pitchFamily="34" charset="0"/>
              </a:rPr>
              <a:t>ini</a:t>
            </a:r>
            <a:r>
              <a:rPr lang="en-US" sz="2000" dirty="0">
                <a:solidFill>
                  <a:srgbClr val="FF9900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rgbClr val="FF9900"/>
                </a:solidFill>
                <a:latin typeface="Century Gothic" panose="020B0502020202020204" pitchFamily="34" charset="0"/>
              </a:rPr>
              <a:t>adalah</a:t>
            </a:r>
            <a:r>
              <a:rPr lang="en-US" sz="2000" dirty="0">
                <a:solidFill>
                  <a:srgbClr val="FF9900"/>
                </a:solidFill>
                <a:latin typeface="Century Gothic" panose="020B0502020202020204" pitchFamily="34" charset="0"/>
              </a:rPr>
              <a:t> string” </a:t>
            </a:r>
            <a:r>
              <a:rPr lang="en-US" sz="2000" dirty="0">
                <a:latin typeface="Century Gothic" panose="020B0502020202020204" pitchFamily="34" charset="0"/>
              </a:rPr>
              <a:t>+</a:t>
            </a:r>
            <a:r>
              <a:rPr lang="en-US" sz="2000" dirty="0">
                <a:solidFill>
                  <a:srgbClr val="FF9900"/>
                </a:solidFill>
                <a:latin typeface="Century Gothic" panose="020B0502020202020204" pitchFamily="34" charset="0"/>
              </a:rPr>
              <a:t> “</a:t>
            </a:r>
            <a:r>
              <a:rPr lang="en-US" sz="2000" dirty="0" err="1">
                <a:solidFill>
                  <a:srgbClr val="FF9900"/>
                </a:solidFill>
                <a:latin typeface="Century Gothic" panose="020B0502020202020204" pitchFamily="34" charset="0"/>
              </a:rPr>
              <a:t>ini</a:t>
            </a:r>
            <a:r>
              <a:rPr lang="en-US" sz="2000" dirty="0">
                <a:solidFill>
                  <a:srgbClr val="FF9900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rgbClr val="FF9900"/>
                </a:solidFill>
                <a:latin typeface="Century Gothic" panose="020B0502020202020204" pitchFamily="34" charset="0"/>
              </a:rPr>
              <a:t>tambahannya</a:t>
            </a:r>
            <a:r>
              <a:rPr lang="en-US" sz="2000" dirty="0">
                <a:solidFill>
                  <a:srgbClr val="FF9900"/>
                </a:solidFill>
                <a:latin typeface="Century Gothic" panose="020B0502020202020204" pitchFamily="34" charset="0"/>
              </a:rPr>
              <a:t>”</a:t>
            </a:r>
          </a:p>
          <a:p>
            <a:pPr algn="just"/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871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15376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String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503216"/>
            <a:ext cx="10146459" cy="19389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algn="just"/>
            <a:r>
              <a:rPr lang="en-US" sz="2000" b="1" dirty="0">
                <a:latin typeface="Century Gothic" panose="020B0502020202020204" pitchFamily="34" charset="0"/>
              </a:rPr>
              <a:t>Getting the Size of Strings :</a:t>
            </a:r>
          </a:p>
          <a:p>
            <a:pPr algn="just"/>
            <a:endParaRPr lang="en-US" sz="2000" b="1" dirty="0">
              <a:latin typeface="Century Gothic" panose="020B0502020202020204" pitchFamily="34" charset="0"/>
            </a:endParaRPr>
          </a:p>
          <a:p>
            <a:pPr algn="just"/>
            <a:r>
              <a:rPr lang="en-US" sz="2000" dirty="0" err="1">
                <a:latin typeface="Century Gothic" panose="020B0502020202020204" pitchFamily="34" charset="0"/>
              </a:rPr>
              <a:t>my_string</a:t>
            </a:r>
            <a:r>
              <a:rPr lang="en-US" sz="2000" dirty="0">
                <a:latin typeface="Century Gothic" panose="020B0502020202020204" pitchFamily="34" charset="0"/>
              </a:rPr>
              <a:t> = </a:t>
            </a:r>
            <a:r>
              <a:rPr lang="en-US" sz="2000" dirty="0">
                <a:solidFill>
                  <a:srgbClr val="FF9900"/>
                </a:solidFill>
                <a:latin typeface="Century Gothic" panose="020B0502020202020204" pitchFamily="34" charset="0"/>
              </a:rPr>
              <a:t>“</a:t>
            </a:r>
            <a:r>
              <a:rPr lang="en-US" sz="2000" dirty="0" err="1">
                <a:solidFill>
                  <a:srgbClr val="FF9900"/>
                </a:solidFill>
                <a:latin typeface="Century Gothic" panose="020B0502020202020204" pitchFamily="34" charset="0"/>
              </a:rPr>
              <a:t>ini</a:t>
            </a:r>
            <a:r>
              <a:rPr lang="en-US" sz="2000" dirty="0">
                <a:solidFill>
                  <a:srgbClr val="FF9900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rgbClr val="FF9900"/>
                </a:solidFill>
                <a:latin typeface="Century Gothic" panose="020B0502020202020204" pitchFamily="34" charset="0"/>
              </a:rPr>
              <a:t>adalah</a:t>
            </a:r>
            <a:r>
              <a:rPr lang="en-US" sz="2000" dirty="0">
                <a:solidFill>
                  <a:srgbClr val="FF9900"/>
                </a:solidFill>
                <a:latin typeface="Century Gothic" panose="020B0502020202020204" pitchFamily="34" charset="0"/>
              </a:rPr>
              <a:t> string”</a:t>
            </a:r>
          </a:p>
          <a:p>
            <a:pPr algn="just"/>
            <a:endParaRPr lang="en-US" sz="2000" dirty="0">
              <a:solidFill>
                <a:srgbClr val="CB92C6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n-US" sz="2000" dirty="0" err="1">
                <a:solidFill>
                  <a:srgbClr val="CB92C6"/>
                </a:solidFill>
                <a:latin typeface="Century Gothic" panose="020B0502020202020204" pitchFamily="34" charset="0"/>
              </a:rPr>
              <a:t>len</a:t>
            </a:r>
            <a:r>
              <a:rPr lang="en-US" sz="2000" dirty="0">
                <a:latin typeface="Century Gothic" panose="020B0502020202020204" pitchFamily="34" charset="0"/>
              </a:rPr>
              <a:t>(</a:t>
            </a:r>
            <a:r>
              <a:rPr lang="en-US" sz="2000" dirty="0" err="1">
                <a:latin typeface="Century Gothic" panose="020B0502020202020204" pitchFamily="34" charset="0"/>
              </a:rPr>
              <a:t>my_string</a:t>
            </a:r>
            <a:r>
              <a:rPr lang="en-US" sz="2000" dirty="0">
                <a:latin typeface="Century Gothic" panose="020B0502020202020204" pitchFamily="34" charset="0"/>
              </a:rPr>
              <a:t>)</a:t>
            </a:r>
          </a:p>
          <a:p>
            <a:pPr algn="just"/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980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28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15376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String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503216"/>
            <a:ext cx="10146459" cy="31700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algn="just"/>
            <a:r>
              <a:rPr lang="en-US" sz="2000" b="1" dirty="0">
                <a:latin typeface="Century Gothic" panose="020B0502020202020204" pitchFamily="34" charset="0"/>
              </a:rPr>
              <a:t>Slicing String: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You can create substrings with the slicing notation. You can do this by placing two indices (separated by a colon) within square brackets. </a:t>
            </a:r>
          </a:p>
          <a:p>
            <a:pPr algn="just"/>
            <a:endParaRPr lang="en-US" sz="2000" dirty="0">
              <a:latin typeface="Century Gothic" panose="020B0502020202020204" pitchFamily="34" charset="0"/>
            </a:endParaRPr>
          </a:p>
          <a:p>
            <a:pPr algn="just"/>
            <a:r>
              <a:rPr lang="en-US" sz="2000" dirty="0" err="1">
                <a:latin typeface="Century Gothic" panose="020B0502020202020204" pitchFamily="34" charset="0"/>
              </a:rPr>
              <a:t>my_string</a:t>
            </a:r>
            <a:r>
              <a:rPr lang="en-US" sz="2000" dirty="0">
                <a:latin typeface="Century Gothic" panose="020B0502020202020204" pitchFamily="34" charset="0"/>
              </a:rPr>
              <a:t> = </a:t>
            </a:r>
            <a:r>
              <a:rPr lang="en-US" sz="2000" dirty="0">
                <a:solidFill>
                  <a:srgbClr val="FF9900"/>
                </a:solidFill>
                <a:latin typeface="Century Gothic" panose="020B0502020202020204" pitchFamily="34" charset="0"/>
              </a:rPr>
              <a:t>“</a:t>
            </a:r>
            <a:r>
              <a:rPr lang="en-US" sz="2000" dirty="0" err="1">
                <a:solidFill>
                  <a:srgbClr val="FF9900"/>
                </a:solidFill>
                <a:latin typeface="Century Gothic" panose="020B0502020202020204" pitchFamily="34" charset="0"/>
              </a:rPr>
              <a:t>ini</a:t>
            </a:r>
            <a:r>
              <a:rPr lang="en-US" sz="2000" dirty="0">
                <a:solidFill>
                  <a:srgbClr val="FF9900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rgbClr val="FF9900"/>
                </a:solidFill>
                <a:latin typeface="Century Gothic" panose="020B0502020202020204" pitchFamily="34" charset="0"/>
              </a:rPr>
              <a:t>adalah</a:t>
            </a:r>
            <a:r>
              <a:rPr lang="en-US" sz="2000" dirty="0">
                <a:solidFill>
                  <a:srgbClr val="FF9900"/>
                </a:solidFill>
                <a:latin typeface="Century Gothic" panose="020B0502020202020204" pitchFamily="34" charset="0"/>
              </a:rPr>
              <a:t> string”</a:t>
            </a:r>
          </a:p>
          <a:p>
            <a:pPr algn="just"/>
            <a:endParaRPr lang="en-US" sz="2000" dirty="0">
              <a:solidFill>
                <a:srgbClr val="CB92C6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n-US" sz="2000" dirty="0" err="1">
                <a:latin typeface="Century Gothic" panose="020B0502020202020204" pitchFamily="34" charset="0"/>
              </a:rPr>
              <a:t>my_string</a:t>
            </a:r>
            <a:r>
              <a:rPr lang="en-US" sz="2000" dirty="0">
                <a:latin typeface="Century Gothic" panose="020B0502020202020204" pitchFamily="34" charset="0"/>
              </a:rPr>
              <a:t>[0:2]</a:t>
            </a:r>
          </a:p>
          <a:p>
            <a:pPr algn="just"/>
            <a:r>
              <a:rPr lang="en-US" sz="2000" dirty="0">
                <a:latin typeface="Century Gothic" panose="020B0502020202020204" pitchFamily="34" charset="0"/>
              </a:rPr>
              <a:t>&gt;&gt; </a:t>
            </a:r>
            <a:r>
              <a:rPr lang="en-US" sz="2000" dirty="0">
                <a:solidFill>
                  <a:srgbClr val="FF9900"/>
                </a:solidFill>
                <a:latin typeface="Century Gothic" panose="020B0502020202020204" pitchFamily="34" charset="0"/>
              </a:rPr>
              <a:t>in</a:t>
            </a:r>
            <a:endParaRPr lang="en-US" sz="2000" dirty="0">
              <a:latin typeface="Century Gothic" panose="020B0502020202020204" pitchFamily="34" charset="0"/>
            </a:endParaRPr>
          </a:p>
          <a:p>
            <a:pPr algn="just"/>
            <a:endParaRPr lang="en-US" sz="2000" dirty="0">
              <a:latin typeface="Century Gothic" panose="020B0502020202020204" pitchFamily="34" charset="0"/>
            </a:endParaRPr>
          </a:p>
          <a:p>
            <a:pPr algn="just"/>
            <a:r>
              <a:rPr lang="en-US" sz="2000" dirty="0">
                <a:latin typeface="Century Gothic" panose="020B0502020202020204" pitchFamily="34" charset="0"/>
              </a:rPr>
              <a:t>Indexing [0:2] -&gt; 0 start </a:t>
            </a:r>
            <a:r>
              <a:rPr lang="en-US" sz="2000" dirty="0">
                <a:solidFill>
                  <a:srgbClr val="33CC99"/>
                </a:solidFill>
                <a:latin typeface="Century Gothic" panose="020B0502020202020204" pitchFamily="34" charset="0"/>
              </a:rPr>
              <a:t>inclusive </a:t>
            </a:r>
            <a:r>
              <a:rPr lang="en-US" sz="2000" dirty="0">
                <a:latin typeface="Century Gothic" panose="020B0502020202020204" pitchFamily="34" charset="0"/>
              </a:rPr>
              <a:t>&amp; 2 end</a:t>
            </a:r>
            <a:r>
              <a:rPr lang="en-US" sz="2000" dirty="0">
                <a:solidFill>
                  <a:srgbClr val="33CC99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exclusive</a:t>
            </a:r>
          </a:p>
        </p:txBody>
      </p:sp>
    </p:spTree>
    <p:extLst>
      <p:ext uri="{BB962C8B-B14F-4D97-AF65-F5344CB8AC3E}">
        <p14:creationId xmlns:p14="http://schemas.microsoft.com/office/powerpoint/2010/main" val="3493861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29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15376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String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503216"/>
            <a:ext cx="10146459" cy="34778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algn="just"/>
            <a:r>
              <a:rPr lang="en-US" sz="2000" b="1" dirty="0">
                <a:latin typeface="Century Gothic" panose="020B0502020202020204" pitchFamily="34" charset="0"/>
              </a:rPr>
              <a:t>Upper() and lower():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You can use the lower() function to print the string in lower case and upper() to print in upper case.  </a:t>
            </a:r>
          </a:p>
          <a:p>
            <a:pPr algn="just"/>
            <a:endParaRPr lang="en-US" sz="2000" dirty="0">
              <a:latin typeface="Century Gothic" panose="020B0502020202020204" pitchFamily="34" charset="0"/>
            </a:endParaRPr>
          </a:p>
          <a:p>
            <a:pPr algn="just"/>
            <a:r>
              <a:rPr lang="en-US" sz="2000" dirty="0">
                <a:latin typeface="Century Gothic" panose="020B0502020202020204" pitchFamily="34" charset="0"/>
              </a:rPr>
              <a:t>my_string1 = </a:t>
            </a:r>
            <a:r>
              <a:rPr lang="en-US" sz="2000" dirty="0">
                <a:solidFill>
                  <a:srgbClr val="FF9900"/>
                </a:solidFill>
                <a:latin typeface="Century Gothic" panose="020B0502020202020204" pitchFamily="34" charset="0"/>
              </a:rPr>
              <a:t>“</a:t>
            </a:r>
            <a:r>
              <a:rPr lang="en-US" sz="2000" dirty="0" err="1">
                <a:solidFill>
                  <a:srgbClr val="FF9900"/>
                </a:solidFill>
                <a:latin typeface="Century Gothic" panose="020B0502020202020204" pitchFamily="34" charset="0"/>
              </a:rPr>
              <a:t>ini</a:t>
            </a:r>
            <a:r>
              <a:rPr lang="en-US" sz="2000" dirty="0">
                <a:solidFill>
                  <a:srgbClr val="FF9900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rgbClr val="FF9900"/>
                </a:solidFill>
                <a:latin typeface="Century Gothic" panose="020B0502020202020204" pitchFamily="34" charset="0"/>
              </a:rPr>
              <a:t>adalah</a:t>
            </a:r>
            <a:r>
              <a:rPr lang="en-US" sz="2000" dirty="0">
                <a:solidFill>
                  <a:srgbClr val="FF9900"/>
                </a:solidFill>
                <a:latin typeface="Century Gothic" panose="020B0502020202020204" pitchFamily="34" charset="0"/>
              </a:rPr>
              <a:t> string”</a:t>
            </a:r>
          </a:p>
          <a:p>
            <a:pPr algn="just"/>
            <a:r>
              <a:rPr lang="en-US" sz="2000" dirty="0">
                <a:solidFill>
                  <a:srgbClr val="CB92C6"/>
                </a:solidFill>
                <a:latin typeface="Century Gothic" panose="020B0502020202020204" pitchFamily="34" charset="0"/>
              </a:rPr>
              <a:t>print(</a:t>
            </a:r>
            <a:r>
              <a:rPr lang="en-US" sz="2000" dirty="0">
                <a:latin typeface="Century Gothic" panose="020B0502020202020204" pitchFamily="34" charset="0"/>
              </a:rPr>
              <a:t>my_string1.upper())</a:t>
            </a:r>
            <a:endParaRPr lang="en-US" sz="2000" dirty="0">
              <a:solidFill>
                <a:srgbClr val="CB92C6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n-US" sz="2000" dirty="0">
                <a:latin typeface="Century Gothic" panose="020B0502020202020204" pitchFamily="34" charset="0"/>
              </a:rPr>
              <a:t>&gt;&gt; </a:t>
            </a:r>
            <a:r>
              <a:rPr lang="en-US" sz="2000" dirty="0">
                <a:solidFill>
                  <a:srgbClr val="FF9900"/>
                </a:solidFill>
                <a:latin typeface="Century Gothic" panose="020B0502020202020204" pitchFamily="34" charset="0"/>
              </a:rPr>
              <a:t>INI ADALAH STRING</a:t>
            </a:r>
            <a:endParaRPr lang="en-US" sz="2000" dirty="0">
              <a:latin typeface="Century Gothic" panose="020B0502020202020204" pitchFamily="34" charset="0"/>
            </a:endParaRPr>
          </a:p>
          <a:p>
            <a:pPr algn="just"/>
            <a:endParaRPr lang="en-US" sz="2000" dirty="0">
              <a:latin typeface="Century Gothic" panose="020B0502020202020204" pitchFamily="34" charset="0"/>
            </a:endParaRPr>
          </a:p>
          <a:p>
            <a:pPr algn="just"/>
            <a:r>
              <a:rPr lang="en-US" sz="2000" dirty="0">
                <a:latin typeface="Century Gothic" panose="020B0502020202020204" pitchFamily="34" charset="0"/>
              </a:rPr>
              <a:t>my_string2 = </a:t>
            </a:r>
            <a:r>
              <a:rPr lang="en-US" sz="2000" dirty="0">
                <a:solidFill>
                  <a:srgbClr val="FF9900"/>
                </a:solidFill>
                <a:latin typeface="Century Gothic" panose="020B0502020202020204" pitchFamily="34" charset="0"/>
              </a:rPr>
              <a:t>“INI ADALAH STRING”</a:t>
            </a:r>
          </a:p>
          <a:p>
            <a:pPr algn="just"/>
            <a:r>
              <a:rPr lang="en-US" sz="2000" dirty="0">
                <a:solidFill>
                  <a:srgbClr val="CB92C6"/>
                </a:solidFill>
                <a:latin typeface="Century Gothic" panose="020B0502020202020204" pitchFamily="34" charset="0"/>
              </a:rPr>
              <a:t>print(</a:t>
            </a:r>
            <a:r>
              <a:rPr lang="en-US" sz="2000" dirty="0">
                <a:latin typeface="Century Gothic" panose="020B0502020202020204" pitchFamily="34" charset="0"/>
              </a:rPr>
              <a:t>my_string2.lower())</a:t>
            </a:r>
            <a:endParaRPr lang="en-US" sz="2000" dirty="0">
              <a:solidFill>
                <a:srgbClr val="CB92C6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n-US" sz="2000" dirty="0">
                <a:latin typeface="Century Gothic" panose="020B0502020202020204" pitchFamily="34" charset="0"/>
              </a:rPr>
              <a:t>&gt;&gt; </a:t>
            </a:r>
            <a:r>
              <a:rPr lang="en-US" sz="2000" dirty="0" err="1">
                <a:solidFill>
                  <a:srgbClr val="FF9900"/>
                </a:solidFill>
                <a:latin typeface="Century Gothic" panose="020B0502020202020204" pitchFamily="34" charset="0"/>
              </a:rPr>
              <a:t>ini</a:t>
            </a:r>
            <a:r>
              <a:rPr lang="en-US" sz="2000" dirty="0">
                <a:solidFill>
                  <a:srgbClr val="FF9900"/>
                </a:solidFill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solidFill>
                  <a:srgbClr val="FF9900"/>
                </a:solidFill>
                <a:latin typeface="Century Gothic" panose="020B0502020202020204" pitchFamily="34" charset="0"/>
              </a:rPr>
              <a:t>adalah</a:t>
            </a:r>
            <a:r>
              <a:rPr lang="en-US" sz="2000" dirty="0">
                <a:solidFill>
                  <a:srgbClr val="FF9900"/>
                </a:solidFill>
                <a:latin typeface="Century Gothic" panose="020B0502020202020204" pitchFamily="34" charset="0"/>
              </a:rPr>
              <a:t> string</a:t>
            </a: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1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2F82E61-C9FB-4AB1-8BE3-6B0056B59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819" y="1290917"/>
            <a:ext cx="2566361" cy="256139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9432BBD-696F-4710-AAEE-8BC5441936D1}"/>
              </a:ext>
            </a:extLst>
          </p:cNvPr>
          <p:cNvSpPr/>
          <p:nvPr/>
        </p:nvSpPr>
        <p:spPr>
          <a:xfrm>
            <a:off x="3528628" y="3893532"/>
            <a:ext cx="5134739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33CC99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Python Programming</a:t>
            </a:r>
          </a:p>
          <a:p>
            <a:pPr algn="ctr"/>
            <a:r>
              <a:rPr lang="en-US" sz="4800" b="1" u="sng" dirty="0">
                <a:solidFill>
                  <a:srgbClr val="33CC99"/>
                </a:solidFill>
                <a:latin typeface="Century Gothic" panose="020B0502020202020204" pitchFamily="34" charset="0"/>
              </a:rPr>
              <a:t>for Data Science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015D98-92A6-40C7-B53E-62592B10029F}"/>
              </a:ext>
            </a:extLst>
          </p:cNvPr>
          <p:cNvSpPr/>
          <p:nvPr/>
        </p:nvSpPr>
        <p:spPr>
          <a:xfrm>
            <a:off x="5107585" y="5150482"/>
            <a:ext cx="1976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  <a:cs typeface="Arial" panose="020B0604020202020204" pitchFamily="34" charset="0"/>
              </a:rPr>
              <a:t>Introduction</a:t>
            </a:r>
            <a:endParaRPr lang="en-US" sz="2400" b="1" u="sng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47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30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22990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Numeric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503216"/>
            <a:ext cx="10146459" cy="28623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algn="just"/>
            <a:r>
              <a:rPr lang="en-US" sz="2000" b="1" dirty="0">
                <a:latin typeface="Century Gothic" panose="020B0502020202020204" pitchFamily="34" charset="0"/>
              </a:rPr>
              <a:t>Math operator:</a:t>
            </a:r>
          </a:p>
          <a:p>
            <a:pPr algn="just"/>
            <a:endParaRPr lang="en-US" sz="2000" b="1" dirty="0">
              <a:latin typeface="Century Gothic" panose="020B0502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+ Addition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- Subtraction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* Multiplication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/ Division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% Modulus 	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** Exponent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// Floor Division</a:t>
            </a:r>
            <a:endParaRPr lang="en-US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385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31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22990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Numeric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503216"/>
            <a:ext cx="10146459" cy="28623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algn="just"/>
            <a:r>
              <a:rPr lang="en-US" sz="2000" b="1" dirty="0">
                <a:latin typeface="Century Gothic" panose="020B0502020202020204" pitchFamily="34" charset="0"/>
              </a:rPr>
              <a:t>Comparison operator:</a:t>
            </a:r>
          </a:p>
          <a:p>
            <a:pPr algn="just"/>
            <a:endParaRPr lang="en-US" sz="2000" b="1" dirty="0">
              <a:latin typeface="Century Gothic" panose="020B0502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==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!=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&lt;&gt;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&lt;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&gt;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&lt;=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&gt;=</a:t>
            </a:r>
          </a:p>
        </p:txBody>
      </p:sp>
    </p:spTree>
    <p:extLst>
      <p:ext uri="{BB962C8B-B14F-4D97-AF65-F5344CB8AC3E}">
        <p14:creationId xmlns:p14="http://schemas.microsoft.com/office/powerpoint/2010/main" val="3022221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32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22381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Boolean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503216"/>
            <a:ext cx="10146459" cy="16312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algn="just"/>
            <a:r>
              <a:rPr lang="en-US" sz="2000" b="1" dirty="0">
                <a:latin typeface="Century Gothic" panose="020B0502020202020204" pitchFamily="34" charset="0"/>
              </a:rPr>
              <a:t>Logical operator:</a:t>
            </a:r>
          </a:p>
          <a:p>
            <a:pPr algn="just"/>
            <a:endParaRPr lang="en-US" sz="2000" b="1" dirty="0">
              <a:latin typeface="Century Gothic" panose="020B0502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20204" pitchFamily="34" charset="0"/>
              </a:rPr>
              <a:t>and</a:t>
            </a:r>
            <a:r>
              <a:rPr lang="en-US" sz="2000" dirty="0">
                <a:latin typeface="Century Gothic" panose="020B0502020202020204" pitchFamily="34" charset="0"/>
              </a:rPr>
              <a:t> Logical AND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20204" pitchFamily="34" charset="0"/>
              </a:rPr>
              <a:t>or</a:t>
            </a:r>
            <a:r>
              <a:rPr lang="en-US" sz="2000" dirty="0">
                <a:latin typeface="Century Gothic" panose="020B0502020202020204" pitchFamily="34" charset="0"/>
              </a:rPr>
              <a:t> Logical 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Century Gothic" panose="020B0502020202020204" pitchFamily="34" charset="0"/>
              </a:rPr>
              <a:t>not</a:t>
            </a:r>
            <a:r>
              <a:rPr lang="en-US" sz="2000" dirty="0">
                <a:latin typeface="Century Gothic" panose="020B0502020202020204" pitchFamily="34" charset="0"/>
              </a:rPr>
              <a:t> Logical NOT</a:t>
            </a:r>
          </a:p>
        </p:txBody>
      </p:sp>
    </p:spTree>
    <p:extLst>
      <p:ext uri="{BB962C8B-B14F-4D97-AF65-F5344CB8AC3E}">
        <p14:creationId xmlns:p14="http://schemas.microsoft.com/office/powerpoint/2010/main" val="2766707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33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9140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503216"/>
            <a:ext cx="10146459" cy="10156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algn="just"/>
            <a:r>
              <a:rPr lang="en-US" sz="2000" b="1" dirty="0">
                <a:latin typeface="Century Gothic" panose="020B0502020202020204" pitchFamily="34" charset="0"/>
              </a:rPr>
              <a:t>List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A list is a data type that can be used to store any type and number of variables and information.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51E7FA-6A00-43D3-9AF6-F40B9AC45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78" y="4848190"/>
            <a:ext cx="8878539" cy="1419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708AFC-BFE9-401E-9241-2652CFE82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378" y="3574556"/>
            <a:ext cx="8535591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90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34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9140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503216"/>
            <a:ext cx="10146459" cy="707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algn="just"/>
            <a:r>
              <a:rPr lang="en-US" sz="2000" b="1" dirty="0" err="1">
                <a:latin typeface="Century Gothic" panose="020B0502020202020204" pitchFamily="34" charset="0"/>
              </a:rPr>
              <a:t>Subsetting</a:t>
            </a:r>
            <a:r>
              <a:rPr lang="en-US" sz="2000" b="1" dirty="0">
                <a:latin typeface="Century Gothic" panose="020B0502020202020204" pitchFamily="34" charset="0"/>
              </a:rPr>
              <a:t> List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Zero based indexing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DBAE28-2EC6-4F38-99F6-D98A8BA1E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78" y="3501839"/>
            <a:ext cx="8869013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32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35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9140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503216"/>
            <a:ext cx="10146459" cy="707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algn="just"/>
            <a:r>
              <a:rPr lang="en-US" sz="2000" b="1" dirty="0">
                <a:latin typeface="Century Gothic" panose="020B0502020202020204" pitchFamily="34" charset="0"/>
              </a:rPr>
              <a:t>Slicing List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[start : end]  start inclusive, end exclusive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544BEB-B131-49E8-B093-D1E5959A3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78" y="3549536"/>
            <a:ext cx="8564170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42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36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9140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503216"/>
            <a:ext cx="10146459" cy="707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algn="just"/>
            <a:r>
              <a:rPr lang="en-US" sz="2000" b="1" dirty="0">
                <a:latin typeface="Century Gothic" panose="020B0502020202020204" pitchFamily="34" charset="0"/>
              </a:rPr>
              <a:t>Manipulate List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List mutable.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92A9D4-60EF-49AC-B2AD-EE23FE48C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78" y="3646899"/>
            <a:ext cx="8821381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70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37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9140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503216"/>
            <a:ext cx="10146459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algn="just"/>
            <a:r>
              <a:rPr lang="en-US" sz="2000" b="1" dirty="0">
                <a:latin typeface="Century Gothic" panose="020B0502020202020204" pitchFamily="34" charset="0"/>
              </a:rPr>
              <a:t>Adding &amp; Remove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EE2A40-06DD-493C-BB0B-3D68A2111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78" y="3132558"/>
            <a:ext cx="5454171" cy="30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94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9140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9" y="2503216"/>
            <a:ext cx="1962826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algn="just"/>
            <a:r>
              <a:rPr lang="en-US" sz="2000" b="1" dirty="0">
                <a:latin typeface="Century Gothic" panose="020B0502020202020204" pitchFamily="34" charset="0"/>
              </a:rPr>
              <a:t>Methods 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29B290-DAB4-4401-AF6D-2716222C3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85" y="1618866"/>
            <a:ext cx="78200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60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39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27093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Dictionary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503216"/>
            <a:ext cx="10146459" cy="22467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Dictionary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A dictionary is like a list but instead of looking up an index to access values, you’ll be using a unique key, which can be a number, string, or tuple.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Dictionary values can be anything but the keys must be an immutable data type.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A colon separates a key from its value and all are enclosed in curly braces. Here is the dictionary structure: </a:t>
            </a:r>
          </a:p>
        </p:txBody>
      </p:sp>
    </p:spTree>
    <p:extLst>
      <p:ext uri="{BB962C8B-B14F-4D97-AF65-F5344CB8AC3E}">
        <p14:creationId xmlns:p14="http://schemas.microsoft.com/office/powerpoint/2010/main" val="67462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ADBA470-19D6-4EC9-89B5-200A5FE7D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819" y="1290917"/>
            <a:ext cx="2566361" cy="25613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AA0149D-4284-4069-8F9F-95DC5E7B6311}"/>
              </a:ext>
            </a:extLst>
          </p:cNvPr>
          <p:cNvSpPr/>
          <p:nvPr/>
        </p:nvSpPr>
        <p:spPr>
          <a:xfrm>
            <a:off x="1582779" y="4294118"/>
            <a:ext cx="9026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33CC99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print </a:t>
            </a:r>
            <a:r>
              <a:rPr lang="en-US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(</a:t>
            </a:r>
            <a:r>
              <a:rPr lang="en-US" sz="3200" b="1" dirty="0">
                <a:solidFill>
                  <a:srgbClr val="FF99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“Hello World”</a:t>
            </a:r>
            <a:r>
              <a:rPr lang="en-US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)</a:t>
            </a:r>
            <a:endParaRPr lang="en-US" sz="3200" b="1" u="sng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013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40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27093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Dictionary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503216"/>
            <a:ext cx="10146459" cy="707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Dictionary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d = {key_1 : a, key_2 : 2, key_3 : ab} </a:t>
            </a:r>
          </a:p>
        </p:txBody>
      </p:sp>
    </p:spTree>
    <p:extLst>
      <p:ext uri="{BB962C8B-B14F-4D97-AF65-F5344CB8AC3E}">
        <p14:creationId xmlns:p14="http://schemas.microsoft.com/office/powerpoint/2010/main" val="29186987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41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Tuples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503216"/>
            <a:ext cx="10146459" cy="16312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Tuples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Tuples are another kind of sequence that functions much like a 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They have elements which are indexed starting at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Gothic" panose="020B0502020202020204" pitchFamily="34" charset="0"/>
            </a:endParaRPr>
          </a:p>
          <a:p>
            <a:r>
              <a:rPr lang="en-US" sz="2000" dirty="0">
                <a:latin typeface="Century Gothic" panose="020B0502020202020204" pitchFamily="34" charset="0"/>
              </a:rPr>
              <a:t> x = ('Glenn', 'Sally', 'Joseph') </a:t>
            </a:r>
          </a:p>
        </p:txBody>
      </p:sp>
    </p:spTree>
    <p:extLst>
      <p:ext uri="{BB962C8B-B14F-4D97-AF65-F5344CB8AC3E}">
        <p14:creationId xmlns:p14="http://schemas.microsoft.com/office/powerpoint/2010/main" val="2217536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42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59426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Conditional Statements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503216"/>
            <a:ext cx="10146459" cy="707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Conditional Statements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If, else, </a:t>
            </a:r>
            <a:r>
              <a:rPr lang="en-US" sz="2000" dirty="0" err="1">
                <a:latin typeface="Century Gothic" panose="020B0502020202020204" pitchFamily="34" charset="0"/>
              </a:rPr>
              <a:t>elif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A2EB99-7A55-4749-969B-C6DBD6087FBD}"/>
              </a:ext>
            </a:extLst>
          </p:cNvPr>
          <p:cNvSpPr txBox="1"/>
          <p:nvPr/>
        </p:nvSpPr>
        <p:spPr>
          <a:xfrm>
            <a:off x="913378" y="3695875"/>
            <a:ext cx="10146459" cy="22467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Conditions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    Equals: a ==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    Not Equals: a !=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    Less than: a &lt;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    Less than or equal to: a &lt;=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    Greater than: a &gt;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    Greater than or equal to: a &gt;= b</a:t>
            </a:r>
          </a:p>
        </p:txBody>
      </p:sp>
    </p:spTree>
    <p:extLst>
      <p:ext uri="{BB962C8B-B14F-4D97-AF65-F5344CB8AC3E}">
        <p14:creationId xmlns:p14="http://schemas.microsoft.com/office/powerpoint/2010/main" val="36269596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43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59426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Conditional Statements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503216"/>
            <a:ext cx="10146459" cy="28623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If, else, </a:t>
            </a:r>
            <a:r>
              <a:rPr lang="en-US" sz="2000" b="1" dirty="0" err="1">
                <a:latin typeface="Century Gothic" panose="020B0502020202020204" pitchFamily="34" charset="0"/>
              </a:rPr>
              <a:t>elif</a:t>
            </a:r>
            <a:r>
              <a:rPr lang="en-US" sz="2000" b="1" dirty="0">
                <a:latin typeface="Century Gothic" panose="020B0502020202020204" pitchFamily="34" charset="0"/>
              </a:rPr>
              <a:t> :</a:t>
            </a: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8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9900"/>
                </a:solidFill>
                <a:latin typeface="Consolas" panose="020B0609020204030204" pitchFamily="49" charset="0"/>
              </a:rPr>
              <a:t>{condition}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lvl="8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9900"/>
                </a:solidFill>
                <a:latin typeface="Consolas" panose="020B0609020204030204" pitchFamily="49" charset="0"/>
              </a:rPr>
              <a:t>{command}</a:t>
            </a:r>
          </a:p>
          <a:p>
            <a:pPr lvl="8"/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9900"/>
                </a:solidFill>
                <a:latin typeface="Consolas" panose="020B0609020204030204" pitchFamily="49" charset="0"/>
              </a:rPr>
              <a:t>{condition}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lvl="8"/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9900"/>
                </a:solidFill>
                <a:latin typeface="Consolas" panose="020B0609020204030204" pitchFamily="49" charset="0"/>
              </a:rPr>
              <a:t>{command}</a:t>
            </a:r>
          </a:p>
          <a:p>
            <a:pPr lvl="8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FF9900"/>
                </a:solidFill>
                <a:latin typeface="Consolas" panose="020B0609020204030204" pitchFamily="49" charset="0"/>
              </a:rPr>
              <a:t>{command}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</a:p>
          <a:p>
            <a:endParaRPr lang="en-US" sz="2000" b="1" dirty="0">
              <a:latin typeface="Century Gothic" panose="020B0502020202020204" pitchFamily="34" charset="0"/>
            </a:endParaRPr>
          </a:p>
          <a:p>
            <a:r>
              <a:rPr lang="en-US" sz="2000" dirty="0">
                <a:latin typeface="Century Gothic" panose="020B0502020202020204" pitchFamily="34" charset="0"/>
              </a:rPr>
              <a:t>*</a:t>
            </a:r>
            <a:r>
              <a:rPr lang="en-US" sz="2000" dirty="0">
                <a:solidFill>
                  <a:srgbClr val="FF9900"/>
                </a:solidFill>
                <a:latin typeface="Consolas" panose="020B0609020204030204" pitchFamily="49" charset="0"/>
              </a:rPr>
              <a:t> {}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dirty="0" err="1">
                <a:latin typeface="Century Gothic" panose="020B0502020202020204" pitchFamily="34" charset="0"/>
              </a:rPr>
              <a:t>diisi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  <a:r>
              <a:rPr lang="en-US" sz="2000" dirty="0">
                <a:solidFill>
                  <a:srgbClr val="FF9900"/>
                </a:solidFill>
                <a:latin typeface="Consolas" panose="020B0609020204030204" pitchFamily="49" charset="0"/>
              </a:rPr>
              <a:t> </a:t>
            </a:r>
            <a:endParaRPr lang="en-US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727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44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16321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Loops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503216"/>
            <a:ext cx="10146459" cy="10156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Loops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While (we can execute a set of statements as long as a </a:t>
            </a:r>
            <a:r>
              <a:rPr lang="en-US" sz="2000" b="1" dirty="0">
                <a:latin typeface="Century Gothic" panose="020B0502020202020204" pitchFamily="34" charset="0"/>
              </a:rPr>
              <a:t>condition is true</a:t>
            </a:r>
            <a:r>
              <a:rPr lang="en-US" sz="2000" dirty="0">
                <a:latin typeface="Century Gothic" panose="020B0502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For (iterating over a </a:t>
            </a:r>
            <a:r>
              <a:rPr lang="en-US" sz="2000" b="1" dirty="0">
                <a:latin typeface="Century Gothic" panose="020B0502020202020204" pitchFamily="34" charset="0"/>
              </a:rPr>
              <a:t>sequence</a:t>
            </a:r>
            <a:r>
              <a:rPr lang="en-US" sz="2000" dirty="0">
                <a:latin typeface="Century Gothic" panose="020B0502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35134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45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16321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Loops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503216"/>
            <a:ext cx="10146459" cy="19389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While :</a:t>
            </a:r>
          </a:p>
          <a:p>
            <a:endParaRPr lang="en-US" sz="2000" b="1" dirty="0">
              <a:latin typeface="Century Gothic" panose="020B0502020202020204" pitchFamily="34" charset="0"/>
            </a:endParaRPr>
          </a:p>
          <a:p>
            <a:r>
              <a:rPr lang="nn-NO" sz="2000" dirty="0">
                <a:latin typeface="Consolas" panose="020B0609020204030204" pitchFamily="49" charset="0"/>
              </a:rPr>
              <a:t>i = </a:t>
            </a:r>
            <a:r>
              <a:rPr lang="nn-NO" sz="2000" dirty="0">
                <a:solidFill>
                  <a:srgbClr val="CB92C6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nn-NO" sz="2000" dirty="0">
                <a:solidFill>
                  <a:srgbClr val="C586C0"/>
                </a:solidFill>
                <a:latin typeface="Consolas" panose="020B0609020204030204" pitchFamily="49" charset="0"/>
              </a:rPr>
              <a:t>while </a:t>
            </a:r>
            <a:r>
              <a:rPr lang="nn-NO" sz="2000" dirty="0"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C586C0"/>
                </a:solidFill>
                <a:latin typeface="Consolas" panose="020B0609020204030204" pitchFamily="49" charset="0"/>
              </a:rPr>
              <a:t> &lt; 6:</a:t>
            </a:r>
          </a:p>
          <a:p>
            <a:r>
              <a:rPr lang="nn-NO" sz="2000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nn-NO" sz="2000" dirty="0">
                <a:solidFill>
                  <a:srgbClr val="FF9900"/>
                </a:solidFill>
                <a:latin typeface="Consolas" panose="020B0609020204030204" pitchFamily="49" charset="0"/>
              </a:rPr>
              <a:t>print</a:t>
            </a:r>
            <a:r>
              <a:rPr lang="nn-NO" sz="2000" dirty="0">
                <a:latin typeface="Consolas" panose="020B0609020204030204" pitchFamily="49" charset="0"/>
              </a:rPr>
              <a:t>(i)</a:t>
            </a:r>
          </a:p>
          <a:p>
            <a:r>
              <a:rPr lang="nn-NO" sz="2000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nn-NO" sz="2000" dirty="0">
                <a:latin typeface="Consolas" panose="020B0609020204030204" pitchFamily="49" charset="0"/>
              </a:rPr>
              <a:t>i</a:t>
            </a:r>
            <a:r>
              <a:rPr lang="nn-NO" sz="2000" dirty="0">
                <a:solidFill>
                  <a:srgbClr val="C586C0"/>
                </a:solidFill>
                <a:latin typeface="Consolas" panose="020B0609020204030204" pitchFamily="49" charset="0"/>
              </a:rPr>
              <a:t> += 1</a:t>
            </a:r>
            <a:endParaRPr lang="en-US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3327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46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16321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Loops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503216"/>
            <a:ext cx="10146459" cy="16312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For :</a:t>
            </a:r>
          </a:p>
          <a:p>
            <a:endParaRPr lang="en-US" sz="2000" b="1" dirty="0">
              <a:latin typeface="Century Gothic" panose="020B0502020202020204" pitchFamily="34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fruits = ["apple", "banana", "cherry"]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for </a:t>
            </a:r>
            <a:r>
              <a:rPr lang="en-US" sz="2000" dirty="0"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fruits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FF9900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(x)</a:t>
            </a:r>
            <a:endParaRPr lang="en-US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5372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47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58304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User-defined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503216"/>
            <a:ext cx="10146459" cy="34778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Function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A function is a set of statements that perform a specific task, a common structuring element that allows you to use a piece of code repeatedly in different parts of a program.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The use of functions improve a program’s clarity and comprehensibility and makes programming more efficient by reducing code duplication and breaking down complex tasks into more manageable pieces.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Functions are also known as routines, subroutines, methods, procedures, or subprograms.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They can be passed as arguments, assigned to variables, or stored in collections.</a:t>
            </a:r>
          </a:p>
        </p:txBody>
      </p:sp>
    </p:spTree>
    <p:extLst>
      <p:ext uri="{BB962C8B-B14F-4D97-AF65-F5344CB8AC3E}">
        <p14:creationId xmlns:p14="http://schemas.microsoft.com/office/powerpoint/2010/main" val="434299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48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58304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User-defined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503216"/>
            <a:ext cx="10146459" cy="13234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Function :</a:t>
            </a:r>
          </a:p>
          <a:p>
            <a:endParaRPr lang="en-US" sz="2000" b="1" dirty="0">
              <a:latin typeface="Century Gothic" panose="020B0502020202020204" pitchFamily="34" charset="0"/>
            </a:endParaRPr>
          </a:p>
          <a:p>
            <a:r>
              <a:rPr lang="en-US" sz="2000" dirty="0">
                <a:solidFill>
                  <a:srgbClr val="CB92C6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9900"/>
                </a:solidFill>
                <a:latin typeface="Consolas" panose="020B0609020204030204" pitchFamily="49" charset="0"/>
              </a:rPr>
              <a:t>function_name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FF9900"/>
                </a:solidFill>
                <a:latin typeface="Consolas" panose="020B0609020204030204" pitchFamily="49" charset="0"/>
              </a:rPr>
              <a:t>parameter_list</a:t>
            </a:r>
            <a:r>
              <a:rPr lang="en-US" sz="2000" dirty="0">
                <a:latin typeface="Consolas" panose="020B0609020204030204" pitchFamily="49" charset="0"/>
              </a:rPr>
              <a:t>): </a:t>
            </a:r>
          </a:p>
          <a:p>
            <a:r>
              <a:rPr lang="en-US" sz="2000" dirty="0">
                <a:solidFill>
                  <a:srgbClr val="FF99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FF9900"/>
                </a:solidFill>
                <a:latin typeface="Consolas" panose="020B0609020204030204" pitchFamily="49" charset="0"/>
              </a:rPr>
              <a:t>function_body</a:t>
            </a:r>
            <a:r>
              <a:rPr lang="en-US" sz="2000" dirty="0">
                <a:solidFill>
                  <a:srgbClr val="FF9900"/>
                </a:solidFill>
                <a:latin typeface="Consolas" panose="020B0609020204030204" pitchFamily="49" charset="0"/>
              </a:rPr>
              <a:t>/statements </a:t>
            </a:r>
            <a:endParaRPr lang="en-US" sz="2000" b="1" dirty="0">
              <a:solidFill>
                <a:srgbClr val="FF99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4300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49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82445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Read Data from File </a:t>
            </a:r>
            <a:r>
              <a:rPr lang="en-US" sz="4000" dirty="0">
                <a:solidFill>
                  <a:srgbClr val="33CC99"/>
                </a:solidFill>
                <a:latin typeface="Century Gothic" panose="020B0502020202020204" pitchFamily="34" charset="0"/>
              </a:rPr>
              <a:t>(.csv or .xlsx)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2478477"/>
            <a:ext cx="10146459" cy="16312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import pandas</a:t>
            </a: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r>
              <a:rPr lang="en-US" sz="2000" dirty="0">
                <a:latin typeface="Century Gothic" panose="020B0502020202020204" pitchFamily="34" charset="0"/>
              </a:rPr>
              <a:t>data = </a:t>
            </a:r>
            <a:r>
              <a:rPr lang="en-US" sz="2000" dirty="0" err="1">
                <a:latin typeface="Century Gothic" panose="020B0502020202020204" pitchFamily="34" charset="0"/>
              </a:rPr>
              <a:t>pandas.read_csv</a:t>
            </a:r>
            <a:r>
              <a:rPr lang="en-US" sz="2000" dirty="0">
                <a:latin typeface="Century Gothic" panose="020B0502020202020204" pitchFamily="34" charset="0"/>
              </a:rPr>
              <a:t>( </a:t>
            </a:r>
            <a:r>
              <a:rPr lang="en-US" sz="2000" i="1" dirty="0" err="1">
                <a:latin typeface="Century Gothic" panose="020B0502020202020204" pitchFamily="34" charset="0"/>
              </a:rPr>
              <a:t>file_path</a:t>
            </a:r>
            <a:r>
              <a:rPr lang="en-US" sz="2000" dirty="0">
                <a:latin typeface="Century Gothic" panose="020B0502020202020204" pitchFamily="34" charset="0"/>
              </a:rPr>
              <a:t>, </a:t>
            </a:r>
            <a:r>
              <a:rPr lang="en-US" sz="2000" dirty="0" err="1">
                <a:latin typeface="Century Gothic" panose="020B0502020202020204" pitchFamily="34" charset="0"/>
              </a:rPr>
              <a:t>sep</a:t>
            </a:r>
            <a:r>
              <a:rPr lang="en-US" sz="2000" dirty="0">
                <a:latin typeface="Century Gothic" panose="020B0502020202020204" pitchFamily="34" charset="0"/>
              </a:rPr>
              <a:t> = </a:t>
            </a:r>
            <a:r>
              <a:rPr lang="en-US" sz="2000" i="1" dirty="0">
                <a:latin typeface="Century Gothic" panose="020B0502020202020204" pitchFamily="34" charset="0"/>
              </a:rPr>
              <a:t>separator</a:t>
            </a:r>
            <a:r>
              <a:rPr lang="en-US" sz="2000" dirty="0">
                <a:latin typeface="Century Gothic" panose="020B0502020202020204" pitchFamily="34" charset="0"/>
              </a:rPr>
              <a:t>)</a:t>
            </a: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r>
              <a:rPr lang="en-US" sz="2000" dirty="0">
                <a:latin typeface="Century Gothic" panose="020B0502020202020204" pitchFamily="34" charset="0"/>
              </a:rPr>
              <a:t>data = </a:t>
            </a:r>
            <a:r>
              <a:rPr lang="en-US" sz="2000" dirty="0" err="1">
                <a:latin typeface="Century Gothic" panose="020B0502020202020204" pitchFamily="34" charset="0"/>
              </a:rPr>
              <a:t>pandas.read_excel</a:t>
            </a:r>
            <a:r>
              <a:rPr lang="en-US" sz="2000" dirty="0">
                <a:latin typeface="Century Gothic" panose="020B0502020202020204" pitchFamily="34" charset="0"/>
              </a:rPr>
              <a:t>( </a:t>
            </a:r>
            <a:r>
              <a:rPr lang="en-US" sz="2000" i="1" dirty="0" err="1">
                <a:latin typeface="Century Gothic" panose="020B0502020202020204" pitchFamily="34" charset="0"/>
              </a:rPr>
              <a:t>file_path</a:t>
            </a:r>
            <a:r>
              <a:rPr lang="en-US" sz="2000" dirty="0">
                <a:latin typeface="Century Gothic" panose="020B0502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637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ADBA470-19D6-4EC9-89B5-200A5FE7D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819" y="1290917"/>
            <a:ext cx="2566361" cy="25613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AA0149D-4284-4069-8F9F-95DC5E7B6311}"/>
              </a:ext>
            </a:extLst>
          </p:cNvPr>
          <p:cNvSpPr/>
          <p:nvPr/>
        </p:nvSpPr>
        <p:spPr>
          <a:xfrm>
            <a:off x="1582779" y="4294118"/>
            <a:ext cx="90264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  <a:cs typeface="Arial" panose="020B0604020202020204" pitchFamily="34" charset="0"/>
              </a:rPr>
              <a:t>Python is an open source, high-level programming language developed by Guido van Rossum in the late 1980s and presently administered by Python Software Foundation.</a:t>
            </a:r>
            <a:endParaRPr lang="en-US" sz="2000" u="sng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047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50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24432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Data Info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3094029"/>
            <a:ext cx="10146459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data.info()</a:t>
            </a:r>
          </a:p>
        </p:txBody>
      </p:sp>
    </p:spTree>
    <p:extLst>
      <p:ext uri="{BB962C8B-B14F-4D97-AF65-F5344CB8AC3E}">
        <p14:creationId xmlns:p14="http://schemas.microsoft.com/office/powerpoint/2010/main" val="39394354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51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3857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Data Summary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ED834-7B73-486D-A6B1-CC26ABC0A962}"/>
              </a:ext>
            </a:extLst>
          </p:cNvPr>
          <p:cNvSpPr txBox="1"/>
          <p:nvPr/>
        </p:nvSpPr>
        <p:spPr>
          <a:xfrm>
            <a:off x="913378" y="3094029"/>
            <a:ext cx="10146459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r>
              <a:rPr lang="en-US" sz="2000" dirty="0" err="1">
                <a:latin typeface="Century Gothic" panose="020B0502020202020204" pitchFamily="34" charset="0"/>
              </a:rPr>
              <a:t>data.describe</a:t>
            </a:r>
            <a:r>
              <a:rPr lang="en-US" sz="2000" dirty="0">
                <a:latin typeface="Century Gothic" panose="020B0502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1030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39998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Why Python?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121607-9C52-4108-8074-B9586C948E37}"/>
              </a:ext>
            </a:extLst>
          </p:cNvPr>
          <p:cNvSpPr txBox="1"/>
          <p:nvPr/>
        </p:nvSpPr>
        <p:spPr>
          <a:xfrm>
            <a:off x="913378" y="2632364"/>
            <a:ext cx="10146459" cy="19389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Python is an interpreted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Python is an </a:t>
            </a:r>
            <a:r>
              <a:rPr lang="en-US" sz="2000" b="1" dirty="0">
                <a:latin typeface="Century Gothic" panose="020B0502020202020204" pitchFamily="34" charset="0"/>
              </a:rPr>
              <a:t>object-oriented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Readability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Higher Productivity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Less Learning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Runs Across Different Platforms</a:t>
            </a:r>
          </a:p>
        </p:txBody>
      </p:sp>
    </p:spTree>
    <p:extLst>
      <p:ext uri="{BB962C8B-B14F-4D97-AF65-F5344CB8AC3E}">
        <p14:creationId xmlns:p14="http://schemas.microsoft.com/office/powerpoint/2010/main" val="354459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26564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Outline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121607-9C52-4108-8074-B9586C948E37}"/>
              </a:ext>
            </a:extLst>
          </p:cNvPr>
          <p:cNvSpPr txBox="1"/>
          <p:nvPr/>
        </p:nvSpPr>
        <p:spPr>
          <a:xfrm>
            <a:off x="913378" y="2632364"/>
            <a:ext cx="10146459" cy="28623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Installing Python &amp;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Interacting with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Python Syntax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Variables and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Basic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Conditional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User-defined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Read Data (.csv or .xlsx) </a:t>
            </a:r>
          </a:p>
        </p:txBody>
      </p:sp>
    </p:spTree>
    <p:extLst>
      <p:ext uri="{BB962C8B-B14F-4D97-AF65-F5344CB8AC3E}">
        <p14:creationId xmlns:p14="http://schemas.microsoft.com/office/powerpoint/2010/main" val="1349159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132149"/>
            <a:ext cx="28055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Installing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121607-9C52-4108-8074-B9586C948E37}"/>
              </a:ext>
            </a:extLst>
          </p:cNvPr>
          <p:cNvSpPr txBox="1"/>
          <p:nvPr/>
        </p:nvSpPr>
        <p:spPr>
          <a:xfrm>
            <a:off x="913378" y="2786252"/>
            <a:ext cx="10146459" cy="10156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Windows : </a:t>
            </a:r>
            <a:r>
              <a:rPr lang="en-US" sz="2000" dirty="0">
                <a:latin typeface="Century Gothic" panose="020B0502020202020204" pitchFamily="34" charset="0"/>
                <a:hlinkClick r:id="rId3"/>
              </a:rPr>
              <a:t>https://www.python.org/downloads/</a:t>
            </a: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Mac-</a:t>
            </a:r>
            <a:r>
              <a:rPr lang="en-US" sz="2000" dirty="0" err="1">
                <a:latin typeface="Century Gothic" panose="020B0502020202020204" pitchFamily="34" charset="0"/>
              </a:rPr>
              <a:t>osx</a:t>
            </a:r>
            <a:r>
              <a:rPr lang="en-US" sz="2000" b="1" dirty="0">
                <a:latin typeface="Century Gothic" panose="020B0502020202020204" pitchFamily="34" charset="0"/>
              </a:rPr>
              <a:t> : </a:t>
            </a:r>
            <a:r>
              <a:rPr lang="en-US" sz="2000" dirty="0">
                <a:latin typeface="Century Gothic" panose="020B0502020202020204" pitchFamily="34" charset="0"/>
                <a:hlinkClick r:id="rId4"/>
              </a:rPr>
              <a:t>https://www.python.org/downloads/mac-osx/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21919-0ED9-48CE-B63F-22DA4DC61C93}"/>
              </a:ext>
            </a:extLst>
          </p:cNvPr>
          <p:cNvSpPr txBox="1"/>
          <p:nvPr/>
        </p:nvSpPr>
        <p:spPr>
          <a:xfrm>
            <a:off x="913377" y="4402412"/>
            <a:ext cx="10146459" cy="10156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Anaconda :  </a:t>
            </a:r>
            <a:r>
              <a:rPr lang="en-US" sz="2000" dirty="0">
                <a:latin typeface="Century Gothic" panose="020B0502020202020204" pitchFamily="34" charset="0"/>
                <a:hlinkClick r:id="rId5"/>
              </a:rPr>
              <a:t>https://www.anaconda.com/</a:t>
            </a:r>
            <a:endParaRPr lang="en-US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PyCharm : </a:t>
            </a:r>
            <a:r>
              <a:rPr lang="en-US" sz="2000" dirty="0">
                <a:latin typeface="Century Gothic" panose="020B0502020202020204" pitchFamily="34" charset="0"/>
                <a:hlinkClick r:id="rId6"/>
              </a:rPr>
              <a:t>https://www.jetbrains.com/pycharm/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785FE5-6BFB-4F66-85CC-BCDAD73864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2530" y="4516719"/>
            <a:ext cx="787048" cy="7870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FAAD12-B90E-4AE4-989B-76A3F4AC58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9456" y="2908022"/>
            <a:ext cx="790122" cy="7870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5ACB91-6857-4DF5-8018-B1F5B53166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85224" y="4516719"/>
            <a:ext cx="787048" cy="78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5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Discover the Treasure of Data #01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/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/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/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/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FC88CE9-FC29-49AF-A4FB-6DC62EAAB279}"/>
              </a:ext>
            </a:extLst>
          </p:cNvPr>
          <p:cNvSpPr/>
          <p:nvPr/>
        </p:nvSpPr>
        <p:spPr>
          <a:xfrm>
            <a:off x="913378" y="1566098"/>
            <a:ext cx="77075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33CC99"/>
                </a:solidFill>
                <a:latin typeface="Century Gothic" panose="020B0502020202020204" pitchFamily="34" charset="0"/>
              </a:rPr>
              <a:t>Checking Environment (Windows)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121607-9C52-4108-8074-B9586C948E37}"/>
              </a:ext>
            </a:extLst>
          </p:cNvPr>
          <p:cNvSpPr txBox="1"/>
          <p:nvPr/>
        </p:nvSpPr>
        <p:spPr>
          <a:xfrm>
            <a:off x="913378" y="2399888"/>
            <a:ext cx="10146459" cy="25545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It’s recommended that you set up environment variables (in Windows)</a:t>
            </a:r>
          </a:p>
          <a:p>
            <a:endParaRPr lang="en-US" sz="2000" dirty="0"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Search PC then right click on “This PC”  and click “Properties”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You will see basic information of your computer then click “Advanced System Settings”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The System Properties Window opens, then click “Environment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Once Environment Variables opened, on “Path” click “Edit”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Check where the Anaconda Navigator is installed in your computer.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C23336-F343-4F19-9741-FD4799ABD5E2}"/>
              </a:ext>
            </a:extLst>
          </p:cNvPr>
          <p:cNvSpPr/>
          <p:nvPr/>
        </p:nvSpPr>
        <p:spPr>
          <a:xfrm>
            <a:off x="0" y="-15498"/>
            <a:ext cx="12192000" cy="6873498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451559-05AB-4E5B-9821-E21783D04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28" r="4915"/>
          <a:stretch/>
        </p:blipFill>
        <p:spPr>
          <a:xfrm>
            <a:off x="1595117" y="1126990"/>
            <a:ext cx="8620937" cy="469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6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30009-Whirlwind PowerPoint Templa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F1B57"/>
      </a:accent1>
      <a:accent2>
        <a:srgbClr val="FFBD00"/>
      </a:accent2>
      <a:accent3>
        <a:srgbClr val="FF005B"/>
      </a:accent3>
      <a:accent4>
        <a:srgbClr val="00EEB3"/>
      </a:accent4>
      <a:accent5>
        <a:srgbClr val="00C5D6"/>
      </a:accent5>
      <a:accent6>
        <a:srgbClr val="236DB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2295</Words>
  <Application>Microsoft Office PowerPoint</Application>
  <PresentationFormat>Widescreen</PresentationFormat>
  <Paragraphs>450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Century Gothic</vt:lpstr>
      <vt:lpstr>Consolas</vt:lpstr>
      <vt:lpstr>Office Theme</vt:lpstr>
      <vt:lpstr>Descent’s Training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  <vt:lpstr>Let’s Discover the Treasure of Data #01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Rezaul Karim</dc:creator>
  <cp:lastModifiedBy>Ari Rismansyah</cp:lastModifiedBy>
  <cp:revision>290</cp:revision>
  <dcterms:created xsi:type="dcterms:W3CDTF">2019-10-14T11:46:00Z</dcterms:created>
  <dcterms:modified xsi:type="dcterms:W3CDTF">2020-02-03T09:16:21Z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1033-11.2.0.9031</vt:lpwstr>
  </property>
</Properties>
</file>