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D5C582-2AB0-4D49-BB94-984AD6F189E4}">
  <a:tblStyle styleId="{24D5C582-2AB0-4D49-BB94-984AD6F18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6408ae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6408ae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6408ae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6408ae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6408ae0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6408ae0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6408ae0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6408ae0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6408ae0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6408ae0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6408ae0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6408ae0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6408ae01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6408ae01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42d6c83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42d6c83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6408ae01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6408ae01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bc206b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bc206b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2d98ce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2d98ce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bc206b0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bc206b0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bc206b0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bc206b0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bc206b0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bc206b0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bc206b0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bc206b0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bc206b0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bc206b0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2d98ce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2d98ce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6408ae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6408ae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408ae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6408ae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6408ae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6408ae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6408ae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6408ae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6408ae0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6408ae0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6408ae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6408ae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Functional_programming" TargetMode="External"/><Relationship Id="rId4" Type="http://schemas.openxmlformats.org/officeDocument/2006/relationships/hyperlink" Target="https://docs.python.org/3.13/howto/functional.html" TargetMode="External"/><Relationship Id="rId5" Type="http://schemas.openxmlformats.org/officeDocument/2006/relationships/hyperlink" Target="https://pl.wikipedia.org/wiki/Haskell" TargetMode="External"/><Relationship Id="rId6" Type="http://schemas.openxmlformats.org/officeDocument/2006/relationships/hyperlink" Target="https://pl.wikipedia.org/wiki/Li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Programowanie Funkcyjnie i jakie są jego zastosowania?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Karol Gawełek, Bartłomiej Gaweł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Rekurencja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688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funkcja wywołująca samą siebie,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rozbija problem na podproblemy,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jest zamiennikiem dla iteracyjnej pętli,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przykład z Pythona: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 factorial(n): return 1 if n==0 else n * factorial(n-1)</a:t>
            </a:r>
            <a:endParaRPr/>
          </a:p>
        </p:txBody>
      </p:sp>
      <p:pic>
        <p:nvPicPr>
          <p:cNvPr id="336" name="Google Shape;336;p22" title="recursive_me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13" y="3123950"/>
            <a:ext cx="2925476" cy="18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Niezmienność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zmienne utworzone raz, nie mogą zostać zmienione,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edycja zmiennych polega na utworzeniu ich kopii, unikając w ten sposób efektów ubocznych w funkcjach,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przydatne w wielowątkowych programach.</a:t>
            </a:r>
            <a:endParaRPr b="1"/>
          </a:p>
        </p:txBody>
      </p:sp>
      <p:pic>
        <p:nvPicPr>
          <p:cNvPr id="343" name="Google Shape;343;p23" title="immu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3195100"/>
            <a:ext cx="2898550" cy="18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500"/>
              <a:t>Programowanie funkcyjne w Pythonie</a:t>
            </a:r>
            <a:endParaRPr sz="3500"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Python jest jednym z wielu języków programowania, który wspiera programowanie funkcyjne,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lambda, map(), filter(), reduce(), enumerate(), zip(), krotki…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przykład w Pythonie: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squares = list(map(lambda x: x*x, range(5)))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 powyżej jest odpowiednikiem imperatywnego: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squares = []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for x in range(5): squares.append(x*x)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 title="function prog 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25" y="2869550"/>
            <a:ext cx="2633075" cy="1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pl" sz="2500"/>
              <a:t>Porównanie z innymi podejściami programowania</a:t>
            </a:r>
            <a:endParaRPr/>
          </a:p>
        </p:txBody>
      </p:sp>
      <p:graphicFrame>
        <p:nvGraphicFramePr>
          <p:cNvPr id="356" name="Google Shape;356;p25"/>
          <p:cNvGraphicFramePr/>
          <p:nvPr/>
        </p:nvGraphicFramePr>
        <p:xfrm>
          <a:off x="952500" y="11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{24D5C582-2AB0-4D49-BB94-984AD6F189E4}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Właściwość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Programowanie Funkcyjne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Programowanie imperatywne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Programowanie obiektowe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Zarządzanie stanem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Ten sam stan, niezmienność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zmienny (modyfikacja zmiennych)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Stany są zarządzane wewnątrz obiektów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Czytelność / wygląd kodu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Deklaratywny, zwięzły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Instrukcje wykonywane krok po kroku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Kod jest pogrupowany w klasach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Skutki uboczne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Są unikane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Są powszechne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Obsługiwane wewnątrz klas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Zrównoleglanie operacji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Ułatwione ze względu na niezmienność typów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Utrudnione przez zmienny stan typów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Zależny od układu klasy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500"/>
              <a:t>Zalety i wady podejścia funkcyjnego w programowaniu</a:t>
            </a:r>
            <a:endParaRPr sz="3500"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Zalety: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łatwa analiza i utrzymanie kodu,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ułatwione debuggowanie, dzięki unikaniu efektów ubocznych,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łatwe zrównoleglanie operacji, dzięki niezmiennym typom,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przewidywalne zachowanie, (naśladowanie funkcji matematycznych),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Wady: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Wymaga innego sposobu myślenia, trudniejszy do nauki,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Bywa wolniejszy niż podejście imperatywne,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Zużywa więcej pamięci np. ze względu na rekurencję.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500"/>
              <a:t>Praktyczne zastosowania</a:t>
            </a:r>
            <a:endParaRPr sz="3500"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Analiza danych - biblioteki Pythona Pandas i Spark przestrzegają reguł Programowania Funkcyjnego, jak na przykład nie modyfikują oryginalnych danych podczas operacji na DataFrame’ach,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Równoległe operacje - Programowanie Funkcyjne ułatwia aplikacjom wykorzystującym wiele rdzeni prowadzenie wielu obliczeń na raz,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Uczenie maszynowe - PyTorch i TensorFlow stosują elementy programowania funkcyjnego w budowaniu modeli, które powstają poprzez złożenie funkcji, które transformują dane wejściowe 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Strony internetowe - framework React korzysta z programowania funkcyjnego,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500"/>
              <a:t>Ciekawe fakty</a:t>
            </a:r>
            <a:endParaRPr sz="3500"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Programowanie funkcyjne jest obecne w wielu językach programowania, jak na przykład Lisp, Wolfram Language, Haskell, JavaScript, SQL, PHP, czy też Java,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Haskell wymaga u siebie rekurencji,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NASA również wykorzystuje programowanie funkcyjnie w swoich istotnych misjach,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React (Facebook) promuje podejście deklaratywne i funkcyjne komponenty.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 (Źródła)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https://en.wikipedia.org/wiki/Functional_programming</a:t>
            </a:r>
            <a:r>
              <a:rPr lang="pl"/>
              <a:t> (i inne artykuły połączone z tym)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Prezentację wykonano ze wsparciem modelu językowego ChatGPT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https://docs.python.org/3.13/howto/functional.html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https://pl.wikipedia.org/wiki/Haskell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https://pl.wikipedia.org/wiki/Lisp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Grafika Google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 na część praktyczną!!1!</a:t>
            </a:r>
            <a:endParaRPr/>
          </a:p>
        </p:txBody>
      </p:sp>
      <p:pic>
        <p:nvPicPr>
          <p:cNvPr id="386" name="Google Shape;386;p30" title="practice_time_skelet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0" y="1216925"/>
            <a:ext cx="2666700" cy="26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330875" y="345900"/>
            <a:ext cx="8346900" cy="31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Mając daną funkcję x^3 - 2x^2 + x - 2, użyj w Pythonie map() i lambdy aby obliczyć wartości tej funkcji dla argumentów [1, 2, 3, 4, 5]. Potem, użyj filter() aby zwrócić wartości większe od 10.</a:t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466225" y="3820025"/>
            <a:ext cx="7670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Przydatna dokumentacja: https://docs.python.org/3/howto/functional.html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Definicja Programowania Funkcyjnego - co to jest,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Krótkie tło historyczne,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Kluczowe właściwości i pojęcia związane z Programowaniem Funkcyjnym,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Programowanie funkcyjne w Pythonie,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Porównanie z innymi podejściami programowania,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Zalety i wady podejścia funkcyjnego w programowaniu,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Praktyczne zastosowania,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Ciekawe właściwości podejścia funkcyjnego,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Część interaktywna: quiz + dyskusja.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330875" y="345900"/>
            <a:ext cx="8346900" cy="31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Mając do dyspozycji listę liczb: [3, 6, 8, 12, 15, 18, 21] oraz funkcje enumerate() i filter(), uzyskaj takie wartości liczb, których indeks jest parzysty a jednocześnie sama liczba jest podzielna przez 3.</a:t>
            </a:r>
            <a:endParaRPr/>
          </a:p>
        </p:txBody>
      </p:sp>
      <p:sp>
        <p:nvSpPr>
          <p:cNvPr id="398" name="Google Shape;398;p32"/>
          <p:cNvSpPr txBox="1"/>
          <p:nvPr/>
        </p:nvSpPr>
        <p:spPr>
          <a:xfrm>
            <a:off x="466225" y="3820025"/>
            <a:ext cx="7670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330875" y="345900"/>
            <a:ext cx="8346900" cy="31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Napisz funkcję, która rekurencyjne oblicza silnię z podanej liczby całkowitej. Potem użyj tej funkcji oraz list liczb od 1 do 5 włącznie, aby stworzyć słownik, który jako klucz przechowuje argument, a jako wartość przechowuje wynik działania funkcji.</a:t>
            </a:r>
            <a:endParaRPr/>
          </a:p>
        </p:txBody>
      </p:sp>
      <p:sp>
        <p:nvSpPr>
          <p:cNvPr id="404" name="Google Shape;404;p33"/>
          <p:cNvSpPr txBox="1"/>
          <p:nvPr/>
        </p:nvSpPr>
        <p:spPr>
          <a:xfrm>
            <a:off x="466225" y="3820025"/>
            <a:ext cx="7670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https://docs.python.org/3/tutorial/datastructures.html#dictionaries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330875" y="345900"/>
            <a:ext cx="8346900" cy="31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Używając funkcji reduce() z biblioteki functools oblicz iloczyn liczb z listy [3, 4, 5, 6]. Potem, oblicz sumę i średnią tych liczb używając sum() i len() i wyświetl wynik działania wszystkich trzech operacji.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66225" y="3820025"/>
            <a:ext cx="7670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330875" y="345900"/>
            <a:ext cx="8346900" cy="4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Napisz dwie funkcje, gdzie pierwsza funkcja f dodaje do danej wejściowej 5 i dzieli przez 2, a druga funkcja g jest wielomianem z zadania 1. Następnie, złóż dwie funkcje ze sobą, tak, że f zwraca wynik swojego działania do g. Używając tak złożonej funkcji, użyj map(), aby obliczyć wartości tej funkcji złożonej dla wartości [1, 2, 3, 4, 5].</a:t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466225" y="3820025"/>
            <a:ext cx="7670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 za uwagę!</a:t>
            </a:r>
            <a:endParaRPr/>
          </a:p>
        </p:txBody>
      </p:sp>
      <p:sp>
        <p:nvSpPr>
          <p:cNvPr id="422" name="Google Shape;422;p3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Karol Gawełek, Bartłomiej Gaweł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 Programowania Funkcyjnego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jeden z paradygmatów programowania,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skupienie na składaniu i kompozycji funkcji,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traktowanie funkcji jako jednostek pierwszej kategorii,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wprowadzenie deklaratywności do programowania (nie jak, tylko co trzeba zrobić),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podejście jest inne niż programowanie imperatywne lub obiektowe.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Krótkie tło historyczne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Alonzo Church opracowuje rachunek lambdy w 1930,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Pozwala to na matematyczną analizę rekurencji, definiowania liczb naturalnych, badanie algorytmów itd…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Ten rachunek okazał się być w pełni kompatybilny z maszyną Turinga i na odwrót,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l"/>
              <a:t>Rachunek lambda to podstawa matematyczna programowania funkcyjnego,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Języki do programowania funkcyjnego, jak Lisp (1958), czy Haskell (1990), opierają swoje działanie na tym rachunku.</a:t>
            </a:r>
            <a:endParaRPr/>
          </a:p>
        </p:txBody>
      </p:sp>
      <p:pic>
        <p:nvPicPr>
          <p:cNvPr id="297" name="Google Shape;297;p16" title="Alonzo_Churc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750" y="309225"/>
            <a:ext cx="1372550" cy="18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4650"/>
              <a:t>Kluczowe właściwości i pojęcia związane z Programowaniem Funkcyjnym</a:t>
            </a:r>
            <a:endParaRPr sz="4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czysta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funkcja, która zwraca ten sam wynik dla tych samych danych bez skutków ubocznych,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nie zależy od czynników globalnych, zewnętrznych,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ułatwione debugowanie,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możliwość zrównoleglenia operacji w przypadku oddzielnych danych,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przykład z Pythona: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 square(x): return x * x</a:t>
            </a:r>
            <a:endParaRPr/>
          </a:p>
        </p:txBody>
      </p:sp>
      <p:pic>
        <p:nvPicPr>
          <p:cNvPr id="309" name="Google Shape;309;p18" title="pure_fun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53" y="3134803"/>
            <a:ext cx="3294250" cy="20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Kompozycja funkcji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możemy składać wiele prostych funkcji w jedną bardziej złożoną, lub łączyć je ze sobą po kolei,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to pozwala na prostą analizę skomplikowanej funkcji, poprzez analizę prostych składowych,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takie łączenie odbywa się np. w komendach UNIXowych (cat plik.txt | grep 'text' | sort)</a:t>
            </a:r>
            <a:endParaRPr/>
          </a:p>
        </p:txBody>
      </p:sp>
      <p:pic>
        <p:nvPicPr>
          <p:cNvPr id="316" name="Google Shape;316;p19" title="function_composi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00" y="3296400"/>
            <a:ext cx="2920700" cy="1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 pierwszoklasowy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konstruktor służący do przechowywania danych,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można na nim wykonywać </a:t>
            </a:r>
            <a:r>
              <a:rPr lang="pl">
                <a:highlight>
                  <a:srgbClr val="FFFFFF"/>
                </a:highlight>
              </a:rPr>
              <a:t>takie same operacje, jak np. na liczbach lub ciągach znaków,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>
                <a:highlight>
                  <a:srgbClr val="FFFFFF"/>
                </a:highlight>
              </a:rPr>
              <a:t>może być przechowywany w zmiennych,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>
                <a:highlight>
                  <a:srgbClr val="FFFFFF"/>
                </a:highlight>
              </a:rPr>
              <a:t>można przekazać wartość którą przechowuje do funkcji,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>
                <a:highlight>
                  <a:srgbClr val="FFFFFF"/>
                </a:highlight>
              </a:rPr>
              <a:t>może być zwracany przez funkcję,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>
                <a:highlight>
                  <a:srgbClr val="FFFFFF"/>
                </a:highlight>
              </a:rPr>
              <a:t>można go utworzyć podczas tworzenia programu,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l">
                <a:highlight>
                  <a:srgbClr val="FFFFFF"/>
                </a:highlight>
              </a:rPr>
              <a:t>…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 wyższego rzędu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funkcja, która przyjmuje inne funkcje jako argument, albo zwraca funkcję w wyniku swojego działania, (tak jak matematyczne złożenie funkcji),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innymi słowy funkcje wyższego rzędu pracują na innych funkcjach,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do swojego działania wymagają typów pierwszoklasowych:</a:t>
            </a:r>
            <a:endParaRPr/>
          </a:p>
        </p:txBody>
      </p:sp>
      <p:pic>
        <p:nvPicPr>
          <p:cNvPr id="329" name="Google Shape;329;p21" title="higherorder fun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25" y="3186475"/>
            <a:ext cx="3337251" cy="1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