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19"/>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12192000" cy="6858000"/>
  <p:notesSz cx="6858000" cy="9144000"/>
  <p:embeddedFontLst>
    <p:embeddedFont>
      <p:font typeface="Century Gothic" panose="020B0502020202020204" pitchFamily="34" charset="0"/>
      <p:regular r:id="rId20"/>
      <p:bold r:id="rId21"/>
      <p:italic r:id="rId22"/>
      <p:boldItalic r:id="rId23"/>
    </p:embeddedFont>
  </p:embeddedFontLst>
  <p:custDataLst>
    <p:tags r:id="rId24"/>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5"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B27C02-9F0A-4D24-915D-70CB71A2B49F}" v="2" dt="2025-06-16T20:30:34.002"/>
  </p1510:revLst>
</p1510:revInfo>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942"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font" Target="fonts/font2.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customschemas.google.com/relationships/presentationmetadata" Target="meta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3.fntdata"/><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izz trick" userId="bf97cb75b77fae46" providerId="LiveId" clId="{1FB27C02-9F0A-4D24-915D-70CB71A2B49F}"/>
    <pc:docChg chg="undo custSel addSld delSld modSld sldOrd">
      <pc:chgData name="fizz trick" userId="bf97cb75b77fae46" providerId="LiveId" clId="{1FB27C02-9F0A-4D24-915D-70CB71A2B49F}" dt="2025-06-16T20:30:34.002" v="2400"/>
      <pc:docMkLst>
        <pc:docMk/>
      </pc:docMkLst>
      <pc:sldChg chg="addSp modSp mod">
        <pc:chgData name="fizz trick" userId="bf97cb75b77fae46" providerId="LiveId" clId="{1FB27C02-9F0A-4D24-915D-70CB71A2B49F}" dt="2025-06-16T19:08:01.477" v="550" actId="20577"/>
        <pc:sldMkLst>
          <pc:docMk/>
          <pc:sldMk cId="0" sldId="260"/>
        </pc:sldMkLst>
        <pc:graphicFrameChg chg="add mod modGraphic">
          <ac:chgData name="fizz trick" userId="bf97cb75b77fae46" providerId="LiveId" clId="{1FB27C02-9F0A-4D24-915D-70CB71A2B49F}" dt="2025-06-16T19:08:01.477" v="550" actId="20577"/>
          <ac:graphicFrameMkLst>
            <pc:docMk/>
            <pc:sldMk cId="0" sldId="260"/>
            <ac:graphicFrameMk id="2" creationId="{774C0D44-BFA3-353A-378C-DF7D9B6F2F1C}"/>
          </ac:graphicFrameMkLst>
        </pc:graphicFrameChg>
      </pc:sldChg>
      <pc:sldChg chg="modSp mod">
        <pc:chgData name="fizz trick" userId="bf97cb75b77fae46" providerId="LiveId" clId="{1FB27C02-9F0A-4D24-915D-70CB71A2B49F}" dt="2025-06-16T19:18:34.741" v="982" actId="20577"/>
        <pc:sldMkLst>
          <pc:docMk/>
          <pc:sldMk cId="0" sldId="261"/>
        </pc:sldMkLst>
        <pc:spChg chg="mod">
          <ac:chgData name="fizz trick" userId="bf97cb75b77fae46" providerId="LiveId" clId="{1FB27C02-9F0A-4D24-915D-70CB71A2B49F}" dt="2025-06-16T19:18:34.741" v="982" actId="20577"/>
          <ac:spMkLst>
            <pc:docMk/>
            <pc:sldMk cId="0" sldId="261"/>
            <ac:spMk id="182" creationId="{00000000-0000-0000-0000-000000000000}"/>
          </ac:spMkLst>
        </pc:spChg>
      </pc:sldChg>
      <pc:sldChg chg="modSp mod">
        <pc:chgData name="fizz trick" userId="bf97cb75b77fae46" providerId="LiveId" clId="{1FB27C02-9F0A-4D24-915D-70CB71A2B49F}" dt="2025-06-16T19:20:32.456" v="1417" actId="20577"/>
        <pc:sldMkLst>
          <pc:docMk/>
          <pc:sldMk cId="0" sldId="262"/>
        </pc:sldMkLst>
        <pc:spChg chg="mod">
          <ac:chgData name="fizz trick" userId="bf97cb75b77fae46" providerId="LiveId" clId="{1FB27C02-9F0A-4D24-915D-70CB71A2B49F}" dt="2025-06-16T19:20:32.456" v="1417" actId="20577"/>
          <ac:spMkLst>
            <pc:docMk/>
            <pc:sldMk cId="0" sldId="262"/>
            <ac:spMk id="189" creationId="{00000000-0000-0000-0000-000000000000}"/>
          </ac:spMkLst>
        </pc:spChg>
      </pc:sldChg>
      <pc:sldChg chg="modSp mod">
        <pc:chgData name="fizz trick" userId="bf97cb75b77fae46" providerId="LiveId" clId="{1FB27C02-9F0A-4D24-915D-70CB71A2B49F}" dt="2025-06-16T19:21:01.759" v="1545" actId="20577"/>
        <pc:sldMkLst>
          <pc:docMk/>
          <pc:sldMk cId="0" sldId="263"/>
        </pc:sldMkLst>
        <pc:spChg chg="mod">
          <ac:chgData name="fizz trick" userId="bf97cb75b77fae46" providerId="LiveId" clId="{1FB27C02-9F0A-4D24-915D-70CB71A2B49F}" dt="2025-06-16T19:21:01.759" v="1545" actId="20577"/>
          <ac:spMkLst>
            <pc:docMk/>
            <pc:sldMk cId="0" sldId="263"/>
            <ac:spMk id="196" creationId="{00000000-0000-0000-0000-000000000000}"/>
          </ac:spMkLst>
        </pc:spChg>
      </pc:sldChg>
      <pc:sldChg chg="modSp mod">
        <pc:chgData name="fizz trick" userId="bf97cb75b77fae46" providerId="LiveId" clId="{1FB27C02-9F0A-4D24-915D-70CB71A2B49F}" dt="2025-06-16T19:22:01.703" v="1685" actId="20577"/>
        <pc:sldMkLst>
          <pc:docMk/>
          <pc:sldMk cId="0" sldId="265"/>
        </pc:sldMkLst>
        <pc:spChg chg="mod">
          <ac:chgData name="fizz trick" userId="bf97cb75b77fae46" providerId="LiveId" clId="{1FB27C02-9F0A-4D24-915D-70CB71A2B49F}" dt="2025-06-16T19:22:01.703" v="1685" actId="20577"/>
          <ac:spMkLst>
            <pc:docMk/>
            <pc:sldMk cId="0" sldId="265"/>
            <ac:spMk id="210" creationId="{00000000-0000-0000-0000-000000000000}"/>
          </ac:spMkLst>
        </pc:spChg>
      </pc:sldChg>
      <pc:sldChg chg="modSp mod">
        <pc:chgData name="fizz trick" userId="bf97cb75b77fae46" providerId="LiveId" clId="{1FB27C02-9F0A-4D24-915D-70CB71A2B49F}" dt="2025-06-16T19:22:59.721" v="1892" actId="20577"/>
        <pc:sldMkLst>
          <pc:docMk/>
          <pc:sldMk cId="0" sldId="266"/>
        </pc:sldMkLst>
        <pc:spChg chg="mod">
          <ac:chgData name="fizz trick" userId="bf97cb75b77fae46" providerId="LiveId" clId="{1FB27C02-9F0A-4D24-915D-70CB71A2B49F}" dt="2025-06-16T19:22:59.721" v="1892" actId="20577"/>
          <ac:spMkLst>
            <pc:docMk/>
            <pc:sldMk cId="0" sldId="266"/>
            <ac:spMk id="217" creationId="{00000000-0000-0000-0000-000000000000}"/>
          </ac:spMkLst>
        </pc:spChg>
      </pc:sldChg>
      <pc:sldChg chg="modSp mod">
        <pc:chgData name="fizz trick" userId="bf97cb75b77fae46" providerId="LiveId" clId="{1FB27C02-9F0A-4D24-915D-70CB71A2B49F}" dt="2025-06-16T19:23:58.832" v="2097" actId="20577"/>
        <pc:sldMkLst>
          <pc:docMk/>
          <pc:sldMk cId="0" sldId="267"/>
        </pc:sldMkLst>
        <pc:spChg chg="mod">
          <ac:chgData name="fizz trick" userId="bf97cb75b77fae46" providerId="LiveId" clId="{1FB27C02-9F0A-4D24-915D-70CB71A2B49F}" dt="2025-06-16T19:23:58.832" v="2097" actId="20577"/>
          <ac:spMkLst>
            <pc:docMk/>
            <pc:sldMk cId="0" sldId="267"/>
            <ac:spMk id="224" creationId="{00000000-0000-0000-0000-000000000000}"/>
          </ac:spMkLst>
        </pc:spChg>
      </pc:sldChg>
      <pc:sldChg chg="modSp mod">
        <pc:chgData name="fizz trick" userId="bf97cb75b77fae46" providerId="LiveId" clId="{1FB27C02-9F0A-4D24-915D-70CB71A2B49F}" dt="2025-06-16T19:24:58.803" v="2385" actId="20577"/>
        <pc:sldMkLst>
          <pc:docMk/>
          <pc:sldMk cId="0" sldId="268"/>
        </pc:sldMkLst>
        <pc:spChg chg="mod">
          <ac:chgData name="fizz trick" userId="bf97cb75b77fae46" providerId="LiveId" clId="{1FB27C02-9F0A-4D24-915D-70CB71A2B49F}" dt="2025-06-16T19:24:58.803" v="2385" actId="20577"/>
          <ac:spMkLst>
            <pc:docMk/>
            <pc:sldMk cId="0" sldId="268"/>
            <ac:spMk id="231" creationId="{00000000-0000-0000-0000-000000000000}"/>
          </ac:spMkLst>
        </pc:spChg>
      </pc:sldChg>
      <pc:sldChg chg="del">
        <pc:chgData name="fizz trick" userId="bf97cb75b77fae46" providerId="LiveId" clId="{1FB27C02-9F0A-4D24-915D-70CB71A2B49F}" dt="2025-06-16T19:25:05.099" v="2386" actId="2696"/>
        <pc:sldMkLst>
          <pc:docMk/>
          <pc:sldMk cId="0" sldId="269"/>
        </pc:sldMkLst>
      </pc:sldChg>
      <pc:sldChg chg="modSp new mod ord">
        <pc:chgData name="fizz trick" userId="bf97cb75b77fae46" providerId="LiveId" clId="{1FB27C02-9F0A-4D24-915D-70CB71A2B49F}" dt="2025-06-16T20:30:34.002" v="2400"/>
        <pc:sldMkLst>
          <pc:docMk/>
          <pc:sldMk cId="907552587" sldId="269"/>
        </pc:sldMkLst>
        <pc:spChg chg="mod">
          <ac:chgData name="fizz trick" userId="bf97cb75b77fae46" providerId="LiveId" clId="{1FB27C02-9F0A-4D24-915D-70CB71A2B49F}" dt="2025-06-16T19:55:41.987" v="2398" actId="20577"/>
          <ac:spMkLst>
            <pc:docMk/>
            <pc:sldMk cId="907552587" sldId="269"/>
            <ac:spMk id="2" creationId="{803F3149-F285-111E-FD01-D8F04D16A02A}"/>
          </ac:spMkLst>
        </pc:spChg>
        <pc:spChg chg="mod">
          <ac:chgData name="fizz trick" userId="bf97cb75b77fae46" providerId="LiveId" clId="{1FB27C02-9F0A-4D24-915D-70CB71A2B49F}" dt="2025-06-16T20:30:34.002" v="2400"/>
          <ac:spMkLst>
            <pc:docMk/>
            <pc:sldMk cId="907552587" sldId="269"/>
            <ac:spMk id="3" creationId="{F8A9004F-39D4-C98D-0CCF-7A7D0495FAB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3.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Ian Gottwik</a:t>
            </a:r>
            <a:endParaRPr dirty="0"/>
          </a:p>
          <a:p>
            <a:pPr marL="0" lvl="0" indent="0" algn="l" rtl="0">
              <a:lnSpc>
                <a:spcPct val="70000"/>
              </a:lnSpc>
              <a:spcBef>
                <a:spcPts val="1000"/>
              </a:spcBef>
              <a:spcAft>
                <a:spcPts val="0"/>
              </a:spcAft>
              <a:buClr>
                <a:schemeClr val="lt1"/>
              </a:buClr>
              <a:buSzPts val="1850"/>
              <a:buNone/>
            </a:pPr>
            <a:endParaRPr sz="1850" i="1" dirty="0"/>
          </a:p>
          <a:p>
            <a:pPr marL="0" lvl="0" indent="0" algn="l" rtl="0">
              <a:lnSpc>
                <a:spcPct val="70000"/>
              </a:lnSpc>
              <a:spcBef>
                <a:spcPts val="1000"/>
              </a:spcBef>
              <a:spcAft>
                <a:spcPts val="0"/>
              </a:spcAft>
              <a:buSzPts val="1850"/>
              <a:buNone/>
            </a:pPr>
            <a:r>
              <a:rPr lang="en-US" i="1" dirty="0"/>
              <a:t>6/16/2025</a:t>
            </a:r>
            <a:endParaRPr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457200" lvl="1" indent="0" algn="l" rtl="0">
              <a:lnSpc>
                <a:spcPct val="90000"/>
              </a:lnSpc>
              <a:spcBef>
                <a:spcPts val="0"/>
              </a:spcBef>
              <a:spcAft>
                <a:spcPts val="0"/>
              </a:spcAft>
              <a:buClr>
                <a:schemeClr val="lt1"/>
              </a:buClr>
              <a:buSzPts val="2000"/>
              <a:buNone/>
            </a:pPr>
            <a:r>
              <a:rPr lang="en-US" sz="1600" dirty="0" err="1"/>
              <a:t>Devsecops</a:t>
            </a:r>
            <a:r>
              <a:rPr lang="en-US" sz="1600" dirty="0"/>
              <a:t> is where you think about application and infrastructure security from the beginning all the way to the end of development.</a:t>
            </a:r>
            <a:endParaRPr sz="1600"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dirty="0"/>
              <a:t>Risks-</a:t>
            </a:r>
          </a:p>
          <a:p>
            <a:pPr marL="228600" lvl="0" indent="-228600" algn="l" rtl="0">
              <a:lnSpc>
                <a:spcPct val="90000"/>
              </a:lnSpc>
              <a:spcBef>
                <a:spcPts val="0"/>
              </a:spcBef>
              <a:spcAft>
                <a:spcPts val="0"/>
              </a:spcAft>
              <a:buClr>
                <a:schemeClr val="lt1"/>
              </a:buClr>
              <a:buSzPts val="2000"/>
              <a:buChar char="•"/>
            </a:pPr>
            <a:r>
              <a:rPr lang="en-US" sz="2000" dirty="0"/>
              <a:t>Risks data</a:t>
            </a:r>
          </a:p>
          <a:p>
            <a:pPr marL="228600" lvl="0" indent="-228600" algn="l" rtl="0">
              <a:lnSpc>
                <a:spcPct val="90000"/>
              </a:lnSpc>
              <a:spcBef>
                <a:spcPts val="0"/>
              </a:spcBef>
              <a:spcAft>
                <a:spcPts val="0"/>
              </a:spcAft>
              <a:buClr>
                <a:schemeClr val="lt1"/>
              </a:buClr>
              <a:buSzPts val="2000"/>
              <a:buChar char="•"/>
            </a:pPr>
            <a:r>
              <a:rPr lang="en-US" sz="2000" dirty="0"/>
              <a:t>Risks customer trust</a:t>
            </a:r>
          </a:p>
          <a:p>
            <a:pPr marL="228600" lvl="0" indent="-228600" algn="l" rtl="0">
              <a:lnSpc>
                <a:spcPct val="90000"/>
              </a:lnSpc>
              <a:spcBef>
                <a:spcPts val="0"/>
              </a:spcBef>
              <a:spcAft>
                <a:spcPts val="0"/>
              </a:spcAft>
              <a:buClr>
                <a:schemeClr val="lt1"/>
              </a:buClr>
              <a:buSzPts val="2000"/>
              <a:buChar char="•"/>
            </a:pPr>
            <a:r>
              <a:rPr lang="en-US" sz="2000" dirty="0"/>
              <a:t>Risks financial cost</a:t>
            </a:r>
          </a:p>
          <a:p>
            <a:pPr marL="228600" lvl="0" indent="-228600" algn="l" rtl="0">
              <a:lnSpc>
                <a:spcPct val="90000"/>
              </a:lnSpc>
              <a:spcBef>
                <a:spcPts val="0"/>
              </a:spcBef>
              <a:spcAft>
                <a:spcPts val="0"/>
              </a:spcAft>
              <a:buClr>
                <a:schemeClr val="lt1"/>
              </a:buClr>
              <a:buSzPts val="2000"/>
              <a:buChar char="•"/>
            </a:pPr>
            <a:r>
              <a:rPr lang="en-US" sz="2000" dirty="0"/>
              <a:t>Risks potential future damage</a:t>
            </a:r>
          </a:p>
          <a:p>
            <a:pPr marL="228600" lvl="0" indent="-228600" algn="l" rtl="0">
              <a:lnSpc>
                <a:spcPct val="90000"/>
              </a:lnSpc>
              <a:spcBef>
                <a:spcPts val="0"/>
              </a:spcBef>
              <a:spcAft>
                <a:spcPts val="0"/>
              </a:spcAft>
              <a:buClr>
                <a:schemeClr val="lt1"/>
              </a:buClr>
              <a:buSzPts val="2000"/>
              <a:buChar char="•"/>
            </a:pPr>
            <a:endParaRPr lang="en-US" sz="2000" dirty="0"/>
          </a:p>
          <a:p>
            <a:pPr marL="228600" lvl="0" indent="-228600" algn="l" rtl="0">
              <a:lnSpc>
                <a:spcPct val="90000"/>
              </a:lnSpc>
              <a:spcBef>
                <a:spcPts val="0"/>
              </a:spcBef>
              <a:spcAft>
                <a:spcPts val="0"/>
              </a:spcAft>
              <a:buClr>
                <a:schemeClr val="lt1"/>
              </a:buClr>
              <a:buSzPts val="2000"/>
              <a:buChar char="•"/>
            </a:pPr>
            <a:r>
              <a:rPr lang="en-US" sz="2000" dirty="0"/>
              <a:t>Benefits-</a:t>
            </a:r>
          </a:p>
          <a:p>
            <a:pPr marL="228600" lvl="0" indent="-228600" algn="l" rtl="0">
              <a:lnSpc>
                <a:spcPct val="90000"/>
              </a:lnSpc>
              <a:spcBef>
                <a:spcPts val="0"/>
              </a:spcBef>
              <a:spcAft>
                <a:spcPts val="0"/>
              </a:spcAft>
              <a:buClr>
                <a:schemeClr val="lt1"/>
              </a:buClr>
              <a:buSzPts val="2000"/>
              <a:buChar char="•"/>
            </a:pPr>
            <a:r>
              <a:rPr lang="en-US" sz="2000" dirty="0"/>
              <a:t>Mitigates damage</a:t>
            </a:r>
          </a:p>
          <a:p>
            <a:pPr marL="228600" lvl="0" indent="-228600" algn="l" rtl="0">
              <a:lnSpc>
                <a:spcPct val="90000"/>
              </a:lnSpc>
              <a:spcBef>
                <a:spcPts val="0"/>
              </a:spcBef>
              <a:spcAft>
                <a:spcPts val="0"/>
              </a:spcAft>
              <a:buClr>
                <a:schemeClr val="lt1"/>
              </a:buClr>
              <a:buSzPts val="2000"/>
              <a:buChar char="•"/>
            </a:pPr>
            <a:r>
              <a:rPr lang="en-US" sz="2000" dirty="0"/>
              <a:t>Prevents further threat</a:t>
            </a:r>
          </a:p>
          <a:p>
            <a:pPr marL="228600" lvl="0" indent="-228600" algn="l" rtl="0">
              <a:lnSpc>
                <a:spcPct val="90000"/>
              </a:lnSpc>
              <a:spcBef>
                <a:spcPts val="0"/>
              </a:spcBef>
              <a:spcAft>
                <a:spcPts val="0"/>
              </a:spcAft>
              <a:buClr>
                <a:schemeClr val="lt1"/>
              </a:buClr>
              <a:buSzPts val="2000"/>
              <a:buChar char="•"/>
            </a:pPr>
            <a:r>
              <a:rPr lang="en-US" sz="2000" dirty="0"/>
              <a:t>Creates strong and consistent security</a:t>
            </a:r>
          </a:p>
          <a:p>
            <a:pPr marL="228600" lvl="0" indent="-228600" algn="l" rtl="0">
              <a:lnSpc>
                <a:spcPct val="90000"/>
              </a:lnSpc>
              <a:spcBef>
                <a:spcPts val="0"/>
              </a:spcBef>
              <a:spcAft>
                <a:spcPts val="0"/>
              </a:spcAft>
              <a:buClr>
                <a:schemeClr val="lt1"/>
              </a:buClr>
              <a:buSzPts val="2000"/>
              <a:buChar char="•"/>
            </a:pPr>
            <a:endParaRPr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057402"/>
            <a:ext cx="10820400" cy="4161284"/>
          </a:xfrm>
          <a:prstGeom prst="rect">
            <a:avLst/>
          </a:prstGeom>
          <a:noFill/>
          <a:ln>
            <a:noFill/>
          </a:ln>
        </p:spPr>
        <p:txBody>
          <a:bodyPr spcFirstLastPara="1" wrap="square" lIns="91425" tIns="45700" rIns="91425" bIns="45700" anchor="t" anchorCtr="0">
            <a:normAutofit/>
          </a:bodyPr>
          <a:lstStyle/>
          <a:p>
            <a:pPr marL="1143000" lvl="2" indent="-228600" algn="l" rtl="0">
              <a:lnSpc>
                <a:spcPct val="90000"/>
              </a:lnSpc>
              <a:spcBef>
                <a:spcPts val="0"/>
              </a:spcBef>
              <a:spcAft>
                <a:spcPts val="0"/>
              </a:spcAft>
              <a:buClr>
                <a:schemeClr val="lt1"/>
              </a:buClr>
              <a:buSzPts val="1800"/>
              <a:buChar char="•"/>
            </a:pPr>
            <a:r>
              <a:rPr lang="en-US" dirty="0" err="1"/>
              <a:t>Reccomendations</a:t>
            </a:r>
            <a:r>
              <a:rPr lang="en-US" dirty="0"/>
              <a:t> I would make is more frequent testing from outside sources to ensure security is up to real-world standards as well as get an outside perspective on their security.</a:t>
            </a:r>
          </a:p>
          <a:p>
            <a:pPr marL="1143000" lvl="2" indent="-228600" algn="l" rtl="0">
              <a:lnSpc>
                <a:spcPct val="90000"/>
              </a:lnSpc>
              <a:spcBef>
                <a:spcPts val="0"/>
              </a:spcBef>
              <a:spcAft>
                <a:spcPts val="0"/>
              </a:spcAft>
              <a:buClr>
                <a:schemeClr val="lt1"/>
              </a:buClr>
              <a:buSzPts val="1800"/>
              <a:buChar char="•"/>
            </a:pPr>
            <a:endParaRPr lang="en-US" sz="1400" dirty="0"/>
          </a:p>
          <a:p>
            <a:pPr marL="1143000" lvl="2" indent="-228600" algn="l" rtl="0">
              <a:lnSpc>
                <a:spcPct val="90000"/>
              </a:lnSpc>
              <a:spcBef>
                <a:spcPts val="0"/>
              </a:spcBef>
              <a:spcAft>
                <a:spcPts val="0"/>
              </a:spcAft>
              <a:buClr>
                <a:schemeClr val="lt1"/>
              </a:buClr>
              <a:buSzPts val="1800"/>
              <a:buChar char="•"/>
            </a:pPr>
            <a:endParaRPr sz="1400" dirty="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dirty="0"/>
              <a:t>Adopting best practices and coding standards, practicing defense in depths as well as the triple a’s will allow for better security as well as protect against future attacks and if said attack were too happen, the damage would be mitigated as much as possible.</a:t>
            </a:r>
            <a:endParaRPr sz="1800" dirty="0"/>
          </a:p>
          <a:p>
            <a:pPr marL="228600" lvl="0" indent="-88900" algn="l" rtl="0">
              <a:lnSpc>
                <a:spcPct val="90000"/>
              </a:lnSpc>
              <a:spcBef>
                <a:spcPts val="1000"/>
              </a:spcBef>
              <a:spcAft>
                <a:spcPts val="0"/>
              </a:spcAft>
              <a:buClr>
                <a:schemeClr val="lt1"/>
              </a:buClr>
              <a:buSzPts val="2200"/>
              <a:buNone/>
            </a:pPr>
            <a:endParaRPr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F3149-F285-111E-FD01-D8F04D16A02A}"/>
              </a:ext>
            </a:extLst>
          </p:cNvPr>
          <p:cNvSpPr>
            <a:spLocks noGrp="1"/>
          </p:cNvSpPr>
          <p:nvPr>
            <p:ph type="title"/>
          </p:nvPr>
        </p:nvSpPr>
        <p:spPr/>
        <p:txBody>
          <a:bodyPr/>
          <a:lstStyle/>
          <a:p>
            <a:r>
              <a:rPr lang="en-US" dirty="0"/>
              <a:t>Resources</a:t>
            </a:r>
          </a:p>
        </p:txBody>
      </p:sp>
      <p:sp>
        <p:nvSpPr>
          <p:cNvPr id="3" name="Text Placeholder 2">
            <a:extLst>
              <a:ext uri="{FF2B5EF4-FFF2-40B4-BE49-F238E27FC236}">
                <a16:creationId xmlns:a16="http://schemas.microsoft.com/office/drawing/2014/main" id="{F8A9004F-39D4-C98D-0CCF-7A7D0495FAB5}"/>
              </a:ext>
            </a:extLst>
          </p:cNvPr>
          <p:cNvSpPr>
            <a:spLocks noGrp="1"/>
          </p:cNvSpPr>
          <p:nvPr>
            <p:ph type="body" idx="1"/>
          </p:nvPr>
        </p:nvSpPr>
        <p:spPr/>
        <p:txBody>
          <a:bodyPr/>
          <a:lstStyle/>
          <a:p>
            <a:r>
              <a:rPr lang="en-US" dirty="0"/>
              <a:t>(2023). Sonarsource.com. https://rules.sonarsource.com/</a:t>
            </a:r>
          </a:p>
          <a:p>
            <a:r>
              <a:rPr lang="en-US" dirty="0"/>
              <a:t>‌</a:t>
            </a:r>
          </a:p>
          <a:p>
            <a:r>
              <a:rPr lang="en-US" i="1" dirty="0"/>
              <a:t>STR53-CPP. Range check element access - SEI CERT C++ Coding Standard - Confluence</a:t>
            </a:r>
            <a:r>
              <a:rPr lang="en-US" dirty="0"/>
              <a:t>. (n.d.). Wiki.sei.cmu.edu. https://wiki.sei.cmu.edu/confluence/display/cplusplus/STR53-CPP.+Range+check+element+access</a:t>
            </a:r>
          </a:p>
          <a:p>
            <a:r>
              <a:rPr lang="en-US"/>
              <a:t>‌</a:t>
            </a:r>
          </a:p>
          <a:p>
            <a:endParaRPr lang="en-US"/>
          </a:p>
        </p:txBody>
      </p:sp>
    </p:spTree>
    <p:extLst>
      <p:ext uri="{BB962C8B-B14F-4D97-AF65-F5344CB8AC3E}">
        <p14:creationId xmlns:p14="http://schemas.microsoft.com/office/powerpoint/2010/main" val="907552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685800" y="2194560"/>
            <a:ext cx="4635204"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lt1"/>
              </a:buClr>
              <a:buSzPts val="2200"/>
              <a:buNone/>
            </a:pPr>
            <a:r>
              <a:rPr lang="en-US" dirty="0"/>
              <a:t>Defense in depth is where you use security mechanisms carefully and thoughtfully layered in a manner that will create stronger protection against security risks ad vulnerabilities in a system. This security in layers prevents other layers from getting breached when one has been breached.</a:t>
            </a:r>
            <a:endParaRPr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5419211" y="2792555"/>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graphicFrame>
        <p:nvGraphicFramePr>
          <p:cNvPr id="8" name="Table 7">
            <a:extLst>
              <a:ext uri="{FF2B5EF4-FFF2-40B4-BE49-F238E27FC236}">
                <a16:creationId xmlns:a16="http://schemas.microsoft.com/office/drawing/2014/main" id="{E87D9350-B618-43DC-960B-E3395F13960F}"/>
              </a:ext>
            </a:extLst>
          </p:cNvPr>
          <p:cNvGraphicFramePr>
            <a:graphicFrameLocks noGrp="1"/>
          </p:cNvGraphicFramePr>
          <p:nvPr>
            <p:extLst>
              <p:ext uri="{D42A27DB-BD31-4B8C-83A1-F6EECF244321}">
                <p14:modId xmlns:p14="http://schemas.microsoft.com/office/powerpoint/2010/main" val="1185376647"/>
              </p:ext>
            </p:extLst>
          </p:nvPr>
        </p:nvGraphicFramePr>
        <p:xfrm>
          <a:off x="614680" y="2057400"/>
          <a:ext cx="10614152" cy="4178808"/>
        </p:xfrm>
        <a:graphic>
          <a:graphicData uri="http://schemas.openxmlformats.org/drawingml/2006/table">
            <a:tbl>
              <a:tblPr firstRow="1" bandRow="1">
                <a:tableStyleId>{802198C4-3087-4945-87E3-76CBB3509B7E}</a:tableStyleId>
              </a:tblPr>
              <a:tblGrid>
                <a:gridCol w="2653538">
                  <a:extLst>
                    <a:ext uri="{9D8B030D-6E8A-4147-A177-3AD203B41FA5}">
                      <a16:colId xmlns:a16="http://schemas.microsoft.com/office/drawing/2014/main" val="2340011393"/>
                    </a:ext>
                  </a:extLst>
                </a:gridCol>
                <a:gridCol w="2653538">
                  <a:extLst>
                    <a:ext uri="{9D8B030D-6E8A-4147-A177-3AD203B41FA5}">
                      <a16:colId xmlns:a16="http://schemas.microsoft.com/office/drawing/2014/main" val="3615383469"/>
                    </a:ext>
                  </a:extLst>
                </a:gridCol>
                <a:gridCol w="2653538">
                  <a:extLst>
                    <a:ext uri="{9D8B030D-6E8A-4147-A177-3AD203B41FA5}">
                      <a16:colId xmlns:a16="http://schemas.microsoft.com/office/drawing/2014/main" val="2497384018"/>
                    </a:ext>
                  </a:extLst>
                </a:gridCol>
                <a:gridCol w="2653538">
                  <a:extLst>
                    <a:ext uri="{9D8B030D-6E8A-4147-A177-3AD203B41FA5}">
                      <a16:colId xmlns:a16="http://schemas.microsoft.com/office/drawing/2014/main" val="2023639303"/>
                    </a:ext>
                  </a:extLst>
                </a:gridCol>
              </a:tblGrid>
              <a:tr h="898668">
                <a:tc>
                  <a:txBody>
                    <a:bodyPr/>
                    <a:lstStyle/>
                    <a:p>
                      <a:endParaRPr lang="en-US" dirty="0">
                        <a:solidFill>
                          <a:schemeClr val="bg1"/>
                        </a:solidFill>
                      </a:endParaRPr>
                    </a:p>
                  </a:txBody>
                  <a:tcPr/>
                </a:tc>
                <a:tc>
                  <a:txBody>
                    <a:bodyPr/>
                    <a:lstStyle/>
                    <a:p>
                      <a:r>
                        <a:rPr lang="en-US" dirty="0">
                          <a:solidFill>
                            <a:schemeClr val="bg1"/>
                          </a:solidFill>
                        </a:rPr>
                        <a:t>low harm</a:t>
                      </a:r>
                    </a:p>
                  </a:txBody>
                  <a:tcPr/>
                </a:tc>
                <a:tc>
                  <a:txBody>
                    <a:bodyPr/>
                    <a:lstStyle/>
                    <a:p>
                      <a:r>
                        <a:rPr lang="en-US" dirty="0">
                          <a:solidFill>
                            <a:schemeClr val="bg1"/>
                          </a:solidFill>
                        </a:rPr>
                        <a:t>Medium harm</a:t>
                      </a:r>
                    </a:p>
                  </a:txBody>
                  <a:tcPr/>
                </a:tc>
                <a:tc>
                  <a:txBody>
                    <a:bodyPr/>
                    <a:lstStyle/>
                    <a:p>
                      <a:r>
                        <a:rPr lang="en-US" dirty="0">
                          <a:solidFill>
                            <a:schemeClr val="bg1"/>
                          </a:solidFill>
                        </a:rPr>
                        <a:t>High harm</a:t>
                      </a:r>
                    </a:p>
                  </a:txBody>
                  <a:tcPr/>
                </a:tc>
                <a:extLst>
                  <a:ext uri="{0D108BD9-81ED-4DB2-BD59-A6C34878D82A}">
                    <a16:rowId xmlns:a16="http://schemas.microsoft.com/office/drawing/2014/main" val="2468083548"/>
                  </a:ext>
                </a:extLst>
              </a:tr>
              <a:tr h="1093380">
                <a:tc>
                  <a:txBody>
                    <a:bodyPr/>
                    <a:lstStyle/>
                    <a:p>
                      <a:r>
                        <a:rPr lang="en-US" dirty="0">
                          <a:solidFill>
                            <a:schemeClr val="bg1"/>
                          </a:solidFill>
                        </a:rPr>
                        <a:t>Likely</a:t>
                      </a:r>
                    </a:p>
                  </a:txBody>
                  <a:tcPr/>
                </a:tc>
                <a:tc>
                  <a:txBody>
                    <a:bodyPr/>
                    <a:lstStyle/>
                    <a:p>
                      <a:endParaRPr lang="en-US" dirty="0"/>
                    </a:p>
                  </a:txBody>
                  <a:tcPr/>
                </a:tc>
                <a:tc>
                  <a:txBody>
                    <a:bodyPr/>
                    <a:lstStyle/>
                    <a:p>
                      <a:endParaRPr lang="en-US" dirty="0"/>
                    </a:p>
                  </a:txBody>
                  <a:tcPr/>
                </a:tc>
                <a:tc>
                  <a:txBody>
                    <a:bodyPr/>
                    <a:lstStyle/>
                    <a:p>
                      <a:r>
                        <a:rPr lang="en-US" dirty="0">
                          <a:solidFill>
                            <a:schemeClr val="bg1"/>
                          </a:solidFill>
                        </a:rPr>
                        <a:t>STD-003-Cpp</a:t>
                      </a:r>
                    </a:p>
                    <a:p>
                      <a:r>
                        <a:rPr lang="en-US" dirty="0">
                          <a:solidFill>
                            <a:schemeClr val="bg1"/>
                          </a:solidFill>
                        </a:rPr>
                        <a:t>STD-005-Cpp</a:t>
                      </a:r>
                    </a:p>
                  </a:txBody>
                  <a:tcPr/>
                </a:tc>
                <a:extLst>
                  <a:ext uri="{0D108BD9-81ED-4DB2-BD59-A6C34878D82A}">
                    <a16:rowId xmlns:a16="http://schemas.microsoft.com/office/drawing/2014/main" val="709269428"/>
                  </a:ext>
                </a:extLst>
              </a:tr>
              <a:tr h="1093380">
                <a:tc>
                  <a:txBody>
                    <a:bodyPr/>
                    <a:lstStyle/>
                    <a:p>
                      <a:r>
                        <a:rPr lang="en-US" dirty="0">
                          <a:solidFill>
                            <a:schemeClr val="bg1"/>
                          </a:solidFill>
                        </a:rPr>
                        <a:t>Probable</a:t>
                      </a:r>
                    </a:p>
                  </a:txBody>
                  <a:tcPr/>
                </a:tc>
                <a:tc>
                  <a:txBody>
                    <a:bodyPr/>
                    <a:lstStyle/>
                    <a:p>
                      <a:r>
                        <a:rPr lang="en-US" dirty="0">
                          <a:solidFill>
                            <a:schemeClr val="bg1"/>
                          </a:solidFill>
                        </a:rPr>
                        <a:t>Std-007-cpp</a:t>
                      </a:r>
                    </a:p>
                  </a:txBody>
                  <a:tcPr/>
                </a:tc>
                <a:tc>
                  <a:txBody>
                    <a:bodyPr/>
                    <a:lstStyle/>
                    <a:p>
                      <a:endParaRPr lang="en-US" dirty="0"/>
                    </a:p>
                  </a:txBody>
                  <a:tcPr/>
                </a:tc>
                <a:tc>
                  <a:txBody>
                    <a:bodyPr/>
                    <a:lstStyle/>
                    <a:p>
                      <a:r>
                        <a:rPr lang="en-US" dirty="0">
                          <a:solidFill>
                            <a:schemeClr val="bg1"/>
                          </a:solidFill>
                        </a:rPr>
                        <a:t>STD-002-CPP</a:t>
                      </a:r>
                    </a:p>
                    <a:p>
                      <a:r>
                        <a:rPr lang="en-US" dirty="0">
                          <a:solidFill>
                            <a:schemeClr val="bg1"/>
                          </a:solidFill>
                        </a:rPr>
                        <a:t>STD-004-CPP</a:t>
                      </a:r>
                    </a:p>
                    <a:p>
                      <a:r>
                        <a:rPr lang="en-US" dirty="0">
                          <a:solidFill>
                            <a:schemeClr val="bg1"/>
                          </a:solidFill>
                        </a:rPr>
                        <a:t>STD-009-CPP</a:t>
                      </a:r>
                    </a:p>
                    <a:p>
                      <a:r>
                        <a:rPr lang="en-US" dirty="0">
                          <a:solidFill>
                            <a:schemeClr val="bg1"/>
                          </a:solidFill>
                        </a:rPr>
                        <a:t>STD-010-CPP</a:t>
                      </a:r>
                    </a:p>
                  </a:txBody>
                  <a:tcPr/>
                </a:tc>
                <a:extLst>
                  <a:ext uri="{0D108BD9-81ED-4DB2-BD59-A6C34878D82A}">
                    <a16:rowId xmlns:a16="http://schemas.microsoft.com/office/drawing/2014/main" val="457321760"/>
                  </a:ext>
                </a:extLst>
              </a:tr>
              <a:tr h="1093380">
                <a:tc>
                  <a:txBody>
                    <a:bodyPr/>
                    <a:lstStyle/>
                    <a:p>
                      <a:r>
                        <a:rPr lang="en-US" dirty="0">
                          <a:solidFill>
                            <a:schemeClr val="bg1"/>
                          </a:solidFill>
                        </a:rPr>
                        <a:t>UNLIKELY</a:t>
                      </a:r>
                    </a:p>
                  </a:txBody>
                  <a:tcPr/>
                </a:tc>
                <a:tc>
                  <a:txBody>
                    <a:bodyPr/>
                    <a:lstStyle/>
                    <a:p>
                      <a:r>
                        <a:rPr lang="en-US" dirty="0">
                          <a:solidFill>
                            <a:schemeClr val="bg1"/>
                          </a:solidFill>
                        </a:rPr>
                        <a:t>STD-006-CLG</a:t>
                      </a:r>
                    </a:p>
                  </a:txBody>
                  <a:tcPr/>
                </a:tc>
                <a:tc>
                  <a:txBody>
                    <a:bodyPr/>
                    <a:lstStyle/>
                    <a:p>
                      <a:r>
                        <a:rPr lang="en-US" dirty="0">
                          <a:solidFill>
                            <a:schemeClr val="bg1"/>
                          </a:solidFill>
                        </a:rPr>
                        <a:t>STD-008-CPP</a:t>
                      </a:r>
                    </a:p>
                  </a:txBody>
                  <a:tcPr/>
                </a:tc>
                <a:tc>
                  <a:txBody>
                    <a:bodyPr/>
                    <a:lstStyle/>
                    <a:p>
                      <a:r>
                        <a:rPr lang="en-US" dirty="0">
                          <a:solidFill>
                            <a:schemeClr val="bg1"/>
                          </a:solidFill>
                        </a:rPr>
                        <a:t>STD-001-CPP</a:t>
                      </a:r>
                    </a:p>
                  </a:txBody>
                  <a:tcPr/>
                </a:tc>
                <a:extLst>
                  <a:ext uri="{0D108BD9-81ED-4DB2-BD59-A6C34878D82A}">
                    <a16:rowId xmlns:a16="http://schemas.microsoft.com/office/drawing/2014/main" val="1638385646"/>
                  </a:ext>
                </a:extLst>
              </a:tr>
            </a:tbl>
          </a:graphicData>
        </a:graphic>
      </p:graphicFrame>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5"/>
          <p:cNvSpPr txBox="1">
            <a:spLocks noGrp="1"/>
          </p:cNvSpPr>
          <p:nvPr>
            <p:ph type="body" idx="1"/>
          </p:nvPr>
        </p:nvSpPr>
        <p:spPr>
          <a:xfrm>
            <a:off x="1676038" y="1512483"/>
            <a:ext cx="4306824" cy="4581144"/>
          </a:xfrm>
          <a:prstGeom prst="rect">
            <a:avLst/>
          </a:prstGeom>
          <a:noFill/>
          <a:ln>
            <a:noFill/>
          </a:ln>
        </p:spPr>
        <p:txBody>
          <a:bodyPr spcFirstLastPara="1" wrap="square" lIns="91425" tIns="45700" rIns="91425" bIns="45700" anchor="t" anchorCtr="0">
            <a:normAutofit/>
          </a:bodyPr>
          <a:lstStyle/>
          <a:p>
            <a:pPr marL="0" lvl="0" indent="0">
              <a:spcBef>
                <a:spcPts val="0"/>
              </a:spcBef>
              <a:spcAft>
                <a:spcPts val="800"/>
              </a:spcAft>
              <a:buSzPts val="2200"/>
              <a:buNone/>
            </a:pPr>
            <a:r>
              <a:rPr lang="en-US" sz="1400" dirty="0">
                <a:latin typeface="Arial" panose="020B0604020202020204" pitchFamily="34" charset="0"/>
                <a:cs typeface="Arial" panose="020B0604020202020204" pitchFamily="34" charset="0"/>
              </a:rPr>
              <a:t>Validate Input Data							</a:t>
            </a:r>
          </a:p>
          <a:p>
            <a:pPr marL="457200" lvl="1" indent="0">
              <a:spcBef>
                <a:spcPts val="0"/>
              </a:spcBef>
              <a:spcAft>
                <a:spcPts val="800"/>
              </a:spcAft>
              <a:buSzPts val="2200"/>
              <a:buNone/>
            </a:pPr>
            <a:r>
              <a:rPr lang="en-US" sz="1200" dirty="0">
                <a:latin typeface="Arial" panose="020B0604020202020204" pitchFamily="34" charset="0"/>
                <a:cs typeface="Arial" panose="020B0604020202020204" pitchFamily="34" charset="0"/>
              </a:rPr>
              <a:t>STD-001-CPP</a:t>
            </a:r>
          </a:p>
          <a:p>
            <a:pPr marL="457200" lvl="1" indent="0">
              <a:spcBef>
                <a:spcPts val="0"/>
              </a:spcBef>
              <a:spcAft>
                <a:spcPts val="800"/>
              </a:spcAft>
              <a:buSzPts val="2200"/>
              <a:buNone/>
            </a:pPr>
            <a:r>
              <a:rPr lang="en-US" sz="1200" dirty="0">
                <a:latin typeface="Arial" panose="020B0604020202020204" pitchFamily="34" charset="0"/>
                <a:cs typeface="Arial" panose="020B0604020202020204" pitchFamily="34" charset="0"/>
              </a:rPr>
              <a:t>STD-002-CPP</a:t>
            </a:r>
          </a:p>
          <a:p>
            <a:pPr marL="457200" lvl="1" indent="0">
              <a:spcBef>
                <a:spcPts val="0"/>
              </a:spcBef>
              <a:spcAft>
                <a:spcPts val="800"/>
              </a:spcAft>
              <a:buSzPts val="2200"/>
              <a:buNone/>
            </a:pPr>
            <a:r>
              <a:rPr lang="en-US" sz="1200" dirty="0">
                <a:latin typeface="Arial" panose="020B0604020202020204" pitchFamily="34" charset="0"/>
                <a:cs typeface="Arial" panose="020B0604020202020204" pitchFamily="34" charset="0"/>
              </a:rPr>
              <a:t>STD-004-CPP</a:t>
            </a:r>
          </a:p>
          <a:p>
            <a:pPr marL="0" lvl="0" indent="0">
              <a:spcBef>
                <a:spcPts val="0"/>
              </a:spcBef>
              <a:spcAft>
                <a:spcPts val="800"/>
              </a:spcAft>
              <a:buSzPts val="2200"/>
              <a:buNone/>
            </a:pPr>
            <a:r>
              <a:rPr lang="en-US" sz="1400" dirty="0">
                <a:latin typeface="Arial" panose="020B0604020202020204" pitchFamily="34" charset="0"/>
                <a:cs typeface="Arial" panose="020B0604020202020204" pitchFamily="34" charset="0"/>
              </a:rPr>
              <a:t>Heed Compiler Warnings</a:t>
            </a:r>
          </a:p>
          <a:p>
            <a:pPr marL="457200" lvl="1" indent="0">
              <a:spcBef>
                <a:spcPts val="0"/>
              </a:spcBef>
              <a:spcAft>
                <a:spcPts val="800"/>
              </a:spcAft>
              <a:buSzPts val="2200"/>
              <a:buNone/>
            </a:pPr>
            <a:r>
              <a:rPr lang="en-US" sz="1200" dirty="0">
                <a:latin typeface="Arial" panose="020B0604020202020204" pitchFamily="34" charset="0"/>
                <a:cs typeface="Arial" panose="020B0604020202020204" pitchFamily="34" charset="0"/>
              </a:rPr>
              <a:t>STD-003-CPP</a:t>
            </a:r>
          </a:p>
          <a:p>
            <a:pPr marL="457200" lvl="1" indent="0">
              <a:spcBef>
                <a:spcPts val="0"/>
              </a:spcBef>
              <a:spcAft>
                <a:spcPts val="800"/>
              </a:spcAft>
              <a:buSzPts val="2200"/>
              <a:buNone/>
            </a:pPr>
            <a:r>
              <a:rPr lang="en-US" sz="1200" dirty="0">
                <a:latin typeface="Arial" panose="020B0604020202020204" pitchFamily="34" charset="0"/>
                <a:cs typeface="Arial" panose="020B0604020202020204" pitchFamily="34" charset="0"/>
              </a:rPr>
              <a:t>STD-010-CPP</a:t>
            </a:r>
          </a:p>
          <a:p>
            <a:pPr marL="0" indent="0">
              <a:spcBef>
                <a:spcPts val="0"/>
              </a:spcBef>
              <a:spcAft>
                <a:spcPts val="800"/>
              </a:spcAft>
              <a:buSzPts val="2200"/>
              <a:buNone/>
            </a:pPr>
            <a:r>
              <a:rPr lang="en-US" sz="1600" dirty="0">
                <a:latin typeface="Arial" panose="020B0604020202020204" pitchFamily="34" charset="0"/>
                <a:cs typeface="Arial" panose="020B0604020202020204" pitchFamily="34" charset="0"/>
              </a:rPr>
              <a:t>Architect and Design for Security Policies</a:t>
            </a:r>
          </a:p>
          <a:p>
            <a:pPr marL="457200" lvl="1" indent="0">
              <a:spcBef>
                <a:spcPts val="0"/>
              </a:spcBef>
              <a:spcAft>
                <a:spcPts val="800"/>
              </a:spcAft>
              <a:buSzPts val="2200"/>
              <a:buNone/>
            </a:pPr>
            <a:r>
              <a:rPr lang="en-US" sz="1200" dirty="0">
                <a:latin typeface="Arial" panose="020B0604020202020204" pitchFamily="34" charset="0"/>
                <a:cs typeface="Arial" panose="020B0604020202020204" pitchFamily="34" charset="0"/>
              </a:rPr>
              <a:t>STD-009-CPP</a:t>
            </a:r>
          </a:p>
          <a:p>
            <a:pPr marL="0" indent="0">
              <a:spcBef>
                <a:spcPts val="0"/>
              </a:spcBef>
              <a:spcAft>
                <a:spcPts val="800"/>
              </a:spcAft>
              <a:buSzPts val="2200"/>
              <a:buNone/>
            </a:pPr>
            <a:r>
              <a:rPr lang="en-US" sz="1600" dirty="0">
                <a:latin typeface="Arial" panose="020B0604020202020204" pitchFamily="34" charset="0"/>
                <a:cs typeface="Arial" panose="020B0604020202020204" pitchFamily="34" charset="0"/>
              </a:rPr>
              <a:t>Keep It Simple</a:t>
            </a:r>
          </a:p>
          <a:p>
            <a:pPr marL="457200" lvl="1" indent="0">
              <a:spcBef>
                <a:spcPts val="0"/>
              </a:spcBef>
              <a:spcAft>
                <a:spcPts val="800"/>
              </a:spcAft>
              <a:buSzPts val="2200"/>
              <a:buNone/>
            </a:pPr>
            <a:r>
              <a:rPr lang="en-US" sz="1200" dirty="0">
                <a:latin typeface="Arial" panose="020B0604020202020204" pitchFamily="34" charset="0"/>
                <a:cs typeface="Arial" panose="020B0604020202020204" pitchFamily="34" charset="0"/>
              </a:rPr>
              <a:t>STD-008-CPP</a:t>
            </a:r>
          </a:p>
          <a:p>
            <a:pPr marL="0" indent="0">
              <a:spcBef>
                <a:spcPts val="0"/>
              </a:spcBef>
              <a:spcAft>
                <a:spcPts val="800"/>
              </a:spcAft>
              <a:buSzPts val="2200"/>
              <a:buNone/>
            </a:pPr>
            <a:r>
              <a:rPr lang="en-US" sz="1600" dirty="0">
                <a:latin typeface="Arial" panose="020B0604020202020204" pitchFamily="34" charset="0"/>
                <a:cs typeface="Arial" panose="020B0604020202020204" pitchFamily="34" charset="0"/>
              </a:rPr>
              <a:t>Default Deny</a:t>
            </a:r>
          </a:p>
          <a:p>
            <a:pPr marL="0" indent="0">
              <a:spcBef>
                <a:spcPts val="0"/>
              </a:spcBef>
              <a:spcAft>
                <a:spcPts val="800"/>
              </a:spcAft>
              <a:buSzPts val="2200"/>
              <a:buNone/>
            </a:pPr>
            <a:r>
              <a:rPr lang="en-US" sz="1600" dirty="0">
                <a:latin typeface="Arial" panose="020B0604020202020204" pitchFamily="34" charset="0"/>
                <a:cs typeface="Arial" panose="020B0604020202020204" pitchFamily="34" charset="0"/>
              </a:rPr>
              <a:t>	 STD-005-CPP</a:t>
            </a:r>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2" name="TextBox 1">
            <a:extLst>
              <a:ext uri="{FF2B5EF4-FFF2-40B4-BE49-F238E27FC236}">
                <a16:creationId xmlns:a16="http://schemas.microsoft.com/office/drawing/2014/main" id="{961235C6-8515-E608-2D06-B255F051EEE0}"/>
              </a:ext>
            </a:extLst>
          </p:cNvPr>
          <p:cNvSpPr txBox="1"/>
          <p:nvPr/>
        </p:nvSpPr>
        <p:spPr>
          <a:xfrm>
            <a:off x="5283346" y="1545336"/>
            <a:ext cx="3719288" cy="4770537"/>
          </a:xfrm>
          <a:prstGeom prst="rect">
            <a:avLst/>
          </a:prstGeom>
          <a:noFill/>
        </p:spPr>
        <p:txBody>
          <a:bodyPr wrap="none" rtlCol="0">
            <a:spAutoFit/>
          </a:bodyPr>
          <a:lstStyle/>
          <a:p>
            <a:pPr marL="228600" indent="-228600">
              <a:spcAft>
                <a:spcPts val="800"/>
              </a:spcAft>
              <a:buSzPts val="2200"/>
            </a:pPr>
            <a:r>
              <a:rPr lang="en-US" dirty="0">
                <a:solidFill>
                  <a:schemeClr val="bg1"/>
                </a:solidFill>
              </a:rPr>
              <a:t>Adhere to the Principle of Least Privilege</a:t>
            </a:r>
          </a:p>
          <a:p>
            <a:pPr marL="685800" lvl="1" indent="-228600">
              <a:spcAft>
                <a:spcPts val="800"/>
              </a:spcAft>
              <a:buSzPts val="2200"/>
            </a:pPr>
            <a:r>
              <a:rPr lang="en-US" sz="1200" dirty="0">
                <a:solidFill>
                  <a:schemeClr val="bg1"/>
                </a:solidFill>
              </a:rPr>
              <a:t>STD-005-CPP</a:t>
            </a:r>
          </a:p>
          <a:p>
            <a:pPr marL="228600" indent="-228600">
              <a:spcAft>
                <a:spcPts val="800"/>
              </a:spcAft>
              <a:buSzPts val="2200"/>
            </a:pPr>
            <a:r>
              <a:rPr lang="en-US" dirty="0">
                <a:solidFill>
                  <a:schemeClr val="bg1"/>
                </a:solidFill>
              </a:rPr>
              <a:t>Sanitize Data Sent to Other Systems</a:t>
            </a:r>
          </a:p>
          <a:p>
            <a:pPr marL="685800" lvl="1" indent="-228600">
              <a:spcAft>
                <a:spcPts val="800"/>
              </a:spcAft>
              <a:buSzPts val="2200"/>
            </a:pPr>
            <a:r>
              <a:rPr lang="en-US" sz="1200" dirty="0">
                <a:solidFill>
                  <a:schemeClr val="bg1"/>
                </a:solidFill>
              </a:rPr>
              <a:t>STD-004-CPP</a:t>
            </a:r>
          </a:p>
          <a:p>
            <a:pPr marL="685800" lvl="1" indent="-228600">
              <a:spcAft>
                <a:spcPts val="800"/>
              </a:spcAft>
              <a:buSzPts val="2200"/>
            </a:pPr>
            <a:r>
              <a:rPr lang="en-US" sz="1200" dirty="0">
                <a:solidFill>
                  <a:schemeClr val="bg1"/>
                </a:solidFill>
              </a:rPr>
              <a:t>STD-010-CPP</a:t>
            </a:r>
          </a:p>
          <a:p>
            <a:pPr marL="228600" indent="-228600">
              <a:spcAft>
                <a:spcPts val="800"/>
              </a:spcAft>
              <a:buSzPts val="2200"/>
            </a:pPr>
            <a:r>
              <a:rPr lang="en-US" dirty="0">
                <a:solidFill>
                  <a:schemeClr val="bg1"/>
                </a:solidFill>
              </a:rPr>
              <a:t>Practice Defense in Depth</a:t>
            </a:r>
          </a:p>
          <a:p>
            <a:pPr marL="685800" lvl="1" indent="-228600">
              <a:spcAft>
                <a:spcPts val="800"/>
              </a:spcAft>
              <a:buSzPts val="2200"/>
            </a:pPr>
            <a:r>
              <a:rPr lang="en-US" sz="1200" dirty="0">
                <a:solidFill>
                  <a:schemeClr val="bg1"/>
                </a:solidFill>
              </a:rPr>
              <a:t>STD-001-CPP</a:t>
            </a:r>
          </a:p>
          <a:p>
            <a:pPr marL="685800" lvl="1" indent="-228600">
              <a:spcAft>
                <a:spcPts val="800"/>
              </a:spcAft>
              <a:buSzPts val="2200"/>
            </a:pPr>
            <a:r>
              <a:rPr lang="en-US" sz="1200" dirty="0">
                <a:solidFill>
                  <a:schemeClr val="bg1"/>
                </a:solidFill>
              </a:rPr>
              <a:t>STD-002-CPP</a:t>
            </a:r>
          </a:p>
          <a:p>
            <a:pPr marL="685800" lvl="1" indent="-228600">
              <a:spcAft>
                <a:spcPts val="800"/>
              </a:spcAft>
              <a:buSzPts val="2200"/>
            </a:pPr>
            <a:r>
              <a:rPr lang="en-US" sz="1200" dirty="0">
                <a:solidFill>
                  <a:schemeClr val="bg1"/>
                </a:solidFill>
              </a:rPr>
              <a:t>STD-004-CPP</a:t>
            </a:r>
          </a:p>
          <a:p>
            <a:pPr marL="228600" indent="-228600">
              <a:spcAft>
                <a:spcPts val="800"/>
              </a:spcAft>
              <a:buSzPts val="2200"/>
            </a:pPr>
            <a:r>
              <a:rPr lang="en-US" dirty="0">
                <a:solidFill>
                  <a:schemeClr val="bg1"/>
                </a:solidFill>
              </a:rPr>
              <a:t>Use Effective Quality Assurance Techniques</a:t>
            </a:r>
          </a:p>
          <a:p>
            <a:pPr marL="685800" lvl="1" indent="-228600">
              <a:spcAft>
                <a:spcPts val="800"/>
              </a:spcAft>
              <a:buSzPts val="2200"/>
            </a:pPr>
            <a:r>
              <a:rPr lang="en-US" sz="1200" dirty="0">
                <a:solidFill>
                  <a:schemeClr val="bg1"/>
                </a:solidFill>
              </a:rPr>
              <a:t>STD-004-CPP</a:t>
            </a:r>
          </a:p>
          <a:p>
            <a:pPr marL="685800" lvl="1" indent="-228600">
              <a:spcAft>
                <a:spcPts val="800"/>
              </a:spcAft>
              <a:buSzPts val="2200"/>
            </a:pPr>
            <a:r>
              <a:rPr lang="en-US" sz="1200" dirty="0">
                <a:solidFill>
                  <a:schemeClr val="bg1"/>
                </a:solidFill>
              </a:rPr>
              <a:t>STD-010-CPP</a:t>
            </a:r>
          </a:p>
          <a:p>
            <a:pPr marL="228600" indent="-228600">
              <a:spcAft>
                <a:spcPts val="800"/>
              </a:spcAft>
              <a:buSzPts val="2200"/>
            </a:pPr>
            <a:r>
              <a:rPr lang="en-US" dirty="0">
                <a:solidFill>
                  <a:schemeClr val="bg1"/>
                </a:solidFill>
              </a:rPr>
              <a:t>Adopt a Secure Coding Standard</a:t>
            </a:r>
          </a:p>
          <a:p>
            <a:pPr marL="685800" lvl="1" indent="-228600">
              <a:spcAft>
                <a:spcPts val="800"/>
              </a:spcAft>
              <a:buSzPts val="2200"/>
            </a:pPr>
            <a:r>
              <a:rPr lang="en-US" sz="1200" dirty="0">
                <a:solidFill>
                  <a:schemeClr val="bg1"/>
                </a:solidFill>
              </a:rPr>
              <a:t>STD-004-CPP</a:t>
            </a:r>
          </a:p>
          <a:p>
            <a:pPr marL="685800" lvl="1" indent="-228600">
              <a:spcAft>
                <a:spcPts val="800"/>
              </a:spcAft>
              <a:buSzPts val="2200"/>
            </a:pPr>
            <a:r>
              <a:rPr lang="en-US" sz="1200" dirty="0">
                <a:solidFill>
                  <a:schemeClr val="bg1"/>
                </a:solidFill>
              </a:rPr>
              <a:t>STD-006-CLG</a:t>
            </a:r>
          </a:p>
          <a:p>
            <a:endParaRPr lang="en-US" dirty="0"/>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graphicFrame>
        <p:nvGraphicFramePr>
          <p:cNvPr id="2" name="Table 1">
            <a:extLst>
              <a:ext uri="{FF2B5EF4-FFF2-40B4-BE49-F238E27FC236}">
                <a16:creationId xmlns:a16="http://schemas.microsoft.com/office/drawing/2014/main" id="{774C0D44-BFA3-353A-378C-DF7D9B6F2F1C}"/>
              </a:ext>
            </a:extLst>
          </p:cNvPr>
          <p:cNvGraphicFramePr>
            <a:graphicFrameLocks noGrp="1"/>
          </p:cNvGraphicFramePr>
          <p:nvPr>
            <p:extLst>
              <p:ext uri="{D42A27DB-BD31-4B8C-83A1-F6EECF244321}">
                <p14:modId xmlns:p14="http://schemas.microsoft.com/office/powerpoint/2010/main" val="225990218"/>
              </p:ext>
            </p:extLst>
          </p:nvPr>
        </p:nvGraphicFramePr>
        <p:xfrm>
          <a:off x="540824" y="1742197"/>
          <a:ext cx="10543248" cy="4803264"/>
        </p:xfrm>
        <a:graphic>
          <a:graphicData uri="http://schemas.openxmlformats.org/drawingml/2006/table">
            <a:tbl>
              <a:tblPr firstRow="1" bandRow="1">
                <a:tableStyleId>{802198C4-3087-4945-87E3-76CBB3509B7E}</a:tableStyleId>
              </a:tblPr>
              <a:tblGrid>
                <a:gridCol w="1757208">
                  <a:extLst>
                    <a:ext uri="{9D8B030D-6E8A-4147-A177-3AD203B41FA5}">
                      <a16:colId xmlns:a16="http://schemas.microsoft.com/office/drawing/2014/main" val="514065619"/>
                    </a:ext>
                  </a:extLst>
                </a:gridCol>
                <a:gridCol w="1757208">
                  <a:extLst>
                    <a:ext uri="{9D8B030D-6E8A-4147-A177-3AD203B41FA5}">
                      <a16:colId xmlns:a16="http://schemas.microsoft.com/office/drawing/2014/main" val="1214957067"/>
                    </a:ext>
                  </a:extLst>
                </a:gridCol>
                <a:gridCol w="1757208">
                  <a:extLst>
                    <a:ext uri="{9D8B030D-6E8A-4147-A177-3AD203B41FA5}">
                      <a16:colId xmlns:a16="http://schemas.microsoft.com/office/drawing/2014/main" val="2350630245"/>
                    </a:ext>
                  </a:extLst>
                </a:gridCol>
                <a:gridCol w="1757208">
                  <a:extLst>
                    <a:ext uri="{9D8B030D-6E8A-4147-A177-3AD203B41FA5}">
                      <a16:colId xmlns:a16="http://schemas.microsoft.com/office/drawing/2014/main" val="1447633194"/>
                    </a:ext>
                  </a:extLst>
                </a:gridCol>
                <a:gridCol w="1757208">
                  <a:extLst>
                    <a:ext uri="{9D8B030D-6E8A-4147-A177-3AD203B41FA5}">
                      <a16:colId xmlns:a16="http://schemas.microsoft.com/office/drawing/2014/main" val="654793046"/>
                    </a:ext>
                  </a:extLst>
                </a:gridCol>
                <a:gridCol w="1757208">
                  <a:extLst>
                    <a:ext uri="{9D8B030D-6E8A-4147-A177-3AD203B41FA5}">
                      <a16:colId xmlns:a16="http://schemas.microsoft.com/office/drawing/2014/main" val="449762258"/>
                    </a:ext>
                  </a:extLst>
                </a:gridCol>
              </a:tblGrid>
              <a:tr h="440687">
                <a:tc>
                  <a:txBody>
                    <a:bodyPr/>
                    <a:lstStyle/>
                    <a:p>
                      <a:r>
                        <a:rPr lang="en-US" dirty="0">
                          <a:solidFill>
                            <a:schemeClr val="bg1">
                              <a:lumMod val="95000"/>
                            </a:schemeClr>
                          </a:solidFill>
                        </a:rPr>
                        <a:t>Rule</a:t>
                      </a:r>
                    </a:p>
                  </a:txBody>
                  <a:tcPr/>
                </a:tc>
                <a:tc>
                  <a:txBody>
                    <a:bodyPr/>
                    <a:lstStyle/>
                    <a:p>
                      <a:r>
                        <a:rPr lang="en-US" dirty="0">
                          <a:solidFill>
                            <a:schemeClr val="bg1">
                              <a:lumMod val="95000"/>
                            </a:schemeClr>
                          </a:solidFill>
                        </a:rPr>
                        <a:t>Severity</a:t>
                      </a:r>
                    </a:p>
                  </a:txBody>
                  <a:tcPr/>
                </a:tc>
                <a:tc>
                  <a:txBody>
                    <a:bodyPr/>
                    <a:lstStyle/>
                    <a:p>
                      <a:r>
                        <a:rPr lang="en-US" dirty="0">
                          <a:solidFill>
                            <a:schemeClr val="bg1">
                              <a:lumMod val="95000"/>
                            </a:schemeClr>
                          </a:solidFill>
                        </a:rPr>
                        <a:t>Likelihood</a:t>
                      </a:r>
                    </a:p>
                  </a:txBody>
                  <a:tcPr/>
                </a:tc>
                <a:tc>
                  <a:txBody>
                    <a:bodyPr/>
                    <a:lstStyle/>
                    <a:p>
                      <a:r>
                        <a:rPr lang="en-US" dirty="0">
                          <a:solidFill>
                            <a:schemeClr val="bg1">
                              <a:lumMod val="95000"/>
                            </a:schemeClr>
                          </a:solidFill>
                        </a:rPr>
                        <a:t>Remediation cost</a:t>
                      </a:r>
                    </a:p>
                  </a:txBody>
                  <a:tcPr/>
                </a:tc>
                <a:tc>
                  <a:txBody>
                    <a:bodyPr/>
                    <a:lstStyle/>
                    <a:p>
                      <a:r>
                        <a:rPr lang="en-US" dirty="0">
                          <a:solidFill>
                            <a:schemeClr val="bg1">
                              <a:lumMod val="95000"/>
                            </a:schemeClr>
                          </a:solidFill>
                        </a:rPr>
                        <a:t>Priority</a:t>
                      </a:r>
                    </a:p>
                  </a:txBody>
                  <a:tcPr/>
                </a:tc>
                <a:tc>
                  <a:txBody>
                    <a:bodyPr/>
                    <a:lstStyle/>
                    <a:p>
                      <a:r>
                        <a:rPr lang="en-US" dirty="0">
                          <a:solidFill>
                            <a:schemeClr val="bg1">
                              <a:lumMod val="95000"/>
                            </a:schemeClr>
                          </a:solidFill>
                        </a:rPr>
                        <a:t>Level</a:t>
                      </a:r>
                    </a:p>
                  </a:txBody>
                  <a:tcPr/>
                </a:tc>
                <a:extLst>
                  <a:ext uri="{0D108BD9-81ED-4DB2-BD59-A6C34878D82A}">
                    <a16:rowId xmlns:a16="http://schemas.microsoft.com/office/drawing/2014/main" val="4285981631"/>
                  </a:ext>
                </a:extLst>
              </a:tr>
              <a:tr h="440687">
                <a:tc>
                  <a:txBody>
                    <a:bodyPr/>
                    <a:lstStyle/>
                    <a:p>
                      <a:r>
                        <a:rPr lang="en-US" dirty="0">
                          <a:solidFill>
                            <a:schemeClr val="bg1">
                              <a:lumMod val="95000"/>
                            </a:schemeClr>
                          </a:solidFill>
                        </a:rPr>
                        <a:t>STD-005-CPP</a:t>
                      </a:r>
                    </a:p>
                  </a:txBody>
                  <a:tcPr/>
                </a:tc>
                <a:tc>
                  <a:txBody>
                    <a:bodyPr/>
                    <a:lstStyle/>
                    <a:p>
                      <a:r>
                        <a:rPr lang="en-US" dirty="0">
                          <a:solidFill>
                            <a:schemeClr val="bg1">
                              <a:lumMod val="95000"/>
                            </a:schemeClr>
                          </a:solidFill>
                        </a:rPr>
                        <a:t>HIGH</a:t>
                      </a:r>
                    </a:p>
                  </a:txBody>
                  <a:tcPr/>
                </a:tc>
                <a:tc>
                  <a:txBody>
                    <a:bodyPr/>
                    <a:lstStyle/>
                    <a:p>
                      <a:r>
                        <a:rPr lang="en-US" dirty="0">
                          <a:solidFill>
                            <a:schemeClr val="bg1">
                              <a:lumMod val="95000"/>
                            </a:schemeClr>
                          </a:solidFill>
                        </a:rPr>
                        <a:t>LIKELY</a:t>
                      </a:r>
                    </a:p>
                  </a:txBody>
                  <a:tcPr/>
                </a:tc>
                <a:tc>
                  <a:txBody>
                    <a:bodyPr/>
                    <a:lstStyle/>
                    <a:p>
                      <a:r>
                        <a:rPr lang="en-US" dirty="0">
                          <a:solidFill>
                            <a:schemeClr val="bg1">
                              <a:lumMod val="95000"/>
                            </a:schemeClr>
                          </a:solidFill>
                        </a:rPr>
                        <a:t>MEDIUM</a:t>
                      </a:r>
                    </a:p>
                  </a:txBody>
                  <a:tcPr/>
                </a:tc>
                <a:tc>
                  <a:txBody>
                    <a:bodyPr/>
                    <a:lstStyle/>
                    <a:p>
                      <a:r>
                        <a:rPr lang="en-US" dirty="0">
                          <a:solidFill>
                            <a:schemeClr val="bg1">
                              <a:lumMod val="95000"/>
                            </a:schemeClr>
                          </a:solidFill>
                        </a:rPr>
                        <a:t>HIGH</a:t>
                      </a:r>
                    </a:p>
                  </a:txBody>
                  <a:tcPr/>
                </a:tc>
                <a:tc>
                  <a:txBody>
                    <a:bodyPr/>
                    <a:lstStyle/>
                    <a:p>
                      <a:r>
                        <a:rPr lang="en-US" dirty="0">
                          <a:solidFill>
                            <a:schemeClr val="bg1">
                              <a:lumMod val="95000"/>
                            </a:schemeClr>
                          </a:solidFill>
                        </a:rPr>
                        <a:t>1</a:t>
                      </a:r>
                    </a:p>
                  </a:txBody>
                  <a:tcPr/>
                </a:tc>
                <a:extLst>
                  <a:ext uri="{0D108BD9-81ED-4DB2-BD59-A6C34878D82A}">
                    <a16:rowId xmlns:a16="http://schemas.microsoft.com/office/drawing/2014/main" val="2194834844"/>
                  </a:ext>
                </a:extLst>
              </a:tr>
              <a:tr h="440687">
                <a:tc>
                  <a:txBody>
                    <a:bodyPr/>
                    <a:lstStyle/>
                    <a:p>
                      <a:r>
                        <a:rPr lang="en-US" dirty="0">
                          <a:solidFill>
                            <a:schemeClr val="bg1">
                              <a:lumMod val="95000"/>
                            </a:schemeClr>
                          </a:solidFill>
                        </a:rPr>
                        <a:t>STD-003-CPP</a:t>
                      </a:r>
                    </a:p>
                  </a:txBody>
                  <a:tcPr/>
                </a:tc>
                <a:tc>
                  <a:txBody>
                    <a:bodyPr/>
                    <a:lstStyle/>
                    <a:p>
                      <a:r>
                        <a:rPr lang="en-US" dirty="0">
                          <a:solidFill>
                            <a:schemeClr val="bg1">
                              <a:lumMod val="95000"/>
                            </a:schemeClr>
                          </a:solidFill>
                        </a:rPr>
                        <a:t>HIGH</a:t>
                      </a:r>
                    </a:p>
                  </a:txBody>
                  <a:tcPr/>
                </a:tc>
                <a:tc>
                  <a:txBody>
                    <a:bodyPr/>
                    <a:lstStyle/>
                    <a:p>
                      <a:r>
                        <a:rPr lang="en-US" dirty="0">
                          <a:solidFill>
                            <a:schemeClr val="bg1">
                              <a:lumMod val="95000"/>
                            </a:schemeClr>
                          </a:solidFill>
                        </a:rPr>
                        <a:t>LIKELY</a:t>
                      </a:r>
                    </a:p>
                  </a:txBody>
                  <a:tcPr/>
                </a:tc>
                <a:tc>
                  <a:txBody>
                    <a:bodyPr/>
                    <a:lstStyle/>
                    <a:p>
                      <a:r>
                        <a:rPr lang="en-US" dirty="0">
                          <a:solidFill>
                            <a:schemeClr val="bg1">
                              <a:lumMod val="95000"/>
                            </a:schemeClr>
                          </a:solidFill>
                        </a:rPr>
                        <a:t>MEDIUM</a:t>
                      </a:r>
                    </a:p>
                  </a:txBody>
                  <a:tcPr/>
                </a:tc>
                <a:tc>
                  <a:txBody>
                    <a:bodyPr/>
                    <a:lstStyle/>
                    <a:p>
                      <a:r>
                        <a:rPr lang="en-US" dirty="0">
                          <a:solidFill>
                            <a:schemeClr val="bg1">
                              <a:lumMod val="95000"/>
                            </a:schemeClr>
                          </a:solidFill>
                        </a:rPr>
                        <a:t>HIGH</a:t>
                      </a:r>
                    </a:p>
                  </a:txBody>
                  <a:tcPr/>
                </a:tc>
                <a:tc>
                  <a:txBody>
                    <a:bodyPr/>
                    <a:lstStyle/>
                    <a:p>
                      <a:r>
                        <a:rPr lang="en-US" dirty="0">
                          <a:solidFill>
                            <a:schemeClr val="bg1">
                              <a:lumMod val="95000"/>
                            </a:schemeClr>
                          </a:solidFill>
                        </a:rPr>
                        <a:t>1</a:t>
                      </a:r>
                    </a:p>
                  </a:txBody>
                  <a:tcPr/>
                </a:tc>
                <a:extLst>
                  <a:ext uri="{0D108BD9-81ED-4DB2-BD59-A6C34878D82A}">
                    <a16:rowId xmlns:a16="http://schemas.microsoft.com/office/drawing/2014/main" val="3875845762"/>
                  </a:ext>
                </a:extLst>
              </a:tr>
              <a:tr h="396394">
                <a:tc>
                  <a:txBody>
                    <a:bodyPr/>
                    <a:lstStyle/>
                    <a:p>
                      <a:r>
                        <a:rPr lang="en-US" dirty="0">
                          <a:solidFill>
                            <a:schemeClr val="bg1">
                              <a:lumMod val="95000"/>
                            </a:schemeClr>
                          </a:solidFill>
                        </a:rPr>
                        <a:t>STD-004-CPP</a:t>
                      </a:r>
                    </a:p>
                  </a:txBody>
                  <a:tcPr/>
                </a:tc>
                <a:tc>
                  <a:txBody>
                    <a:bodyPr/>
                    <a:lstStyle/>
                    <a:p>
                      <a:r>
                        <a:rPr lang="en-US" dirty="0">
                          <a:solidFill>
                            <a:schemeClr val="bg1">
                              <a:lumMod val="95000"/>
                            </a:schemeClr>
                          </a:solidFill>
                        </a:rPr>
                        <a:t>HIGH</a:t>
                      </a:r>
                    </a:p>
                  </a:txBody>
                  <a:tcPr/>
                </a:tc>
                <a:tc>
                  <a:txBody>
                    <a:bodyPr/>
                    <a:lstStyle/>
                    <a:p>
                      <a:r>
                        <a:rPr lang="en-US" dirty="0">
                          <a:solidFill>
                            <a:schemeClr val="bg1">
                              <a:lumMod val="95000"/>
                            </a:schemeClr>
                          </a:solidFill>
                        </a:rPr>
                        <a:t>PROBABLE</a:t>
                      </a:r>
                    </a:p>
                  </a:txBody>
                  <a:tcPr/>
                </a:tc>
                <a:tc>
                  <a:txBody>
                    <a:bodyPr/>
                    <a:lstStyle/>
                    <a:p>
                      <a:r>
                        <a:rPr lang="en-US" dirty="0">
                          <a:solidFill>
                            <a:schemeClr val="bg1">
                              <a:lumMod val="95000"/>
                            </a:schemeClr>
                          </a:solidFill>
                        </a:rPr>
                        <a:t>MEDIUM</a:t>
                      </a:r>
                    </a:p>
                  </a:txBody>
                  <a:tcPr/>
                </a:tc>
                <a:tc>
                  <a:txBody>
                    <a:bodyPr/>
                    <a:lstStyle/>
                    <a:p>
                      <a:r>
                        <a:rPr lang="en-US" dirty="0">
                          <a:solidFill>
                            <a:schemeClr val="bg1">
                              <a:lumMod val="95000"/>
                            </a:schemeClr>
                          </a:solidFill>
                        </a:rPr>
                        <a:t>HIGH</a:t>
                      </a:r>
                    </a:p>
                  </a:txBody>
                  <a:tcPr/>
                </a:tc>
                <a:tc>
                  <a:txBody>
                    <a:bodyPr/>
                    <a:lstStyle/>
                    <a:p>
                      <a:r>
                        <a:rPr lang="en-US" dirty="0">
                          <a:solidFill>
                            <a:schemeClr val="bg1">
                              <a:lumMod val="95000"/>
                            </a:schemeClr>
                          </a:solidFill>
                        </a:rPr>
                        <a:t>1</a:t>
                      </a:r>
                    </a:p>
                  </a:txBody>
                  <a:tcPr/>
                </a:tc>
                <a:extLst>
                  <a:ext uri="{0D108BD9-81ED-4DB2-BD59-A6C34878D82A}">
                    <a16:rowId xmlns:a16="http://schemas.microsoft.com/office/drawing/2014/main" val="918899227"/>
                  </a:ext>
                </a:extLst>
              </a:tr>
              <a:tr h="440687">
                <a:tc>
                  <a:txBody>
                    <a:bodyPr/>
                    <a:lstStyle/>
                    <a:p>
                      <a:r>
                        <a:rPr lang="en-US" dirty="0">
                          <a:solidFill>
                            <a:schemeClr val="bg1">
                              <a:lumMod val="95000"/>
                            </a:schemeClr>
                          </a:solidFill>
                        </a:rPr>
                        <a:t>STD-002-CPP</a:t>
                      </a:r>
                    </a:p>
                  </a:txBody>
                  <a:tcPr/>
                </a:tc>
                <a:tc>
                  <a:txBody>
                    <a:bodyPr/>
                    <a:lstStyle/>
                    <a:p>
                      <a:r>
                        <a:rPr lang="en-US" dirty="0">
                          <a:solidFill>
                            <a:schemeClr val="bg1">
                              <a:lumMod val="95000"/>
                            </a:schemeClr>
                          </a:solidFill>
                        </a:rPr>
                        <a:t>HIGH</a:t>
                      </a:r>
                    </a:p>
                  </a:txBody>
                  <a:tcPr/>
                </a:tc>
                <a:tc>
                  <a:txBody>
                    <a:bodyPr/>
                    <a:lstStyle/>
                    <a:p>
                      <a:r>
                        <a:rPr lang="en-US" dirty="0">
                          <a:solidFill>
                            <a:schemeClr val="bg1">
                              <a:lumMod val="95000"/>
                            </a:schemeClr>
                          </a:solidFill>
                        </a:rPr>
                        <a:t>PROBABLE</a:t>
                      </a:r>
                    </a:p>
                  </a:txBody>
                  <a:tcPr/>
                </a:tc>
                <a:tc>
                  <a:txBody>
                    <a:bodyPr/>
                    <a:lstStyle/>
                    <a:p>
                      <a:r>
                        <a:rPr lang="en-US" dirty="0">
                          <a:solidFill>
                            <a:schemeClr val="bg1">
                              <a:lumMod val="95000"/>
                            </a:schemeClr>
                          </a:solidFill>
                        </a:rPr>
                        <a:t>MEDIUM</a:t>
                      </a:r>
                    </a:p>
                  </a:txBody>
                  <a:tcPr/>
                </a:tc>
                <a:tc>
                  <a:txBody>
                    <a:bodyPr/>
                    <a:lstStyle/>
                    <a:p>
                      <a:r>
                        <a:rPr lang="en-US" dirty="0">
                          <a:solidFill>
                            <a:schemeClr val="bg1">
                              <a:lumMod val="95000"/>
                            </a:schemeClr>
                          </a:solidFill>
                        </a:rPr>
                        <a:t>HIGH</a:t>
                      </a:r>
                    </a:p>
                  </a:txBody>
                  <a:tcPr/>
                </a:tc>
                <a:tc>
                  <a:txBody>
                    <a:bodyPr/>
                    <a:lstStyle/>
                    <a:p>
                      <a:r>
                        <a:rPr lang="en-US" dirty="0">
                          <a:solidFill>
                            <a:schemeClr val="bg1">
                              <a:lumMod val="95000"/>
                            </a:schemeClr>
                          </a:solidFill>
                        </a:rPr>
                        <a:t>1</a:t>
                      </a:r>
                    </a:p>
                  </a:txBody>
                  <a:tcPr/>
                </a:tc>
                <a:extLst>
                  <a:ext uri="{0D108BD9-81ED-4DB2-BD59-A6C34878D82A}">
                    <a16:rowId xmlns:a16="http://schemas.microsoft.com/office/drawing/2014/main" val="2819618404"/>
                  </a:ext>
                </a:extLst>
              </a:tr>
              <a:tr h="440687">
                <a:tc>
                  <a:txBody>
                    <a:bodyPr/>
                    <a:lstStyle/>
                    <a:p>
                      <a:r>
                        <a:rPr lang="en-US" dirty="0">
                          <a:solidFill>
                            <a:schemeClr val="bg1">
                              <a:lumMod val="95000"/>
                            </a:schemeClr>
                          </a:solidFill>
                        </a:rPr>
                        <a:t>STD-009-CPP</a:t>
                      </a:r>
                    </a:p>
                  </a:txBody>
                  <a:tcPr/>
                </a:tc>
                <a:tc>
                  <a:txBody>
                    <a:bodyPr/>
                    <a:lstStyle/>
                    <a:p>
                      <a:r>
                        <a:rPr lang="en-US" dirty="0">
                          <a:solidFill>
                            <a:schemeClr val="bg1">
                              <a:lumMod val="95000"/>
                            </a:schemeClr>
                          </a:solidFill>
                        </a:rPr>
                        <a:t>HIGH</a:t>
                      </a:r>
                    </a:p>
                  </a:txBody>
                  <a:tcPr/>
                </a:tc>
                <a:tc>
                  <a:txBody>
                    <a:bodyPr/>
                    <a:lstStyle/>
                    <a:p>
                      <a:r>
                        <a:rPr lang="en-US" dirty="0">
                          <a:solidFill>
                            <a:schemeClr val="bg1">
                              <a:lumMod val="95000"/>
                            </a:schemeClr>
                          </a:solidFill>
                        </a:rPr>
                        <a:t>PROBABLE</a:t>
                      </a:r>
                    </a:p>
                  </a:txBody>
                  <a:tcPr/>
                </a:tc>
                <a:tc>
                  <a:txBody>
                    <a:bodyPr/>
                    <a:lstStyle/>
                    <a:p>
                      <a:r>
                        <a:rPr lang="en-US" dirty="0">
                          <a:solidFill>
                            <a:schemeClr val="bg1">
                              <a:lumMod val="95000"/>
                            </a:schemeClr>
                          </a:solidFill>
                        </a:rPr>
                        <a:t>HIGH</a:t>
                      </a:r>
                    </a:p>
                  </a:txBody>
                  <a:tcPr/>
                </a:tc>
                <a:tc>
                  <a:txBody>
                    <a:bodyPr/>
                    <a:lstStyle/>
                    <a:p>
                      <a:r>
                        <a:rPr lang="en-US" dirty="0">
                          <a:solidFill>
                            <a:schemeClr val="bg1">
                              <a:lumMod val="95000"/>
                            </a:schemeClr>
                          </a:solidFill>
                        </a:rPr>
                        <a:t>MEDIUM</a:t>
                      </a:r>
                    </a:p>
                  </a:txBody>
                  <a:tcPr/>
                </a:tc>
                <a:tc>
                  <a:txBody>
                    <a:bodyPr/>
                    <a:lstStyle/>
                    <a:p>
                      <a:r>
                        <a:rPr lang="en-US" dirty="0">
                          <a:solidFill>
                            <a:schemeClr val="bg1">
                              <a:lumMod val="95000"/>
                            </a:schemeClr>
                          </a:solidFill>
                        </a:rPr>
                        <a:t>2</a:t>
                      </a:r>
                    </a:p>
                  </a:txBody>
                  <a:tcPr/>
                </a:tc>
                <a:extLst>
                  <a:ext uri="{0D108BD9-81ED-4DB2-BD59-A6C34878D82A}">
                    <a16:rowId xmlns:a16="http://schemas.microsoft.com/office/drawing/2014/main" val="2254235897"/>
                  </a:ext>
                </a:extLst>
              </a:tr>
              <a:tr h="440687">
                <a:tc>
                  <a:txBody>
                    <a:bodyPr/>
                    <a:lstStyle/>
                    <a:p>
                      <a:r>
                        <a:rPr lang="en-US" dirty="0">
                          <a:solidFill>
                            <a:schemeClr val="bg1">
                              <a:lumMod val="95000"/>
                            </a:schemeClr>
                          </a:solidFill>
                        </a:rPr>
                        <a:t>STD-010-CPP</a:t>
                      </a:r>
                    </a:p>
                  </a:txBody>
                  <a:tcPr/>
                </a:tc>
                <a:tc>
                  <a:txBody>
                    <a:bodyPr/>
                    <a:lstStyle/>
                    <a:p>
                      <a:r>
                        <a:rPr lang="en-US" dirty="0">
                          <a:solidFill>
                            <a:schemeClr val="bg1">
                              <a:lumMod val="95000"/>
                            </a:schemeClr>
                          </a:solidFill>
                        </a:rPr>
                        <a:t>HIGH</a:t>
                      </a:r>
                    </a:p>
                  </a:txBody>
                  <a:tcPr/>
                </a:tc>
                <a:tc>
                  <a:txBody>
                    <a:bodyPr/>
                    <a:lstStyle/>
                    <a:p>
                      <a:r>
                        <a:rPr lang="en-US" dirty="0">
                          <a:solidFill>
                            <a:schemeClr val="bg1">
                              <a:lumMod val="95000"/>
                            </a:schemeClr>
                          </a:solidFill>
                        </a:rPr>
                        <a:t>PROBABLE</a:t>
                      </a:r>
                    </a:p>
                  </a:txBody>
                  <a:tcPr/>
                </a:tc>
                <a:tc>
                  <a:txBody>
                    <a:bodyPr/>
                    <a:lstStyle/>
                    <a:p>
                      <a:r>
                        <a:rPr lang="en-US" dirty="0">
                          <a:solidFill>
                            <a:schemeClr val="bg1">
                              <a:lumMod val="95000"/>
                            </a:schemeClr>
                          </a:solidFill>
                        </a:rPr>
                        <a:t>HIGH</a:t>
                      </a:r>
                    </a:p>
                  </a:txBody>
                  <a:tcPr/>
                </a:tc>
                <a:tc>
                  <a:txBody>
                    <a:bodyPr/>
                    <a:lstStyle/>
                    <a:p>
                      <a:r>
                        <a:rPr lang="en-US" dirty="0">
                          <a:solidFill>
                            <a:schemeClr val="bg1">
                              <a:lumMod val="95000"/>
                            </a:schemeClr>
                          </a:solidFill>
                        </a:rPr>
                        <a:t>MEDIUM</a:t>
                      </a:r>
                    </a:p>
                  </a:txBody>
                  <a:tcPr/>
                </a:tc>
                <a:tc>
                  <a:txBody>
                    <a:bodyPr/>
                    <a:lstStyle/>
                    <a:p>
                      <a:r>
                        <a:rPr lang="en-US" dirty="0">
                          <a:solidFill>
                            <a:schemeClr val="bg1">
                              <a:lumMod val="95000"/>
                            </a:schemeClr>
                          </a:solidFill>
                        </a:rPr>
                        <a:t>2</a:t>
                      </a:r>
                    </a:p>
                  </a:txBody>
                  <a:tcPr/>
                </a:tc>
                <a:extLst>
                  <a:ext uri="{0D108BD9-81ED-4DB2-BD59-A6C34878D82A}">
                    <a16:rowId xmlns:a16="http://schemas.microsoft.com/office/drawing/2014/main" val="3185006647"/>
                  </a:ext>
                </a:extLst>
              </a:tr>
              <a:tr h="440687">
                <a:tc>
                  <a:txBody>
                    <a:bodyPr/>
                    <a:lstStyle/>
                    <a:p>
                      <a:r>
                        <a:rPr lang="en-US" dirty="0">
                          <a:solidFill>
                            <a:schemeClr val="bg1">
                              <a:lumMod val="95000"/>
                            </a:schemeClr>
                          </a:solidFill>
                        </a:rPr>
                        <a:t>STD-007-CPP</a:t>
                      </a:r>
                    </a:p>
                  </a:txBody>
                  <a:tcPr/>
                </a:tc>
                <a:tc>
                  <a:txBody>
                    <a:bodyPr/>
                    <a:lstStyle/>
                    <a:p>
                      <a:r>
                        <a:rPr lang="en-US" dirty="0">
                          <a:solidFill>
                            <a:schemeClr val="bg1">
                              <a:lumMod val="95000"/>
                            </a:schemeClr>
                          </a:solidFill>
                        </a:rPr>
                        <a:t>LOW</a:t>
                      </a:r>
                    </a:p>
                  </a:txBody>
                  <a:tcPr/>
                </a:tc>
                <a:tc>
                  <a:txBody>
                    <a:bodyPr/>
                    <a:lstStyle/>
                    <a:p>
                      <a:r>
                        <a:rPr lang="en-US" dirty="0">
                          <a:solidFill>
                            <a:schemeClr val="bg1">
                              <a:lumMod val="95000"/>
                            </a:schemeClr>
                          </a:solidFill>
                        </a:rPr>
                        <a:t>PROBABLE</a:t>
                      </a:r>
                    </a:p>
                  </a:txBody>
                  <a:tcPr/>
                </a:tc>
                <a:tc>
                  <a:txBody>
                    <a:bodyPr/>
                    <a:lstStyle/>
                    <a:p>
                      <a:r>
                        <a:rPr lang="en-US" dirty="0">
                          <a:solidFill>
                            <a:schemeClr val="bg1">
                              <a:lumMod val="95000"/>
                            </a:schemeClr>
                          </a:solidFill>
                        </a:rPr>
                        <a:t>MEDIUM</a:t>
                      </a:r>
                    </a:p>
                  </a:txBody>
                  <a:tcPr/>
                </a:tc>
                <a:tc>
                  <a:txBody>
                    <a:bodyPr/>
                    <a:lstStyle/>
                    <a:p>
                      <a:r>
                        <a:rPr lang="en-US" dirty="0">
                          <a:solidFill>
                            <a:schemeClr val="bg1">
                              <a:lumMod val="95000"/>
                            </a:schemeClr>
                          </a:solidFill>
                        </a:rPr>
                        <a:t>LOW</a:t>
                      </a:r>
                    </a:p>
                  </a:txBody>
                  <a:tcPr/>
                </a:tc>
                <a:tc>
                  <a:txBody>
                    <a:bodyPr/>
                    <a:lstStyle/>
                    <a:p>
                      <a:r>
                        <a:rPr lang="en-US" dirty="0">
                          <a:solidFill>
                            <a:schemeClr val="bg1">
                              <a:lumMod val="95000"/>
                            </a:schemeClr>
                          </a:solidFill>
                        </a:rPr>
                        <a:t>3</a:t>
                      </a:r>
                    </a:p>
                  </a:txBody>
                  <a:tcPr/>
                </a:tc>
                <a:extLst>
                  <a:ext uri="{0D108BD9-81ED-4DB2-BD59-A6C34878D82A}">
                    <a16:rowId xmlns:a16="http://schemas.microsoft.com/office/drawing/2014/main" val="3664760977"/>
                  </a:ext>
                </a:extLst>
              </a:tr>
              <a:tr h="440687">
                <a:tc>
                  <a:txBody>
                    <a:bodyPr/>
                    <a:lstStyle/>
                    <a:p>
                      <a:r>
                        <a:rPr lang="en-US" dirty="0">
                          <a:solidFill>
                            <a:schemeClr val="bg1">
                              <a:lumMod val="95000"/>
                            </a:schemeClr>
                          </a:solidFill>
                        </a:rPr>
                        <a:t>STD-001-CPP</a:t>
                      </a:r>
                    </a:p>
                  </a:txBody>
                  <a:tcPr/>
                </a:tc>
                <a:tc>
                  <a:txBody>
                    <a:bodyPr/>
                    <a:lstStyle/>
                    <a:p>
                      <a:r>
                        <a:rPr lang="en-US" dirty="0">
                          <a:solidFill>
                            <a:schemeClr val="bg1">
                              <a:lumMod val="95000"/>
                            </a:schemeClr>
                          </a:solidFill>
                        </a:rPr>
                        <a:t>HIGH</a:t>
                      </a:r>
                    </a:p>
                  </a:txBody>
                  <a:tcPr/>
                </a:tc>
                <a:tc>
                  <a:txBody>
                    <a:bodyPr/>
                    <a:lstStyle/>
                    <a:p>
                      <a:r>
                        <a:rPr lang="en-US" dirty="0">
                          <a:solidFill>
                            <a:schemeClr val="bg1">
                              <a:lumMod val="95000"/>
                            </a:schemeClr>
                          </a:solidFill>
                        </a:rPr>
                        <a:t>UNLIKELY</a:t>
                      </a:r>
                    </a:p>
                  </a:txBody>
                  <a:tcPr/>
                </a:tc>
                <a:tc>
                  <a:txBody>
                    <a:bodyPr/>
                    <a:lstStyle/>
                    <a:p>
                      <a:r>
                        <a:rPr lang="en-US" dirty="0">
                          <a:solidFill>
                            <a:schemeClr val="bg1">
                              <a:lumMod val="95000"/>
                            </a:schemeClr>
                          </a:solidFill>
                        </a:rPr>
                        <a:t>HIGH</a:t>
                      </a:r>
                    </a:p>
                  </a:txBody>
                  <a:tcPr/>
                </a:tc>
                <a:tc>
                  <a:txBody>
                    <a:bodyPr/>
                    <a:lstStyle/>
                    <a:p>
                      <a:r>
                        <a:rPr lang="en-US" dirty="0">
                          <a:solidFill>
                            <a:schemeClr val="bg1">
                              <a:lumMod val="95000"/>
                            </a:schemeClr>
                          </a:solidFill>
                        </a:rPr>
                        <a:t>LOW</a:t>
                      </a:r>
                    </a:p>
                  </a:txBody>
                  <a:tcPr/>
                </a:tc>
                <a:tc>
                  <a:txBody>
                    <a:bodyPr/>
                    <a:lstStyle/>
                    <a:p>
                      <a:r>
                        <a:rPr lang="en-US" dirty="0">
                          <a:solidFill>
                            <a:schemeClr val="bg1">
                              <a:lumMod val="95000"/>
                            </a:schemeClr>
                          </a:solidFill>
                        </a:rPr>
                        <a:t>3</a:t>
                      </a:r>
                    </a:p>
                  </a:txBody>
                  <a:tcPr/>
                </a:tc>
                <a:extLst>
                  <a:ext uri="{0D108BD9-81ED-4DB2-BD59-A6C34878D82A}">
                    <a16:rowId xmlns:a16="http://schemas.microsoft.com/office/drawing/2014/main" val="2278220003"/>
                  </a:ext>
                </a:extLst>
              </a:tr>
              <a:tr h="440687">
                <a:tc>
                  <a:txBody>
                    <a:bodyPr/>
                    <a:lstStyle/>
                    <a:p>
                      <a:r>
                        <a:rPr lang="en-US" dirty="0">
                          <a:solidFill>
                            <a:schemeClr val="bg1">
                              <a:lumMod val="95000"/>
                            </a:schemeClr>
                          </a:solidFill>
                        </a:rPr>
                        <a:t>STD-008-CPP</a:t>
                      </a:r>
                    </a:p>
                  </a:txBody>
                  <a:tcPr/>
                </a:tc>
                <a:tc>
                  <a:txBody>
                    <a:bodyPr/>
                    <a:lstStyle/>
                    <a:p>
                      <a:r>
                        <a:rPr lang="en-US" dirty="0">
                          <a:solidFill>
                            <a:schemeClr val="bg1">
                              <a:lumMod val="95000"/>
                            </a:schemeClr>
                          </a:solidFill>
                        </a:rPr>
                        <a:t>MEDIUM</a:t>
                      </a:r>
                    </a:p>
                  </a:txBody>
                  <a:tcPr/>
                </a:tc>
                <a:tc>
                  <a:txBody>
                    <a:bodyPr/>
                    <a:lstStyle/>
                    <a:p>
                      <a:r>
                        <a:rPr lang="en-US" dirty="0">
                          <a:solidFill>
                            <a:schemeClr val="bg1">
                              <a:lumMod val="95000"/>
                            </a:schemeClr>
                          </a:solidFill>
                        </a:rPr>
                        <a:t>UNLIKELY</a:t>
                      </a:r>
                    </a:p>
                  </a:txBody>
                  <a:tcPr/>
                </a:tc>
                <a:tc>
                  <a:txBody>
                    <a:bodyPr/>
                    <a:lstStyle/>
                    <a:p>
                      <a:r>
                        <a:rPr lang="en-US" dirty="0">
                          <a:solidFill>
                            <a:schemeClr val="bg1">
                              <a:lumMod val="95000"/>
                            </a:schemeClr>
                          </a:solidFill>
                        </a:rPr>
                        <a:t>MEDIUM</a:t>
                      </a:r>
                    </a:p>
                  </a:txBody>
                  <a:tcPr/>
                </a:tc>
                <a:tc>
                  <a:txBody>
                    <a:bodyPr/>
                    <a:lstStyle/>
                    <a:p>
                      <a:r>
                        <a:rPr lang="en-US" dirty="0">
                          <a:solidFill>
                            <a:schemeClr val="bg1">
                              <a:lumMod val="95000"/>
                            </a:schemeClr>
                          </a:solidFill>
                        </a:rPr>
                        <a:t>LOW</a:t>
                      </a:r>
                    </a:p>
                  </a:txBody>
                  <a:tcPr/>
                </a:tc>
                <a:tc>
                  <a:txBody>
                    <a:bodyPr/>
                    <a:lstStyle/>
                    <a:p>
                      <a:r>
                        <a:rPr lang="en-US" dirty="0">
                          <a:solidFill>
                            <a:schemeClr val="bg1">
                              <a:lumMod val="95000"/>
                            </a:schemeClr>
                          </a:solidFill>
                        </a:rPr>
                        <a:t>3</a:t>
                      </a:r>
                    </a:p>
                  </a:txBody>
                  <a:tcPr/>
                </a:tc>
                <a:extLst>
                  <a:ext uri="{0D108BD9-81ED-4DB2-BD59-A6C34878D82A}">
                    <a16:rowId xmlns:a16="http://schemas.microsoft.com/office/drawing/2014/main" val="3175760097"/>
                  </a:ext>
                </a:extLst>
              </a:tr>
              <a:tr h="440687">
                <a:tc>
                  <a:txBody>
                    <a:bodyPr/>
                    <a:lstStyle/>
                    <a:p>
                      <a:r>
                        <a:rPr lang="en-US" dirty="0">
                          <a:solidFill>
                            <a:schemeClr val="bg1">
                              <a:lumMod val="95000"/>
                            </a:schemeClr>
                          </a:solidFill>
                        </a:rPr>
                        <a:t>STD-006-CLG</a:t>
                      </a:r>
                    </a:p>
                  </a:txBody>
                  <a:tcPr/>
                </a:tc>
                <a:tc>
                  <a:txBody>
                    <a:bodyPr/>
                    <a:lstStyle/>
                    <a:p>
                      <a:r>
                        <a:rPr lang="en-US" dirty="0">
                          <a:solidFill>
                            <a:schemeClr val="bg1">
                              <a:lumMod val="95000"/>
                            </a:schemeClr>
                          </a:solidFill>
                        </a:rPr>
                        <a:t>LOW</a:t>
                      </a:r>
                    </a:p>
                  </a:txBody>
                  <a:tcPr/>
                </a:tc>
                <a:tc>
                  <a:txBody>
                    <a:bodyPr/>
                    <a:lstStyle/>
                    <a:p>
                      <a:r>
                        <a:rPr lang="en-US" dirty="0">
                          <a:solidFill>
                            <a:schemeClr val="bg1">
                              <a:lumMod val="95000"/>
                            </a:schemeClr>
                          </a:solidFill>
                        </a:rPr>
                        <a:t>UNLIKELY</a:t>
                      </a:r>
                    </a:p>
                  </a:txBody>
                  <a:tcPr/>
                </a:tc>
                <a:tc>
                  <a:txBody>
                    <a:bodyPr/>
                    <a:lstStyle/>
                    <a:p>
                      <a:r>
                        <a:rPr lang="en-US" dirty="0">
                          <a:solidFill>
                            <a:schemeClr val="bg1">
                              <a:lumMod val="95000"/>
                            </a:schemeClr>
                          </a:solidFill>
                        </a:rPr>
                        <a:t>HIGH</a:t>
                      </a:r>
                    </a:p>
                  </a:txBody>
                  <a:tcPr/>
                </a:tc>
                <a:tc>
                  <a:txBody>
                    <a:bodyPr/>
                    <a:lstStyle/>
                    <a:p>
                      <a:r>
                        <a:rPr lang="en-US" dirty="0">
                          <a:solidFill>
                            <a:schemeClr val="bg1">
                              <a:lumMod val="95000"/>
                            </a:schemeClr>
                          </a:solidFill>
                        </a:rPr>
                        <a:t>LOW</a:t>
                      </a:r>
                    </a:p>
                  </a:txBody>
                  <a:tcPr/>
                </a:tc>
                <a:tc>
                  <a:txBody>
                    <a:bodyPr/>
                    <a:lstStyle/>
                    <a:p>
                      <a:r>
                        <a:rPr lang="en-US" dirty="0">
                          <a:solidFill>
                            <a:schemeClr val="bg1">
                              <a:lumMod val="95000"/>
                            </a:schemeClr>
                          </a:solidFill>
                        </a:rPr>
                        <a:t>3</a:t>
                      </a:r>
                    </a:p>
                  </a:txBody>
                  <a:tcPr/>
                </a:tc>
                <a:extLst>
                  <a:ext uri="{0D108BD9-81ED-4DB2-BD59-A6C34878D82A}">
                    <a16:rowId xmlns:a16="http://schemas.microsoft.com/office/drawing/2014/main" val="1674003180"/>
                  </a:ext>
                </a:extLst>
              </a:tr>
            </a:tbl>
          </a:graphicData>
        </a:graphic>
      </p:graphicFrame>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lt1"/>
              </a:buClr>
              <a:buSzPts val="1600"/>
              <a:buNone/>
            </a:pPr>
            <a:r>
              <a:rPr lang="en-US" sz="1600" dirty="0"/>
              <a:t>Encryption in rest is where you protect stored data.</a:t>
            </a:r>
          </a:p>
          <a:p>
            <a:pPr marL="0" lvl="0" indent="0" algn="l" rtl="0">
              <a:lnSpc>
                <a:spcPct val="90000"/>
              </a:lnSpc>
              <a:spcBef>
                <a:spcPts val="1000"/>
              </a:spcBef>
              <a:spcAft>
                <a:spcPts val="0"/>
              </a:spcAft>
              <a:buClr>
                <a:schemeClr val="lt1"/>
              </a:buClr>
              <a:buSzPts val="1600"/>
              <a:buNone/>
            </a:pPr>
            <a:r>
              <a:rPr lang="en-US" sz="1600" dirty="0"/>
              <a:t>	Hard drives, phones, computers, cloud, etc.</a:t>
            </a:r>
          </a:p>
          <a:p>
            <a:pPr marL="0" lvl="0" indent="0" algn="l" rtl="0">
              <a:lnSpc>
                <a:spcPct val="90000"/>
              </a:lnSpc>
              <a:spcBef>
                <a:spcPts val="1000"/>
              </a:spcBef>
              <a:spcAft>
                <a:spcPts val="0"/>
              </a:spcAft>
              <a:buClr>
                <a:schemeClr val="lt1"/>
              </a:buClr>
              <a:buSzPts val="1600"/>
              <a:buNone/>
            </a:pPr>
            <a:r>
              <a:rPr lang="en-US" sz="1600" dirty="0"/>
              <a:t>Encryption in flight is where you protect data that is moving or being transferred.</a:t>
            </a:r>
          </a:p>
          <a:p>
            <a:pPr marL="0" lvl="0" indent="0" algn="l" rtl="0">
              <a:lnSpc>
                <a:spcPct val="90000"/>
              </a:lnSpc>
              <a:spcBef>
                <a:spcPts val="1000"/>
              </a:spcBef>
              <a:spcAft>
                <a:spcPts val="0"/>
              </a:spcAft>
              <a:buClr>
                <a:schemeClr val="lt1"/>
              </a:buClr>
              <a:buSzPts val="1600"/>
              <a:buNone/>
            </a:pPr>
            <a:r>
              <a:rPr lang="en-US" sz="1600" dirty="0"/>
              <a:t>	devices within a network or moving outside a network.</a:t>
            </a:r>
          </a:p>
          <a:p>
            <a:pPr marL="0" lvl="0" indent="0" algn="l" rtl="0">
              <a:lnSpc>
                <a:spcPct val="90000"/>
              </a:lnSpc>
              <a:spcBef>
                <a:spcPts val="1000"/>
              </a:spcBef>
              <a:spcAft>
                <a:spcPts val="0"/>
              </a:spcAft>
              <a:buClr>
                <a:schemeClr val="lt1"/>
              </a:buClr>
              <a:buSzPts val="1600"/>
              <a:buNone/>
            </a:pPr>
            <a:r>
              <a:rPr lang="en-US" sz="1600" dirty="0"/>
              <a:t>Encryption in use is where you protect data that is being created, edited, or considered “in-use”</a:t>
            </a:r>
          </a:p>
          <a:p>
            <a:pPr marL="0" lvl="0" indent="0" algn="l" rtl="0">
              <a:lnSpc>
                <a:spcPct val="90000"/>
              </a:lnSpc>
              <a:spcBef>
                <a:spcPts val="1000"/>
              </a:spcBef>
              <a:spcAft>
                <a:spcPts val="0"/>
              </a:spcAft>
              <a:buClr>
                <a:schemeClr val="lt1"/>
              </a:buClr>
              <a:buSzPts val="1600"/>
              <a:buNone/>
            </a:pPr>
            <a:r>
              <a:rPr lang="en-US" sz="1600" dirty="0"/>
              <a:t>	protects data prior to being used or created</a:t>
            </a:r>
            <a:endParaRPr sz="1600" dirty="0"/>
          </a:p>
          <a:p>
            <a:pPr marL="228600" lvl="0" indent="-88900" algn="l" rtl="0">
              <a:lnSpc>
                <a:spcPct val="90000"/>
              </a:lnSpc>
              <a:spcBef>
                <a:spcPts val="1000"/>
              </a:spcBef>
              <a:spcAft>
                <a:spcPts val="0"/>
              </a:spcAft>
              <a:buClr>
                <a:schemeClr val="lt1"/>
              </a:buClr>
              <a:buSzPts val="2200"/>
              <a:buNone/>
            </a:pP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400"/>
              <a:buNone/>
            </a:pPr>
            <a:r>
              <a:rPr lang="en-US" dirty="0"/>
              <a:t>Authentication- confirming one’s identity</a:t>
            </a:r>
          </a:p>
          <a:p>
            <a:pPr marL="0" lvl="0" indent="0" algn="l" rtl="0">
              <a:lnSpc>
                <a:spcPct val="90000"/>
              </a:lnSpc>
              <a:spcBef>
                <a:spcPts val="0"/>
              </a:spcBef>
              <a:spcAft>
                <a:spcPts val="0"/>
              </a:spcAft>
              <a:buClr>
                <a:schemeClr val="lt1"/>
              </a:buClr>
              <a:buSzPts val="2400"/>
              <a:buNone/>
            </a:pPr>
            <a:r>
              <a:rPr lang="en-US" dirty="0"/>
              <a:t>	ensure that a person is who they really claim to be.</a:t>
            </a:r>
          </a:p>
          <a:p>
            <a:pPr marL="0" lvl="0" indent="0" algn="l" rtl="0">
              <a:lnSpc>
                <a:spcPct val="90000"/>
              </a:lnSpc>
              <a:spcBef>
                <a:spcPts val="0"/>
              </a:spcBef>
              <a:spcAft>
                <a:spcPts val="0"/>
              </a:spcAft>
              <a:buClr>
                <a:schemeClr val="lt1"/>
              </a:buClr>
              <a:buSzPts val="2400"/>
              <a:buNone/>
            </a:pPr>
            <a:endParaRPr lang="en-US" dirty="0"/>
          </a:p>
          <a:p>
            <a:pPr marL="0" lvl="0" indent="0" algn="l" rtl="0">
              <a:lnSpc>
                <a:spcPct val="90000"/>
              </a:lnSpc>
              <a:spcBef>
                <a:spcPts val="0"/>
              </a:spcBef>
              <a:spcAft>
                <a:spcPts val="0"/>
              </a:spcAft>
              <a:buClr>
                <a:schemeClr val="lt1"/>
              </a:buClr>
              <a:buSzPts val="2400"/>
              <a:buNone/>
            </a:pPr>
            <a:r>
              <a:rPr lang="en-US" dirty="0"/>
              <a:t>Authorization- Specifies the rights and privileges of users</a:t>
            </a:r>
          </a:p>
          <a:p>
            <a:pPr marL="0" lvl="0" indent="0" algn="l" rtl="0">
              <a:lnSpc>
                <a:spcPct val="90000"/>
              </a:lnSpc>
              <a:spcBef>
                <a:spcPts val="0"/>
              </a:spcBef>
              <a:spcAft>
                <a:spcPts val="0"/>
              </a:spcAft>
              <a:buClr>
                <a:schemeClr val="lt1"/>
              </a:buClr>
              <a:buSzPts val="2400"/>
              <a:buNone/>
            </a:pPr>
            <a:r>
              <a:rPr lang="en-US" dirty="0"/>
              <a:t>	controls what a user can and cannot access</a:t>
            </a:r>
          </a:p>
          <a:p>
            <a:pPr marL="0" lvl="0" indent="0" algn="l" rtl="0">
              <a:lnSpc>
                <a:spcPct val="90000"/>
              </a:lnSpc>
              <a:spcBef>
                <a:spcPts val="0"/>
              </a:spcBef>
              <a:spcAft>
                <a:spcPts val="0"/>
              </a:spcAft>
              <a:buClr>
                <a:schemeClr val="lt1"/>
              </a:buClr>
              <a:buSzPts val="2400"/>
              <a:buNone/>
            </a:pPr>
            <a:endParaRPr lang="en-US" dirty="0"/>
          </a:p>
          <a:p>
            <a:pPr marL="0" lvl="0" indent="0" algn="l" rtl="0">
              <a:lnSpc>
                <a:spcPct val="90000"/>
              </a:lnSpc>
              <a:spcBef>
                <a:spcPts val="0"/>
              </a:spcBef>
              <a:spcAft>
                <a:spcPts val="0"/>
              </a:spcAft>
              <a:buClr>
                <a:schemeClr val="lt1"/>
              </a:buClr>
              <a:buSzPts val="2400"/>
              <a:buNone/>
            </a:pPr>
            <a:r>
              <a:rPr lang="en-US" dirty="0"/>
              <a:t>Accounting- this is the process of keeping track of activity within a system including timestamps and resources accessed.</a:t>
            </a:r>
          </a:p>
          <a:p>
            <a:pPr marL="0" lvl="0" indent="0" algn="l" rtl="0">
              <a:lnSpc>
                <a:spcPct val="90000"/>
              </a:lnSpc>
              <a:spcBef>
                <a:spcPts val="0"/>
              </a:spcBef>
              <a:spcAft>
                <a:spcPts val="0"/>
              </a:spcAft>
              <a:buClr>
                <a:schemeClr val="lt1"/>
              </a:buClr>
              <a:buSzPts val="2400"/>
              <a:buNone/>
            </a:pPr>
            <a:r>
              <a:rPr lang="en-US" dirty="0"/>
              <a:t>	all activity is tracked and documented</a:t>
            </a:r>
            <a:endParaRPr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Unit testing- verifies and validates components of a program or application to make sure that the app will work as intended.</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398236C-7FA9-40C9-B456-AA158A506A32}">
  <ds:schemaRefs>
    <ds:schemaRef ds:uri="http://schemas.microsoft.com/sharepoint/v3/contenttype/forms"/>
  </ds:schemaRefs>
</ds:datastoreItem>
</file>

<file path=customXml/itemProps2.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131</TotalTime>
  <Words>592</Words>
  <Application>Microsoft Office PowerPoint</Application>
  <PresentationFormat>Widescreen</PresentationFormat>
  <Paragraphs>161</Paragraphs>
  <Slides>14</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Century Gothic</vt: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AUTOMATION SUMMARY</vt:lpstr>
      <vt:lpstr>TOOLS</vt:lpstr>
      <vt:lpstr>RISKS AND BENEFITS</vt:lpstr>
      <vt:lpstr>RECOMMENDATIONS</vt:lpstr>
      <vt:lpstr>CONCLUSIONS</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fizz trick</cp:lastModifiedBy>
  <cp:revision>5</cp:revision>
  <dcterms:created xsi:type="dcterms:W3CDTF">2020-08-19T17:59:24Z</dcterms:created>
  <dcterms:modified xsi:type="dcterms:W3CDTF">2025-06-16T20:30:42Z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