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li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k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o 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d</a:t>
            </a:r>
            <a:r>
              <a:rPr b="0" lang="en-US" sz="1800" spc="-1" strike="noStrike">
                <a:latin typeface="Arial"/>
              </a:rPr>
              <a:t>it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e </a:t>
            </a:r>
            <a:r>
              <a:rPr b="0" lang="en-US" sz="1800" spc="-1" strike="noStrike">
                <a:latin typeface="Arial"/>
              </a:rPr>
              <a:t>ti</a:t>
            </a:r>
            <a:r>
              <a:rPr b="0" lang="en-US" sz="1800" spc="-1" strike="noStrike">
                <a:latin typeface="Arial"/>
              </a:rPr>
              <a:t>tl</a:t>
            </a:r>
            <a:r>
              <a:rPr b="0" lang="en-US" sz="1800" spc="-1" strike="noStrike">
                <a:latin typeface="Arial"/>
              </a:rPr>
              <a:t>e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x</a:t>
            </a:r>
            <a:r>
              <a:rPr b="0" lang="en-US" sz="1800" spc="-1" strike="noStrike">
                <a:latin typeface="Arial"/>
              </a:rPr>
              <a:t>t </a:t>
            </a:r>
            <a:r>
              <a:rPr b="0" lang="en-US" sz="1800" spc="-1" strike="noStrike">
                <a:latin typeface="Arial"/>
              </a:rPr>
              <a:t>f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solidFill>
            <a:srgbClr val="2140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MoS2: sp2 hybridisation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2309400" y="1538640"/>
            <a:ext cx="4963320" cy="3722400"/>
          </a:xfrm>
          <a:prstGeom prst="rect">
            <a:avLst/>
          </a:prstGeom>
          <a:ln>
            <a:noFill/>
          </a:ln>
        </p:spPr>
      </p:pic>
      <p:sp>
        <p:nvSpPr>
          <p:cNvPr id="78" name="CustomShape 2"/>
          <p:cNvSpPr/>
          <p:nvPr/>
        </p:nvSpPr>
        <p:spPr>
          <a:xfrm>
            <a:off x="7321680" y="2031120"/>
            <a:ext cx="48240" cy="258480"/>
          </a:xfrm>
          <a:prstGeom prst="rightBracket">
            <a:avLst>
              <a:gd name="adj" fmla="val 8333"/>
            </a:avLst>
          </a:prstGeom>
          <a:noFill/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3"/>
          <p:cNvSpPr/>
          <p:nvPr/>
        </p:nvSpPr>
        <p:spPr>
          <a:xfrm>
            <a:off x="7321680" y="2566440"/>
            <a:ext cx="56520" cy="705960"/>
          </a:xfrm>
          <a:prstGeom prst="rightBracket">
            <a:avLst>
              <a:gd name="adj" fmla="val 32440"/>
            </a:avLst>
          </a:prstGeom>
          <a:noFill/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4"/>
          <p:cNvSpPr/>
          <p:nvPr/>
        </p:nvSpPr>
        <p:spPr>
          <a:xfrm>
            <a:off x="7635600" y="1900440"/>
            <a:ext cx="321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1" name="CustomShape 5"/>
          <p:cNvSpPr/>
          <p:nvPr/>
        </p:nvSpPr>
        <p:spPr>
          <a:xfrm>
            <a:off x="7495200" y="2720880"/>
            <a:ext cx="734400" cy="5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libri"/>
              </a:rPr>
              <a:t>x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,p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libri"/>
              </a:rPr>
              <a:t>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2" name="CustomShape 6"/>
          <p:cNvSpPr/>
          <p:nvPr/>
        </p:nvSpPr>
        <p:spPr>
          <a:xfrm>
            <a:off x="4608000" y="2158560"/>
            <a:ext cx="91440" cy="731520"/>
          </a:xfrm>
          <a:custGeom>
            <a:avLst/>
            <a:gdLst/>
            <a:ahLst/>
            <a:rect l="0" t="0" r="r" b="b"/>
            <a:pathLst>
              <a:path w="256" h="2034">
                <a:moveTo>
                  <a:pt x="0" y="404"/>
                </a:moveTo>
                <a:lnTo>
                  <a:pt x="127" y="0"/>
                </a:lnTo>
                <a:lnTo>
                  <a:pt x="255" y="404"/>
                </a:lnTo>
                <a:lnTo>
                  <a:pt x="191" y="404"/>
                </a:lnTo>
                <a:lnTo>
                  <a:pt x="191" y="1628"/>
                </a:lnTo>
                <a:lnTo>
                  <a:pt x="255" y="1628"/>
                </a:lnTo>
                <a:lnTo>
                  <a:pt x="127" y="2033"/>
                </a:lnTo>
                <a:lnTo>
                  <a:pt x="0" y="1628"/>
                </a:lnTo>
                <a:lnTo>
                  <a:pt x="63" y="1628"/>
                </a:lnTo>
                <a:lnTo>
                  <a:pt x="63" y="404"/>
                </a:lnTo>
                <a:lnTo>
                  <a:pt x="0" y="404"/>
                </a:lnTo>
              </a:path>
            </a:pathLst>
          </a:custGeom>
          <a:solidFill>
            <a:srgbClr val="ef413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TextShape 7"/>
          <p:cNvSpPr txBox="1"/>
          <p:nvPr/>
        </p:nvSpPr>
        <p:spPr>
          <a:xfrm>
            <a:off x="4937760" y="2377440"/>
            <a:ext cx="914400" cy="346320"/>
          </a:xfrm>
          <a:prstGeom prst="rect">
            <a:avLst/>
          </a:prstGeom>
          <a:noFill/>
          <a:ln>
            <a:noFill/>
          </a:ln>
        </p:spPr>
      </p:sp>
      <mc:AlternateContent>
        <mc:Choice xmlns:a14="http://schemas.microsoft.com/office/drawing/2010/main" Requires="a14">
          <p:sp>
            <p:nvSpPr>
              <p:cNvPr id="84" name="Formula 8"/>
              <p:cNvSpPr txBox="1"/>
              <p:nvPr/>
            </p:nvSpPr>
            <p:spPr>
              <a:xfrm>
                <a:off x="4754880" y="2335680"/>
                <a:ext cx="786600" cy="169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Ω</m:t>
                    </m:r>
                    <m:r>
                      <m:t xml:space="preserve">=</m:t>
                    </m:r>
                    <m:r>
                      <m:t xml:space="preserve">99</m:t>
                    </m:r>
                    <m:r>
                      <m:t xml:space="preserve">meV</m:t>
                    </m:r>
                  </m:oMath>
                </a14:m>
              </a:p>
            </p:txBody>
          </p:sp>
        </mc:Choice>
        <mc:Fallback/>
      </mc:AlternateContent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0"/>
            <a:ext cx="10079640" cy="731160"/>
          </a:xfrm>
          <a:prstGeom prst="rect">
            <a:avLst/>
          </a:prstGeom>
          <a:solidFill>
            <a:srgbClr val="2140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6000" y="154800"/>
            <a:ext cx="9509400" cy="4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Floquet bandstructure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213840" y="1554480"/>
            <a:ext cx="4632480" cy="3474720"/>
          </a:xfrm>
          <a:prstGeom prst="rect">
            <a:avLst/>
          </a:prstGeom>
          <a:ln>
            <a:noFill/>
          </a:ln>
        </p:spPr>
      </p:pic>
      <p:sp>
        <p:nvSpPr>
          <p:cNvPr id="88" name="TextShape 3"/>
          <p:cNvSpPr txBox="1"/>
          <p:nvPr/>
        </p:nvSpPr>
        <p:spPr>
          <a:xfrm>
            <a:off x="329760" y="897840"/>
            <a:ext cx="36936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Circular, A=0.01 a</a:t>
            </a:r>
            <a:r>
              <a:rPr b="0" lang="en-US" sz="1800" spc="-1" strike="noStrike" baseline="-33000">
                <a:latin typeface="Arial"/>
              </a:rPr>
              <a:t>0</a:t>
            </a:r>
            <a:r>
              <a:rPr b="0" lang="en-US" sz="1800" spc="-1" strike="noStrike" baseline="33000">
                <a:latin typeface="Arial"/>
              </a:rPr>
              <a:t>-1</a:t>
            </a:r>
            <a:r>
              <a:rPr b="0" lang="en-US" sz="1800" spc="-1" strike="noStrike">
                <a:latin typeface="Arial"/>
              </a:rPr>
              <a:t> (~4 MV/m),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5148000" y="1930680"/>
            <a:ext cx="4636080" cy="2915640"/>
          </a:xfrm>
          <a:prstGeom prst="rect">
            <a:avLst/>
          </a:prstGeom>
          <a:ln>
            <a:noFill/>
          </a:ln>
        </p:spPr>
      </p:pic>
      <p:sp>
        <p:nvSpPr>
          <p:cNvPr id="90" name="TextShape 4"/>
          <p:cNvSpPr txBox="1"/>
          <p:nvPr/>
        </p:nvSpPr>
        <p:spPr>
          <a:xfrm>
            <a:off x="6217920" y="1630080"/>
            <a:ext cx="25603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latin typeface="Arial"/>
              </a:rPr>
              <a:t>Overlap with original bands</a:t>
            </a:r>
            <a:endParaRPr b="0" lang="en-US" sz="1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91" name="Formula 5"/>
              <p:cNvSpPr txBox="1"/>
              <p:nvPr/>
            </p:nvSpPr>
            <p:spPr>
              <a:xfrm>
                <a:off x="3677400" y="933840"/>
                <a:ext cx="1316880" cy="283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Ω</m:t>
                    </m:r>
                    <m:r>
                      <m:t xml:space="preserve">=</m:t>
                    </m:r>
                    <m:r>
                      <m:t xml:space="preserve">99</m:t>
                    </m:r>
                    <m:r>
                      <m:t xml:space="preserve">meV</m:t>
                    </m:r>
                  </m:oMath>
                </a14:m>
              </a:p>
            </p:txBody>
          </p:sp>
        </mc:Choice>
        <mc:Fallback/>
      </mc:AlternateContent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0"/>
            <a:ext cx="10079640" cy="731160"/>
          </a:xfrm>
          <a:prstGeom prst="rect">
            <a:avLst/>
          </a:prstGeom>
          <a:solidFill>
            <a:srgbClr val="2140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6000" y="154800"/>
            <a:ext cx="9509400" cy="4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Floquet bandstructure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13840" y="1554480"/>
            <a:ext cx="4632480" cy="3474720"/>
          </a:xfrm>
          <a:prstGeom prst="rect">
            <a:avLst/>
          </a:prstGeom>
          <a:ln>
            <a:noFill/>
          </a:ln>
        </p:spPr>
      </p:pic>
      <p:sp>
        <p:nvSpPr>
          <p:cNvPr id="95" name="TextShape 3"/>
          <p:cNvSpPr txBox="1"/>
          <p:nvPr/>
        </p:nvSpPr>
        <p:spPr>
          <a:xfrm>
            <a:off x="329760" y="897840"/>
            <a:ext cx="36936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  <a:ea typeface="Noto Sans CJK SC"/>
              </a:rPr>
              <a:t>Circular, A=0.1</a:t>
            </a:r>
            <a:r>
              <a:rPr b="0" lang="en-US" sz="1800" spc="-1" strike="noStrike">
                <a:latin typeface="Arial"/>
              </a:rPr>
              <a:t> a</a:t>
            </a:r>
            <a:r>
              <a:rPr b="0" lang="en-US" sz="1800" spc="-1" strike="noStrike" baseline="-33000">
                <a:latin typeface="Arial"/>
              </a:rPr>
              <a:t>0</a:t>
            </a:r>
            <a:r>
              <a:rPr b="0" lang="en-US" sz="1800" spc="-1" strike="noStrike" baseline="33000">
                <a:latin typeface="Arial"/>
              </a:rPr>
              <a:t>-1 </a:t>
            </a:r>
            <a:r>
              <a:rPr b="0" lang="en-US" sz="1800" spc="-1" strike="noStrike">
                <a:latin typeface="Arial"/>
              </a:rPr>
              <a:t>(~40 MV/m),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5148000" y="1930680"/>
            <a:ext cx="4636080" cy="2915640"/>
          </a:xfrm>
          <a:prstGeom prst="rect">
            <a:avLst/>
          </a:prstGeom>
          <a:ln>
            <a:noFill/>
          </a:ln>
        </p:spPr>
      </p:pic>
      <p:sp>
        <p:nvSpPr>
          <p:cNvPr id="97" name="TextShape 4"/>
          <p:cNvSpPr txBox="1"/>
          <p:nvPr/>
        </p:nvSpPr>
        <p:spPr>
          <a:xfrm>
            <a:off x="6217920" y="1630080"/>
            <a:ext cx="25603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latin typeface="Arial"/>
              </a:rPr>
              <a:t>Overlap with original bands</a:t>
            </a:r>
            <a:endParaRPr b="0" lang="en-US" sz="1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98" name="Formula 5"/>
              <p:cNvSpPr txBox="1"/>
              <p:nvPr/>
            </p:nvSpPr>
            <p:spPr>
              <a:xfrm>
                <a:off x="3677400" y="934200"/>
                <a:ext cx="1316880" cy="283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Ω</m:t>
                    </m:r>
                    <m:r>
                      <m:t xml:space="preserve">=</m:t>
                    </m:r>
                    <m:r>
                      <m:t xml:space="preserve">99</m:t>
                    </m:r>
                    <m:r>
                      <m:t xml:space="preserve">meV</m:t>
                    </m:r>
                  </m:oMath>
                </a14:m>
              </a:p>
            </p:txBody>
          </p:sp>
        </mc:Choice>
        <mc:Fallback/>
      </mc:AlternateContent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0079640" cy="731160"/>
          </a:xfrm>
          <a:prstGeom prst="rect">
            <a:avLst/>
          </a:prstGeom>
          <a:solidFill>
            <a:srgbClr val="2140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6000" y="154800"/>
            <a:ext cx="9509400" cy="4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Floquet bandstructure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213840" y="1554480"/>
            <a:ext cx="4632480" cy="3474720"/>
          </a:xfrm>
          <a:prstGeom prst="rect">
            <a:avLst/>
          </a:prstGeom>
          <a:ln>
            <a:noFill/>
          </a:ln>
        </p:spPr>
      </p:pic>
      <p:sp>
        <p:nvSpPr>
          <p:cNvPr id="102" name="TextShape 3"/>
          <p:cNvSpPr txBox="1"/>
          <p:nvPr/>
        </p:nvSpPr>
        <p:spPr>
          <a:xfrm>
            <a:off x="329760" y="897840"/>
            <a:ext cx="36936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  <a:ea typeface="Noto Sans CJK SC"/>
              </a:rPr>
              <a:t>Circular, A=0.5</a:t>
            </a:r>
            <a:r>
              <a:rPr b="0" lang="en-US" sz="1800" spc="-1" strike="noStrike">
                <a:latin typeface="Arial"/>
              </a:rPr>
              <a:t> a</a:t>
            </a:r>
            <a:r>
              <a:rPr b="0" lang="en-US" sz="1800" spc="-1" strike="noStrike" baseline="-33000">
                <a:latin typeface="Arial"/>
              </a:rPr>
              <a:t>0</a:t>
            </a:r>
            <a:r>
              <a:rPr b="0" lang="en-US" sz="1800" spc="-1" strike="noStrike" baseline="33000">
                <a:latin typeface="Arial"/>
              </a:rPr>
              <a:t>-1</a:t>
            </a:r>
            <a:r>
              <a:rPr b="0" lang="en-US" sz="1800" spc="-1" strike="noStrike">
                <a:latin typeface="Arial"/>
              </a:rPr>
              <a:t> (~200 MV/m),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5148000" y="1930680"/>
            <a:ext cx="4636080" cy="2915640"/>
          </a:xfrm>
          <a:prstGeom prst="rect">
            <a:avLst/>
          </a:prstGeom>
          <a:ln>
            <a:noFill/>
          </a:ln>
        </p:spPr>
      </p:pic>
      <p:sp>
        <p:nvSpPr>
          <p:cNvPr id="104" name="TextShape 4"/>
          <p:cNvSpPr txBox="1"/>
          <p:nvPr/>
        </p:nvSpPr>
        <p:spPr>
          <a:xfrm>
            <a:off x="6217920" y="1630080"/>
            <a:ext cx="25603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latin typeface="Arial"/>
              </a:rPr>
              <a:t>Overlap with original bands</a:t>
            </a:r>
            <a:endParaRPr b="0" lang="en-US" sz="1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05" name="Formula 5"/>
              <p:cNvSpPr txBox="1"/>
              <p:nvPr/>
            </p:nvSpPr>
            <p:spPr>
              <a:xfrm>
                <a:off x="3749400" y="934200"/>
                <a:ext cx="1316880" cy="283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Ω</m:t>
                    </m:r>
                    <m:r>
                      <m:t xml:space="preserve">=</m:t>
                    </m:r>
                    <m:r>
                      <m:t xml:space="preserve">99</m:t>
                    </m:r>
                    <m:r>
                      <m:t xml:space="preserve">meV</m:t>
                    </m:r>
                  </m:oMath>
                </a14:m>
              </a:p>
            </p:txBody>
          </p:sp>
        </mc:Choice>
        <mc:Fallback/>
      </mc:AlternateContent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0"/>
            <a:ext cx="10079640" cy="731160"/>
          </a:xfrm>
          <a:prstGeom prst="rect">
            <a:avLst/>
          </a:prstGeom>
          <a:solidFill>
            <a:srgbClr val="2140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6000" y="154800"/>
            <a:ext cx="9509400" cy="4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Floquet bandstructure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13840" y="1554480"/>
            <a:ext cx="4632480" cy="3474720"/>
          </a:xfrm>
          <a:prstGeom prst="rect">
            <a:avLst/>
          </a:prstGeom>
          <a:ln>
            <a:noFill/>
          </a:ln>
        </p:spPr>
      </p:pic>
      <p:sp>
        <p:nvSpPr>
          <p:cNvPr id="109" name="TextShape 3"/>
          <p:cNvSpPr txBox="1"/>
          <p:nvPr/>
        </p:nvSpPr>
        <p:spPr>
          <a:xfrm>
            <a:off x="329760" y="897840"/>
            <a:ext cx="4333680" cy="65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  <a:ea typeface="Noto Sans CJK SC"/>
              </a:rPr>
              <a:t>Linear (x=y), A=0.01</a:t>
            </a:r>
            <a:r>
              <a:rPr b="0" lang="en-US" sz="1800" spc="-1" strike="noStrike">
                <a:latin typeface="Arial"/>
              </a:rPr>
              <a:t> a</a:t>
            </a:r>
            <a:r>
              <a:rPr b="0" lang="en-US" sz="1800" spc="-1" strike="noStrike" baseline="-33000">
                <a:latin typeface="Arial"/>
              </a:rPr>
              <a:t>0</a:t>
            </a:r>
            <a:r>
              <a:rPr b="0" lang="en-US" sz="1800" spc="-1" strike="noStrike" baseline="33000">
                <a:latin typeface="Arial"/>
              </a:rPr>
              <a:t>-1</a:t>
            </a:r>
            <a:r>
              <a:rPr b="0" lang="en-US" sz="1800" spc="-1" strike="noStrike">
                <a:latin typeface="Arial"/>
              </a:rPr>
              <a:t> (~4 MV/m),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5148000" y="1930680"/>
            <a:ext cx="4636080" cy="2915640"/>
          </a:xfrm>
          <a:prstGeom prst="rect">
            <a:avLst/>
          </a:prstGeom>
          <a:ln>
            <a:noFill/>
          </a:ln>
        </p:spPr>
      </p:pic>
      <p:sp>
        <p:nvSpPr>
          <p:cNvPr id="111" name="TextShape 4"/>
          <p:cNvSpPr txBox="1"/>
          <p:nvPr/>
        </p:nvSpPr>
        <p:spPr>
          <a:xfrm>
            <a:off x="6217920" y="1630080"/>
            <a:ext cx="25603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latin typeface="Arial"/>
              </a:rPr>
              <a:t>Overlap with original bands</a:t>
            </a:r>
            <a:endParaRPr b="0" lang="en-US" sz="1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12" name="Formula 5"/>
              <p:cNvSpPr txBox="1"/>
              <p:nvPr/>
            </p:nvSpPr>
            <p:spPr>
              <a:xfrm>
                <a:off x="4073400" y="934200"/>
                <a:ext cx="1316880" cy="283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Ω</m:t>
                    </m:r>
                    <m:r>
                      <m:t xml:space="preserve">=</m:t>
                    </m:r>
                    <m:r>
                      <m:t xml:space="preserve">99</m:t>
                    </m:r>
                    <m:r>
                      <m:t xml:space="preserve">meV</m:t>
                    </m:r>
                  </m:oMath>
                </a14:m>
              </a:p>
            </p:txBody>
          </p:sp>
        </mc:Choice>
        <mc:Fallback/>
      </mc:AlternateContent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0"/>
            <a:ext cx="10079640" cy="731160"/>
          </a:xfrm>
          <a:prstGeom prst="rect">
            <a:avLst/>
          </a:prstGeom>
          <a:solidFill>
            <a:srgbClr val="2140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6000" y="154800"/>
            <a:ext cx="9509400" cy="4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Floquet bandstructure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213840" y="1554480"/>
            <a:ext cx="4632480" cy="3474720"/>
          </a:xfrm>
          <a:prstGeom prst="rect">
            <a:avLst/>
          </a:prstGeom>
          <a:ln>
            <a:noFill/>
          </a:ln>
        </p:spPr>
      </p:pic>
      <p:sp>
        <p:nvSpPr>
          <p:cNvPr id="116" name="TextShape 3"/>
          <p:cNvSpPr txBox="1"/>
          <p:nvPr/>
        </p:nvSpPr>
        <p:spPr>
          <a:xfrm>
            <a:off x="329760" y="897840"/>
            <a:ext cx="4333680" cy="65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  <a:ea typeface="Noto Sans CJK SC"/>
              </a:rPr>
              <a:t>Linear (x=y), A=0.1</a:t>
            </a:r>
            <a:r>
              <a:rPr b="0" lang="en-US" sz="1800" spc="-1" strike="noStrike">
                <a:latin typeface="Arial"/>
              </a:rPr>
              <a:t> a</a:t>
            </a:r>
            <a:r>
              <a:rPr b="0" lang="en-US" sz="1800" spc="-1" strike="noStrike" baseline="-33000">
                <a:latin typeface="Arial"/>
              </a:rPr>
              <a:t>0</a:t>
            </a:r>
            <a:r>
              <a:rPr b="0" lang="en-US" sz="1800" spc="-1" strike="noStrike" baseline="33000">
                <a:latin typeface="Arial"/>
              </a:rPr>
              <a:t>-1</a:t>
            </a:r>
            <a:r>
              <a:rPr b="0" lang="en-US" sz="1800" spc="-1" strike="noStrike">
                <a:latin typeface="Arial"/>
              </a:rPr>
              <a:t> (~40 MV/m),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5148000" y="1930680"/>
            <a:ext cx="4636080" cy="2915640"/>
          </a:xfrm>
          <a:prstGeom prst="rect">
            <a:avLst/>
          </a:prstGeom>
          <a:ln>
            <a:noFill/>
          </a:ln>
        </p:spPr>
      </p:pic>
      <p:sp>
        <p:nvSpPr>
          <p:cNvPr id="118" name="TextShape 4"/>
          <p:cNvSpPr txBox="1"/>
          <p:nvPr/>
        </p:nvSpPr>
        <p:spPr>
          <a:xfrm>
            <a:off x="6217920" y="1630080"/>
            <a:ext cx="25603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latin typeface="Arial"/>
              </a:rPr>
              <a:t>Overlap with original bands</a:t>
            </a:r>
            <a:endParaRPr b="0" lang="en-US" sz="1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19" name="Formula 5"/>
              <p:cNvSpPr txBox="1"/>
              <p:nvPr/>
            </p:nvSpPr>
            <p:spPr>
              <a:xfrm>
                <a:off x="4073400" y="934200"/>
                <a:ext cx="1316880" cy="283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Ω</m:t>
                    </m:r>
                    <m:r>
                      <m:t xml:space="preserve">=</m:t>
                    </m:r>
                    <m:r>
                      <m:t xml:space="preserve">99</m:t>
                    </m:r>
                    <m:r>
                      <m:t xml:space="preserve">meV</m:t>
                    </m:r>
                  </m:oMath>
                </a14:m>
              </a:p>
            </p:txBody>
          </p:sp>
        </mc:Choice>
        <mc:Fallback/>
      </mc:AlternateContent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10079640" cy="731160"/>
          </a:xfrm>
          <a:prstGeom prst="rect">
            <a:avLst/>
          </a:prstGeom>
          <a:solidFill>
            <a:srgbClr val="2140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36000" y="154800"/>
            <a:ext cx="9509400" cy="4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Floquet bandstructure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213840" y="1554480"/>
            <a:ext cx="4632480" cy="3474720"/>
          </a:xfrm>
          <a:prstGeom prst="rect">
            <a:avLst/>
          </a:prstGeom>
          <a:ln>
            <a:noFill/>
          </a:ln>
        </p:spPr>
      </p:pic>
      <p:sp>
        <p:nvSpPr>
          <p:cNvPr id="123" name="TextShape 3"/>
          <p:cNvSpPr txBox="1"/>
          <p:nvPr/>
        </p:nvSpPr>
        <p:spPr>
          <a:xfrm>
            <a:off x="329760" y="897840"/>
            <a:ext cx="36936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Linear (x=y), A=0.5 (~200 MV/m),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5148000" y="1930680"/>
            <a:ext cx="4636080" cy="2915640"/>
          </a:xfrm>
          <a:prstGeom prst="rect">
            <a:avLst/>
          </a:prstGeom>
          <a:ln>
            <a:noFill/>
          </a:ln>
        </p:spPr>
      </p:pic>
      <p:sp>
        <p:nvSpPr>
          <p:cNvPr id="125" name="TextShape 4"/>
          <p:cNvSpPr txBox="1"/>
          <p:nvPr/>
        </p:nvSpPr>
        <p:spPr>
          <a:xfrm>
            <a:off x="6217920" y="1630080"/>
            <a:ext cx="25603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latin typeface="Arial"/>
              </a:rPr>
              <a:t>Overlap with original bands</a:t>
            </a:r>
            <a:endParaRPr b="0" lang="en-US" sz="1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26" name="Formula 5"/>
              <p:cNvSpPr txBox="1"/>
              <p:nvPr/>
            </p:nvSpPr>
            <p:spPr>
              <a:xfrm>
                <a:off x="3821400" y="934200"/>
                <a:ext cx="1316880" cy="283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Ω</m:t>
                    </m:r>
                    <m:r>
                      <m:t xml:space="preserve">=</m:t>
                    </m:r>
                    <m:r>
                      <m:t xml:space="preserve">99</m:t>
                    </m:r>
                    <m:r>
                      <m:t xml:space="preserve">meV</m:t>
                    </m:r>
                  </m:oMath>
                </a14:m>
              </a:p>
            </p:txBody>
          </p:sp>
        </mc:Choice>
        <mc:Fallback/>
      </mc:AlternateContent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2019-09-18T10:18:02Z</dcterms:created>
  <dc:creator/>
  <dc:description/>
  <dc:language>en-US</dc:language>
  <cp:lastModifiedBy/>
  <dcterms:modified xsi:type="dcterms:W3CDTF">2020-02-03T12:06:07Z</dcterms:modified>
  <cp:revision>323</cp:revision>
  <dc:subject/>
  <dc:title/>
</cp:coreProperties>
</file>