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7" r:id="rId3"/>
    <p:sldId id="27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67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625BF-EC83-4DBB-92F2-833BCAAC6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ED9BA3-7D31-405A-B233-BD43CB05D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42149D-CF28-403B-9694-11A6228E0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B690-006E-457A-B1E6-8D131DCAA595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53D328-7D02-4ADF-A67A-6652EEB15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8225A-ABB0-4B88-9903-DC0594297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ACB2-0E4B-4E5D-A8FB-5B7937B0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86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189AAE-C13C-4BD6-BE19-03C647009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ED8743-B6BF-4429-9FEC-3711BEF42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758392-73FF-4849-A242-B4A0E8BD1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B690-006E-457A-B1E6-8D131DCAA595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EC48D3-0CE0-421B-ADD7-88BE5F065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0E5DF6-1BA5-4F8F-A0A1-4F21E786C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ACB2-0E4B-4E5D-A8FB-5B7937B0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4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BB916D9-A16F-4529-B336-6B36400856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9E6E33-26F4-43C7-A22A-E26F3FB46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0C45DB-C96E-47D8-904B-C408BDB97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B690-006E-457A-B1E6-8D131DCAA595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6F8D46-FB4B-42FB-BF79-1F8FB4445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3C3159-9C8C-4402-ABB1-6817065B2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ACB2-0E4B-4E5D-A8FB-5B7937B0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66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6667F2-31FD-44B1-AA16-23681C075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E3761E-EB30-44EE-AB90-468130A73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7159AF-06CE-4C76-B580-F5F25379B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B690-006E-457A-B1E6-8D131DCAA595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56628E-9BA2-4A33-9DB7-DD9F246F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E3CEA-247C-4EAD-A04A-B8E8E705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ACB2-0E4B-4E5D-A8FB-5B7937B0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29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192A7-8D68-495F-A59C-EF501B7C8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3B6431-AC04-49E4-8E27-A1A444F68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1D4327-4EFC-4838-997E-2CC45D0E0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B690-006E-457A-B1E6-8D131DCAA595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30BCAE-F569-4A42-A1A6-58B098577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6CEEFF-B3D0-43BA-A8A0-1B543051C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ACB2-0E4B-4E5D-A8FB-5B7937B0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75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6460B-5477-4B30-A573-1322E9405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89632B-906A-45E4-9EB1-530E82460F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3CA1C6-667D-4C20-9F2F-F8342445E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A672AE-C534-499C-ACE8-A451383CF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B690-006E-457A-B1E6-8D131DCAA595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337EF1-63CD-41B8-93E8-ACD8A1C1B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BD402B-9569-4840-A493-ED9262576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ACB2-0E4B-4E5D-A8FB-5B7937B0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20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05178-3AD7-4E04-934F-3BBF37249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08421A-B147-4133-BF1A-344DC9B63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968EA6-01A7-4F7C-BCFF-306C371F1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7928126-CF2B-4118-9AE5-05082560CC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CE2A3A-FA54-4C21-A61B-7078DE7166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AB0B34A-7540-4F00-B545-6094636B9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B690-006E-457A-B1E6-8D131DCAA595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7F4269E-AEE0-4765-BA7F-68584CEF3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0534EB-2EAD-448E-8829-80CD60752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ACB2-0E4B-4E5D-A8FB-5B7937B0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9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059346-FA4F-436A-BB12-1CAAD3263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B8B438-FE97-4463-AD9F-357CCBE20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B690-006E-457A-B1E6-8D131DCAA595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CC798E-F49E-4F2C-A327-3BDA57B41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D7AE6F-1FA3-444E-AC00-E1FF2CAF8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ACB2-0E4B-4E5D-A8FB-5B7937B0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54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1D3233-697F-47AE-9392-FBE2B018B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B690-006E-457A-B1E6-8D131DCAA595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1B9626-AEAB-4264-96DF-B96CE7FEB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B9B573-C209-475B-8B67-F7A7FAC23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ACB2-0E4B-4E5D-A8FB-5B7937B0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5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4DE0F-4020-49EB-B023-58CD7ABEE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181095-98F2-4141-83B9-F6539C2C4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FD5F63-82E4-4F72-B7E5-2EF4D4441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89CCBC-2A1A-4C5B-8CFF-64D531A3D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B690-006E-457A-B1E6-8D131DCAA595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A1478D-D252-4001-BC81-73561B9A9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023791-A343-404F-8F05-741BE1A71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ACB2-0E4B-4E5D-A8FB-5B7937B0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7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66B9B-40CB-4E1F-A2AB-6FBEF49CF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48EC49-1F60-4F77-9A74-7076BCF2A9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C6BB69-B26A-4B8B-869D-79AF66CF5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3D8368-161F-40B7-A634-1A869F8F7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B690-006E-457A-B1E6-8D131DCAA595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B16C7F-6787-419F-81A7-E9F8E964A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033E0F-0233-4C04-8812-3646A84A7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ACB2-0E4B-4E5D-A8FB-5B7937B0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27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948862-07D8-4834-A1A4-39C8992B0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B68782-6E7B-4AB2-B0FA-229F1C24E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976FD7-E797-475E-87DD-D6235AC43A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9B690-006E-457A-B1E6-8D131DCAA595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7A03A5-77AF-4706-9134-CA3396B5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8C21A4-1453-48EE-9150-C8956E3FCA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8ACB2-0E4B-4E5D-A8FB-5B7937B0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5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85F7D39-669D-4530-8C2D-8F87F7EE4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759" y="1561005"/>
            <a:ext cx="4233501" cy="310177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74589B5A-C9F4-4276-9E55-6742F2A8A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836" y="1580744"/>
            <a:ext cx="4134427" cy="307891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83F294E-71B4-4313-B875-C02217AEAD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72" y="1580744"/>
            <a:ext cx="4302090" cy="312844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F058BF0-4BC2-4B5D-A9B9-E77DEFA141B7}"/>
              </a:ext>
            </a:extLst>
          </p:cNvPr>
          <p:cNvSpPr txBox="1"/>
          <p:nvPr/>
        </p:nvSpPr>
        <p:spPr>
          <a:xfrm>
            <a:off x="2349658" y="100646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3.15°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7FD892-A9F8-490A-BBE9-29B3F1FDF8B8}"/>
              </a:ext>
            </a:extLst>
          </p:cNvPr>
          <p:cNvSpPr txBox="1"/>
          <p:nvPr/>
        </p:nvSpPr>
        <p:spPr>
          <a:xfrm>
            <a:off x="6232904" y="1016877"/>
            <a:ext cx="671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2.65°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D3BE764-9832-4305-9B6A-3B3B5C8D4E02}"/>
              </a:ext>
            </a:extLst>
          </p:cNvPr>
          <p:cNvSpPr txBox="1"/>
          <p:nvPr/>
        </p:nvSpPr>
        <p:spPr>
          <a:xfrm>
            <a:off x="3891225" y="325230"/>
            <a:ext cx="4123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Twisted bilayer MoS2 DFT band structures</a:t>
            </a:r>
            <a:endParaRPr 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F9C5975-C9B6-4A83-A707-ECB5243803B4}"/>
              </a:ext>
            </a:extLst>
          </p:cNvPr>
          <p:cNvSpPr txBox="1"/>
          <p:nvPr/>
        </p:nvSpPr>
        <p:spPr>
          <a:xfrm>
            <a:off x="10250722" y="1016877"/>
            <a:ext cx="671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2.28°</a:t>
            </a:r>
          </a:p>
        </p:txBody>
      </p:sp>
    </p:spTree>
    <p:extLst>
      <p:ext uri="{BB962C8B-B14F-4D97-AF65-F5344CB8AC3E}">
        <p14:creationId xmlns:p14="http://schemas.microsoft.com/office/powerpoint/2010/main" val="22586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5ADED14B-5F99-4073-BB42-5B5603702545}"/>
              </a:ext>
            </a:extLst>
          </p:cNvPr>
          <p:cNvSpPr txBox="1"/>
          <p:nvPr/>
        </p:nvSpPr>
        <p:spPr>
          <a:xfrm>
            <a:off x="2388965" y="1886700"/>
            <a:ext cx="671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2.65°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AD06DB4-8E27-4B3C-AD56-8DD2C3A4D0EC}"/>
              </a:ext>
            </a:extLst>
          </p:cNvPr>
          <p:cNvGrpSpPr/>
          <p:nvPr/>
        </p:nvGrpSpPr>
        <p:grpSpPr>
          <a:xfrm>
            <a:off x="43466" y="254776"/>
            <a:ext cx="8827711" cy="6387603"/>
            <a:chOff x="1101804" y="390244"/>
            <a:chExt cx="8827711" cy="638760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EBF1EF9-E791-4108-B212-6E8513E9A67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861142" y="566957"/>
              <a:ext cx="1865854" cy="2116828"/>
              <a:chOff x="7642530" y="1729265"/>
              <a:chExt cx="2332317" cy="2646035"/>
            </a:xfrm>
          </p:grpSpPr>
          <p:sp>
            <p:nvSpPr>
              <p:cNvPr id="4" name="六边形 3">
                <a:extLst>
                  <a:ext uri="{FF2B5EF4-FFF2-40B4-BE49-F238E27FC236}">
                    <a16:creationId xmlns:a16="http://schemas.microsoft.com/office/drawing/2014/main" id="{398F35F1-7A9D-4BE7-8030-BFCD6D067120}"/>
                  </a:ext>
                </a:extLst>
              </p:cNvPr>
              <p:cNvSpPr/>
              <p:nvPr/>
            </p:nvSpPr>
            <p:spPr>
              <a:xfrm>
                <a:off x="7642530" y="2668782"/>
                <a:ext cx="1953425" cy="1706518"/>
              </a:xfrm>
              <a:prstGeom prst="hexagon">
                <a:avLst>
                  <a:gd name="adj" fmla="val 28029"/>
                  <a:gd name="vf" fmla="val 115470"/>
                </a:avLst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ED85747F-9F54-4217-83D3-C44FC93204FF}"/>
                  </a:ext>
                </a:extLst>
              </p:cNvPr>
              <p:cNvGrpSpPr/>
              <p:nvPr/>
            </p:nvGrpSpPr>
            <p:grpSpPr>
              <a:xfrm>
                <a:off x="7715069" y="2256032"/>
                <a:ext cx="825500" cy="825500"/>
                <a:chOff x="7950200" y="571500"/>
                <a:chExt cx="825500" cy="825500"/>
              </a:xfrm>
            </p:grpSpPr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4F90D586-230E-40AD-AE26-8AEA86C0FA5D}"/>
                    </a:ext>
                  </a:extLst>
                </p:cNvPr>
                <p:cNvSpPr/>
                <p:nvPr/>
              </p:nvSpPr>
              <p:spPr>
                <a:xfrm>
                  <a:off x="8261350" y="571500"/>
                  <a:ext cx="203200" cy="412750"/>
                </a:xfrm>
                <a:prstGeom prst="ellipse">
                  <a:avLst/>
                </a:prstGeom>
                <a:noFill/>
                <a:ln w="158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D832C322-97B9-4D76-A734-B51E2944B5B7}"/>
                    </a:ext>
                  </a:extLst>
                </p:cNvPr>
                <p:cNvSpPr/>
                <p:nvPr/>
              </p:nvSpPr>
              <p:spPr>
                <a:xfrm>
                  <a:off x="8261350" y="984250"/>
                  <a:ext cx="203200" cy="412750"/>
                </a:xfrm>
                <a:prstGeom prst="ellipse">
                  <a:avLst/>
                </a:prstGeom>
                <a:noFill/>
                <a:ln w="158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A99FACFB-D165-4CFB-A14E-7E6CEE97C59E}"/>
                    </a:ext>
                  </a:extLst>
                </p:cNvPr>
                <p:cNvSpPr/>
                <p:nvPr/>
              </p:nvSpPr>
              <p:spPr>
                <a:xfrm rot="5400000">
                  <a:off x="8054975" y="788506"/>
                  <a:ext cx="203200" cy="412750"/>
                </a:xfrm>
                <a:prstGeom prst="ellipse">
                  <a:avLst/>
                </a:prstGeom>
                <a:noFill/>
                <a:ln w="158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8FE23FCD-7B4C-4A76-86AC-F9E8A7A3F605}"/>
                    </a:ext>
                  </a:extLst>
                </p:cNvPr>
                <p:cNvSpPr/>
                <p:nvPr/>
              </p:nvSpPr>
              <p:spPr>
                <a:xfrm rot="5400000">
                  <a:off x="8467725" y="777875"/>
                  <a:ext cx="203200" cy="412750"/>
                </a:xfrm>
                <a:prstGeom prst="ellipse">
                  <a:avLst/>
                </a:prstGeom>
                <a:noFill/>
                <a:ln w="158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C10D3EC5-F093-4163-9289-3959AF7F8EC2}"/>
                  </a:ext>
                </a:extLst>
              </p:cNvPr>
              <p:cNvGrpSpPr/>
              <p:nvPr/>
            </p:nvGrpSpPr>
            <p:grpSpPr>
              <a:xfrm>
                <a:off x="8718201" y="2247323"/>
                <a:ext cx="825500" cy="825500"/>
                <a:chOff x="7950200" y="571500"/>
                <a:chExt cx="825500" cy="825500"/>
              </a:xfrm>
            </p:grpSpPr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DE664497-E0BA-40C6-AE2F-D80FEE7AB9FB}"/>
                    </a:ext>
                  </a:extLst>
                </p:cNvPr>
                <p:cNvSpPr/>
                <p:nvPr/>
              </p:nvSpPr>
              <p:spPr>
                <a:xfrm>
                  <a:off x="8261350" y="571500"/>
                  <a:ext cx="203200" cy="412750"/>
                </a:xfrm>
                <a:prstGeom prst="ellipse">
                  <a:avLst/>
                </a:prstGeom>
                <a:noFill/>
                <a:ln w="158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72008C50-6E74-48A2-9D79-92A1CB77B9F7}"/>
                    </a:ext>
                  </a:extLst>
                </p:cNvPr>
                <p:cNvSpPr/>
                <p:nvPr/>
              </p:nvSpPr>
              <p:spPr>
                <a:xfrm>
                  <a:off x="8261350" y="984250"/>
                  <a:ext cx="203200" cy="412750"/>
                </a:xfrm>
                <a:prstGeom prst="ellipse">
                  <a:avLst/>
                </a:prstGeom>
                <a:noFill/>
                <a:ln w="158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5EC5523A-9C31-4F8E-9E7D-18F891993D48}"/>
                    </a:ext>
                  </a:extLst>
                </p:cNvPr>
                <p:cNvSpPr/>
                <p:nvPr/>
              </p:nvSpPr>
              <p:spPr>
                <a:xfrm rot="5400000">
                  <a:off x="8054975" y="788506"/>
                  <a:ext cx="203200" cy="412750"/>
                </a:xfrm>
                <a:prstGeom prst="ellipse">
                  <a:avLst/>
                </a:prstGeom>
                <a:noFill/>
                <a:ln w="158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EFFE200D-1BDF-4F99-94A5-4B7648BA67B5}"/>
                    </a:ext>
                  </a:extLst>
                </p:cNvPr>
                <p:cNvSpPr/>
                <p:nvPr/>
              </p:nvSpPr>
              <p:spPr>
                <a:xfrm rot="5400000">
                  <a:off x="8467725" y="777875"/>
                  <a:ext cx="203200" cy="412750"/>
                </a:xfrm>
                <a:prstGeom prst="ellipse">
                  <a:avLst/>
                </a:prstGeom>
                <a:noFill/>
                <a:ln w="158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B6EC0A7-849E-44CE-8CF1-71EA675BCE75}"/>
                  </a:ext>
                </a:extLst>
              </p:cNvPr>
              <p:cNvSpPr txBox="1"/>
              <p:nvPr/>
            </p:nvSpPr>
            <p:spPr>
              <a:xfrm>
                <a:off x="9546268" y="2346980"/>
                <a:ext cx="4285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</a:t>
                </a:r>
                <a:r>
                  <a:rPr lang="en-US" sz="2400" baseline="-25000" dirty="0"/>
                  <a:t>x</a:t>
                </a: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17013E4-1969-422C-BBFA-A448012731E8}"/>
                  </a:ext>
                </a:extLst>
              </p:cNvPr>
              <p:cNvSpPr txBox="1"/>
              <p:nvPr/>
            </p:nvSpPr>
            <p:spPr>
              <a:xfrm>
                <a:off x="8972946" y="2981854"/>
                <a:ext cx="4380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</a:t>
                </a:r>
                <a:r>
                  <a:rPr lang="en-US" sz="2400" baseline="-25000" dirty="0"/>
                  <a:t>y</a:t>
                </a: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D7C3DA8-C52D-40A6-A9A7-499184390843}"/>
                  </a:ext>
                </a:extLst>
              </p:cNvPr>
              <p:cNvSpPr txBox="1"/>
              <p:nvPr/>
            </p:nvSpPr>
            <p:spPr>
              <a:xfrm>
                <a:off x="7921444" y="1729265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C50EED3-D3AB-4766-B8F6-25BAD32E6FBF}"/>
                  </a:ext>
                </a:extLst>
              </p:cNvPr>
              <p:cNvSpPr txBox="1"/>
              <p:nvPr/>
            </p:nvSpPr>
            <p:spPr>
              <a:xfrm>
                <a:off x="8956807" y="1729481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</a:t>
                </a:r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534C780E-6DA8-4AD4-8842-A22665EBA28D}"/>
                </a:ext>
              </a:extLst>
            </p:cNvPr>
            <p:cNvGrpSpPr/>
            <p:nvPr/>
          </p:nvGrpSpPr>
          <p:grpSpPr>
            <a:xfrm>
              <a:off x="1711480" y="574910"/>
              <a:ext cx="3988564" cy="2516446"/>
              <a:chOff x="1319973" y="1750280"/>
              <a:chExt cx="4854140" cy="3543522"/>
            </a:xfrm>
          </p:grpSpPr>
          <p:pic>
            <p:nvPicPr>
              <p:cNvPr id="2" name="图片 1">
                <a:extLst>
                  <a:ext uri="{FF2B5EF4-FFF2-40B4-BE49-F238E27FC236}">
                    <a16:creationId xmlns:a16="http://schemas.microsoft.com/office/drawing/2014/main" id="{C5D1E464-E62B-424A-8A2B-5E2405C515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19973" y="1750280"/>
                <a:ext cx="4854140" cy="3543522"/>
              </a:xfrm>
              <a:prstGeom prst="rect">
                <a:avLst/>
              </a:prstGeom>
            </p:spPr>
          </p:pic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D02224F4-CE80-4426-AA3D-255AE3023D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24552" y="2199639"/>
                <a:ext cx="217714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554DF66-AC4B-45B6-95FE-9CD939624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9973" y="3282373"/>
              <a:ext cx="8609542" cy="3495474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E55460C-F874-4DF7-94A8-C0178308AB0A}"/>
                </a:ext>
              </a:extLst>
            </p:cNvPr>
            <p:cNvSpPr txBox="1"/>
            <p:nvPr/>
          </p:nvSpPr>
          <p:spPr>
            <a:xfrm>
              <a:off x="1101804" y="390244"/>
              <a:ext cx="574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(a)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46F6D85-602D-4168-845F-ECE016ADD6B9}"/>
                </a:ext>
              </a:extLst>
            </p:cNvPr>
            <p:cNvSpPr txBox="1"/>
            <p:nvPr/>
          </p:nvSpPr>
          <p:spPr>
            <a:xfrm>
              <a:off x="6020086" y="398915"/>
              <a:ext cx="5918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(b)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7E01A82-2C47-4E73-8773-8FCF3902BC8E}"/>
                </a:ext>
              </a:extLst>
            </p:cNvPr>
            <p:cNvSpPr txBox="1"/>
            <p:nvPr/>
          </p:nvSpPr>
          <p:spPr>
            <a:xfrm>
              <a:off x="1101804" y="3107980"/>
              <a:ext cx="5549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(c)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3F006C0-D040-4AB6-955E-3FDB019F6FC2}"/>
              </a:ext>
            </a:extLst>
          </p:cNvPr>
          <p:cNvSpPr txBox="1"/>
          <p:nvPr/>
        </p:nvSpPr>
        <p:spPr>
          <a:xfrm>
            <a:off x="2469000" y="7901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0DB1C0-CEA0-44AF-9DF9-E5DCF26E23D6}"/>
              </a:ext>
            </a:extLst>
          </p:cNvPr>
          <p:cNvSpPr txBox="1"/>
          <p:nvPr/>
        </p:nvSpPr>
        <p:spPr>
          <a:xfrm>
            <a:off x="2469000" y="23512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D60B2F-442A-4C27-8470-468934B004A1}"/>
              </a:ext>
            </a:extLst>
          </p:cNvPr>
          <p:cNvSpPr txBox="1"/>
          <p:nvPr/>
        </p:nvSpPr>
        <p:spPr>
          <a:xfrm>
            <a:off x="2469000" y="1350473"/>
            <a:ext cx="452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88E1AD-8BA0-47F0-A32C-73B98DC9A6F3}"/>
              </a:ext>
            </a:extLst>
          </p:cNvPr>
          <p:cNvSpPr txBox="1"/>
          <p:nvPr/>
        </p:nvSpPr>
        <p:spPr>
          <a:xfrm>
            <a:off x="2485523" y="1808865"/>
            <a:ext cx="452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6212AB-8D95-4079-8017-B061655C8DCC}"/>
              </a:ext>
            </a:extLst>
          </p:cNvPr>
          <p:cNvSpPr txBox="1"/>
          <p:nvPr/>
        </p:nvSpPr>
        <p:spPr>
          <a:xfrm>
            <a:off x="8293902" y="181443"/>
            <a:ext cx="35336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(a)DFT band structure of twisted MoS2 at 3.15 degree and the fitting with px-</a:t>
            </a:r>
            <a:r>
              <a:rPr lang="en-US" dirty="0" err="1"/>
              <a:t>py</a:t>
            </a:r>
            <a:r>
              <a:rPr lang="en-US" dirty="0"/>
              <a:t> graphene model, (b) Cartoon showing the px-</a:t>
            </a:r>
            <a:r>
              <a:rPr lang="en-US" dirty="0" err="1"/>
              <a:t>py</a:t>
            </a:r>
            <a:r>
              <a:rPr lang="en-US" dirty="0"/>
              <a:t> graphene model,  (c)Module square, real and imaginary part of the wavefunctions from band 1 and 4 at the K point calculated with DFT. The wavefunctions are consistent with the expectation of the px-</a:t>
            </a:r>
            <a:r>
              <a:rPr lang="en-US" dirty="0" err="1"/>
              <a:t>py</a:t>
            </a:r>
            <a:r>
              <a:rPr lang="en-US" dirty="0"/>
              <a:t> graphene model (indicated with solid lines).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68C3D7-412A-43B0-A072-AEC956CD390F}"/>
              </a:ext>
            </a:extLst>
          </p:cNvPr>
          <p:cNvSpPr txBox="1"/>
          <p:nvPr/>
        </p:nvSpPr>
        <p:spPr>
          <a:xfrm>
            <a:off x="4079117" y="359776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B16690E-0455-4A79-903D-918426423AAF}"/>
              </a:ext>
            </a:extLst>
          </p:cNvPr>
          <p:cNvSpPr txBox="1"/>
          <p:nvPr/>
        </p:nvSpPr>
        <p:spPr>
          <a:xfrm>
            <a:off x="4124001" y="415811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4E30AB-8B53-472C-89E9-DFA137110328}"/>
              </a:ext>
            </a:extLst>
          </p:cNvPr>
          <p:cNvSpPr txBox="1"/>
          <p:nvPr/>
        </p:nvSpPr>
        <p:spPr>
          <a:xfrm>
            <a:off x="6208429" y="82270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BC0007-7E1F-4C2F-A2BA-D9418025F12F}"/>
              </a:ext>
            </a:extLst>
          </p:cNvPr>
          <p:cNvSpPr txBox="1"/>
          <p:nvPr/>
        </p:nvSpPr>
        <p:spPr>
          <a:xfrm>
            <a:off x="6231458" y="127262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399263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0BBB3D8-6D78-4B78-8E2C-1AF32C52C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806" y="3783843"/>
            <a:ext cx="2486372" cy="270547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F50976E-F3E1-4C4A-9962-53D3E7D17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559" y="1814799"/>
            <a:ext cx="4124901" cy="102884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F07B15B-9B78-4D64-8140-03EA9762EF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5900" y="3614051"/>
            <a:ext cx="4277322" cy="83831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5DCD52B-656C-4A9D-AC3C-180E5DC610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7495" y="2585207"/>
            <a:ext cx="3991532" cy="80021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4560752-2C08-41E7-B5FC-6108900663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7495" y="4321842"/>
            <a:ext cx="3724795" cy="74305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94D76F7-FC5D-4C64-B985-BBDDB80FD6DD}"/>
              </a:ext>
            </a:extLst>
          </p:cNvPr>
          <p:cNvSpPr txBox="1"/>
          <p:nvPr/>
        </p:nvSpPr>
        <p:spPr>
          <a:xfrm>
            <a:off x="4260849" y="5479052"/>
            <a:ext cx="77741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Contribution form t</a:t>
            </a:r>
            <a:r>
              <a:rPr lang="en-US" baseline="-25000" dirty="0"/>
              <a:t>||</a:t>
            </a:r>
            <a:r>
              <a:rPr lang="en-US" dirty="0"/>
              <a:t> and t</a:t>
            </a:r>
            <a:r>
              <a:rPr lang="en-US" baseline="-25000" dirty="0"/>
              <a:t>ꓕ</a:t>
            </a:r>
            <a:r>
              <a:rPr lang="en-US" dirty="0"/>
              <a:t>, and include up to second nearest neighbor hopping:</a:t>
            </a:r>
          </a:p>
          <a:p>
            <a:r>
              <a:rPr lang="en-US" dirty="0"/>
              <a:t>The nearest neighbor hopping: t</a:t>
            </a:r>
            <a:r>
              <a:rPr lang="en-US" baseline="-25000" dirty="0"/>
              <a:t>||</a:t>
            </a:r>
            <a:r>
              <a:rPr lang="en-US" dirty="0"/>
              <a:t>=t</a:t>
            </a:r>
            <a:r>
              <a:rPr lang="en-US" baseline="-25000" dirty="0"/>
              <a:t>0</a:t>
            </a:r>
            <a:r>
              <a:rPr lang="en-US" dirty="0"/>
              <a:t>; t</a:t>
            </a:r>
            <a:r>
              <a:rPr lang="en-US" baseline="-25000" dirty="0"/>
              <a:t>ꓕ</a:t>
            </a:r>
            <a:r>
              <a:rPr lang="en-US" dirty="0"/>
              <a:t>=0.25t</a:t>
            </a:r>
            <a:r>
              <a:rPr lang="en-US" baseline="-25000" dirty="0"/>
              <a:t>0</a:t>
            </a:r>
          </a:p>
          <a:p>
            <a:r>
              <a:rPr lang="en-US" dirty="0"/>
              <a:t>The second nearest neighbor hopping: t’</a:t>
            </a:r>
            <a:r>
              <a:rPr lang="en-US" baseline="-25000" dirty="0"/>
              <a:t>||</a:t>
            </a:r>
            <a:r>
              <a:rPr lang="en-US" dirty="0"/>
              <a:t>=0.07t</a:t>
            </a:r>
            <a:r>
              <a:rPr lang="en-US" baseline="-25000" dirty="0"/>
              <a:t>0</a:t>
            </a:r>
            <a:r>
              <a:rPr lang="en-US" dirty="0"/>
              <a:t>; t’</a:t>
            </a:r>
            <a:r>
              <a:rPr lang="en-US" baseline="-25000" dirty="0"/>
              <a:t>ꓕ</a:t>
            </a:r>
            <a:r>
              <a:rPr lang="en-US" dirty="0"/>
              <a:t>=-0.04*t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48E0A71-61A8-46DE-9D92-B41998BBE35D}"/>
              </a:ext>
            </a:extLst>
          </p:cNvPr>
          <p:cNvSpPr txBox="1"/>
          <p:nvPr/>
        </p:nvSpPr>
        <p:spPr>
          <a:xfrm>
            <a:off x="5258005" y="1378948"/>
            <a:ext cx="340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Hopping parallel to bond direction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148C8FF-0A19-4DF3-B6FC-A5D04BA1EF6C}"/>
              </a:ext>
            </a:extLst>
          </p:cNvPr>
          <p:cNvSpPr txBox="1"/>
          <p:nvPr/>
        </p:nvSpPr>
        <p:spPr>
          <a:xfrm>
            <a:off x="5350885" y="3299632"/>
            <a:ext cx="4026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Hopping perpendicular to bond direction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0ECF4B1-9C18-4733-A8E4-DD7D5FE0C92A}"/>
              </a:ext>
            </a:extLst>
          </p:cNvPr>
          <p:cNvSpPr txBox="1"/>
          <p:nvPr/>
        </p:nvSpPr>
        <p:spPr>
          <a:xfrm>
            <a:off x="5258005" y="1052612"/>
            <a:ext cx="5077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the fitting, include two terms in the </a:t>
            </a:r>
            <a:r>
              <a:rPr lang="en-US" dirty="0" err="1"/>
              <a:t>pxpy</a:t>
            </a:r>
            <a:r>
              <a:rPr lang="en-US" dirty="0"/>
              <a:t> model: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05C448F-185D-47E5-883A-6EA31F13D8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710" y="912554"/>
            <a:ext cx="3988564" cy="251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42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Calibri</vt:lpstr>
      <vt:lpstr>Calibri Light</vt:lpstr>
      <vt:lpstr>Office 主题​​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Xian Lede</dc:creator>
  <cp:lastModifiedBy>Xian, Lede</cp:lastModifiedBy>
  <cp:revision>21</cp:revision>
  <dcterms:created xsi:type="dcterms:W3CDTF">2019-12-20T10:45:35Z</dcterms:created>
  <dcterms:modified xsi:type="dcterms:W3CDTF">2020-01-30T09:43:56Z</dcterms:modified>
</cp:coreProperties>
</file>