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3"/>
    <p:sldId id="274" r:id="rId4"/>
  </p:sldIdLst>
  <p:sldSz cx="9144000" cy="6858000" type="screen4x3"/>
  <p:notesSz cx="6858000" cy="9144000"/>
  <p:defaultTextStyle>
    <a:defPPr>
      <a:defRPr lang="zh-TW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2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67A3EB-4D84-4629-B035-B1AF8FB92486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67A3EB-4D84-4629-B035-B1AF8FB92486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67A3EB-4D84-4629-B035-B1AF8FB92486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67A3EB-4D84-4629-B035-B1AF8FB92486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67A3EB-4D84-4629-B035-B1AF8FB92486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67A3EB-4D84-4629-B035-B1AF8FB92486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67A3EB-4D84-4629-B035-B1AF8FB92486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67A3EB-4D84-4629-B035-B1AF8FB92486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67A3EB-4D84-4629-B035-B1AF8FB92486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67A3EB-4D84-4629-B035-B1AF8FB92486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67A3EB-4D84-4629-B035-B1AF8FB92486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67A3EB-4D84-4629-B035-B1AF8FB92486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TW" sz="4000" dirty="0"/>
              <a:t>Jacobian Substitution Method</a:t>
            </a:r>
            <a:r>
              <a:rPr lang="zh-CN" altLang="en-US" sz="4000" dirty="0">
                <a:ea typeface="宋体" panose="02010600030101010101" pitchFamily="2" charset="-122"/>
                <a:sym typeface="+mn-ea"/>
              </a:rPr>
              <a:t>叠</a:t>
            </a:r>
            <a:r>
              <a:rPr lang="en-US" altLang="zh-TW" sz="4000" dirty="0">
                <a:sym typeface="+mn-ea"/>
              </a:rPr>
              <a:t>代法</a:t>
            </a:r>
            <a:endParaRPr lang="en-US" altLang="zh-TW" sz="4000" dirty="0"/>
          </a:p>
        </p:txBody>
      </p:sp>
      <p:grpSp>
        <p:nvGrpSpPr>
          <p:cNvPr id="18435" name="Group 5"/>
          <p:cNvGrpSpPr/>
          <p:nvPr/>
        </p:nvGrpSpPr>
        <p:grpSpPr>
          <a:xfrm>
            <a:off x="755650" y="1268413"/>
            <a:ext cx="8388350" cy="457200"/>
            <a:chOff x="476" y="1706"/>
            <a:chExt cx="5284" cy="288"/>
          </a:xfrm>
        </p:grpSpPr>
        <p:sp>
          <p:nvSpPr>
            <p:cNvPr id="18451" name="Text Box 6"/>
            <p:cNvSpPr txBox="1"/>
            <p:nvPr/>
          </p:nvSpPr>
          <p:spPr>
            <a:xfrm>
              <a:off x="749" y="1706"/>
              <a:ext cx="50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TW" sz="2400" dirty="0"/>
                <a:t>Jacobian</a:t>
              </a:r>
              <a:r>
                <a:rPr lang="zh-TW" altLang="en-US" sz="2400" dirty="0"/>
                <a:t>：</a:t>
              </a:r>
              <a:endParaRPr lang="zh-TW" altLang="en-US" sz="2400" dirty="0"/>
            </a:p>
          </p:txBody>
        </p:sp>
        <p:sp>
          <p:nvSpPr>
            <p:cNvPr id="18452" name="Line 7"/>
            <p:cNvSpPr/>
            <p:nvPr/>
          </p:nvSpPr>
          <p:spPr>
            <a:xfrm>
              <a:off x="476" y="1842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8436" name="Text Box 8"/>
          <p:cNvSpPr txBox="1"/>
          <p:nvPr/>
        </p:nvSpPr>
        <p:spPr>
          <a:xfrm>
            <a:off x="2392363" y="1792288"/>
            <a:ext cx="32924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800" b="1" dirty="0"/>
              <a:t>2X – Y = 2   </a:t>
            </a:r>
            <a:r>
              <a:rPr lang="en-US" altLang="zh-TW" sz="1800" b="1" dirty="0">
                <a:sym typeface="Wingdings" panose="05000000000000000000" pitchFamily="2" charset="2"/>
              </a:rPr>
              <a:t>   X = 1 + Y/2</a:t>
            </a:r>
            <a:endParaRPr lang="en-US" altLang="zh-TW" sz="1800" b="1" dirty="0">
              <a:sym typeface="Wingdings" panose="05000000000000000000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800" b="1" dirty="0">
                <a:sym typeface="Wingdings" panose="05000000000000000000" pitchFamily="2" charset="2"/>
              </a:rPr>
              <a:t>X + 2Y = 1      Y = 1/2  - X/2 </a:t>
            </a:r>
            <a:endParaRPr lang="en-US" altLang="zh-TW" sz="1800" b="1" dirty="0"/>
          </a:p>
        </p:txBody>
      </p:sp>
      <p:grpSp>
        <p:nvGrpSpPr>
          <p:cNvPr id="18437" name="Group 23"/>
          <p:cNvGrpSpPr/>
          <p:nvPr/>
        </p:nvGrpSpPr>
        <p:grpSpPr>
          <a:xfrm>
            <a:off x="90488" y="2636838"/>
            <a:ext cx="6353175" cy="4224337"/>
            <a:chOff x="1474" y="1661"/>
            <a:chExt cx="4002" cy="2661"/>
          </a:xfrm>
        </p:grpSpPr>
        <p:grpSp>
          <p:nvGrpSpPr>
            <p:cNvPr id="18439" name="Group 17"/>
            <p:cNvGrpSpPr/>
            <p:nvPr/>
          </p:nvGrpSpPr>
          <p:grpSpPr>
            <a:xfrm>
              <a:off x="1512" y="1661"/>
              <a:ext cx="2617" cy="2661"/>
              <a:chOff x="1421" y="1661"/>
              <a:chExt cx="2617" cy="2661"/>
            </a:xfrm>
          </p:grpSpPr>
          <p:sp>
            <p:nvSpPr>
              <p:cNvPr id="18443" name="Line 10"/>
              <p:cNvSpPr/>
              <p:nvPr/>
            </p:nvSpPr>
            <p:spPr>
              <a:xfrm>
                <a:off x="2517" y="1706"/>
                <a:ext cx="0" cy="245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8444" name="Group 16"/>
              <p:cNvGrpSpPr/>
              <p:nvPr/>
            </p:nvGrpSpPr>
            <p:grpSpPr>
              <a:xfrm>
                <a:off x="1421" y="1661"/>
                <a:ext cx="2617" cy="2661"/>
                <a:chOff x="340" y="1748"/>
                <a:chExt cx="2617" cy="2661"/>
              </a:xfrm>
            </p:grpSpPr>
            <p:sp>
              <p:nvSpPr>
                <p:cNvPr id="18445" name="Line 9"/>
                <p:cNvSpPr/>
                <p:nvPr/>
              </p:nvSpPr>
              <p:spPr>
                <a:xfrm>
                  <a:off x="340" y="2024"/>
                  <a:ext cx="25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8446" name="Text Box 11"/>
                <p:cNvSpPr txBox="1"/>
                <p:nvPr/>
              </p:nvSpPr>
              <p:spPr>
                <a:xfrm>
                  <a:off x="781" y="1748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TW" sz="1800" dirty="0"/>
                    <a:t>X</a:t>
                  </a:r>
                  <a:endParaRPr lang="en-US" altLang="zh-TW" sz="1800" dirty="0"/>
                </a:p>
              </p:txBody>
            </p:sp>
            <p:sp>
              <p:nvSpPr>
                <p:cNvPr id="18447" name="Text Box 12"/>
                <p:cNvSpPr txBox="1"/>
                <p:nvPr/>
              </p:nvSpPr>
              <p:spPr>
                <a:xfrm>
                  <a:off x="1806" y="1748"/>
                  <a:ext cx="212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TW" sz="1800" dirty="0"/>
                    <a:t>Y</a:t>
                  </a:r>
                  <a:endParaRPr lang="en-US" altLang="zh-TW" sz="1800" dirty="0"/>
                </a:p>
              </p:txBody>
            </p:sp>
            <p:sp>
              <p:nvSpPr>
                <p:cNvPr id="18448" name="Text Box 13"/>
                <p:cNvSpPr txBox="1"/>
                <p:nvPr/>
              </p:nvSpPr>
              <p:spPr>
                <a:xfrm>
                  <a:off x="385" y="2082"/>
                  <a:ext cx="2572" cy="2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TW" sz="1800" dirty="0"/>
                    <a:t>0                                  0</a:t>
                  </a:r>
                  <a:endParaRPr lang="en-US" altLang="zh-TW" sz="1800" dirty="0"/>
                </a:p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TW" sz="1800" dirty="0"/>
                    <a:t>1                                 1/2</a:t>
                  </a:r>
                  <a:endParaRPr lang="en-US" altLang="zh-TW" sz="1800" dirty="0"/>
                </a:p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TW" sz="1800" dirty="0"/>
                    <a:t>1+1/4=5/4                    0</a:t>
                  </a:r>
                  <a:endParaRPr lang="en-US" altLang="zh-TW" sz="1800" dirty="0"/>
                </a:p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TW" sz="1800" dirty="0"/>
                    <a:t>1                        1/2 – 1/2(1+1/4)= -1/8</a:t>
                  </a:r>
                  <a:endParaRPr lang="en-US" altLang="zh-TW" sz="1800" dirty="0"/>
                </a:p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TW" sz="1800" dirty="0"/>
                    <a:t>1-1/16=15/16     1/2 – 1/2 = 0</a:t>
                  </a:r>
                  <a:endParaRPr lang="en-US" altLang="zh-TW" sz="1800" dirty="0"/>
                </a:p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TW" sz="1800" dirty="0"/>
                    <a:t>1                               - 1/32</a:t>
                  </a:r>
                  <a:endParaRPr lang="en-US" altLang="zh-TW" sz="1800" dirty="0"/>
                </a:p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TW" sz="1800" dirty="0"/>
                    <a:t>1-1/64=63/64            - 1/128</a:t>
                  </a:r>
                  <a:endParaRPr lang="en-US" altLang="zh-TW" sz="1800" dirty="0"/>
                </a:p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en-US" altLang="zh-TW" sz="1800" dirty="0"/>
                </a:p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en-US" altLang="zh-TW" sz="1800" dirty="0"/>
                </a:p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en-US" altLang="zh-TW" sz="1800" dirty="0"/>
                </a:p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en-US" altLang="zh-TW" sz="1800" dirty="0"/>
                </a:p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en-US" altLang="zh-TW" sz="1800" dirty="0"/>
                </a:p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TW" sz="1800" dirty="0"/>
                    <a:t>1                                  0</a:t>
                  </a:r>
                  <a:endParaRPr lang="en-US" altLang="zh-TW" sz="1800" dirty="0"/>
                </a:p>
              </p:txBody>
            </p:sp>
            <p:sp>
              <p:nvSpPr>
                <p:cNvPr id="18449" name="Text Box 14"/>
                <p:cNvSpPr txBox="1"/>
                <p:nvPr/>
              </p:nvSpPr>
              <p:spPr>
                <a:xfrm>
                  <a:off x="521" y="3220"/>
                  <a:ext cx="289" cy="6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vert="eaVert"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TW" sz="1800" b="1" dirty="0"/>
                    <a:t>………….</a:t>
                  </a:r>
                  <a:endParaRPr lang="en-US" altLang="zh-TW" sz="1800" b="1" dirty="0"/>
                </a:p>
              </p:txBody>
            </p:sp>
            <p:sp>
              <p:nvSpPr>
                <p:cNvPr id="18450" name="Text Box 15"/>
                <p:cNvSpPr txBox="1"/>
                <p:nvPr/>
              </p:nvSpPr>
              <p:spPr>
                <a:xfrm>
                  <a:off x="1820" y="3203"/>
                  <a:ext cx="289" cy="6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vert="eaVert"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TW" sz="1800" b="1" dirty="0"/>
                    <a:t>………….</a:t>
                  </a:r>
                  <a:endParaRPr lang="en-US" altLang="zh-TW" sz="1800" b="1" dirty="0"/>
                </a:p>
              </p:txBody>
            </p:sp>
          </p:grpSp>
        </p:grpSp>
        <p:sp>
          <p:nvSpPr>
            <p:cNvPr id="18440" name="AutoShape 19"/>
            <p:cNvSpPr/>
            <p:nvPr/>
          </p:nvSpPr>
          <p:spPr>
            <a:xfrm>
              <a:off x="3515" y="2750"/>
              <a:ext cx="91" cy="272"/>
            </a:xfrm>
            <a:prstGeom prst="rightBrace">
              <a:avLst>
                <a:gd name="adj1" fmla="val 24908"/>
                <a:gd name="adj2" fmla="val 50000"/>
              </a:avLst>
            </a:prstGeom>
            <a:noFill/>
            <a:ln w="25400" cap="flat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TW" altLang="en-US" sz="1800" dirty="0"/>
            </a:p>
          </p:txBody>
        </p:sp>
        <p:sp>
          <p:nvSpPr>
            <p:cNvPr id="18441" name="Text Box 20"/>
            <p:cNvSpPr txBox="1"/>
            <p:nvPr/>
          </p:nvSpPr>
          <p:spPr>
            <a:xfrm>
              <a:off x="3684" y="2671"/>
              <a:ext cx="179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TW" sz="1800" b="1" dirty="0">
                  <a:solidFill>
                    <a:srgbClr val="CC3300"/>
                  </a:solidFill>
                </a:rPr>
                <a:t>When error between :</a:t>
              </a:r>
              <a:endParaRPr lang="en-US" altLang="zh-TW" sz="1800" b="1" dirty="0">
                <a:solidFill>
                  <a:srgbClr val="CC3300"/>
                </a:solidFill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TW" sz="1800" b="1" dirty="0">
                  <a:solidFill>
                    <a:srgbClr val="CC3300"/>
                  </a:solidFill>
                </a:rPr>
                <a:t>0.00001 ~ -0.00001 , stop</a:t>
              </a:r>
              <a:endParaRPr lang="en-US" altLang="zh-TW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18442" name="AutoShape 21"/>
            <p:cNvSpPr/>
            <p:nvPr/>
          </p:nvSpPr>
          <p:spPr>
            <a:xfrm flipH="1">
              <a:off x="1474" y="2750"/>
              <a:ext cx="45" cy="272"/>
            </a:xfrm>
            <a:prstGeom prst="rightBrace">
              <a:avLst>
                <a:gd name="adj1" fmla="val 50370"/>
                <a:gd name="adj2" fmla="val 50000"/>
              </a:avLst>
            </a:prstGeom>
            <a:noFill/>
            <a:ln w="25400" cap="flat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TW" altLang="en-US" sz="1800" dirty="0"/>
            </a:p>
          </p:txBody>
        </p:sp>
      </p:grpSp>
      <p:sp>
        <p:nvSpPr>
          <p:cNvPr id="18438" name="Text Box 24"/>
          <p:cNvSpPr txBox="1"/>
          <p:nvPr/>
        </p:nvSpPr>
        <p:spPr>
          <a:xfrm>
            <a:off x="3975100" y="5608638"/>
            <a:ext cx="3930650" cy="9159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800" b="1" dirty="0"/>
              <a:t>Not all case can use this method : </a:t>
            </a:r>
            <a:endParaRPr lang="en-US" altLang="zh-TW" sz="1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800" b="1" dirty="0"/>
              <a:t>Ex : Y=2-2X</a:t>
            </a:r>
            <a:endParaRPr lang="en-US" altLang="zh-TW" sz="1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800" b="1" dirty="0"/>
              <a:t>Ex : 0 1 0 1 0 1 0 1……</a:t>
            </a:r>
            <a:endParaRPr lang="en-US" altLang="zh-TW"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練習</a:t>
            </a:r>
            <a:r>
              <a:rPr lang="en-US" altLang="zh-CN" sz="4000" dirty="0">
                <a:ea typeface="宋体" panose="02010600030101010101" pitchFamily="2" charset="-122"/>
              </a:rPr>
              <a:t>8  </a:t>
            </a:r>
            <a:r>
              <a:rPr lang="en-US" altLang="zh-TW" sz="4000" dirty="0"/>
              <a:t>簡單固定點</a:t>
            </a:r>
            <a:r>
              <a:rPr lang="zh-CN" altLang="en-US" sz="4000" dirty="0">
                <a:ea typeface="宋体" panose="02010600030101010101" pitchFamily="2" charset="-122"/>
              </a:rPr>
              <a:t>叠</a:t>
            </a:r>
            <a:r>
              <a:rPr lang="en-US" altLang="zh-TW" sz="4000" dirty="0"/>
              <a:t>代法</a:t>
            </a:r>
            <a:endParaRPr lang="en-US" altLang="zh-TW" sz="4000" dirty="0"/>
          </a:p>
        </p:txBody>
      </p:sp>
      <p:grpSp>
        <p:nvGrpSpPr>
          <p:cNvPr id="17411" name="Group 5"/>
          <p:cNvGrpSpPr/>
          <p:nvPr/>
        </p:nvGrpSpPr>
        <p:grpSpPr>
          <a:xfrm>
            <a:off x="795020" y="3356293"/>
            <a:ext cx="8388350" cy="457200"/>
            <a:chOff x="476" y="1706"/>
            <a:chExt cx="5284" cy="288"/>
          </a:xfrm>
        </p:grpSpPr>
        <p:sp>
          <p:nvSpPr>
            <p:cNvPr id="17419" name="Text Box 6"/>
            <p:cNvSpPr txBox="1"/>
            <p:nvPr/>
          </p:nvSpPr>
          <p:spPr>
            <a:xfrm>
              <a:off x="749" y="1706"/>
              <a:ext cx="50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TW" sz="2400" dirty="0"/>
                <a:t>Gaussian Elimination</a:t>
              </a:r>
              <a:r>
                <a:rPr lang="zh-TW" altLang="en-US" sz="2400" dirty="0"/>
                <a:t>：</a:t>
              </a:r>
              <a:endParaRPr lang="zh-TW" altLang="en-US" sz="2400" dirty="0"/>
            </a:p>
          </p:txBody>
        </p:sp>
        <p:sp>
          <p:nvSpPr>
            <p:cNvPr id="17420" name="Line 7"/>
            <p:cNvSpPr/>
            <p:nvPr/>
          </p:nvSpPr>
          <p:spPr>
            <a:xfrm>
              <a:off x="476" y="1842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pic>
        <p:nvPicPr>
          <p:cNvPr id="17412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768" y="1362393"/>
            <a:ext cx="3384550" cy="995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3984625"/>
            <a:ext cx="2019300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Text Box 10"/>
          <p:cNvSpPr txBox="1"/>
          <p:nvPr/>
        </p:nvSpPr>
        <p:spPr>
          <a:xfrm>
            <a:off x="3484563" y="4183063"/>
            <a:ext cx="4286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800" dirty="0">
                <a:sym typeface="Wingdings" panose="05000000000000000000" pitchFamily="2" charset="2"/>
              </a:rPr>
              <a:t></a:t>
            </a:r>
            <a:endParaRPr lang="en-US" altLang="zh-TW" sz="1800" dirty="0"/>
          </a:p>
        </p:txBody>
      </p:sp>
      <p:pic>
        <p:nvPicPr>
          <p:cNvPr id="17415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638" y="3960813"/>
            <a:ext cx="1447800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6" name="Text Box 12"/>
          <p:cNvSpPr txBox="1"/>
          <p:nvPr/>
        </p:nvSpPr>
        <p:spPr>
          <a:xfrm>
            <a:off x="5880100" y="4183063"/>
            <a:ext cx="4286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TW" sz="1800" dirty="0">
                <a:sym typeface="Wingdings" panose="05000000000000000000" pitchFamily="2" charset="2"/>
              </a:rPr>
              <a:t></a:t>
            </a:r>
            <a:endParaRPr lang="en-US" altLang="zh-TW" sz="1800" dirty="0"/>
          </a:p>
        </p:txBody>
      </p:sp>
      <p:pic>
        <p:nvPicPr>
          <p:cNvPr id="17417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00" y="4014788"/>
            <a:ext cx="160972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8" name="Text Box 14"/>
          <p:cNvSpPr txBox="1"/>
          <p:nvPr/>
        </p:nvSpPr>
        <p:spPr>
          <a:xfrm>
            <a:off x="1226503" y="2564448"/>
            <a:ext cx="380206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TW" altLang="en-US" sz="1800" dirty="0"/>
              <a:t>式</a:t>
            </a:r>
            <a:r>
              <a:rPr lang="en-US" altLang="zh-TW" sz="1800" dirty="0"/>
              <a:t>2 </a:t>
            </a:r>
            <a:r>
              <a:rPr lang="zh-TW" altLang="en-US" sz="1800" dirty="0"/>
              <a:t>改成</a:t>
            </a:r>
            <a:r>
              <a:rPr lang="en-US" altLang="zh-TW" sz="1800" dirty="0"/>
              <a:t> -3x-3y+2z = -17 </a:t>
            </a:r>
            <a:r>
              <a:rPr lang="zh-TW" altLang="en-US" sz="1800" dirty="0"/>
              <a:t> 才會收斂</a:t>
            </a:r>
            <a:endParaRPr lang="en-US" altLang="zh-TW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WPS 演示</Application>
  <PresentationFormat>如螢幕大小 (4:3)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PMingLiU</vt:lpstr>
      <vt:lpstr>Calibri</vt:lpstr>
      <vt:lpstr>微软雅黑</vt:lpstr>
      <vt:lpstr>Arial Unicode MS</vt:lpstr>
      <vt:lpstr>PMingLiU</vt:lpstr>
      <vt:lpstr>Segoe Print</vt:lpstr>
      <vt:lpstr>預設簡報設計</vt:lpstr>
      <vt:lpstr>PowerPoint 演示文稿</vt:lpstr>
      <vt:lpstr>PowerPoint 演示文稿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 Processes Communication</dc:title>
  <dc:creator>leo</dc:creator>
  <cp:lastModifiedBy>wps</cp:lastModifiedBy>
  <cp:revision>46</cp:revision>
  <dcterms:created xsi:type="dcterms:W3CDTF">2009-03-20T15:46:50Z</dcterms:created>
  <dcterms:modified xsi:type="dcterms:W3CDTF">2021-11-28T13:50:40Z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87A88AF496A54842891ADD0D07A0D112</vt:lpwstr>
  </property>
  <property fmtid="{D5CDD505-2E9C-101B-9397-08002B2CF9AE}" pid="3" name="KSOProductBuildVer">
    <vt:lpwstr>2052-...</vt:lpwstr>
  </property>
</Properties>
</file>