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c9da1c6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c9da1c6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8d990a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8d990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bcf85c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bcf85c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8d990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c8d990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c8d990a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c8d990a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bcf85c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abcf85c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abcf85c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abcf85c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b8f9e84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b8f9e84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bcf85c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abcf85c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b8f9e84d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b8f9e84d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c9da1c6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c9da1c6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521e1c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521e1c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8d990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c8d990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c8d990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c8d990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f1f7274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f1f7274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02de71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02de71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c8d990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c8d990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c8d990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c8d990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bcf85c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abcf85c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solidFill>
          <a:srgbClr val="00007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">
  <p:cSld name="CUSTOM_6">
    <p:bg>
      <p:bgPr>
        <a:solidFill>
          <a:srgbClr val="000078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172150" y="30192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1134100" y="1178075"/>
            <a:ext cx="7446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4">
    <p:bg>
      <p:bgPr>
        <a:solidFill>
          <a:srgbClr val="000078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11600" y="0"/>
            <a:ext cx="9195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 b="-11731" l="0" r="-11731" t="0"/>
          <a:stretch/>
        </p:blipFill>
        <p:spPr>
          <a:xfrm>
            <a:off x="1219369" y="324444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8626" y="316187"/>
            <a:ext cx="380271" cy="8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- 1 columna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eta">
  <p:cSld name="CUSTOM_5">
    <p:bg>
      <p:bgPr>
        <a:solidFill>
          <a:srgbClr val="73ED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46475" y="147875"/>
            <a:ext cx="8655900" cy="7050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499" y="287650"/>
            <a:ext cx="301626" cy="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/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228788"/>
            <a:ext cx="8666101" cy="45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- 2 columnes">
  <p:cSld name="CUSTOM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7247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772475" y="648025"/>
            <a:ext cx="7430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CUSTOM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 b="1">
                <a:solidFill>
                  <a:srgbClr val="000078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 b="1">
                <a:solidFill>
                  <a:srgbClr val="000078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61" name="Google Shape;61;p8"/>
          <p:cNvSpPr/>
          <p:nvPr/>
        </p:nvSpPr>
        <p:spPr>
          <a:xfrm>
            <a:off x="220301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8804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225973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225973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@UOCuniversitat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68327" y="4515027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10" y="4289064"/>
            <a:ext cx="208519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6" y="4559751"/>
            <a:ext cx="191347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 per imprimir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225973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225973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468327" y="3878308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UOC.universitat </a:t>
            </a:r>
            <a:endParaRPr sz="1800">
              <a:solidFill>
                <a:srgbClr val="000078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@UOCuniversitat</a:t>
            </a:r>
            <a:endParaRPr sz="1800">
              <a:solidFill>
                <a:srgbClr val="000078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68327" y="4515027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UOCuniversitat</a:t>
            </a:r>
            <a:endParaRPr sz="1800">
              <a:solidFill>
                <a:srgbClr val="000078"/>
              </a:solidFill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2">
            <a:alphaModFix/>
          </a:blip>
          <a:srcRect b="-11731" l="0" r="-11731" t="0"/>
          <a:stretch/>
        </p:blipFill>
        <p:spPr>
          <a:xfrm>
            <a:off x="226244" y="301219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18" y="4212462"/>
            <a:ext cx="255085" cy="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76" y="4488873"/>
            <a:ext cx="255740" cy="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73" y="3937674"/>
            <a:ext cx="274775" cy="27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8301" y="-14173"/>
            <a:ext cx="1715104" cy="118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0302" y="233215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-11731" l="0" r="-11731" t="0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288951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288951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950" y="287650"/>
            <a:ext cx="301626" cy="6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reativecommons.org/publicdomain/zero/1.0/" TargetMode="External"/><Relationship Id="rId4" Type="http://schemas.openxmlformats.org/officeDocument/2006/relationships/hyperlink" Target="https://www.kaggle.com/datasets/kishan305/spanish-football-la-liga-champ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096875" y="153562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5100"/>
              <a:t>Narrativa en la visualización de datos</a:t>
            </a:r>
            <a:endParaRPr sz="5100"/>
          </a:p>
        </p:txBody>
      </p:sp>
      <p:sp>
        <p:nvSpPr>
          <p:cNvPr id="94" name="Google Shape;94;p11"/>
          <p:cNvSpPr/>
          <p:nvPr/>
        </p:nvSpPr>
        <p:spPr>
          <a:xfrm>
            <a:off x="220300" y="389897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210252" y="38989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1172150" y="3898975"/>
            <a:ext cx="77523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Francisco Jesús Frías Tenza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1134100" y="1117950"/>
            <a:ext cx="6654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rgbClr val="73EDFF"/>
                </a:solidFill>
              </a:rPr>
              <a:t>PEC3, Visualización de datos</a:t>
            </a:r>
            <a:endParaRPr b="1" sz="2100">
              <a:solidFill>
                <a:srgbClr val="73ED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72475" y="800425"/>
            <a:ext cx="7470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lt1"/>
                </a:highlight>
              </a:rPr>
              <a:t>2.1 ORIGEN DE DATOS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772475" y="1357100"/>
            <a:ext cx="76956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>
                <a:highlight>
                  <a:srgbClr val="FFFFFF"/>
                </a:highlight>
              </a:rPr>
              <a:t>El origen de datos para este trabajo se haya en el siguiente enlace de kaggle:</a:t>
            </a:r>
            <a:endParaRPr i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Título</a:t>
            </a:r>
            <a:r>
              <a:rPr lang="ca">
                <a:highlight>
                  <a:srgbClr val="FFFFFF"/>
                </a:highlight>
              </a:rPr>
              <a:t>: </a:t>
            </a:r>
            <a:r>
              <a:rPr i="1" lang="ca">
                <a:highlight>
                  <a:srgbClr val="FFFFFF"/>
                </a:highlight>
              </a:rPr>
              <a:t>La Liga Winners (1919 - 2020)</a:t>
            </a:r>
            <a:endParaRPr i="1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Autor</a:t>
            </a:r>
            <a:r>
              <a:rPr lang="ca">
                <a:highlight>
                  <a:srgbClr val="FFFFFF"/>
                </a:highlight>
              </a:rPr>
              <a:t>: </a:t>
            </a:r>
            <a:r>
              <a:rPr i="1" lang="ca">
                <a:highlight>
                  <a:srgbClr val="FFFFFF"/>
                </a:highlight>
              </a:rPr>
              <a:t>Kishan Kumar</a:t>
            </a:r>
            <a:endParaRPr i="1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Licencia</a:t>
            </a:r>
            <a:r>
              <a:rPr lang="ca">
                <a:highlight>
                  <a:srgbClr val="FFFFFF"/>
                </a:highlight>
              </a:rPr>
              <a:t>:</a:t>
            </a:r>
            <a:r>
              <a:rPr b="1" lang="ca">
                <a:highlight>
                  <a:srgbClr val="FFFFFF"/>
                </a:highlight>
              </a:rPr>
              <a:t> </a:t>
            </a:r>
            <a:r>
              <a:rPr i="1" lang="ca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CC0, Public Domain</a:t>
            </a:r>
            <a:endParaRPr i="1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Origen: </a:t>
            </a:r>
            <a:r>
              <a:rPr i="1" lang="ca">
                <a:highlight>
                  <a:srgbClr val="FFFFFF"/>
                </a:highlight>
              </a:rPr>
              <a:t>servicios</a:t>
            </a:r>
            <a:r>
              <a:rPr i="1" lang="ca">
                <a:highlight>
                  <a:srgbClr val="FFFFFF"/>
                </a:highlight>
              </a:rPr>
              <a:t> abiertos de bases de datos de Kaggle </a:t>
            </a:r>
            <a:endParaRPr i="1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Enlace</a:t>
            </a:r>
            <a:r>
              <a:rPr lang="ca">
                <a:highlight>
                  <a:srgbClr val="FFFFFF"/>
                </a:highlight>
              </a:rPr>
              <a:t>: </a:t>
            </a:r>
            <a:r>
              <a:rPr i="1" lang="ca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https://www.kaggle.com/datasets/kishan305/spanish-football-la-liga-champions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Descripción: </a:t>
            </a:r>
            <a:r>
              <a:rPr i="1" lang="ca">
                <a:highlight>
                  <a:srgbClr val="FFFFFF"/>
                </a:highlight>
              </a:rPr>
              <a:t>Este conjunto de datos contiene una lista de ganadores, subcampeones y máximos goleadores de La Liga desde el año 1929 hasta 2022-23.</a:t>
            </a:r>
            <a:endParaRPr i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72475" y="800425"/>
            <a:ext cx="7470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lt1"/>
                </a:highlight>
              </a:rPr>
              <a:t>2.1 ORIGEN DE DATOS 2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09375" y="1319125"/>
            <a:ext cx="8159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>
                <a:highlight>
                  <a:srgbClr val="FFFFFF"/>
                </a:highlight>
              </a:rPr>
              <a:t>Atributos:</a:t>
            </a:r>
            <a:endParaRPr b="1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Temporada</a:t>
            </a:r>
            <a:r>
              <a:rPr lang="ca">
                <a:highlight>
                  <a:srgbClr val="FFFFFF"/>
                </a:highlight>
              </a:rPr>
              <a:t>: Años durante los cuales se jugó una edición específica de la liga.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Ganador</a:t>
            </a:r>
            <a:r>
              <a:rPr lang="ca">
                <a:highlight>
                  <a:srgbClr val="FFFFFF"/>
                </a:highlight>
              </a:rPr>
              <a:t>: Equipo que surgió como campeón de La Liga para esa temporada en particular.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Subcampeón</a:t>
            </a:r>
            <a:r>
              <a:rPr lang="ca">
                <a:highlight>
                  <a:srgbClr val="FFFFFF"/>
                </a:highlight>
              </a:rPr>
              <a:t>: Equipo que consiguió la segunda posición en la clasificación de La Liga para esa temporada.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Tercer Lugar</a:t>
            </a:r>
            <a:r>
              <a:rPr lang="ca">
                <a:highlight>
                  <a:srgbClr val="FFFFFF"/>
                </a:highlight>
              </a:rPr>
              <a:t>: Equipo que terminó en la tercera posición en la clasificación de La Liga.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Máximo goleador</a:t>
            </a:r>
            <a:r>
              <a:rPr lang="ca">
                <a:highlight>
                  <a:srgbClr val="FFFFFF"/>
                </a:highlight>
              </a:rPr>
              <a:t>: Jugador que logró el mayor número de goles durante la temporada respectiva.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Club(es) de Máximo Goleador</a:t>
            </a:r>
            <a:r>
              <a:rPr lang="ca">
                <a:highlight>
                  <a:srgbClr val="FFFFFF"/>
                </a:highlight>
              </a:rPr>
              <a:t>:Club al que perteneció el máximo goleador durante esa temporada.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u="sng">
                <a:highlight>
                  <a:srgbClr val="FFFFFF"/>
                </a:highlight>
              </a:rPr>
              <a:t>Goles</a:t>
            </a:r>
            <a:r>
              <a:rPr lang="ca">
                <a:highlight>
                  <a:srgbClr val="FFFFFF"/>
                </a:highlight>
              </a:rPr>
              <a:t>: Número total de goles marcados por el máximo goleador de la liga durante esa temporada.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772475" y="1357100"/>
            <a:ext cx="7683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Si queremos representar esta información, podemos realizarlo a través de varias herramientas como </a:t>
            </a:r>
            <a:r>
              <a:rPr i="1" lang="ca"/>
              <a:t>Tableau, Flourish o Infogram. </a:t>
            </a:r>
            <a:r>
              <a:rPr lang="ca"/>
              <a:t>Pero vamos a optar por herramientas y librerías de código en Python como las siguientes: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/>
              <a:t>Matplotlib</a:t>
            </a:r>
            <a:r>
              <a:rPr lang="ca"/>
              <a:t>: Librería estándar para dibujar </a:t>
            </a:r>
            <a:r>
              <a:rPr lang="ca"/>
              <a:t>gráficas</a:t>
            </a:r>
            <a:r>
              <a:rPr lang="ca"/>
              <a:t> y animaciones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/>
              <a:t>Pygal</a:t>
            </a:r>
            <a:r>
              <a:rPr lang="ca"/>
              <a:t>: Librería de plot para imágenes .svg </a:t>
            </a:r>
            <a:br>
              <a:rPr lang="ca"/>
            </a:br>
            <a:r>
              <a:rPr lang="ca"/>
              <a:t>	que permiten interacción a un cierto nivel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/>
              <a:t>Plotly</a:t>
            </a:r>
            <a:r>
              <a:rPr lang="ca"/>
              <a:t>: Librería muy potente para graficar en pocos pasos.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Para esta ocasión vamos a emplear </a:t>
            </a:r>
            <a:r>
              <a:rPr lang="ca" u="sng"/>
              <a:t>Pygal y Matplotlib.</a:t>
            </a:r>
            <a:endParaRPr u="sng"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72475" y="800425"/>
            <a:ext cx="74301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highlight>
                  <a:schemeClr val="lt1"/>
                </a:highlight>
              </a:rPr>
              <a:t>2.2 HERRAMIENTAS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72475" y="2120125"/>
            <a:ext cx="37689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/>
              <a:t>Para este trabajo es evidente que lo más </a:t>
            </a:r>
            <a:r>
              <a:rPr b="1" lang="ca"/>
              <a:t>conveniente</a:t>
            </a:r>
            <a:r>
              <a:rPr b="1" lang="ca"/>
              <a:t> es emplear una visualización de tipo plot de barras.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En concreto, el eje Y representa el conteo de victorias y el eje X representa los distintos equipos ganadores.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772475" y="800425"/>
            <a:ext cx="69837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highlight>
                  <a:schemeClr val="lt1"/>
                </a:highlight>
              </a:rPr>
              <a:t>2.3 TÉCNICAS DE VISUALIZACIÓN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00" y="1285875"/>
            <a:ext cx="4297826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72475" y="1357100"/>
            <a:ext cx="3768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Sin embargo, hay que tener en cuenta que.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No se está mostrando la progresión temporal a lo largo del tiempo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El orden del eje x, </a:t>
            </a:r>
            <a:r>
              <a:rPr lang="ca"/>
              <a:t>es pertinente que esté ordenador de mayor a menos de izquierda a derecha para una mejor comprensión de que clubes son lo que poseen más títulos.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772475" y="800425"/>
            <a:ext cx="69837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highlight>
                  <a:schemeClr val="lt1"/>
                </a:highlight>
              </a:rPr>
              <a:t>2.3 TÉCNICAS DE VISUALIZACIÓN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00" y="1285875"/>
            <a:ext cx="4297826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Por tanto, vamos a optar por </a:t>
            </a:r>
            <a:r>
              <a:rPr b="1" lang="ca"/>
              <a:t>realizar dos visualizaciones.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Una animación temporal donde observar el progreso de los equipos en forma de gráfico de barras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Una visualización interactiva también en forma de gráfico de barras</a:t>
            </a:r>
            <a:endParaRPr/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772475" y="800425"/>
            <a:ext cx="74301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2.4: PLUSES ESTÉTICOS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5" y="1214650"/>
            <a:ext cx="4297826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2" type="body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Por tanto, vamos a optar por </a:t>
            </a:r>
            <a:r>
              <a:rPr b="1" lang="ca"/>
              <a:t>realizar dos visualizaciones.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Vamos a poner en la animación el conteo de datos encima de la barra para clarificar.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Incluiremos además en le gráfico la progresión de los años por fotogramas</a:t>
            </a:r>
            <a:endParaRPr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772475" y="800425"/>
            <a:ext cx="74301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2.4: PLUSES ESTÉTICOS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5" y="1214650"/>
            <a:ext cx="4297826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695850" y="1723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VAMOS A MOSTRAR EL RESULTADO FINAL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72475" y="748400"/>
            <a:ext cx="74706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OBSERVACIONES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Podemos observar como durante el período de la Guerra Civil (1933-1936) no </a:t>
            </a:r>
            <a:r>
              <a:rPr lang="ca"/>
              <a:t>cambios</a:t>
            </a:r>
            <a:r>
              <a:rPr lang="ca"/>
              <a:t> en la visualización, pues la Liga se </a:t>
            </a:r>
            <a:r>
              <a:rPr lang="ca"/>
              <a:t>suspendió</a:t>
            </a:r>
            <a:r>
              <a:rPr lang="ca"/>
              <a:t> en ese período.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Vemos como durante la primera mitad del siglo XX el Real Madrid no ganó ninguna liga y solo empezó a ganar durante el franquismo.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Vemos como el </a:t>
            </a:r>
            <a:r>
              <a:rPr lang="ca"/>
              <a:t>Athletic</a:t>
            </a:r>
            <a:r>
              <a:rPr lang="ca"/>
              <a:t> de Bilbao acumuló sus victorias en los primeros años de la liga.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9550" y="10050"/>
            <a:ext cx="9144000" cy="5143500"/>
          </a:xfrm>
          <a:prstGeom prst="rect">
            <a:avLst/>
          </a:prstGeom>
          <a:solidFill>
            <a:srgbClr val="0000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348925" y="234050"/>
            <a:ext cx="27054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300">
                <a:solidFill>
                  <a:srgbClr val="FFFFFF"/>
                </a:solidFill>
              </a:rPr>
              <a:t>La UOC posa a disposició la present plantilla corporativa per a l'elaboració de documents i presentacions docents, acadèmiques i administratives d'ús exclusiu per part dels usuaris autoritzats per la seva vinculació amb la UOC: estudiants, professors, personal docent col·laborador, així com personal de gestió i de recerca de la UOC. </a:t>
            </a:r>
            <a:endParaRPr b="0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300">
                <a:solidFill>
                  <a:srgbClr val="FFFFFF"/>
                </a:solidFill>
              </a:rPr>
              <a:t>Queda prohibida la divulgació, difusió, distribució, còpia o utilització de qualsevol classe d'aquesta plantilla corporativa o del seu contingut fora de l'àmbit esmentat sense la prèvia autorització expressa de la UOC.</a:t>
            </a:r>
            <a:endParaRPr b="0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73EDFF"/>
              </a:solidFill>
            </a:endParaRPr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3255831" y="234966"/>
            <a:ext cx="27054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300">
                <a:solidFill>
                  <a:srgbClr val="73EDFF"/>
                </a:solidFill>
              </a:rPr>
              <a:t>La UOC pone a disposición la presente plantilla corporativa para la elaboración de documentos y presentaciones docentes, académicas y administrativas para uso exclusivo por parte de los usuarios autorizados por su vinculación con la UOC: estudiantes, profesores, personal docente colaborador, así como personal de gestión y de investigación de la UOC. </a:t>
            </a:r>
            <a:endParaRPr b="0" sz="1300">
              <a:solidFill>
                <a:srgbClr val="73ED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73ED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300">
                <a:solidFill>
                  <a:srgbClr val="73EDFF"/>
                </a:solidFill>
              </a:rPr>
              <a:t>Queda prohibida la divulgación, difusión, distribución, copia o utilización de cualquier clase de la misma o de su contenido fuera del ámbito mencionado sin la previa autorización expresa de la UOC.</a:t>
            </a:r>
            <a:endParaRPr b="0" sz="1300">
              <a:solidFill>
                <a:srgbClr val="73ED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>
              <a:solidFill>
                <a:srgbClr val="FFFFFF"/>
              </a:solidFill>
            </a:endParaRPr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725" y="3226400"/>
            <a:ext cx="1624950" cy="1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>
            <p:ph type="title"/>
          </p:nvPr>
        </p:nvSpPr>
        <p:spPr>
          <a:xfrm>
            <a:off x="6128100" y="234966"/>
            <a:ext cx="27054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ca" sz="1300">
                <a:solidFill>
                  <a:srgbClr val="FFFFFF"/>
                </a:solidFill>
              </a:rPr>
              <a:t>The UOC provides this corporate template for teaching, academic and administrative documents and presentations. It is exclusively for authorized users: UOC students, faculty, course instructors, tutors or administrative and research staff. </a:t>
            </a:r>
            <a:endParaRPr b="0" i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ca" sz="1300">
                <a:solidFill>
                  <a:srgbClr val="FFFFFF"/>
                </a:solidFill>
              </a:rPr>
              <a:t>The template and its contents must not be used, copied or distributed beyond this ambit without the express prior authorization of the UOC.</a:t>
            </a:r>
            <a:r>
              <a:rPr b="0" i="1" lang="ca" sz="1300">
                <a:solidFill>
                  <a:srgbClr val="FFFFFF"/>
                </a:solidFill>
              </a:rPr>
              <a:t> </a:t>
            </a:r>
            <a:endParaRPr b="0" i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>
              <a:solidFill>
                <a:srgbClr val="73ED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1134100" y="15771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300"/>
              <a:t>Portada blanca optimitzada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300"/>
              <a:t>per imprimir</a:t>
            </a:r>
            <a:endParaRPr sz="4300"/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134100" y="3558350"/>
            <a:ext cx="7752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100"/>
              <a:t>En aquest espai podeu situar el subtítol de la presentació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3" name="Google Shape;113;p13"/>
          <p:cNvSpPr/>
          <p:nvPr/>
        </p:nvSpPr>
        <p:spPr>
          <a:xfrm>
            <a:off x="220300" y="3558350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1210252" y="35583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134100" y="1076125"/>
            <a:ext cx="6654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rPr>
              <a:t>Escriu aquí el nom de l’àrea o àmbit</a:t>
            </a:r>
            <a:endParaRPr sz="2100">
              <a:solidFill>
                <a:srgbClr val="00007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lt1"/>
                </a:solidFill>
              </a:rPr>
              <a:t>Portada optimitzada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lt1"/>
                </a:solidFill>
              </a:rPr>
              <a:t>per projectar en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lt1"/>
                </a:solidFill>
              </a:rPr>
              <a:t>pantalla sense subtítol</a:t>
            </a:r>
            <a:endParaRPr/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2035725" y="1575850"/>
            <a:ext cx="5554200" cy="3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ca" sz="1600"/>
              <a:t>INTRODUCCIÓN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 sz="1600"/>
              <a:t>Contexto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 sz="1600"/>
              <a:t>Objetivo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ca" sz="1600"/>
              <a:t>METODOLOGÍA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 sz="1600"/>
              <a:t>Origen de datos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 sz="1600"/>
              <a:t>Herramientas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 sz="1600"/>
              <a:t>Diseño y Técnica de visualización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 sz="1600"/>
              <a:t>Pluses estéticos</a:t>
            </a:r>
            <a:endParaRPr sz="1600"/>
          </a:p>
        </p:txBody>
      </p:sp>
      <p:sp>
        <p:nvSpPr>
          <p:cNvPr id="127" name="Google Shape;127;p15"/>
          <p:cNvSpPr txBox="1"/>
          <p:nvPr/>
        </p:nvSpPr>
        <p:spPr>
          <a:xfrm>
            <a:off x="867525" y="1490475"/>
            <a:ext cx="18909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400">
                <a:solidFill>
                  <a:srgbClr val="000078"/>
                </a:solidFill>
              </a:rPr>
              <a:t>Índice</a:t>
            </a:r>
            <a:endParaRPr b="1" sz="2400">
              <a:solidFill>
                <a:srgbClr val="00007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95850" y="2131050"/>
            <a:ext cx="77523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772475" y="876625"/>
            <a:ext cx="7470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1.1 CONTEXTO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72475" y="1585700"/>
            <a:ext cx="42456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En España, existe la Real Federación Española de </a:t>
            </a:r>
            <a:r>
              <a:rPr b="1" lang="ca"/>
              <a:t>Fútbol, o RFEF por sus siglas. Cada cierto tiempo se celebra la llamada Liga Nacional de Fútbol Profesional, o LALIGA en corto creada. </a:t>
            </a:r>
            <a:r>
              <a:rPr lang="ca"/>
              <a:t>Esta tiene una duración anual donde a través de un sistema de puntos, los equipos compiten entre sí en varios partidos para llegar a lo más alto de la tabla clasificatoria. Sabiendo que equipos han ganado la mayor cantidad de ligas se puede saber que equipo es el “mejor” de todos</a:t>
            </a:r>
            <a:endParaRPr/>
          </a:p>
        </p:txBody>
      </p:sp>
      <p:pic>
        <p:nvPicPr>
          <p:cNvPr descr="La Liga Videos &amp; Highlights | FOX Sports"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400" y="1809300"/>
            <a:ext cx="1653625" cy="16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72475" y="800425"/>
            <a:ext cx="747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lt1"/>
                </a:highlight>
              </a:rPr>
              <a:t>1.2 OBJETIVO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72475" y="2310525"/>
            <a:ext cx="74706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El objetivo de este trabajo es analizar cuál equipo tiene más ligas a su nombre dentro del plantel de 22 disponibles.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95850" y="2131050"/>
            <a:ext cx="77523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METODOLOGÍA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