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9"/>
  </p:notesMasterIdLst>
  <p:sldIdLst>
    <p:sldId id="256" r:id="rId2"/>
    <p:sldId id="258" r:id="rId3"/>
    <p:sldId id="259" r:id="rId4"/>
    <p:sldId id="260" r:id="rId5"/>
    <p:sldId id="262" r:id="rId6"/>
    <p:sldId id="265" r:id="rId7"/>
    <p:sldId id="281" r:id="rId8"/>
    <p:sldId id="267" r:id="rId9"/>
    <p:sldId id="266" r:id="rId10"/>
    <p:sldId id="268" r:id="rId11"/>
    <p:sldId id="269" r:id="rId12"/>
    <p:sldId id="282" r:id="rId13"/>
    <p:sldId id="270" r:id="rId14"/>
    <p:sldId id="271" r:id="rId15"/>
    <p:sldId id="261" r:id="rId16"/>
    <p:sldId id="283" r:id="rId17"/>
    <p:sldId id="277" r:id="rId18"/>
  </p:sldIdLst>
  <p:sldSz cx="12192000" cy="6858000"/>
  <p:notesSz cx="6858000" cy="9144000"/>
  <p:embeddedFontLst>
    <p:embeddedFont>
      <p:font typeface="Robo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Griffy" panose="020B0604020202020204" charset="0"/>
      <p:regular r:id="rId28"/>
    </p:embeddedFont>
    <p:embeddedFont>
      <p:font typeface="Roboto Mono" panose="020B0604020202020204" charset="0"/>
      <p:regular r:id="rId29"/>
      <p:bold r:id="rId30"/>
      <p:italic r:id="rId31"/>
      <p:boldItalic r:id="rId32"/>
    </p:embeddedFont>
    <p:embeddedFont>
      <p:font typeface="Abril Fatface" panose="020B0604020202020204" charset="0"/>
      <p:regular r:id="rId33"/>
    </p:embeddedFont>
    <p:embeddedFont>
      <p:font typeface="Roboto Mono SemiBold"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885893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42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28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7744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61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82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55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815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67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11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7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87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595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2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7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211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38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961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9" r:id="rId7"/>
    <p:sldLayoutId id="2147483660" r:id="rId8"/>
    <p:sldLayoutId id="2147483661" r:id="rId9"/>
    <p:sldLayoutId id="214748366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5000" dirty="0" smtClean="0"/>
              <a:t>Quality </a:t>
            </a:r>
            <a:r>
              <a:rPr lang="en-US" sz="5000" dirty="0" smtClean="0">
                <a:solidFill>
                  <a:schemeClr val="accent1"/>
                </a:solidFill>
              </a:rPr>
              <a:t>control</a:t>
            </a:r>
            <a:r>
              <a:rPr lang="en-US" sz="5000" dirty="0" smtClean="0">
                <a:solidFill>
                  <a:schemeClr val="accent1">
                    <a:lumMod val="75000"/>
                  </a:schemeClr>
                </a:solidFill>
              </a:rPr>
              <a:t> </a:t>
            </a:r>
            <a:r>
              <a:rPr lang="en-US" sz="5000" dirty="0" smtClean="0"/>
              <a:t>system for laptop </a:t>
            </a:r>
            <a:r>
              <a:rPr lang="en-US" sz="5000" dirty="0" smtClean="0">
                <a:solidFill>
                  <a:schemeClr val="accent1"/>
                </a:solidFill>
              </a:rPr>
              <a:t>manufacturing</a:t>
            </a:r>
            <a:r>
              <a:rPr lang="en-US" sz="5000" dirty="0" smtClean="0"/>
              <a:t>.</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a:t>
            </a:r>
            <a:r>
              <a:rPr lang="en" dirty="0" smtClean="0"/>
              <a:t>Emil Hovhannisyan </a:t>
            </a:r>
            <a:r>
              <a:rPr lang="en" dirty="0">
                <a:solidFill>
                  <a:schemeClr val="accent1"/>
                </a:solidFill>
              </a:rPr>
              <a:t>&lt;/p&gt;</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8" name="Google Shape;498;p34"/>
          <p:cNvSpPr txBox="1">
            <a:spLocks noGrp="1"/>
          </p:cNvSpPr>
          <p:nvPr>
            <p:ph type="title" idx="4294967295"/>
          </p:nvPr>
        </p:nvSpPr>
        <p:spPr>
          <a:xfrm>
            <a:off x="341616" y="592263"/>
            <a:ext cx="2379446" cy="4351500"/>
          </a:xfrm>
          <a:prstGeom prst="rect">
            <a:avLst/>
          </a:prstGeom>
        </p:spPr>
        <p:txBody>
          <a:bodyPr spcFirstLastPara="1" wrap="square" lIns="121900" tIns="121900" rIns="121900" bIns="121900" anchor="ctr" anchorCtr="0">
            <a:noAutofit/>
          </a:bodyPr>
          <a:lstStyle/>
          <a:p>
            <a:pPr lvl="0"/>
            <a:r>
              <a:rPr lang="en-US" b="0" dirty="0">
                <a:solidFill>
                  <a:schemeClr val="accent1"/>
                </a:solidFill>
              </a:rPr>
              <a:t>Display</a:t>
            </a:r>
            <a:r>
              <a:rPr lang="en-US" b="0" dirty="0"/>
              <a:t> Function</a:t>
            </a:r>
            <a:endParaRPr dirty="0"/>
          </a:p>
        </p:txBody>
      </p:sp>
      <p:sp>
        <p:nvSpPr>
          <p:cNvPr id="499" name="Google Shape;499;p34"/>
          <p:cNvSpPr txBox="1">
            <a:spLocks noGrp="1"/>
          </p:cNvSpPr>
          <p:nvPr>
            <p:ph type="body" idx="4294967295"/>
          </p:nvPr>
        </p:nvSpPr>
        <p:spPr>
          <a:xfrm>
            <a:off x="487796" y="4149851"/>
            <a:ext cx="11129100" cy="2050924"/>
          </a:xfrm>
          <a:prstGeom prst="rect">
            <a:avLst/>
          </a:prstGeom>
        </p:spPr>
        <p:txBody>
          <a:bodyPr spcFirstLastPara="1" wrap="square" lIns="121900" tIns="121900" rIns="121900" bIns="121900" anchor="t" anchorCtr="0">
            <a:noAutofit/>
          </a:bodyPr>
          <a:lstStyle/>
          <a:p>
            <a:pPr marL="0" lvl="0" indent="0">
              <a:spcBef>
                <a:spcPts val="2100"/>
              </a:spcBef>
              <a:spcAft>
                <a:spcPts val="2100"/>
              </a:spcAft>
              <a:buNone/>
            </a:pPr>
            <a:r>
              <a:rPr lang="en-US" dirty="0"/>
              <a:t>The 'displayLaptops' function presents a list of available laptops to the user. It retrieves laptop details from the file and prints them in a formatted manner, including model names, manufacturing years, CPU speeds, and RAM capacities. This function provides users with a comprehensive view of the laptops stored within the system.</a:t>
            </a:r>
            <a:endParaRPr dirty="0"/>
          </a:p>
        </p:txBody>
      </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5398" t="11182" r="5539" b="10928"/>
          <a:stretch/>
        </p:blipFill>
        <p:spPr>
          <a:xfrm>
            <a:off x="2721062" y="592263"/>
            <a:ext cx="8958263" cy="355758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5"/>
          <p:cNvSpPr/>
          <p:nvPr/>
        </p:nvSpPr>
        <p:spPr>
          <a:xfrm>
            <a:off x="627600" y="680400"/>
            <a:ext cx="5662500" cy="5297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3" name="Google Shape;513;p35"/>
          <p:cNvSpPr txBox="1">
            <a:spLocks noGrp="1"/>
          </p:cNvSpPr>
          <p:nvPr>
            <p:ph type="title"/>
          </p:nvPr>
        </p:nvSpPr>
        <p:spPr>
          <a:xfrm>
            <a:off x="925500" y="900084"/>
            <a:ext cx="3336300" cy="2062500"/>
          </a:xfrm>
          <a:prstGeom prst="rect">
            <a:avLst/>
          </a:prstGeom>
          <a:noFill/>
          <a:ln>
            <a:noFill/>
          </a:ln>
        </p:spPr>
        <p:txBody>
          <a:bodyPr spcFirstLastPara="1" wrap="square" lIns="121900" tIns="121900" rIns="121900" bIns="121900" anchor="t" anchorCtr="0">
            <a:noAutofit/>
          </a:bodyPr>
          <a:lstStyle/>
          <a:p>
            <a:pPr lvl="0">
              <a:buSzPts val="7000"/>
            </a:pPr>
            <a:r>
              <a:rPr lang="en-US" sz="5400" b="0" dirty="0"/>
              <a:t>Laptop </a:t>
            </a:r>
            <a:r>
              <a:rPr lang="en-US" sz="5400" b="0" dirty="0">
                <a:solidFill>
                  <a:schemeClr val="accent3"/>
                </a:solidFill>
              </a:rPr>
              <a:t>Deletion </a:t>
            </a:r>
            <a:r>
              <a:rPr lang="en-US" sz="5400" b="0" dirty="0"/>
              <a:t>Function:</a:t>
            </a:r>
            <a:endParaRPr sz="5000" dirty="0"/>
          </a:p>
        </p:txBody>
      </p:sp>
      <p:sp>
        <p:nvSpPr>
          <p:cNvPr id="514" name="Google Shape;514;p35"/>
          <p:cNvSpPr txBox="1">
            <a:spLocks noGrp="1"/>
          </p:cNvSpPr>
          <p:nvPr>
            <p:ph type="body" idx="4294967295"/>
          </p:nvPr>
        </p:nvSpPr>
        <p:spPr>
          <a:xfrm>
            <a:off x="925500" y="2611613"/>
            <a:ext cx="5170500" cy="3717159"/>
          </a:xfrm>
          <a:prstGeom prst="rect">
            <a:avLst/>
          </a:prstGeom>
          <a:noFill/>
          <a:ln>
            <a:noFill/>
          </a:ln>
        </p:spPr>
        <p:txBody>
          <a:bodyPr spcFirstLastPara="1" wrap="square" lIns="121900" tIns="121900" rIns="121900" bIns="121900" anchor="t" anchorCtr="0">
            <a:noAutofit/>
          </a:bodyPr>
          <a:lstStyle/>
          <a:p>
            <a:pPr marL="0" lvl="0" indent="0">
              <a:spcBef>
                <a:spcPts val="2100"/>
              </a:spcBef>
              <a:spcAft>
                <a:spcPts val="2100"/>
              </a:spcAft>
              <a:buSzPts val="1900"/>
              <a:buNone/>
            </a:pPr>
            <a:r>
              <a:rPr lang="en-US" sz="1700" dirty="0"/>
              <a:t>The 'deleteLaptop' function allows users to remove specific laptops from the system. It iterates through the file, locates the targeted laptop by its index, and deletes it by rewriting the file without including the selected laptop's information. This function offers a means to manage and remove unwanted or obsolete laptops from the </a:t>
            </a:r>
            <a:r>
              <a:rPr lang="en-US" sz="1700" dirty="0" smtClean="0"/>
              <a:t>system.</a:t>
            </a:r>
            <a:endParaRPr sz="1700" dirty="0"/>
          </a:p>
        </p:txBody>
      </p:sp>
      <p:grpSp>
        <p:nvGrpSpPr>
          <p:cNvPr id="516" name="Google Shape;516;p35"/>
          <p:cNvGrpSpPr/>
          <p:nvPr/>
        </p:nvGrpSpPr>
        <p:grpSpPr>
          <a:xfrm>
            <a:off x="6650271" y="352209"/>
            <a:ext cx="635280" cy="147600"/>
            <a:chOff x="2147366" y="4139382"/>
            <a:chExt cx="635280" cy="147600"/>
          </a:xfrm>
        </p:grpSpPr>
        <p:sp>
          <p:nvSpPr>
            <p:cNvPr id="517" name="Google Shape;517;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9" name="Google Shape;519;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20" name="Google Shape;520;p35"/>
          <p:cNvGrpSpPr/>
          <p:nvPr/>
        </p:nvGrpSpPr>
        <p:grpSpPr>
          <a:xfrm>
            <a:off x="780846" y="826284"/>
            <a:ext cx="635280" cy="147600"/>
            <a:chOff x="2147366" y="4139382"/>
            <a:chExt cx="635280" cy="147600"/>
          </a:xfrm>
        </p:grpSpPr>
        <p:sp>
          <p:nvSpPr>
            <p:cNvPr id="521" name="Google Shape;521;p3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2" name="Google Shape;522;p3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3" name="Google Shape;523;p3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7485" t="4998" r="7412" b="3960"/>
          <a:stretch/>
        </p:blipFill>
        <p:spPr>
          <a:xfrm>
            <a:off x="7527486" y="38181"/>
            <a:ext cx="4488302" cy="65818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5" name="Google Shape;465;p32"/>
          <p:cNvSpPr txBox="1">
            <a:spLocks noGrp="1"/>
          </p:cNvSpPr>
          <p:nvPr>
            <p:ph type="title" idx="4294967295"/>
          </p:nvPr>
        </p:nvSpPr>
        <p:spPr>
          <a:xfrm>
            <a:off x="-21644" y="988559"/>
            <a:ext cx="4057650" cy="2636409"/>
          </a:xfrm>
          <a:prstGeom prst="rect">
            <a:avLst/>
          </a:prstGeom>
        </p:spPr>
        <p:txBody>
          <a:bodyPr spcFirstLastPara="1" wrap="square" lIns="121900" tIns="121900" rIns="121900" bIns="121900" anchor="ctr" anchorCtr="0">
            <a:noAutofit/>
          </a:bodyPr>
          <a:lstStyle/>
          <a:p>
            <a:pPr lvl="0"/>
            <a:r>
              <a:rPr lang="en-US" b="0" dirty="0"/>
              <a:t>Laptop Data Saving </a:t>
            </a:r>
            <a:br>
              <a:rPr lang="en-US" b="0" dirty="0"/>
            </a:br>
            <a:r>
              <a:rPr lang="en-US" b="0" dirty="0" smtClean="0"/>
              <a:t>Function</a:t>
            </a:r>
            <a:endParaRPr dirty="0"/>
          </a:p>
        </p:txBody>
      </p:sp>
      <p:grpSp>
        <p:nvGrpSpPr>
          <p:cNvPr id="466" name="Google Shape;466;p32"/>
          <p:cNvGrpSpPr/>
          <p:nvPr/>
        </p:nvGrpSpPr>
        <p:grpSpPr>
          <a:xfrm>
            <a:off x="657396" y="768284"/>
            <a:ext cx="635280" cy="147600"/>
            <a:chOff x="2147366" y="4139382"/>
            <a:chExt cx="635280" cy="147600"/>
          </a:xfrm>
        </p:grpSpPr>
        <p:sp>
          <p:nvSpPr>
            <p:cNvPr id="467" name="Google Shape;467;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8" name="Google Shape;468;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9" name="Google Shape;469;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70" name="Google Shape;470;p32"/>
          <p:cNvSpPr/>
          <p:nvPr/>
        </p:nvSpPr>
        <p:spPr>
          <a:xfrm>
            <a:off x="657396" y="4974575"/>
            <a:ext cx="10932600" cy="1575000"/>
          </a:xfrm>
          <a:prstGeom prst="roundRect">
            <a:avLst>
              <a:gd name="adj" fmla="val 863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1" name="Google Shape;471;p32"/>
          <p:cNvSpPr txBox="1">
            <a:spLocks noGrp="1"/>
          </p:cNvSpPr>
          <p:nvPr>
            <p:ph type="body" idx="4294967295"/>
          </p:nvPr>
        </p:nvSpPr>
        <p:spPr>
          <a:xfrm>
            <a:off x="1048836" y="4899331"/>
            <a:ext cx="10577100" cy="1575000"/>
          </a:xfrm>
          <a:prstGeom prst="rect">
            <a:avLst/>
          </a:prstGeom>
        </p:spPr>
        <p:txBody>
          <a:bodyPr spcFirstLastPara="1" wrap="square" lIns="121900" tIns="121900" rIns="121900" bIns="121900" anchor="t" anchorCtr="0">
            <a:noAutofit/>
          </a:bodyPr>
          <a:lstStyle/>
          <a:p>
            <a:pPr marL="0" lvl="0" indent="0">
              <a:spcBef>
                <a:spcPts val="2100"/>
              </a:spcBef>
              <a:spcAft>
                <a:spcPts val="2100"/>
              </a:spcAft>
              <a:buNone/>
            </a:pPr>
            <a:r>
              <a:rPr lang="en-US" dirty="0"/>
              <a:t>This code excerpt illustrates the 'saveLaptopsToFile' function, responsible for collecting laptop details from the system and storing them in a designated text file. It enables users to maintain a record of laptop information, enhancing data persistence and external accessibility.</a:t>
            </a:r>
            <a:endParaRPr dirty="0"/>
          </a:p>
        </p:txBody>
      </p:sp>
      <p:grpSp>
        <p:nvGrpSpPr>
          <p:cNvPr id="472" name="Google Shape;472;p32"/>
          <p:cNvGrpSpPr/>
          <p:nvPr/>
        </p:nvGrpSpPr>
        <p:grpSpPr>
          <a:xfrm>
            <a:off x="1292671" y="5127284"/>
            <a:ext cx="635280" cy="147600"/>
            <a:chOff x="2147366" y="4139382"/>
            <a:chExt cx="635280" cy="147600"/>
          </a:xfrm>
        </p:grpSpPr>
        <p:sp>
          <p:nvSpPr>
            <p:cNvPr id="473" name="Google Shape;473;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4" name="Google Shape;474;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3" name="Рисунок 2"/>
          <p:cNvPicPr>
            <a:picLocks noChangeAspect="1"/>
          </p:cNvPicPr>
          <p:nvPr/>
        </p:nvPicPr>
        <p:blipFill rotWithShape="1">
          <a:blip r:embed="rId3">
            <a:extLst>
              <a:ext uri="{28A0092B-C50C-407E-A947-70E740481C1C}">
                <a14:useLocalDpi xmlns:a14="http://schemas.microsoft.com/office/drawing/2010/main" val="0"/>
              </a:ext>
            </a:extLst>
          </a:blip>
          <a:srcRect l="5511" t="9018" r="5186" b="8893"/>
          <a:stretch/>
        </p:blipFill>
        <p:spPr>
          <a:xfrm>
            <a:off x="3209365" y="134470"/>
            <a:ext cx="8982635" cy="4652682"/>
          </a:xfrm>
          <a:prstGeom prst="rect">
            <a:avLst/>
          </a:prstGeom>
        </p:spPr>
      </p:pic>
    </p:spTree>
    <p:extLst>
      <p:ext uri="{BB962C8B-B14F-4D97-AF65-F5344CB8AC3E}">
        <p14:creationId xmlns:p14="http://schemas.microsoft.com/office/powerpoint/2010/main" val="2919303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400" dirty="0" smtClean="0">
                <a:solidFill>
                  <a:schemeClr val="tx1"/>
                </a:solidFill>
              </a:rPr>
              <a:t>Laptop </a:t>
            </a:r>
            <a:r>
              <a:rPr lang="en-US" sz="4400" dirty="0" smtClean="0">
                <a:solidFill>
                  <a:schemeClr val="accent1"/>
                </a:solidFill>
              </a:rPr>
              <a:t>Structure</a:t>
            </a:r>
            <a:r>
              <a:rPr lang="en-US" sz="4400" dirty="0" smtClean="0">
                <a:solidFill>
                  <a:schemeClr val="tx1"/>
                </a:solidFill>
              </a:rPr>
              <a:t> and Functions</a:t>
            </a:r>
            <a:endParaRPr sz="4400" dirty="0">
              <a:solidFill>
                <a:schemeClr val="tx1"/>
              </a:solidFill>
            </a:endParaRPr>
          </a:p>
        </p:txBody>
      </p:sp>
      <p:sp>
        <p:nvSpPr>
          <p:cNvPr id="529" name="Google Shape;529;p36"/>
          <p:cNvSpPr txBox="1">
            <a:spLocks noGrp="1"/>
          </p:cNvSpPr>
          <p:nvPr>
            <p:ph type="body" idx="5"/>
          </p:nvPr>
        </p:nvSpPr>
        <p:spPr>
          <a:xfrm>
            <a:off x="4649681" y="2646099"/>
            <a:ext cx="2948400" cy="2544465"/>
          </a:xfrm>
          <a:prstGeom prst="rect">
            <a:avLst/>
          </a:prstGeom>
        </p:spPr>
        <p:txBody>
          <a:bodyPr spcFirstLastPara="1" wrap="square" lIns="121900" tIns="121900" rIns="121900" bIns="121900" anchor="t" anchorCtr="0">
            <a:noAutofit/>
          </a:bodyPr>
          <a:lstStyle/>
          <a:p>
            <a:pPr marL="0" lvl="0" indent="0">
              <a:buNone/>
            </a:pPr>
            <a:r>
              <a:rPr lang="en-US" dirty="0"/>
              <a:t>Functions drive </a:t>
            </a:r>
            <a:r>
              <a:rPr lang="en-US" dirty="0">
                <a:solidFill>
                  <a:schemeClr val="accent1"/>
                </a:solidFill>
              </a:rPr>
              <a:t>user</a:t>
            </a:r>
            <a:r>
              <a:rPr lang="en-US" dirty="0"/>
              <a:t> interaction, </a:t>
            </a:r>
            <a:r>
              <a:rPr lang="en-US" dirty="0">
                <a:solidFill>
                  <a:schemeClr val="accent1"/>
                </a:solidFill>
              </a:rPr>
              <a:t>data </a:t>
            </a:r>
            <a:r>
              <a:rPr lang="en-US" dirty="0"/>
              <a:t>management, and persistence.</a:t>
            </a:r>
            <a:endParaRPr dirty="0">
              <a:solidFill>
                <a:schemeClr val="tx1"/>
              </a:solidFill>
            </a:endParaRPr>
          </a:p>
        </p:txBody>
      </p:sp>
      <p:sp>
        <p:nvSpPr>
          <p:cNvPr id="531" name="Google Shape;531;p36"/>
          <p:cNvSpPr txBox="1">
            <a:spLocks noGrp="1"/>
          </p:cNvSpPr>
          <p:nvPr>
            <p:ph type="title"/>
          </p:nvPr>
        </p:nvSpPr>
        <p:spPr>
          <a:xfrm>
            <a:off x="817908" y="2337722"/>
            <a:ext cx="2948400" cy="829576"/>
          </a:xfrm>
          <a:prstGeom prst="rect">
            <a:avLst/>
          </a:prstGeom>
        </p:spPr>
        <p:txBody>
          <a:bodyPr spcFirstLastPara="1" wrap="square" lIns="121900" tIns="121900" rIns="121900" bIns="121900" anchor="b" anchorCtr="0">
            <a:noAutofit/>
          </a:bodyPr>
          <a:lstStyle/>
          <a:p>
            <a:pPr lvl="0"/>
            <a:r>
              <a:rPr lang="en-US" sz="2400" b="1" dirty="0"/>
              <a:t>Structuring Data</a:t>
            </a:r>
            <a:endParaRPr sz="2400" dirty="0"/>
          </a:p>
        </p:txBody>
      </p:sp>
      <p:sp>
        <p:nvSpPr>
          <p:cNvPr id="532" name="Google Shape;532;p36"/>
          <p:cNvSpPr txBox="1">
            <a:spLocks noGrp="1"/>
          </p:cNvSpPr>
          <p:nvPr>
            <p:ph type="title" idx="3"/>
          </p:nvPr>
        </p:nvSpPr>
        <p:spPr>
          <a:xfrm>
            <a:off x="4891728" y="1834938"/>
            <a:ext cx="2948400" cy="811162"/>
          </a:xfrm>
          <a:prstGeom prst="rect">
            <a:avLst/>
          </a:prstGeom>
        </p:spPr>
        <p:txBody>
          <a:bodyPr spcFirstLastPara="1" wrap="square" lIns="121900" tIns="121900" rIns="121900" bIns="121900" anchor="b" anchorCtr="0">
            <a:noAutofit/>
          </a:bodyPr>
          <a:lstStyle/>
          <a:p>
            <a:pPr lvl="0"/>
            <a:r>
              <a:rPr lang="en-US" sz="2400" b="1" dirty="0"/>
              <a:t>Operational Functions</a:t>
            </a:r>
            <a:endParaRPr sz="2400" dirty="0"/>
          </a:p>
        </p:txBody>
      </p:sp>
      <p:sp>
        <p:nvSpPr>
          <p:cNvPr id="533" name="Google Shape;533;p36"/>
          <p:cNvSpPr txBox="1">
            <a:spLocks noGrp="1"/>
          </p:cNvSpPr>
          <p:nvPr>
            <p:ph type="title" idx="4"/>
          </p:nvPr>
        </p:nvSpPr>
        <p:spPr>
          <a:xfrm>
            <a:off x="8965548" y="2337722"/>
            <a:ext cx="2746841" cy="843315"/>
          </a:xfrm>
          <a:prstGeom prst="rect">
            <a:avLst/>
          </a:prstGeom>
        </p:spPr>
        <p:txBody>
          <a:bodyPr spcFirstLastPara="1" wrap="square" lIns="121900" tIns="121900" rIns="121900" bIns="121900" anchor="b" anchorCtr="0">
            <a:noAutofit/>
          </a:bodyPr>
          <a:lstStyle/>
          <a:p>
            <a:pPr lvl="0"/>
            <a:r>
              <a:rPr lang="en-US" sz="2400" b="1" dirty="0"/>
              <a:t>User-Centric Design</a:t>
            </a:r>
            <a:endParaRPr sz="2400" dirty="0"/>
          </a:p>
        </p:txBody>
      </p:sp>
      <p:sp>
        <p:nvSpPr>
          <p:cNvPr id="534" name="Google Shape;534;p36"/>
          <p:cNvSpPr txBox="1">
            <a:spLocks noGrp="1"/>
          </p:cNvSpPr>
          <p:nvPr>
            <p:ph type="body" idx="1"/>
          </p:nvPr>
        </p:nvSpPr>
        <p:spPr>
          <a:xfrm>
            <a:off x="8584337" y="3167298"/>
            <a:ext cx="2948400" cy="2399784"/>
          </a:xfrm>
          <a:prstGeom prst="rect">
            <a:avLst/>
          </a:prstGeom>
        </p:spPr>
        <p:txBody>
          <a:bodyPr spcFirstLastPara="1" wrap="square" lIns="121900" tIns="121900" rIns="121900" bIns="121900" anchor="t" anchorCtr="0">
            <a:noAutofit/>
          </a:bodyPr>
          <a:lstStyle/>
          <a:p>
            <a:pPr marL="0" lvl="0" indent="0">
              <a:buNone/>
            </a:pPr>
            <a:r>
              <a:rPr lang="en-US" dirty="0"/>
              <a:t>Designed for seamless </a:t>
            </a:r>
            <a:r>
              <a:rPr lang="en-US" dirty="0">
                <a:solidFill>
                  <a:schemeClr val="accent1"/>
                </a:solidFill>
              </a:rPr>
              <a:t>user</a:t>
            </a:r>
            <a:r>
              <a:rPr lang="en-US" dirty="0"/>
              <a:t> interaction and </a:t>
            </a:r>
            <a:r>
              <a:rPr lang="en-US" dirty="0">
                <a:solidFill>
                  <a:schemeClr val="accent1"/>
                </a:solidFill>
              </a:rPr>
              <a:t>laptop</a:t>
            </a:r>
            <a:r>
              <a:rPr lang="en-US" dirty="0"/>
              <a:t> management.</a:t>
            </a:r>
            <a:endParaRPr dirty="0"/>
          </a:p>
        </p:txBody>
      </p:sp>
      <p:sp>
        <p:nvSpPr>
          <p:cNvPr id="2" name="Прямоугольник 1"/>
          <p:cNvSpPr/>
          <p:nvPr/>
        </p:nvSpPr>
        <p:spPr>
          <a:xfrm>
            <a:off x="817908" y="192527"/>
            <a:ext cx="1200970" cy="1107996"/>
          </a:xfrm>
          <a:prstGeom prst="rect">
            <a:avLst/>
          </a:prstGeom>
        </p:spPr>
        <p:txBody>
          <a:bodyPr wrap="none">
            <a:spAutoFit/>
          </a:bodyPr>
          <a:lstStyle/>
          <a:p>
            <a:r>
              <a:rPr lang="en-US" sz="6600" b="1" dirty="0" smtClean="0">
                <a:solidFill>
                  <a:schemeClr val="accent1"/>
                </a:solidFill>
                <a:latin typeface="Roboto Mono"/>
              </a:rPr>
              <a:t>03</a:t>
            </a:r>
            <a:endParaRPr lang="en-US" sz="6600" dirty="0">
              <a:solidFill>
                <a:schemeClr val="accent1"/>
              </a:solidFill>
            </a:endParaRPr>
          </a:p>
        </p:txBody>
      </p:sp>
      <p:sp>
        <p:nvSpPr>
          <p:cNvPr id="3" name="Текст 2"/>
          <p:cNvSpPr>
            <a:spLocks noGrp="1"/>
          </p:cNvSpPr>
          <p:nvPr>
            <p:ph type="body" idx="6"/>
          </p:nvPr>
        </p:nvSpPr>
        <p:spPr>
          <a:xfrm>
            <a:off x="715025" y="3167298"/>
            <a:ext cx="2948400" cy="2572738"/>
          </a:xfrm>
        </p:spPr>
        <p:txBody>
          <a:bodyPr/>
          <a:lstStyle/>
          <a:p>
            <a:pPr marL="88900" indent="0">
              <a:buNone/>
            </a:pPr>
            <a:r>
              <a:rPr lang="en-US" sz="2400" dirty="0" smtClean="0"/>
              <a:t>Struct ‘</a:t>
            </a:r>
            <a:r>
              <a:rPr lang="en-US" sz="2400" dirty="0" smtClean="0">
                <a:solidFill>
                  <a:schemeClr val="accent1"/>
                </a:solidFill>
              </a:rPr>
              <a:t>laptop</a:t>
            </a:r>
            <a:r>
              <a:rPr lang="en-US" sz="2400" dirty="0" smtClean="0"/>
              <a:t>’ organizes key </a:t>
            </a:r>
            <a:r>
              <a:rPr lang="en-US" sz="2400" dirty="0"/>
              <a:t>attributes, ensuring coherent data storage.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7"/>
          <p:cNvSpPr txBox="1">
            <a:spLocks noGrp="1"/>
          </p:cNvSpPr>
          <p:nvPr>
            <p:ph type="title"/>
          </p:nvPr>
        </p:nvSpPr>
        <p:spPr>
          <a:xfrm>
            <a:off x="2018878" y="364775"/>
            <a:ext cx="9613422" cy="1168190"/>
          </a:xfrm>
          <a:prstGeom prst="rect">
            <a:avLst/>
          </a:prstGeom>
        </p:spPr>
        <p:txBody>
          <a:bodyPr spcFirstLastPara="1" wrap="square" lIns="121900" tIns="121900" rIns="121900" bIns="121900" anchor="t" anchorCtr="0">
            <a:noAutofit/>
          </a:bodyPr>
          <a:lstStyle/>
          <a:p>
            <a:r>
              <a:rPr lang="en-US" dirty="0">
                <a:solidFill>
                  <a:schemeClr val="accent1"/>
                </a:solidFill>
              </a:rPr>
              <a:t>Main</a:t>
            </a:r>
            <a:r>
              <a:rPr lang="en-US" dirty="0"/>
              <a:t> Function and </a:t>
            </a:r>
            <a:r>
              <a:rPr lang="en-US" dirty="0">
                <a:solidFill>
                  <a:schemeClr val="accent1"/>
                </a:solidFill>
              </a:rPr>
              <a:t>User</a:t>
            </a:r>
            <a:r>
              <a:rPr lang="en-US" dirty="0"/>
              <a:t> Interaction</a:t>
            </a:r>
            <a:br>
              <a:rPr lang="en-US" dirty="0"/>
            </a:br>
            <a:endParaRPr dirty="0">
              <a:solidFill>
                <a:schemeClr val="accent3"/>
              </a:solidFill>
            </a:endParaRPr>
          </a:p>
        </p:txBody>
      </p:sp>
      <p:sp>
        <p:nvSpPr>
          <p:cNvPr id="15" name="Прямоугольник 14"/>
          <p:cNvSpPr/>
          <p:nvPr/>
        </p:nvSpPr>
        <p:spPr>
          <a:xfrm>
            <a:off x="952379" y="300589"/>
            <a:ext cx="1200970" cy="1107996"/>
          </a:xfrm>
          <a:prstGeom prst="rect">
            <a:avLst/>
          </a:prstGeom>
        </p:spPr>
        <p:txBody>
          <a:bodyPr wrap="none">
            <a:spAutoFit/>
          </a:bodyPr>
          <a:lstStyle/>
          <a:p>
            <a:r>
              <a:rPr lang="en-US" sz="6600" b="1" dirty="0" smtClean="0">
                <a:solidFill>
                  <a:schemeClr val="accent1"/>
                </a:solidFill>
                <a:latin typeface="Roboto Mono"/>
              </a:rPr>
              <a:t>04</a:t>
            </a:r>
            <a:endParaRPr lang="en-US" sz="6600" dirty="0">
              <a:solidFill>
                <a:schemeClr val="accent1"/>
              </a:solidFill>
            </a:endParaRPr>
          </a:p>
        </p:txBody>
      </p:sp>
      <p:sp>
        <p:nvSpPr>
          <p:cNvPr id="3" name="Текст 2"/>
          <p:cNvSpPr>
            <a:spLocks noGrp="1"/>
          </p:cNvSpPr>
          <p:nvPr>
            <p:ph type="body" idx="13"/>
          </p:nvPr>
        </p:nvSpPr>
        <p:spPr>
          <a:xfrm>
            <a:off x="618564" y="2710824"/>
            <a:ext cx="10851775" cy="2641106"/>
          </a:xfrm>
        </p:spPr>
        <p:txBody>
          <a:bodyPr/>
          <a:lstStyle/>
          <a:p>
            <a:r>
              <a:rPr lang="en-US" sz="2000" dirty="0"/>
              <a:t>The '</a:t>
            </a:r>
            <a:r>
              <a:rPr lang="en-US" sz="2000" dirty="0">
                <a:solidFill>
                  <a:schemeClr val="accent1"/>
                </a:solidFill>
              </a:rPr>
              <a:t>main</a:t>
            </a:r>
            <a:r>
              <a:rPr lang="en-US" sz="2000" dirty="0"/>
              <a:t>' function acts as the central control hub, orchestrating user interaction within the Quality Control System for Laptop Manufacturing. It presents users with a menu of options, allowing them to choose various functionalities such as adding laptops, displaying existing ones, assessing quality, deleting specific entries, saving data, and exiting the program. This function's structured design ensures seamless navigation and utilization of the system's core features, offering users a clear pathway to manage and evaluate laptops within the system.</a:t>
            </a:r>
          </a:p>
        </p:txBody>
      </p:sp>
      <p:sp>
        <p:nvSpPr>
          <p:cNvPr id="10" name="Подзаголовок 9"/>
          <p:cNvSpPr>
            <a:spLocks noGrp="1"/>
          </p:cNvSpPr>
          <p:nvPr>
            <p:ph type="subTitle" idx="6"/>
          </p:nvPr>
        </p:nvSpPr>
        <p:spPr>
          <a:xfrm>
            <a:off x="2633712" y="1777619"/>
            <a:ext cx="7820640" cy="427699"/>
          </a:xfrm>
        </p:spPr>
        <p:txBody>
          <a:bodyPr/>
          <a:lstStyle/>
          <a:p>
            <a:pPr algn="ctr"/>
            <a:r>
              <a:rPr lang="en-US" b="0" dirty="0">
                <a:solidFill>
                  <a:schemeClr val="accent1"/>
                </a:solidFill>
              </a:rPr>
              <a:t>Main</a:t>
            </a:r>
            <a:r>
              <a:rPr lang="en-US" b="0" dirty="0">
                <a:solidFill>
                  <a:schemeClr val="tx1"/>
                </a:solidFill>
              </a:rPr>
              <a:t> Function: </a:t>
            </a:r>
            <a:r>
              <a:rPr lang="en-US" b="0" dirty="0">
                <a:solidFill>
                  <a:schemeClr val="accent1"/>
                </a:solidFill>
              </a:rPr>
              <a:t>User</a:t>
            </a:r>
            <a:r>
              <a:rPr lang="en-US" b="0" dirty="0">
                <a:solidFill>
                  <a:schemeClr val="tx1"/>
                </a:solidFill>
              </a:rPr>
              <a:t> Interaction Control</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6" name="Google Shape;426;p2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r>
              <a:rPr lang="en-US" dirty="0"/>
              <a:t>Users can choose these options to perform specific tasks, such as adding new laptops, viewing existing ones, assessing their quality, managing the list by deletion, saving data, or exiting the program.</a:t>
            </a:r>
            <a:endParaRPr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087" y="2224068"/>
            <a:ext cx="4689637" cy="3679013"/>
          </a:xfrm>
          <a:prstGeom prst="rect">
            <a:avLst/>
          </a:prstGeom>
        </p:spPr>
      </p:pic>
      <p:sp>
        <p:nvSpPr>
          <p:cNvPr id="6" name="Прямоугольник 5"/>
          <p:cNvSpPr/>
          <p:nvPr/>
        </p:nvSpPr>
        <p:spPr>
          <a:xfrm>
            <a:off x="880730" y="128341"/>
            <a:ext cx="1200970" cy="1107996"/>
          </a:xfrm>
          <a:prstGeom prst="rect">
            <a:avLst/>
          </a:prstGeom>
        </p:spPr>
        <p:txBody>
          <a:bodyPr wrap="none">
            <a:spAutoFit/>
          </a:bodyPr>
          <a:lstStyle/>
          <a:p>
            <a:r>
              <a:rPr lang="en-US" sz="6600" b="1" dirty="0" smtClean="0">
                <a:solidFill>
                  <a:schemeClr val="accent1"/>
                </a:solidFill>
                <a:latin typeface="Roboto Mono"/>
              </a:rPr>
              <a:t>04</a:t>
            </a:r>
            <a:endParaRPr lang="en-US" sz="6600" dirty="0">
              <a:solidFill>
                <a:schemeClr val="accent1"/>
              </a:solidFill>
            </a:endParaRPr>
          </a:p>
        </p:txBody>
      </p:sp>
      <p:sp>
        <p:nvSpPr>
          <p:cNvPr id="3" name="Заголовок 2"/>
          <p:cNvSpPr>
            <a:spLocks noGrp="1"/>
          </p:cNvSpPr>
          <p:nvPr>
            <p:ph type="title"/>
          </p:nvPr>
        </p:nvSpPr>
        <p:spPr>
          <a:xfrm>
            <a:off x="2081700" y="300589"/>
            <a:ext cx="10110300" cy="763500"/>
          </a:xfrm>
        </p:spPr>
        <p:txBody>
          <a:bodyPr/>
          <a:lstStyle/>
          <a:p>
            <a:r>
              <a:rPr lang="en-US" dirty="0">
                <a:solidFill>
                  <a:schemeClr val="accent1"/>
                </a:solidFill>
              </a:rPr>
              <a:t>Main</a:t>
            </a:r>
            <a:r>
              <a:rPr lang="en-US" dirty="0"/>
              <a:t> Function and </a:t>
            </a:r>
            <a:r>
              <a:rPr lang="en-US" dirty="0">
                <a:solidFill>
                  <a:schemeClr val="accent1"/>
                </a:solidFill>
              </a:rPr>
              <a:t>User</a:t>
            </a:r>
            <a:r>
              <a:rPr lang="en-US" dirty="0"/>
              <a:t> Interaction</a:t>
            </a:r>
            <a:br>
              <a:rPr lang="en-US" dirty="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7"/>
          <p:cNvSpPr txBox="1">
            <a:spLocks noGrp="1"/>
          </p:cNvSpPr>
          <p:nvPr>
            <p:ph type="title"/>
          </p:nvPr>
        </p:nvSpPr>
        <p:spPr>
          <a:xfrm>
            <a:off x="2018878" y="364775"/>
            <a:ext cx="9613422" cy="1168190"/>
          </a:xfrm>
          <a:prstGeom prst="rect">
            <a:avLst/>
          </a:prstGeom>
        </p:spPr>
        <p:txBody>
          <a:bodyPr spcFirstLastPara="1" wrap="square" lIns="121900" tIns="121900" rIns="121900" bIns="121900" anchor="t" anchorCtr="0">
            <a:noAutofit/>
          </a:bodyPr>
          <a:lstStyle/>
          <a:p>
            <a:r>
              <a:rPr lang="en-US" b="0" dirty="0"/>
              <a:t>Quality Assessment &amp; </a:t>
            </a:r>
            <a:r>
              <a:rPr lang="en-US" b="0" dirty="0">
                <a:solidFill>
                  <a:schemeClr val="accent3"/>
                </a:solidFill>
              </a:rPr>
              <a:t>Data</a:t>
            </a:r>
            <a:r>
              <a:rPr lang="en-US" b="0" dirty="0"/>
              <a:t> Handling</a:t>
            </a:r>
            <a:endParaRPr dirty="0">
              <a:solidFill>
                <a:schemeClr val="accent3"/>
              </a:solidFill>
            </a:endParaRPr>
          </a:p>
        </p:txBody>
      </p:sp>
      <p:sp>
        <p:nvSpPr>
          <p:cNvPr id="15" name="Прямоугольник 14"/>
          <p:cNvSpPr/>
          <p:nvPr/>
        </p:nvSpPr>
        <p:spPr>
          <a:xfrm>
            <a:off x="952379" y="300589"/>
            <a:ext cx="1200970" cy="1107996"/>
          </a:xfrm>
          <a:prstGeom prst="rect">
            <a:avLst/>
          </a:prstGeom>
        </p:spPr>
        <p:txBody>
          <a:bodyPr wrap="none">
            <a:spAutoFit/>
          </a:bodyPr>
          <a:lstStyle/>
          <a:p>
            <a:r>
              <a:rPr lang="en-US" sz="6600" b="1" dirty="0" smtClean="0">
                <a:solidFill>
                  <a:schemeClr val="accent3"/>
                </a:solidFill>
                <a:latin typeface="Roboto Mono"/>
              </a:rPr>
              <a:t>05</a:t>
            </a:r>
            <a:endParaRPr lang="en-US" sz="6600" dirty="0">
              <a:solidFill>
                <a:schemeClr val="accent3"/>
              </a:solidFill>
            </a:endParaRPr>
          </a:p>
        </p:txBody>
      </p:sp>
      <p:sp>
        <p:nvSpPr>
          <p:cNvPr id="3" name="Текст 2"/>
          <p:cNvSpPr>
            <a:spLocks noGrp="1"/>
          </p:cNvSpPr>
          <p:nvPr>
            <p:ph type="body" idx="13"/>
          </p:nvPr>
        </p:nvSpPr>
        <p:spPr>
          <a:xfrm>
            <a:off x="618564" y="2710824"/>
            <a:ext cx="10851775" cy="3797552"/>
          </a:xfrm>
        </p:spPr>
        <p:txBody>
          <a:bodyPr/>
          <a:lstStyle/>
          <a:p>
            <a:r>
              <a:rPr lang="en-US" sz="2000" dirty="0"/>
              <a:t>This section encompasses the process of quality assessment and data handling within the system. The user-inputted laptop information undergoes conversion into binary files and text files. The binary file stores data in a machine-readable format, efficiently organizing and preserving laptop details within the system's memory. On the other hand, the text file serves as a human-readable record, enabling external accessibility and facilitating data backup or sharing. This approach ensures data integrity, efficiency in storage, and user convenience by offering multiple formats for data representation and usage.</a:t>
            </a:r>
          </a:p>
        </p:txBody>
      </p:sp>
      <p:sp>
        <p:nvSpPr>
          <p:cNvPr id="10" name="Подзаголовок 9"/>
          <p:cNvSpPr>
            <a:spLocks noGrp="1"/>
          </p:cNvSpPr>
          <p:nvPr>
            <p:ph type="subTitle" idx="6"/>
          </p:nvPr>
        </p:nvSpPr>
        <p:spPr>
          <a:xfrm>
            <a:off x="2633712" y="1777619"/>
            <a:ext cx="7820640" cy="427699"/>
          </a:xfrm>
        </p:spPr>
        <p:txBody>
          <a:bodyPr/>
          <a:lstStyle/>
          <a:p>
            <a:pPr algn="ctr"/>
            <a:r>
              <a:rPr lang="en-US" b="0" dirty="0"/>
              <a:t>Data</a:t>
            </a:r>
            <a:r>
              <a:rPr lang="en-US" b="0" dirty="0">
                <a:solidFill>
                  <a:schemeClr val="bg2"/>
                </a:solidFill>
              </a:rPr>
              <a:t> Storage Formats: </a:t>
            </a:r>
            <a:r>
              <a:rPr lang="en-US" b="0" dirty="0"/>
              <a:t>Binary</a:t>
            </a:r>
            <a:r>
              <a:rPr lang="en-US" b="0" dirty="0">
                <a:solidFill>
                  <a:schemeClr val="bg2"/>
                </a:solidFill>
              </a:rPr>
              <a:t> &amp; </a:t>
            </a:r>
            <a:r>
              <a:rPr lang="en-US" b="0" dirty="0"/>
              <a:t>Text</a:t>
            </a:r>
            <a:r>
              <a:rPr lang="en-US" b="0" dirty="0">
                <a:solidFill>
                  <a:schemeClr val="bg2"/>
                </a:solidFill>
              </a:rPr>
              <a:t> Files</a:t>
            </a:r>
            <a:endParaRPr lang="en-US" dirty="0">
              <a:solidFill>
                <a:schemeClr val="bg2"/>
              </a:solidFill>
            </a:endParaRPr>
          </a:p>
        </p:txBody>
      </p:sp>
    </p:spTree>
    <p:extLst>
      <p:ext uri="{BB962C8B-B14F-4D97-AF65-F5344CB8AC3E}">
        <p14:creationId xmlns:p14="http://schemas.microsoft.com/office/powerpoint/2010/main" val="353988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THANK </a:t>
            </a:r>
            <a:r>
              <a:rPr lang="en" sz="9000" dirty="0">
                <a:solidFill>
                  <a:schemeClr val="accent3"/>
                </a:solidFill>
              </a:rPr>
              <a:t>YOU!</a:t>
            </a:r>
            <a:endParaRPr sz="9000" dirty="0">
              <a:solidFill>
                <a:schemeClr val="accent3"/>
              </a:solidFill>
            </a:endParaRPr>
          </a:p>
        </p:txBody>
      </p:sp>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861" name="Google Shape;861;p43"/>
          <p:cNvSpPr txBox="1">
            <a:spLocks noGrp="1"/>
          </p:cNvSpPr>
          <p:nvPr>
            <p:ph type="body" idx="2"/>
          </p:nvPr>
        </p:nvSpPr>
        <p:spPr>
          <a:xfrm>
            <a:off x="7448899" y="2862000"/>
            <a:ext cx="3266725"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smtClean="0"/>
              <a:t>I</a:t>
            </a:r>
            <a:r>
              <a:rPr lang="ru-RU" dirty="0" smtClean="0"/>
              <a:t>22.Hovhannisyan.Emil@etud.ufar.am</a:t>
            </a:r>
            <a:endParaRPr dirty="0"/>
          </a:p>
          <a:p>
            <a:pPr marL="0" lvl="0" indent="0" algn="l" rtl="0">
              <a:spcBef>
                <a:spcPts val="0"/>
              </a:spcBef>
              <a:spcAft>
                <a:spcPts val="0"/>
              </a:spcAft>
              <a:buNone/>
            </a:pPr>
            <a:r>
              <a:rPr lang="ru-RU" dirty="0" smtClean="0"/>
              <a:t>Github: FjolnirTheWiseOne</a:t>
            </a:r>
            <a:endParaRPr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8899" y="3930300"/>
            <a:ext cx="1195387" cy="119538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TABLE OF </a:t>
            </a:r>
            <a:r>
              <a:rPr lang="en" sz="6000">
                <a:solidFill>
                  <a:schemeClr val="accent2"/>
                </a:solidFill>
              </a:rPr>
              <a:t>CONTENTS.</a:t>
            </a:r>
            <a:endParaRPr sz="600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Introduction</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smtClean="0"/>
              <a:t>Code </a:t>
            </a:r>
            <a:r>
              <a:rPr lang="en-US" dirty="0" smtClean="0">
                <a:solidFill>
                  <a:schemeClr val="accent3"/>
                </a:solidFill>
              </a:rPr>
              <a:t>Overview</a:t>
            </a:r>
            <a:endParaRPr dirty="0">
              <a:solidFill>
                <a:schemeClr val="accent3"/>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smtClean="0">
                <a:solidFill>
                  <a:schemeClr val="accent1"/>
                </a:solidFill>
              </a:rPr>
              <a:t>Main</a:t>
            </a:r>
            <a:r>
              <a:rPr lang="en-US" dirty="0" smtClean="0"/>
              <a:t> Function and </a:t>
            </a:r>
            <a:r>
              <a:rPr lang="en-US" dirty="0" smtClean="0">
                <a:solidFill>
                  <a:schemeClr val="accent1"/>
                </a:solidFill>
              </a:rPr>
              <a:t>User</a:t>
            </a:r>
            <a:r>
              <a:rPr lang="en-US" dirty="0" smtClean="0"/>
              <a:t> Interaction</a:t>
            </a:r>
            <a:endParaRPr dirty="0"/>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smtClean="0"/>
              <a:t>Quality </a:t>
            </a:r>
            <a:r>
              <a:rPr lang="en-US" dirty="0" smtClean="0">
                <a:solidFill>
                  <a:schemeClr val="accent3"/>
                </a:solidFill>
              </a:rPr>
              <a:t>Assessment</a:t>
            </a:r>
            <a:r>
              <a:rPr lang="en-US" dirty="0" smtClean="0"/>
              <a:t> and </a:t>
            </a:r>
            <a:r>
              <a:rPr lang="en-US" dirty="0" smtClean="0">
                <a:solidFill>
                  <a:schemeClr val="accent3"/>
                </a:solidFill>
              </a:rPr>
              <a:t>Data</a:t>
            </a:r>
            <a:r>
              <a:rPr lang="en-US" dirty="0" smtClean="0"/>
              <a:t> Handling</a:t>
            </a:r>
            <a:endParaRPr dirty="0"/>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smtClean="0"/>
              <a:t>Laptop </a:t>
            </a:r>
            <a:r>
              <a:rPr lang="en" dirty="0" smtClean="0">
                <a:solidFill>
                  <a:schemeClr val="tx1"/>
                </a:solidFill>
              </a:rPr>
              <a:t>Structure</a:t>
            </a:r>
            <a:r>
              <a:rPr lang="en" dirty="0" smtClean="0">
                <a:solidFill>
                  <a:schemeClr val="accent1"/>
                </a:solidFill>
              </a:rPr>
              <a:t> </a:t>
            </a:r>
            <a:r>
              <a:rPr lang="en" dirty="0" smtClean="0"/>
              <a:t>and </a:t>
            </a:r>
            <a:r>
              <a:rPr lang="en" dirty="0" smtClean="0">
                <a:solidFill>
                  <a:schemeClr val="accent1"/>
                </a:solidFill>
              </a:rPr>
              <a:t>Functions</a:t>
            </a:r>
            <a:endParaRPr dirty="0">
              <a:solidFill>
                <a:schemeClr val="accent1"/>
              </a:solidFill>
            </a:endParaRP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smtClean="0"/>
              <a:t>Conclusion and Q&amp;A</a:t>
            </a:r>
            <a:endParaRPr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63550" y="3616675"/>
            <a:ext cx="8894400" cy="2133638"/>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chemeClr val="accent1"/>
                </a:solidFill>
              </a:rPr>
              <a:t>&lt;p&gt;</a:t>
            </a:r>
            <a:r>
              <a:rPr lang="en" sz="2100" dirty="0">
                <a:solidFill>
                  <a:schemeClr val="accent3"/>
                </a:solidFill>
              </a:rPr>
              <a:t> </a:t>
            </a:r>
            <a:r>
              <a:rPr lang="en-US" dirty="0"/>
              <a:t>This presentation </a:t>
            </a:r>
            <a:r>
              <a:rPr lang="en-US" dirty="0">
                <a:solidFill>
                  <a:schemeClr val="accent1"/>
                </a:solidFill>
              </a:rPr>
              <a:t>introduces</a:t>
            </a:r>
            <a:r>
              <a:rPr lang="en-US" dirty="0"/>
              <a:t> a practical Quality Control System for Laptop Manufacturing. It explores a codebase managing and evaluating </a:t>
            </a:r>
            <a:r>
              <a:rPr lang="en-US" dirty="0">
                <a:solidFill>
                  <a:schemeClr val="accent1"/>
                </a:solidFill>
              </a:rPr>
              <a:t>laptops</a:t>
            </a:r>
            <a:r>
              <a:rPr lang="en-US" dirty="0"/>
              <a:t> based on specific criteria. We'll cover functions for adding, displaying, assessing quality, deleting, and saving laptop details, aiming to understand its </a:t>
            </a:r>
            <a:r>
              <a:rPr lang="en-US" dirty="0">
                <a:solidFill>
                  <a:schemeClr val="accent1"/>
                </a:solidFill>
              </a:rPr>
              <a:t>practical</a:t>
            </a:r>
            <a:r>
              <a:rPr lang="en-US" dirty="0"/>
              <a:t> use in manufacturing.</a:t>
            </a:r>
            <a:r>
              <a:rPr lang="en" sz="2100" dirty="0" smtClean="0">
                <a:solidFill>
                  <a:schemeClr val="accent1"/>
                </a:solidFill>
              </a:rPr>
              <a:t>&lt;/</a:t>
            </a:r>
            <a:r>
              <a:rPr lang="en" sz="2100" dirty="0">
                <a:solidFill>
                  <a:schemeClr val="accent1"/>
                </a:solidFill>
              </a:rPr>
              <a:t>p&gt;</a:t>
            </a:r>
            <a:endParaRPr dirty="0">
              <a:solidFill>
                <a:schemeClr val="accent1"/>
              </a:solidFill>
            </a:endParaRPr>
          </a:p>
        </p:txBody>
      </p:sp>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800" dirty="0" smtClean="0"/>
              <a:t>Introduction</a:t>
            </a:r>
            <a:endParaRPr sz="58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5550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t>User </a:t>
            </a:r>
            <a:r>
              <a:rPr lang="en" dirty="0" smtClean="0">
                <a:solidFill>
                  <a:schemeClr val="accent3"/>
                </a:solidFill>
              </a:rPr>
              <a:t>Interaction</a:t>
            </a:r>
            <a:r>
              <a:rPr lang="en" dirty="0" smtClean="0"/>
              <a:t> Menu</a:t>
            </a:r>
            <a:endParaRPr sz="6000" dirty="0">
              <a:solidFill>
                <a:schemeClr val="accent3"/>
              </a:solidFill>
            </a:endParaRPr>
          </a:p>
        </p:txBody>
      </p:sp>
      <p:sp>
        <p:nvSpPr>
          <p:cNvPr id="418" name="Google Shape;418;p26"/>
          <p:cNvSpPr txBox="1">
            <a:spLocks noGrp="1"/>
          </p:cNvSpPr>
          <p:nvPr>
            <p:ph type="subTitle" idx="1"/>
          </p:nvPr>
        </p:nvSpPr>
        <p:spPr>
          <a:xfrm>
            <a:off x="1201000" y="2305300"/>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b="0" dirty="0">
                <a:solidFill>
                  <a:schemeClr val="accent3"/>
                </a:solidFill>
              </a:rPr>
              <a:t>&lt;p&gt;</a:t>
            </a:r>
            <a:r>
              <a:rPr lang="en" b="0" dirty="0"/>
              <a:t> Elephants and storms. </a:t>
            </a:r>
            <a:r>
              <a:rPr lang="en" b="0" dirty="0">
                <a:solidFill>
                  <a:schemeClr val="accent3"/>
                </a:solidFill>
              </a:rPr>
              <a:t>&lt;/p&gt;</a:t>
            </a:r>
            <a:endParaRPr b="0" dirty="0">
              <a:solidFill>
                <a:schemeClr val="accent3"/>
              </a:solidFill>
            </a:endParaRPr>
          </a:p>
        </p:txBody>
      </p:sp>
      <p:sp>
        <p:nvSpPr>
          <p:cNvPr id="419" name="Google Shape;419;p26"/>
          <p:cNvSpPr txBox="1">
            <a:spLocks noGrp="1"/>
          </p:cNvSpPr>
          <p:nvPr>
            <p:ph type="body" idx="2"/>
          </p:nvPr>
        </p:nvSpPr>
        <p:spPr>
          <a:xfrm>
            <a:off x="1201000" y="2965475"/>
            <a:ext cx="8865600" cy="2094600"/>
          </a:xfrm>
          <a:prstGeom prst="rect">
            <a:avLst/>
          </a:prstGeom>
        </p:spPr>
        <p:txBody>
          <a:bodyPr spcFirstLastPara="1" wrap="square" lIns="121900" tIns="121900" rIns="121900" bIns="121900" anchor="t" anchorCtr="0">
            <a:noAutofit/>
          </a:bodyPr>
          <a:lstStyle/>
          <a:p>
            <a:pPr marL="0" lvl="0" indent="0">
              <a:buNone/>
            </a:pPr>
            <a:r>
              <a:rPr lang="en-US" dirty="0"/>
              <a:t>The output menu of the code presents users with various options for interacting with the Quality Control System for Laptop Manufacturing</a:t>
            </a:r>
            <a:r>
              <a:rPr lang="en-US" dirty="0" smtClean="0"/>
              <a:t>.</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8"/>
          <p:cNvSpPr txBox="1">
            <a:spLocks noGrp="1"/>
          </p:cNvSpPr>
          <p:nvPr>
            <p:ph type="title"/>
          </p:nvPr>
        </p:nvSpPr>
        <p:spPr>
          <a:xfrm>
            <a:off x="819250" y="2102125"/>
            <a:ext cx="10606800" cy="3160800"/>
          </a:xfrm>
          <a:prstGeom prst="rect">
            <a:avLst/>
          </a:prstGeom>
        </p:spPr>
        <p:txBody>
          <a:bodyPr spcFirstLastPara="1" wrap="square" lIns="121900" tIns="121900" rIns="121900" bIns="121900" anchor="ctr" anchorCtr="0">
            <a:noAutofit/>
          </a:bodyPr>
          <a:lstStyle/>
          <a:p>
            <a:pPr lvl="0"/>
            <a:r>
              <a:rPr lang="en-US" b="0" dirty="0"/>
              <a:t>Innovation is not about saying </a:t>
            </a:r>
            <a:r>
              <a:rPr lang="en-US" b="0" dirty="0">
                <a:solidFill>
                  <a:schemeClr val="accent1"/>
                </a:solidFill>
              </a:rPr>
              <a:t>yes</a:t>
            </a:r>
            <a:r>
              <a:rPr lang="en-US" b="0" dirty="0"/>
              <a:t> to everything. It's about saying </a:t>
            </a:r>
            <a:r>
              <a:rPr lang="en-US" b="0" dirty="0">
                <a:solidFill>
                  <a:schemeClr val="accent1"/>
                </a:solidFill>
              </a:rPr>
              <a:t>NO</a:t>
            </a:r>
            <a:r>
              <a:rPr lang="en-US" b="0" dirty="0"/>
              <a:t> to all but the most </a:t>
            </a:r>
            <a:r>
              <a:rPr lang="en-US" b="0" dirty="0">
                <a:solidFill>
                  <a:schemeClr val="accent1"/>
                </a:solidFill>
              </a:rPr>
              <a:t>crucial</a:t>
            </a:r>
            <a:r>
              <a:rPr lang="en-US" b="0" dirty="0"/>
              <a:t> features.</a:t>
            </a:r>
            <a:endParaRPr dirty="0"/>
          </a:p>
        </p:txBody>
      </p:sp>
      <p:sp>
        <p:nvSpPr>
          <p:cNvPr id="432" name="Google Shape;432;p28"/>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p>
            <a:pPr lvl="0" indent="0"/>
            <a:r>
              <a:rPr lang="en-US" dirty="0" smtClean="0"/>
              <a:t>Steve </a:t>
            </a:r>
            <a:r>
              <a:rPr lang="en-US" dirty="0"/>
              <a:t>Jobs</a:t>
            </a:r>
            <a:endParaRPr dirty="0"/>
          </a:p>
        </p:txBody>
      </p:sp>
      <p:grpSp>
        <p:nvGrpSpPr>
          <p:cNvPr id="433" name="Google Shape;433;p28"/>
          <p:cNvGrpSpPr/>
          <p:nvPr/>
        </p:nvGrpSpPr>
        <p:grpSpPr>
          <a:xfrm rot="10800000">
            <a:off x="5477077" y="954626"/>
            <a:ext cx="1237846" cy="872004"/>
            <a:chOff x="621403" y="597265"/>
            <a:chExt cx="1588204" cy="1118814"/>
          </a:xfrm>
        </p:grpSpPr>
        <p:sp>
          <p:nvSpPr>
            <p:cNvPr id="434" name="Google Shape;434;p28"/>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sp>
          <p:nvSpPr>
            <p:cNvPr id="435" name="Google Shape;435;p28"/>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1390688"/>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dirty="0">
                <a:solidFill>
                  <a:schemeClr val="accent3"/>
                </a:solidFill>
              </a:rPr>
              <a:t>&lt;p&gt; </a:t>
            </a:r>
            <a:r>
              <a:rPr lang="en-US" dirty="0"/>
              <a:t>This section covers the </a:t>
            </a:r>
            <a:r>
              <a:rPr lang="en-US" dirty="0">
                <a:solidFill>
                  <a:schemeClr val="accent3"/>
                </a:solidFill>
              </a:rPr>
              <a:t>functions </a:t>
            </a:r>
            <a:r>
              <a:rPr lang="en-US" dirty="0"/>
              <a:t>and </a:t>
            </a:r>
            <a:r>
              <a:rPr lang="en-US" dirty="0">
                <a:solidFill>
                  <a:schemeClr val="accent3"/>
                </a:solidFill>
              </a:rPr>
              <a:t>structure</a:t>
            </a:r>
            <a:r>
              <a:rPr lang="en-US" dirty="0"/>
              <a:t> of the code, detailing how it manages laptop data within the Quality Control System for Laptop Manufacturing.</a:t>
            </a:r>
            <a:r>
              <a:rPr lang="en" sz="2100" dirty="0" smtClean="0">
                <a:solidFill>
                  <a:schemeClr val="accent3"/>
                </a:solidFill>
              </a:rPr>
              <a:t>&lt;/</a:t>
            </a:r>
            <a:r>
              <a:rPr lang="en" sz="2100" dirty="0">
                <a:solidFill>
                  <a:schemeClr val="accent3"/>
                </a:solidFill>
              </a:rPr>
              <a: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smtClean="0"/>
              <a:t>Code Overview</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5" name="Google Shape;465;p32"/>
          <p:cNvSpPr txBox="1">
            <a:spLocks noGrp="1"/>
          </p:cNvSpPr>
          <p:nvPr>
            <p:ph type="title" idx="4294967295"/>
          </p:nvPr>
        </p:nvSpPr>
        <p:spPr>
          <a:xfrm>
            <a:off x="1007650" y="1156700"/>
            <a:ext cx="3207163" cy="3436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dirty="0">
                <a:solidFill>
                  <a:schemeClr val="accent3"/>
                </a:solidFill>
              </a:rPr>
              <a:t>Structure</a:t>
            </a:r>
            <a:r>
              <a:rPr lang="en-US" dirty="0"/>
              <a:t> and </a:t>
            </a:r>
            <a:r>
              <a:rPr lang="en-US" dirty="0">
                <a:solidFill>
                  <a:schemeClr val="accent3"/>
                </a:solidFill>
              </a:rPr>
              <a:t>Data</a:t>
            </a:r>
            <a:r>
              <a:rPr lang="en-US" dirty="0"/>
              <a:t> Representation in Code</a:t>
            </a:r>
            <a:endParaRPr sz="6600" dirty="0"/>
          </a:p>
        </p:txBody>
      </p:sp>
      <p:grpSp>
        <p:nvGrpSpPr>
          <p:cNvPr id="466" name="Google Shape;466;p32"/>
          <p:cNvGrpSpPr/>
          <p:nvPr/>
        </p:nvGrpSpPr>
        <p:grpSpPr>
          <a:xfrm>
            <a:off x="657396" y="768284"/>
            <a:ext cx="635280" cy="147600"/>
            <a:chOff x="2147366" y="4139382"/>
            <a:chExt cx="635280" cy="147600"/>
          </a:xfrm>
        </p:grpSpPr>
        <p:sp>
          <p:nvSpPr>
            <p:cNvPr id="467" name="Google Shape;467;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8" name="Google Shape;468;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9" name="Google Shape;469;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70" name="Google Shape;470;p32"/>
          <p:cNvSpPr/>
          <p:nvPr/>
        </p:nvSpPr>
        <p:spPr>
          <a:xfrm>
            <a:off x="1137125" y="4974574"/>
            <a:ext cx="10932600" cy="1883425"/>
          </a:xfrm>
          <a:prstGeom prst="roundRect">
            <a:avLst>
              <a:gd name="adj" fmla="val 863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1" name="Google Shape;471;p32"/>
          <p:cNvSpPr txBox="1">
            <a:spLocks noGrp="1"/>
          </p:cNvSpPr>
          <p:nvPr>
            <p:ph type="body" idx="4294967295"/>
          </p:nvPr>
        </p:nvSpPr>
        <p:spPr>
          <a:xfrm>
            <a:off x="1292671" y="5127283"/>
            <a:ext cx="10577100" cy="1422291"/>
          </a:xfrm>
          <a:prstGeom prst="rect">
            <a:avLst/>
          </a:prstGeom>
        </p:spPr>
        <p:txBody>
          <a:bodyPr spcFirstLastPara="1" wrap="square" lIns="121900" tIns="121900" rIns="121900" bIns="121900" anchor="t" anchorCtr="0">
            <a:noAutofit/>
          </a:bodyPr>
          <a:lstStyle/>
          <a:p>
            <a:pPr marL="0" lvl="0" indent="0">
              <a:buNone/>
            </a:pPr>
            <a:r>
              <a:rPr lang="en-US" dirty="0"/>
              <a:t>This code snippet defines a </a:t>
            </a:r>
            <a:r>
              <a:rPr lang="en-US" dirty="0">
                <a:solidFill>
                  <a:schemeClr val="accent3"/>
                </a:solidFill>
              </a:rPr>
              <a:t>Structure</a:t>
            </a:r>
            <a:r>
              <a:rPr lang="en-US" dirty="0"/>
              <a:t> and Data </a:t>
            </a:r>
            <a:r>
              <a:rPr lang="en-US" dirty="0">
                <a:solidFill>
                  <a:schemeClr val="accent3"/>
                </a:solidFill>
              </a:rPr>
              <a:t>Representation</a:t>
            </a:r>
            <a:r>
              <a:rPr lang="en-US" dirty="0"/>
              <a:t> in </a:t>
            </a:r>
            <a:r>
              <a:rPr lang="en-US" dirty="0" smtClean="0"/>
              <a:t>Code and </a:t>
            </a:r>
            <a:r>
              <a:rPr lang="en-US" dirty="0"/>
              <a:t>necessary header files to manage laptop information. It establishes a </a:t>
            </a:r>
            <a:r>
              <a:rPr lang="en-US" dirty="0">
                <a:solidFill>
                  <a:schemeClr val="accent3"/>
                </a:solidFill>
              </a:rPr>
              <a:t>'struct</a:t>
            </a:r>
            <a:r>
              <a:rPr lang="en-US" dirty="0"/>
              <a:t> laptop' to store details such as model name, manufacturing year, CPU speed, and RAM capacity. This forms the foundational structure for handling laptop data within the system.</a:t>
            </a:r>
            <a:endParaRPr dirty="0"/>
          </a:p>
        </p:txBody>
      </p:sp>
      <p:grpSp>
        <p:nvGrpSpPr>
          <p:cNvPr id="472" name="Google Shape;472;p32"/>
          <p:cNvGrpSpPr/>
          <p:nvPr/>
        </p:nvGrpSpPr>
        <p:grpSpPr>
          <a:xfrm>
            <a:off x="1292671" y="5127284"/>
            <a:ext cx="635280" cy="147600"/>
            <a:chOff x="2147366" y="4139382"/>
            <a:chExt cx="635280" cy="147600"/>
          </a:xfrm>
        </p:grpSpPr>
        <p:sp>
          <p:nvSpPr>
            <p:cNvPr id="473" name="Google Shape;473;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4" name="Google Shape;474;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5" name="Рисунок 4"/>
          <p:cNvPicPr>
            <a:picLocks noChangeAspect="1"/>
          </p:cNvPicPr>
          <p:nvPr/>
        </p:nvPicPr>
        <p:blipFill rotWithShape="1">
          <a:blip r:embed="rId3">
            <a:extLst>
              <a:ext uri="{28A0092B-C50C-407E-A947-70E740481C1C}">
                <a14:useLocalDpi xmlns:a14="http://schemas.microsoft.com/office/drawing/2010/main" val="0"/>
              </a:ext>
            </a:extLst>
          </a:blip>
          <a:srcRect l="10858" t="10000" r="11198" b="10417"/>
          <a:stretch/>
        </p:blipFill>
        <p:spPr>
          <a:xfrm>
            <a:off x="6429376" y="146187"/>
            <a:ext cx="4368762" cy="4828387"/>
          </a:xfrm>
          <a:prstGeom prst="rect">
            <a:avLst/>
          </a:prstGeom>
        </p:spPr>
      </p:pic>
    </p:spTree>
    <p:extLst>
      <p:ext uri="{BB962C8B-B14F-4D97-AF65-F5344CB8AC3E}">
        <p14:creationId xmlns:p14="http://schemas.microsoft.com/office/powerpoint/2010/main" val="3927073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509528"/>
            <a:ext cx="5407638" cy="2004451"/>
          </a:xfrm>
          <a:prstGeom prst="rect">
            <a:avLst/>
          </a:prstGeom>
        </p:spPr>
        <p:txBody>
          <a:bodyPr spcFirstLastPara="1" wrap="square" lIns="121900" tIns="121900" rIns="121900" bIns="121900" anchor="t" anchorCtr="0">
            <a:noAutofit/>
          </a:bodyPr>
          <a:lstStyle/>
          <a:p>
            <a:pPr lvl="0" algn="ctr"/>
            <a:r>
              <a:rPr lang="en-US" sz="5000" b="0" dirty="0"/>
              <a:t>Function to </a:t>
            </a:r>
            <a:r>
              <a:rPr lang="en-US" sz="5000" b="0" dirty="0">
                <a:solidFill>
                  <a:schemeClr val="accent1"/>
                </a:solidFill>
              </a:rPr>
              <a:t>Add</a:t>
            </a:r>
            <a:r>
              <a:rPr lang="en-US" sz="5000" b="0" dirty="0"/>
              <a:t> a </a:t>
            </a:r>
            <a:r>
              <a:rPr lang="en-US" sz="5000" b="0" dirty="0" smtClean="0"/>
              <a:t>Laptop</a:t>
            </a:r>
            <a:endParaRPr sz="50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928446" y="2666577"/>
            <a:ext cx="5258042" cy="3167475"/>
          </a:xfrm>
          <a:prstGeom prst="rect">
            <a:avLst/>
          </a:prstGeom>
        </p:spPr>
        <p:txBody>
          <a:bodyPr spcFirstLastPara="1" wrap="square" lIns="121900" tIns="121900" rIns="121900" bIns="121900" anchor="t" anchorCtr="0">
            <a:noAutofit/>
          </a:bodyPr>
          <a:lstStyle/>
          <a:p>
            <a:pPr marL="0" lvl="0" indent="0">
              <a:spcBef>
                <a:spcPts val="2100"/>
              </a:spcBef>
              <a:spcAft>
                <a:spcPts val="2100"/>
              </a:spcAft>
              <a:buNone/>
            </a:pPr>
            <a:r>
              <a:rPr lang="en-US" dirty="0"/>
              <a:t>This </a:t>
            </a:r>
            <a:r>
              <a:rPr lang="en-US" dirty="0" smtClean="0"/>
              <a:t>function </a:t>
            </a:r>
            <a:r>
              <a:rPr lang="en-US" dirty="0"/>
              <a:t>enables the user to input laptop details, including model, manufacturing year, CPU speed, and RAM capacity. The information entered by the user is stored in a 'struct laptop' instance and then written to a file using 'fwrite.' This function serves to add new laptops to the system.</a:t>
            </a:r>
            <a:endParaRPr dirty="0"/>
          </a:p>
        </p:txBody>
      </p:sp>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9007" t="10625" r="8552" b="10417"/>
          <a:stretch/>
        </p:blipFill>
        <p:spPr>
          <a:xfrm>
            <a:off x="6337738" y="10575"/>
            <a:ext cx="5856896" cy="458628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5" name="Google Shape;465;p32"/>
          <p:cNvSpPr txBox="1">
            <a:spLocks noGrp="1"/>
          </p:cNvSpPr>
          <p:nvPr>
            <p:ph type="title" idx="4294967295"/>
          </p:nvPr>
        </p:nvSpPr>
        <p:spPr>
          <a:xfrm>
            <a:off x="-59464" y="1216184"/>
            <a:ext cx="4057650" cy="3172413"/>
          </a:xfrm>
          <a:prstGeom prst="rect">
            <a:avLst/>
          </a:prstGeom>
        </p:spPr>
        <p:txBody>
          <a:bodyPr spcFirstLastPara="1" wrap="square" lIns="121900" tIns="121900" rIns="121900" bIns="121900" anchor="ctr" anchorCtr="0">
            <a:noAutofit/>
          </a:bodyPr>
          <a:lstStyle/>
          <a:p>
            <a:pPr lvl="0"/>
            <a:r>
              <a:rPr lang="en-US" b="0" dirty="0"/>
              <a:t>Quality Assessment Function</a:t>
            </a:r>
            <a:endParaRPr dirty="0"/>
          </a:p>
        </p:txBody>
      </p:sp>
      <p:grpSp>
        <p:nvGrpSpPr>
          <p:cNvPr id="466" name="Google Shape;466;p32"/>
          <p:cNvGrpSpPr/>
          <p:nvPr/>
        </p:nvGrpSpPr>
        <p:grpSpPr>
          <a:xfrm>
            <a:off x="657396" y="768284"/>
            <a:ext cx="635280" cy="147600"/>
            <a:chOff x="2147366" y="4139382"/>
            <a:chExt cx="635280" cy="147600"/>
          </a:xfrm>
        </p:grpSpPr>
        <p:sp>
          <p:nvSpPr>
            <p:cNvPr id="467" name="Google Shape;467;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8" name="Google Shape;468;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9" name="Google Shape;469;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70" name="Google Shape;470;p32"/>
          <p:cNvSpPr/>
          <p:nvPr/>
        </p:nvSpPr>
        <p:spPr>
          <a:xfrm>
            <a:off x="657396" y="4974575"/>
            <a:ext cx="10932600" cy="1575000"/>
          </a:xfrm>
          <a:prstGeom prst="roundRect">
            <a:avLst>
              <a:gd name="adj" fmla="val 863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1" name="Google Shape;471;p32"/>
          <p:cNvSpPr txBox="1">
            <a:spLocks noGrp="1"/>
          </p:cNvSpPr>
          <p:nvPr>
            <p:ph type="body" idx="4294967295"/>
          </p:nvPr>
        </p:nvSpPr>
        <p:spPr>
          <a:xfrm>
            <a:off x="1128919" y="4974575"/>
            <a:ext cx="10577100" cy="1575000"/>
          </a:xfrm>
          <a:prstGeom prst="rect">
            <a:avLst/>
          </a:prstGeom>
        </p:spPr>
        <p:txBody>
          <a:bodyPr spcFirstLastPara="1" wrap="square" lIns="121900" tIns="121900" rIns="121900" bIns="121900" anchor="t" anchorCtr="0">
            <a:noAutofit/>
          </a:bodyPr>
          <a:lstStyle/>
          <a:p>
            <a:pPr marL="0" lvl="0" indent="0">
              <a:spcBef>
                <a:spcPts val="2100"/>
              </a:spcBef>
              <a:spcAft>
                <a:spcPts val="2100"/>
              </a:spcAft>
              <a:buNone/>
            </a:pPr>
            <a:r>
              <a:rPr lang="en-US" dirty="0"/>
              <a:t>This code segment illustrates the 'checkQuality' function, responsible for assessing the quality of laptops within the system by examining their manufacturing year, CPU speed, and RAM capacity against established criteria.</a:t>
            </a:r>
            <a:endParaRPr dirty="0"/>
          </a:p>
        </p:txBody>
      </p:sp>
      <p:grpSp>
        <p:nvGrpSpPr>
          <p:cNvPr id="472" name="Google Shape;472;p32"/>
          <p:cNvGrpSpPr/>
          <p:nvPr/>
        </p:nvGrpSpPr>
        <p:grpSpPr>
          <a:xfrm>
            <a:off x="1292671" y="5127284"/>
            <a:ext cx="635280" cy="147600"/>
            <a:chOff x="2147366" y="4139382"/>
            <a:chExt cx="635280" cy="147600"/>
          </a:xfrm>
        </p:grpSpPr>
        <p:sp>
          <p:nvSpPr>
            <p:cNvPr id="473" name="Google Shape;473;p3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4" name="Google Shape;474;p3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3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5042" t="9496" r="4901" b="9175"/>
          <a:stretch/>
        </p:blipFill>
        <p:spPr>
          <a:xfrm>
            <a:off x="3133725" y="135800"/>
            <a:ext cx="9058275" cy="44577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847</Words>
  <Application>Microsoft Office PowerPoint</Application>
  <PresentationFormat>Широкоэкранный</PresentationFormat>
  <Paragraphs>61</Paragraphs>
  <Slides>17</Slides>
  <Notes>17</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17</vt:i4>
      </vt:variant>
    </vt:vector>
  </HeadingPairs>
  <TitlesOfParts>
    <vt:vector size="26" baseType="lpstr">
      <vt:lpstr>Roboto</vt:lpstr>
      <vt:lpstr>Calibri</vt:lpstr>
      <vt:lpstr>Griffy</vt:lpstr>
      <vt:lpstr>Arial</vt:lpstr>
      <vt:lpstr>Roboto Mono</vt:lpstr>
      <vt:lpstr>Aldrich</vt:lpstr>
      <vt:lpstr>Abril Fatface</vt:lpstr>
      <vt:lpstr>Roboto Mono SemiBold</vt:lpstr>
      <vt:lpstr>SlidesMania</vt:lpstr>
      <vt:lpstr>Quality control system for laptop manufacturing.</vt:lpstr>
      <vt:lpstr>06</vt:lpstr>
      <vt:lpstr>Introduction</vt:lpstr>
      <vt:lpstr>User Interaction Menu</vt:lpstr>
      <vt:lpstr>Innovation is not about saying yes to everything. It's about saying NO to all but the most crucial features.</vt:lpstr>
      <vt:lpstr>Code Overview</vt:lpstr>
      <vt:lpstr>Structure and Data Representation in Code</vt:lpstr>
      <vt:lpstr>Function to Add a Laptop </vt:lpstr>
      <vt:lpstr>Quality Assessment Function</vt:lpstr>
      <vt:lpstr>Display Function</vt:lpstr>
      <vt:lpstr>Laptop Deletion Function:</vt:lpstr>
      <vt:lpstr>Laptop Data Saving  Function</vt:lpstr>
      <vt:lpstr>Laptop Structure and Functions</vt:lpstr>
      <vt:lpstr>Main Function and User Interaction </vt:lpstr>
      <vt:lpstr>Main Function and User Interaction </vt:lpstr>
      <vt:lpstr>Quality Assessment &amp; Data Handling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control system for laptop manufacturing.</dc:title>
  <dc:creator>User</dc:creator>
  <cp:lastModifiedBy>User</cp:lastModifiedBy>
  <cp:revision>14</cp:revision>
  <dcterms:modified xsi:type="dcterms:W3CDTF">2023-12-13T22:41:14Z</dcterms:modified>
</cp:coreProperties>
</file>