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477F44A-B7F2-4DEA-AA04-966B084683C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64813F-16F3-4749-8414-B57BD164A2A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41800" y="343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Dataset stages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656720" y="2364120"/>
            <a:ext cx="8877960" cy="3829680"/>
            <a:chOff x="1656720" y="2364120"/>
            <a:chExt cx="8877960" cy="3829680"/>
          </a:xfrm>
        </p:grpSpPr>
        <p:sp>
          <p:nvSpPr>
            <p:cNvPr id="43" name="CustomShape 3"/>
            <p:cNvSpPr/>
            <p:nvPr/>
          </p:nvSpPr>
          <p:spPr>
            <a:xfrm>
              <a:off x="1656720" y="2949120"/>
              <a:ext cx="1706760" cy="873000"/>
            </a:xfrm>
            <a:prstGeom prst="rect">
              <a:avLst/>
            </a:prstGeom>
            <a:ln>
              <a:noFill/>
            </a:ln>
            <a:effectLst>
              <a:outerShdw algn="ctr" blurRad="57150" dir="5400000" dist="19050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RAW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" name="CustomShape 4"/>
            <p:cNvSpPr/>
            <p:nvPr/>
          </p:nvSpPr>
          <p:spPr>
            <a:xfrm>
              <a:off x="5242320" y="2945160"/>
              <a:ext cx="1706760" cy="873000"/>
            </a:xfrm>
            <a:prstGeom prst="rect">
              <a:avLst/>
            </a:prstGeom>
            <a:ln>
              <a:noFill/>
            </a:ln>
            <a:effectLst>
              <a:outerShdw algn="ctr" blurRad="57150" dir="5400000" dist="19050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PROCESSED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" name="CustomShape 5"/>
            <p:cNvSpPr/>
            <p:nvPr/>
          </p:nvSpPr>
          <p:spPr>
            <a:xfrm>
              <a:off x="1656720" y="2364120"/>
              <a:ext cx="1706760" cy="489960"/>
            </a:xfrm>
            <a:prstGeom prst="rect">
              <a:avLst/>
            </a:prstGeom>
            <a:ln>
              <a:noFill/>
            </a:ln>
            <a:effectLst>
              <a:outerShdw algn="ctr" blurRad="57150" dir="5400000" dist="19050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recorder.py [UDP]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6" name="CustomShape 6"/>
            <p:cNvSpPr/>
            <p:nvPr/>
          </p:nvSpPr>
          <p:spPr>
            <a:xfrm>
              <a:off x="5242320" y="2364120"/>
              <a:ext cx="1706760" cy="489960"/>
            </a:xfrm>
            <a:prstGeom prst="rect">
              <a:avLst/>
            </a:prstGeom>
            <a:ln>
              <a:noFill/>
            </a:ln>
            <a:effectLst>
              <a:outerShdw algn="ctr" blurRad="57150" dir="5400000" dist="19050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Calibri"/>
                </a:rPr>
                <a:t>TPA_RGB_Processor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47" name="CustomShape 7"/>
            <p:cNvSpPr/>
            <p:nvPr/>
          </p:nvSpPr>
          <p:spPr>
            <a:xfrm flipV="1">
              <a:off x="3364200" y="3377880"/>
              <a:ext cx="1877760" cy="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8"/>
            <p:cNvSpPr/>
            <p:nvPr/>
          </p:nvSpPr>
          <p:spPr>
            <a:xfrm>
              <a:off x="3449520" y="2872800"/>
              <a:ext cx="1706760" cy="48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marL="171360" indent="-171000">
                <a:lnSpc>
                  <a:spcPct val="100000"/>
                </a:lnSpc>
                <a:buClr>
                  <a:srgbClr val="595959"/>
                </a:buClr>
                <a:buFont typeface="Arial"/>
                <a:buChar char="•"/>
              </a:pPr>
              <a:r>
                <a:rPr b="0" i="1" lang="en-US" sz="1200" spc="-1" strike="noStrike">
                  <a:solidFill>
                    <a:srgbClr val="595959"/>
                  </a:solidFill>
                  <a:latin typeface="Calibri"/>
                </a:rPr>
                <a:t>Alignment</a:t>
              </a:r>
              <a:endParaRPr b="0" lang="en-US" sz="1200" spc="-1" strike="noStrike">
                <a:latin typeface="Arial"/>
              </a:endParaRPr>
            </a:p>
            <a:p>
              <a:pPr marL="171360" indent="-171000">
                <a:lnSpc>
                  <a:spcPct val="100000"/>
                </a:lnSpc>
                <a:buClr>
                  <a:srgbClr val="595959"/>
                </a:buClr>
                <a:buFont typeface="Arial"/>
                <a:buChar char="•"/>
              </a:pPr>
              <a:r>
                <a:rPr b="0" i="1" lang="en-US" sz="1200" spc="-1" strike="noStrike">
                  <a:solidFill>
                    <a:srgbClr val="595959"/>
                  </a:solidFill>
                  <a:latin typeface="Calibri"/>
                </a:rPr>
                <a:t>Image undistortion (if calib. Data available)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9" name="CustomShape 9"/>
            <p:cNvSpPr/>
            <p:nvPr/>
          </p:nvSpPr>
          <p:spPr>
            <a:xfrm>
              <a:off x="1656720" y="3937680"/>
              <a:ext cx="1706760" cy="22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85840" indent="-285480">
                <a:lnSpc>
                  <a:spcPct val="100000"/>
                </a:lnSpc>
                <a:buClr>
                  <a:srgbClr val="4472c4"/>
                </a:buClr>
                <a:buFont typeface="Arial"/>
                <a:buChar char="•"/>
              </a:pPr>
              <a:r>
                <a:rPr b="0" i="1" lang="en-US" sz="1600" spc="-1" strike="noStrike">
                  <a:solidFill>
                    <a:srgbClr val="4472c4"/>
                  </a:solidFill>
                  <a:latin typeface="Calibri"/>
                </a:rPr>
                <a:t>TPA (.TXT)</a:t>
              </a:r>
              <a:endParaRPr b="0" lang="en-US" sz="1600" spc="-1" strike="noStrike">
                <a:latin typeface="Arial"/>
              </a:endParaRPr>
            </a:p>
            <a:p>
              <a:pPr marL="285840" indent="-285480">
                <a:lnSpc>
                  <a:spcPct val="100000"/>
                </a:lnSpc>
                <a:buClr>
                  <a:srgbClr val="4472c4"/>
                </a:buClr>
                <a:buFont typeface="Arial"/>
                <a:buChar char="•"/>
              </a:pPr>
              <a:r>
                <a:rPr b="0" i="1" lang="en-US" sz="1600" spc="-1" strike="noStrike">
                  <a:solidFill>
                    <a:srgbClr val="4472c4"/>
                  </a:solidFill>
                  <a:latin typeface="Calibri"/>
                </a:rPr>
                <a:t>RGB (.BMP)</a:t>
              </a:r>
              <a:endParaRPr b="0" lang="en-US" sz="1600" spc="-1" strike="noStrike">
                <a:latin typeface="Arial"/>
              </a:endParaRPr>
            </a:p>
            <a:p>
              <a:pPr marL="285840" indent="-285480">
                <a:lnSpc>
                  <a:spcPct val="100000"/>
                </a:lnSpc>
                <a:buClr>
                  <a:srgbClr val="4472c4"/>
                </a:buClr>
                <a:buFont typeface="Arial"/>
                <a:buChar char="•"/>
              </a:pPr>
              <a:r>
                <a:rPr b="0" i="1" lang="en-US" sz="1600" spc="-1" strike="noStrike">
                  <a:solidFill>
                    <a:srgbClr val="4472c4"/>
                  </a:solidFill>
                  <a:latin typeface="Calibri"/>
                </a:rPr>
                <a:t>Unaligned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0" name="CustomShape 10"/>
            <p:cNvSpPr/>
            <p:nvPr/>
          </p:nvSpPr>
          <p:spPr>
            <a:xfrm>
              <a:off x="5242320" y="3937680"/>
              <a:ext cx="1706760" cy="22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85840" indent="-285480">
                <a:lnSpc>
                  <a:spcPct val="100000"/>
                </a:lnSpc>
                <a:buClr>
                  <a:srgbClr val="4472c4"/>
                </a:buClr>
                <a:buFont typeface="Arial"/>
                <a:buChar char="•"/>
              </a:pPr>
              <a:r>
                <a:rPr b="0" i="1" lang="en-US" sz="1600" spc="-1" strike="noStrike">
                  <a:solidFill>
                    <a:srgbClr val="4472c4"/>
                  </a:solidFill>
                  <a:latin typeface="Calibri"/>
                </a:rPr>
                <a:t>TPA (.TXT)</a:t>
              </a:r>
              <a:endParaRPr b="0" lang="en-US" sz="1600" spc="-1" strike="noStrike">
                <a:latin typeface="Arial"/>
              </a:endParaRPr>
            </a:p>
            <a:p>
              <a:pPr marL="285840" indent="-285480">
                <a:lnSpc>
                  <a:spcPct val="100000"/>
                </a:lnSpc>
                <a:buClr>
                  <a:srgbClr val="4472c4"/>
                </a:buClr>
                <a:buFont typeface="Arial"/>
                <a:buChar char="•"/>
              </a:pPr>
              <a:r>
                <a:rPr b="0" i="1" lang="en-US" sz="1600" spc="-1" strike="noStrike">
                  <a:solidFill>
                    <a:srgbClr val="4472c4"/>
                  </a:solidFill>
                  <a:latin typeface="Calibri"/>
                </a:rPr>
                <a:t>RGB (.BMP)</a:t>
              </a:r>
              <a:endParaRPr b="0" lang="en-US" sz="1600" spc="-1" strike="noStrike">
                <a:latin typeface="Arial"/>
              </a:endParaRPr>
            </a:p>
            <a:p>
              <a:pPr marL="285840" indent="-285480">
                <a:lnSpc>
                  <a:spcPct val="100000"/>
                </a:lnSpc>
                <a:buClr>
                  <a:srgbClr val="4472c4"/>
                </a:buClr>
                <a:buFont typeface="Arial"/>
                <a:buChar char="•"/>
              </a:pPr>
              <a:r>
                <a:rPr b="0" i="1" lang="en-US" sz="1600" spc="-1" strike="noStrike">
                  <a:solidFill>
                    <a:srgbClr val="4472c4"/>
                  </a:solidFill>
                  <a:latin typeface="Calibri"/>
                </a:rPr>
                <a:t>Aligned, RGB undistorted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1" name="CustomShape 11"/>
            <p:cNvSpPr/>
            <p:nvPr/>
          </p:nvSpPr>
          <p:spPr>
            <a:xfrm>
              <a:off x="8827920" y="2945160"/>
              <a:ext cx="1706760" cy="873000"/>
            </a:xfrm>
            <a:prstGeom prst="rect">
              <a:avLst/>
            </a:prstGeom>
            <a:ln>
              <a:noFill/>
            </a:ln>
            <a:effectLst>
              <a:outerShdw algn="ctr" blurRad="57150" dir="5400000" dist="19050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DATASET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" name="CustomShape 12"/>
            <p:cNvSpPr/>
            <p:nvPr/>
          </p:nvSpPr>
          <p:spPr>
            <a:xfrm>
              <a:off x="8827920" y="2364120"/>
              <a:ext cx="1706760" cy="489960"/>
            </a:xfrm>
            <a:prstGeom prst="rect">
              <a:avLst/>
            </a:prstGeom>
            <a:ln>
              <a:noFill/>
            </a:ln>
            <a:effectLst>
              <a:outerShdw algn="ctr" blurRad="57150" dir="5400000" dist="19050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Calibri"/>
                </a:rPr>
                <a:t>TPA_RGB_Dataset_Maker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3" name="CustomShape 13"/>
            <p:cNvSpPr/>
            <p:nvPr/>
          </p:nvSpPr>
          <p:spPr>
            <a:xfrm>
              <a:off x="6949800" y="3381480"/>
              <a:ext cx="1877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4"/>
            <p:cNvSpPr/>
            <p:nvPr/>
          </p:nvSpPr>
          <p:spPr>
            <a:xfrm>
              <a:off x="7035120" y="2872800"/>
              <a:ext cx="1706760" cy="48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marL="171360" indent="-171000">
                <a:lnSpc>
                  <a:spcPct val="100000"/>
                </a:lnSpc>
                <a:buClr>
                  <a:srgbClr val="595959"/>
                </a:buClr>
                <a:buFont typeface="Arial"/>
                <a:buChar char="•"/>
              </a:pPr>
              <a:r>
                <a:rPr b="0" i="1" lang="en-US" sz="1200" spc="-1" strike="noStrike">
                  <a:solidFill>
                    <a:srgbClr val="595959"/>
                  </a:solidFill>
                  <a:latin typeface="Calibri"/>
                </a:rPr>
                <a:t>Labeling (manual)</a:t>
              </a:r>
              <a:endParaRPr b="0" lang="en-US" sz="1200" spc="-1" strike="noStrike">
                <a:latin typeface="Arial"/>
              </a:endParaRPr>
            </a:p>
            <a:p>
              <a:pPr marL="171360" indent="-171000">
                <a:lnSpc>
                  <a:spcPct val="100000"/>
                </a:lnSpc>
                <a:buClr>
                  <a:srgbClr val="595959"/>
                </a:buClr>
                <a:buFont typeface="Arial"/>
                <a:buChar char="•"/>
              </a:pPr>
              <a:r>
                <a:rPr b="0" i="1" lang="en-US" sz="1200" spc="-1" strike="noStrike">
                  <a:solidFill>
                    <a:srgbClr val="595959"/>
                  </a:solidFill>
                  <a:latin typeface="Calibri"/>
                </a:rPr>
                <a:t>Data conversion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5" name="CustomShape 15"/>
            <p:cNvSpPr/>
            <p:nvPr/>
          </p:nvSpPr>
          <p:spPr>
            <a:xfrm>
              <a:off x="8827920" y="3937680"/>
              <a:ext cx="1706760" cy="22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285840" indent="-285480">
                <a:lnSpc>
                  <a:spcPct val="100000"/>
                </a:lnSpc>
                <a:buClr>
                  <a:srgbClr val="4472c4"/>
                </a:buClr>
                <a:buFont typeface="Arial"/>
                <a:buChar char="•"/>
              </a:pPr>
              <a:r>
                <a:rPr b="0" i="1" lang="en-US" sz="1600" spc="-1" strike="noStrike">
                  <a:solidFill>
                    <a:srgbClr val="4472c4"/>
                  </a:solidFill>
                  <a:latin typeface="Calibri"/>
                </a:rPr>
                <a:t>TPA (.NPZ)</a:t>
              </a:r>
              <a:endParaRPr b="0" lang="en-US" sz="1600" spc="-1" strike="noStrike">
                <a:latin typeface="Arial"/>
              </a:endParaRPr>
            </a:p>
            <a:p>
              <a:pPr marL="285840" indent="-285480">
                <a:lnSpc>
                  <a:spcPct val="100000"/>
                </a:lnSpc>
                <a:buClr>
                  <a:srgbClr val="4472c4"/>
                </a:buClr>
                <a:buFont typeface="Arial"/>
                <a:buChar char="•"/>
              </a:pPr>
              <a:r>
                <a:rPr b="0" i="1" lang="en-US" sz="1600" spc="-1" strike="noStrike">
                  <a:solidFill>
                    <a:srgbClr val="4472c4"/>
                  </a:solidFill>
                  <a:latin typeface="Calibri"/>
                </a:rPr>
                <a:t>RGB (.NPZ)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Preparing dataset (labeled) and training – pipeline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689760" y="2883240"/>
            <a:ext cx="1706760" cy="8730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Capture raw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2916360" y="2879280"/>
            <a:ext cx="1706760" cy="8730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Prepare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5142600" y="2879280"/>
            <a:ext cx="1706760" cy="8730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Label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7368840" y="2879280"/>
            <a:ext cx="1706760" cy="8730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Prepare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9595080" y="2879280"/>
            <a:ext cx="1706760" cy="87300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689760" y="2298240"/>
            <a:ext cx="1706760" cy="48996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HTPA UDP MODULE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✓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(COMPLETED)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2916360" y="2298240"/>
            <a:ext cx="1706760" cy="48996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FILE MANAGER &amp; PROCESSOR 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✓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(COMPLETED)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CustomShape 9"/>
          <p:cNvSpPr/>
          <p:nvPr/>
        </p:nvSpPr>
        <p:spPr>
          <a:xfrm>
            <a:off x="5142600" y="2298240"/>
            <a:ext cx="1706760" cy="48996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MANUAL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7368840" y="2298240"/>
            <a:ext cx="1706760" cy="48996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FILE MANAGER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✓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(COMPLETED)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9595080" y="2298240"/>
            <a:ext cx="1706760" cy="489960"/>
          </a:xfrm>
          <a:prstGeom prst="rect">
            <a:avLst/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FUTURE WORK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CustomShape 12"/>
          <p:cNvSpPr/>
          <p:nvPr/>
        </p:nvSpPr>
        <p:spPr>
          <a:xfrm flipV="1">
            <a:off x="2397240" y="3315600"/>
            <a:ext cx="5187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13"/>
          <p:cNvSpPr/>
          <p:nvPr/>
        </p:nvSpPr>
        <p:spPr>
          <a:xfrm flipV="1">
            <a:off x="4623480" y="3314880"/>
            <a:ext cx="51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14"/>
          <p:cNvSpPr/>
          <p:nvPr/>
        </p:nvSpPr>
        <p:spPr>
          <a:xfrm>
            <a:off x="6849720" y="3315600"/>
            <a:ext cx="51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15"/>
          <p:cNvSpPr/>
          <p:nvPr/>
        </p:nvSpPr>
        <p:spPr>
          <a:xfrm flipV="1">
            <a:off x="9075960" y="3314880"/>
            <a:ext cx="51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16"/>
          <p:cNvSpPr/>
          <p:nvPr/>
        </p:nvSpPr>
        <p:spPr>
          <a:xfrm>
            <a:off x="2520720" y="3429000"/>
            <a:ext cx="296280" cy="17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a5a5"/>
                </a:solidFill>
                <a:latin typeface="Calibri"/>
              </a:rPr>
              <a:t>TXT 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17"/>
          <p:cNvSpPr/>
          <p:nvPr/>
        </p:nvSpPr>
        <p:spPr>
          <a:xfrm>
            <a:off x="4734720" y="3429000"/>
            <a:ext cx="296280" cy="17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a5a5"/>
                </a:solidFill>
                <a:latin typeface="Calibri"/>
              </a:rPr>
              <a:t>TXT 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18"/>
          <p:cNvSpPr/>
          <p:nvPr/>
        </p:nvSpPr>
        <p:spPr>
          <a:xfrm>
            <a:off x="6960960" y="3429000"/>
            <a:ext cx="296280" cy="17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a5a5"/>
                </a:solidFill>
                <a:latin typeface="Calibri"/>
              </a:rPr>
              <a:t>TXT files + labels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19"/>
          <p:cNvSpPr/>
          <p:nvPr/>
        </p:nvSpPr>
        <p:spPr>
          <a:xfrm>
            <a:off x="9187200" y="3429000"/>
            <a:ext cx="296280" cy="17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a5a5"/>
                </a:solidFill>
                <a:latin typeface="Calibri"/>
              </a:rPr>
              <a:t>TXT files + labels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20"/>
          <p:cNvSpPr/>
          <p:nvPr/>
        </p:nvSpPr>
        <p:spPr>
          <a:xfrm>
            <a:off x="673200" y="3871800"/>
            <a:ext cx="170676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4472c4"/>
                </a:solidFill>
                <a:latin typeface="Calibri"/>
              </a:rPr>
              <a:t>Capture data from multiple sensors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" name="CustomShape 21"/>
          <p:cNvSpPr/>
          <p:nvPr/>
        </p:nvSpPr>
        <p:spPr>
          <a:xfrm>
            <a:off x="2916360" y="3871800"/>
            <a:ext cx="170676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4472c4"/>
                </a:solidFill>
                <a:latin typeface="Calibri"/>
              </a:rPr>
              <a:t>Filter out samples with incomplete views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i="1" lang="en-US" sz="1600" spc="-1" strike="noStrike" u="sng">
                <a:solidFill>
                  <a:srgbClr val="4472c4"/>
                </a:solidFill>
                <a:uFillTx/>
                <a:latin typeface="Calibri"/>
              </a:rPr>
              <a:t>Align sequences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" name="CustomShape 22"/>
          <p:cNvSpPr/>
          <p:nvPr/>
        </p:nvSpPr>
        <p:spPr>
          <a:xfrm>
            <a:off x="5142600" y="3871800"/>
            <a:ext cx="170676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4472c4"/>
                </a:solidFill>
                <a:latin typeface="Calibri"/>
              </a:rPr>
              <a:t>Visualize TPA </a:t>
            </a:r>
            <a:r>
              <a:rPr b="0" i="1" lang="en-US" sz="1400" spc="-1" strike="noStrike">
                <a:solidFill>
                  <a:srgbClr val="4472c4"/>
                </a:solidFill>
                <a:latin typeface="Calibri"/>
              </a:rPr>
              <a:t>(pseudocoloring, resampling, TXT→GIF→MP4)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4472c4"/>
                </a:solidFill>
                <a:latin typeface="Calibri"/>
              </a:rPr>
              <a:t>Combine TPA and RGB videos (manual editing)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4472c4"/>
                </a:solidFill>
                <a:latin typeface="Calibri"/>
              </a:rPr>
              <a:t>Label timestep T when the action starts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" name="CustomShape 23"/>
          <p:cNvSpPr/>
          <p:nvPr/>
        </p:nvSpPr>
        <p:spPr>
          <a:xfrm>
            <a:off x="7368840" y="3871800"/>
            <a:ext cx="170676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4472c4"/>
                </a:solidFill>
                <a:latin typeface="Calibri"/>
              </a:rPr>
              <a:t>Filter out samples with incorrect/missing labels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" name="CustomShape 24"/>
          <p:cNvSpPr/>
          <p:nvPr/>
        </p:nvSpPr>
        <p:spPr>
          <a:xfrm>
            <a:off x="9595080" y="3871800"/>
            <a:ext cx="170676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4472c4"/>
                </a:solidFill>
                <a:latin typeface="Calibri"/>
              </a:rPr>
              <a:t>Read TPA files and the labels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4472c4"/>
                </a:solidFill>
                <a:latin typeface="Calibri"/>
              </a:rPr>
              <a:t>Generate batches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" name="CustomShape 25"/>
          <p:cNvSpPr/>
          <p:nvPr/>
        </p:nvSpPr>
        <p:spPr>
          <a:xfrm>
            <a:off x="689760" y="1750680"/>
            <a:ext cx="170676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a5a5a5"/>
                </a:solidFill>
                <a:latin typeface="Calibri"/>
              </a:rPr>
              <a:t>COMPLETED PREVIOUSLY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CustomShape 26"/>
          <p:cNvSpPr/>
          <p:nvPr/>
        </p:nvSpPr>
        <p:spPr>
          <a:xfrm>
            <a:off x="2916360" y="1762920"/>
            <a:ext cx="170676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70ad47"/>
                </a:solidFill>
                <a:latin typeface="Calibri"/>
              </a:rPr>
              <a:t>COMPLETED RECENTLY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" name="CustomShape 27"/>
          <p:cNvSpPr/>
          <p:nvPr/>
        </p:nvSpPr>
        <p:spPr>
          <a:xfrm>
            <a:off x="7368840" y="1723680"/>
            <a:ext cx="170676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70ad47"/>
                </a:solidFill>
                <a:latin typeface="Calibri"/>
              </a:rPr>
              <a:t>COMPLETED RECENTLY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28"/>
          <p:cNvSpPr/>
          <p:nvPr/>
        </p:nvSpPr>
        <p:spPr>
          <a:xfrm>
            <a:off x="5142600" y="1750680"/>
            <a:ext cx="170676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ed7d31"/>
                </a:solidFill>
                <a:latin typeface="Calibri"/>
              </a:rPr>
              <a:t>VISUALIZING STEP [CODE] NEEDS TO BE IMPROVED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29"/>
          <p:cNvSpPr/>
          <p:nvPr/>
        </p:nvSpPr>
        <p:spPr>
          <a:xfrm>
            <a:off x="5657760" y="3244320"/>
            <a:ext cx="87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200505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Application>LibreOffice/6.0.7.3$Linux_X86_64 LibreOffice_project/00m0$Build-3</Application>
  <Words>197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2020-04-18T22:49:14Z</dcterms:created>
  <dc:creator>Igor Morawski</dc:creator>
  <dc:description/>
  <dc:language>en-US</dc:language>
  <cp:lastModifiedBy/>
  <cp:lastPrinted>2020-04-28T10:50:40Z</cp:lastPrinted>
  <dcterms:modified xsi:type="dcterms:W3CDTF">2020-04-28T12:45:00Z</dcterms:modified>
  <cp:revision>320</cp:revision>
  <dc:subject/>
  <dc:title>Igor Morawski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