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61" r:id="rId4"/>
    <p:sldId id="260" r:id="rId5"/>
    <p:sldId id="263" r:id="rId6"/>
    <p:sldId id="265" r:id="rId7"/>
    <p:sldId id="266" r:id="rId8"/>
    <p:sldId id="267" r:id="rId9"/>
    <p:sldId id="264" r:id="rId10"/>
    <p:sldId id="25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705C5-F0A1-4BDD-8557-6D2297F81D1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442884-1CB5-469E-BC81-016EE042C7D0}">
      <dgm:prSet/>
      <dgm:spPr/>
      <dgm:t>
        <a:bodyPr/>
        <a:lstStyle/>
        <a:p>
          <a:r>
            <a:rPr lang="pt-BR" baseline="0" dirty="0"/>
            <a:t>TRAVEMA </a:t>
          </a:r>
          <a:endParaRPr lang="en-US" dirty="0"/>
        </a:p>
      </dgm:t>
    </dgm:pt>
    <dgm:pt modelId="{E65213B7-600F-446D-A220-6981B6A298C9}" type="parTrans" cxnId="{DDEE06E7-4708-40DE-AD2A-0707B8851361}">
      <dgm:prSet/>
      <dgm:spPr/>
      <dgm:t>
        <a:bodyPr/>
        <a:lstStyle/>
        <a:p>
          <a:endParaRPr lang="en-US"/>
        </a:p>
      </dgm:t>
    </dgm:pt>
    <dgm:pt modelId="{4B0FCD04-C884-48F7-A6CD-32414DBE3845}" type="sibTrans" cxnId="{DDEE06E7-4708-40DE-AD2A-0707B8851361}">
      <dgm:prSet/>
      <dgm:spPr/>
      <dgm:t>
        <a:bodyPr/>
        <a:lstStyle/>
        <a:p>
          <a:endParaRPr lang="en-US"/>
        </a:p>
      </dgm:t>
    </dgm:pt>
    <dgm:pt modelId="{07C564AC-79F1-435B-8243-C2C17768888B}">
      <dgm:prSet/>
      <dgm:spPr/>
      <dgm:t>
        <a:bodyPr/>
        <a:lstStyle/>
        <a:p>
          <a:r>
            <a:rPr lang="pt-BR" baseline="0" dirty="0"/>
            <a:t>ONBLOX </a:t>
          </a:r>
          <a:endParaRPr lang="en-US" dirty="0"/>
        </a:p>
      </dgm:t>
    </dgm:pt>
    <dgm:pt modelId="{1AD7B0E4-3EEF-4746-8A2F-083222C15542}" type="parTrans" cxnId="{CE7DB301-1387-40B0-9122-BF4456F1AF85}">
      <dgm:prSet/>
      <dgm:spPr/>
      <dgm:t>
        <a:bodyPr/>
        <a:lstStyle/>
        <a:p>
          <a:endParaRPr lang="en-US"/>
        </a:p>
      </dgm:t>
    </dgm:pt>
    <dgm:pt modelId="{9B0E70AB-A929-4C1A-91C0-78B1A77002DD}" type="sibTrans" cxnId="{CE7DB301-1387-40B0-9122-BF4456F1AF85}">
      <dgm:prSet/>
      <dgm:spPr/>
      <dgm:t>
        <a:bodyPr/>
        <a:lstStyle/>
        <a:p>
          <a:endParaRPr lang="en-US"/>
        </a:p>
      </dgm:t>
    </dgm:pt>
    <dgm:pt modelId="{DF51C606-43FF-41F0-A4F9-776C3541AE21}" type="pres">
      <dgm:prSet presAssocID="{70E705C5-F0A1-4BDD-8557-6D2297F81D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771FF7-F27A-4C99-9CDC-626F404B3CF2}" type="pres">
      <dgm:prSet presAssocID="{8A442884-1CB5-469E-BC81-016EE042C7D0}" presName="hierRoot1" presStyleCnt="0"/>
      <dgm:spPr/>
    </dgm:pt>
    <dgm:pt modelId="{E9E0A7AC-533C-40A8-8C6B-4E6AD9CDD0E3}" type="pres">
      <dgm:prSet presAssocID="{8A442884-1CB5-469E-BC81-016EE042C7D0}" presName="composite" presStyleCnt="0"/>
      <dgm:spPr/>
    </dgm:pt>
    <dgm:pt modelId="{90723D94-4962-4CE0-8848-C6CF9E992F0C}" type="pres">
      <dgm:prSet presAssocID="{8A442884-1CB5-469E-BC81-016EE042C7D0}" presName="background" presStyleLbl="node0" presStyleIdx="0" presStyleCnt="2"/>
      <dgm:spPr>
        <a:blipFill rotWithShape="0">
          <a:blip xmlns:r="http://schemas.openxmlformats.org/officeDocument/2006/relationships" r:embed="rId1"/>
          <a:srcRect/>
          <a:stretch>
            <a:fillRect t="-18000" b="-18000"/>
          </a:stretch>
        </a:blipFill>
      </dgm:spPr>
    </dgm:pt>
    <dgm:pt modelId="{F69C259D-2CCF-4E89-BEB6-C664E21D2C30}" type="pres">
      <dgm:prSet presAssocID="{8A442884-1CB5-469E-BC81-016EE042C7D0}" presName="text" presStyleLbl="fgAcc0" presStyleIdx="0" presStyleCnt="2">
        <dgm:presLayoutVars>
          <dgm:chPref val="3"/>
        </dgm:presLayoutVars>
      </dgm:prSet>
      <dgm:spPr/>
    </dgm:pt>
    <dgm:pt modelId="{4C7AF6DD-E89C-428F-BD80-BEAB22CF1BF4}" type="pres">
      <dgm:prSet presAssocID="{8A442884-1CB5-469E-BC81-016EE042C7D0}" presName="hierChild2" presStyleCnt="0"/>
      <dgm:spPr/>
    </dgm:pt>
    <dgm:pt modelId="{927D3E7F-A697-487D-88D5-30126E3A116D}" type="pres">
      <dgm:prSet presAssocID="{07C564AC-79F1-435B-8243-C2C17768888B}" presName="hierRoot1" presStyleCnt="0"/>
      <dgm:spPr/>
    </dgm:pt>
    <dgm:pt modelId="{57787F6A-390B-4980-B6E1-D4F02C4C02DD}" type="pres">
      <dgm:prSet presAssocID="{07C564AC-79F1-435B-8243-C2C17768888B}" presName="composite" presStyleCnt="0"/>
      <dgm:spPr/>
    </dgm:pt>
    <dgm:pt modelId="{524AD005-C382-46FB-991D-4590146E330C}" type="pres">
      <dgm:prSet presAssocID="{07C564AC-79F1-435B-8243-C2C17768888B}" presName="background" presStyleLbl="node0" presStyleIdx="1" presStyleCnt="2"/>
      <dgm:spPr>
        <a:blipFill rotWithShape="0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63242FC2-4486-4ACB-9ACD-C70F182F7F89}" type="pres">
      <dgm:prSet presAssocID="{07C564AC-79F1-435B-8243-C2C17768888B}" presName="text" presStyleLbl="fgAcc0" presStyleIdx="1" presStyleCnt="2" custLinFactNeighborX="-4037" custLinFactNeighborY="-1683">
        <dgm:presLayoutVars>
          <dgm:chPref val="3"/>
        </dgm:presLayoutVars>
      </dgm:prSet>
      <dgm:spPr/>
    </dgm:pt>
    <dgm:pt modelId="{1F340276-939F-40CC-AD07-3EE98E7641B1}" type="pres">
      <dgm:prSet presAssocID="{07C564AC-79F1-435B-8243-C2C17768888B}" presName="hierChild2" presStyleCnt="0"/>
      <dgm:spPr/>
    </dgm:pt>
  </dgm:ptLst>
  <dgm:cxnLst>
    <dgm:cxn modelId="{CE7DB301-1387-40B0-9122-BF4456F1AF85}" srcId="{70E705C5-F0A1-4BDD-8557-6D2297F81D1F}" destId="{07C564AC-79F1-435B-8243-C2C17768888B}" srcOrd="1" destOrd="0" parTransId="{1AD7B0E4-3EEF-4746-8A2F-083222C15542}" sibTransId="{9B0E70AB-A929-4C1A-91C0-78B1A77002DD}"/>
    <dgm:cxn modelId="{54A06924-06D3-4CB8-975D-4F9E652CC2FF}" type="presOf" srcId="{8A442884-1CB5-469E-BC81-016EE042C7D0}" destId="{F69C259D-2CCF-4E89-BEB6-C664E21D2C30}" srcOrd="0" destOrd="0" presId="urn:microsoft.com/office/officeart/2005/8/layout/hierarchy1"/>
    <dgm:cxn modelId="{4106072E-9A03-4511-9E8E-1CEDE785854B}" type="presOf" srcId="{70E705C5-F0A1-4BDD-8557-6D2297F81D1F}" destId="{DF51C606-43FF-41F0-A4F9-776C3541AE21}" srcOrd="0" destOrd="0" presId="urn:microsoft.com/office/officeart/2005/8/layout/hierarchy1"/>
    <dgm:cxn modelId="{54CA08A2-1FD6-4A27-8CCA-3E5A7A8D4724}" type="presOf" srcId="{07C564AC-79F1-435B-8243-C2C17768888B}" destId="{63242FC2-4486-4ACB-9ACD-C70F182F7F89}" srcOrd="0" destOrd="0" presId="urn:microsoft.com/office/officeart/2005/8/layout/hierarchy1"/>
    <dgm:cxn modelId="{DDEE06E7-4708-40DE-AD2A-0707B8851361}" srcId="{70E705C5-F0A1-4BDD-8557-6D2297F81D1F}" destId="{8A442884-1CB5-469E-BC81-016EE042C7D0}" srcOrd="0" destOrd="0" parTransId="{E65213B7-600F-446D-A220-6981B6A298C9}" sibTransId="{4B0FCD04-C884-48F7-A6CD-32414DBE3845}"/>
    <dgm:cxn modelId="{01834439-A76B-4B9B-A087-6E95D696ACC8}" type="presParOf" srcId="{DF51C606-43FF-41F0-A4F9-776C3541AE21}" destId="{A4771FF7-F27A-4C99-9CDC-626F404B3CF2}" srcOrd="0" destOrd="0" presId="urn:microsoft.com/office/officeart/2005/8/layout/hierarchy1"/>
    <dgm:cxn modelId="{C147AE63-185C-4221-95AE-C1BC4B1CD03F}" type="presParOf" srcId="{A4771FF7-F27A-4C99-9CDC-626F404B3CF2}" destId="{E9E0A7AC-533C-40A8-8C6B-4E6AD9CDD0E3}" srcOrd="0" destOrd="0" presId="urn:microsoft.com/office/officeart/2005/8/layout/hierarchy1"/>
    <dgm:cxn modelId="{96F687BF-FD26-49F8-913C-0E546411E97E}" type="presParOf" srcId="{E9E0A7AC-533C-40A8-8C6B-4E6AD9CDD0E3}" destId="{90723D94-4962-4CE0-8848-C6CF9E992F0C}" srcOrd="0" destOrd="0" presId="urn:microsoft.com/office/officeart/2005/8/layout/hierarchy1"/>
    <dgm:cxn modelId="{3090AB6E-3032-4E66-B8E5-78F65A640518}" type="presParOf" srcId="{E9E0A7AC-533C-40A8-8C6B-4E6AD9CDD0E3}" destId="{F69C259D-2CCF-4E89-BEB6-C664E21D2C30}" srcOrd="1" destOrd="0" presId="urn:microsoft.com/office/officeart/2005/8/layout/hierarchy1"/>
    <dgm:cxn modelId="{F934FBF2-E711-4EF8-AB6C-7C7F01B71251}" type="presParOf" srcId="{A4771FF7-F27A-4C99-9CDC-626F404B3CF2}" destId="{4C7AF6DD-E89C-428F-BD80-BEAB22CF1BF4}" srcOrd="1" destOrd="0" presId="urn:microsoft.com/office/officeart/2005/8/layout/hierarchy1"/>
    <dgm:cxn modelId="{EE35B8FD-4E9D-49FD-8284-989B5465EE48}" type="presParOf" srcId="{DF51C606-43FF-41F0-A4F9-776C3541AE21}" destId="{927D3E7F-A697-487D-88D5-30126E3A116D}" srcOrd="1" destOrd="0" presId="urn:microsoft.com/office/officeart/2005/8/layout/hierarchy1"/>
    <dgm:cxn modelId="{72FF4F2B-ACA0-4E77-8E74-B12A9B36CBB5}" type="presParOf" srcId="{927D3E7F-A697-487D-88D5-30126E3A116D}" destId="{57787F6A-390B-4980-B6E1-D4F02C4C02DD}" srcOrd="0" destOrd="0" presId="urn:microsoft.com/office/officeart/2005/8/layout/hierarchy1"/>
    <dgm:cxn modelId="{EEC2D2E6-A7DA-4F90-A214-9590ED0F75A3}" type="presParOf" srcId="{57787F6A-390B-4980-B6E1-D4F02C4C02DD}" destId="{524AD005-C382-46FB-991D-4590146E330C}" srcOrd="0" destOrd="0" presId="urn:microsoft.com/office/officeart/2005/8/layout/hierarchy1"/>
    <dgm:cxn modelId="{800A84D3-9880-4185-B186-0E7E67B15C7A}" type="presParOf" srcId="{57787F6A-390B-4980-B6E1-D4F02C4C02DD}" destId="{63242FC2-4486-4ACB-9ACD-C70F182F7F89}" srcOrd="1" destOrd="0" presId="urn:microsoft.com/office/officeart/2005/8/layout/hierarchy1"/>
    <dgm:cxn modelId="{530239A0-1448-4C9B-BCBF-8D38DB9128BD}" type="presParOf" srcId="{927D3E7F-A697-487D-88D5-30126E3A116D}" destId="{1F340276-939F-40CC-AD07-3EE98E7641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23D94-4962-4CE0-8848-C6CF9E992F0C}">
      <dsp:nvSpPr>
        <dsp:cNvPr id="0" name=""/>
        <dsp:cNvSpPr/>
      </dsp:nvSpPr>
      <dsp:spPr>
        <a:xfrm>
          <a:off x="1172" y="267452"/>
          <a:ext cx="4113795" cy="261226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 t="-18000" b="-18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C259D-2CCF-4E89-BEB6-C664E21D2C30}">
      <dsp:nvSpPr>
        <dsp:cNvPr id="0" name=""/>
        <dsp:cNvSpPr/>
      </dsp:nvSpPr>
      <dsp:spPr>
        <a:xfrm>
          <a:off x="458260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baseline="0" dirty="0"/>
            <a:t>TRAVEMA </a:t>
          </a:r>
          <a:endParaRPr lang="en-US" sz="6500" kern="1200" dirty="0"/>
        </a:p>
      </dsp:txBody>
      <dsp:txXfrm>
        <a:off x="534770" y="778196"/>
        <a:ext cx="3960775" cy="2459240"/>
      </dsp:txXfrm>
    </dsp:sp>
    <dsp:sp modelId="{524AD005-C382-46FB-991D-4590146E330C}">
      <dsp:nvSpPr>
        <dsp:cNvPr id="0" name=""/>
        <dsp:cNvSpPr/>
      </dsp:nvSpPr>
      <dsp:spPr>
        <a:xfrm>
          <a:off x="4863070" y="223488"/>
          <a:ext cx="4113795" cy="261226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rcRect/>
          <a:stretch>
            <a:fillRect l="-1000" r="-1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42FC2-4486-4ACB-9ACD-C70F182F7F89}">
      <dsp:nvSpPr>
        <dsp:cNvPr id="0" name=""/>
        <dsp:cNvSpPr/>
      </dsp:nvSpPr>
      <dsp:spPr>
        <a:xfrm>
          <a:off x="5320158" y="657722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baseline="0" dirty="0"/>
            <a:t>ONBLOX </a:t>
          </a:r>
          <a:endParaRPr lang="en-US" sz="6500" kern="1200" dirty="0"/>
        </a:p>
      </dsp:txBody>
      <dsp:txXfrm>
        <a:off x="5396668" y="734232"/>
        <a:ext cx="3960775" cy="2459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05/09/2022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05/09/2022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E92B5B4-4D0A-4964-A1A3-B85B0EE00890}" type="datetime1">
              <a:rPr lang="pt-BR" smtClean="0"/>
              <a:t>05/09/2022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82659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05/09/2022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3342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1DCD7D-5BFD-485D-AED5-B62EAACA4CB6}" type="datetime1">
              <a:rPr lang="pt-BR" smtClean="0"/>
              <a:t>05/09/2022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4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05/09/2022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8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A251DFA-97D2-4C90-9100-D1173CC96C37}" type="datetime1">
              <a:rPr lang="pt-BR" smtClean="0"/>
              <a:t>05/09/2022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98706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51B26C-F0DB-4889-B6A3-FE07E152272F}" type="datetime1">
              <a:rPr lang="pt-BR" smtClean="0"/>
              <a:t>05/09/2022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0565EE-A4B5-4AB4-9432-D16ECAE9EF1F}" type="datetime1">
              <a:rPr lang="pt-BR" smtClean="0"/>
              <a:t>05/09/2022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2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05/09/2022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03922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05/09/2022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51668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F5D5688-1774-4625-9E74-88EA94DB2550}" type="datetime1">
              <a:rPr lang="pt-BR" smtClean="0"/>
              <a:t>05/09/2022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921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D5E4E1C-696A-4E82-B6DD-87ECA4CC925A}" type="datetime1">
              <a:rPr lang="pt-BR" smtClean="0"/>
              <a:t>05/09/2022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392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05/09/2022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611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6" r="-1" b="37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pt-BR" sz="3400"/>
              <a:t>	</a:t>
            </a:r>
            <a:r>
              <a:rPr lang="pt-BR" sz="3400">
                <a:latin typeface="Bahnschrift SemiBold" panose="020B0502040204020203" pitchFamily="34" charset="0"/>
              </a:rPr>
              <a:t>	</a:t>
            </a:r>
            <a:r>
              <a:rPr lang="pt-BR" sz="3400">
                <a:latin typeface="Arial" panose="020B0604020202020204" pitchFamily="34" charset="0"/>
                <a:cs typeface="Arial" panose="020B0604020202020204" pitchFamily="34" charset="0"/>
              </a:rPr>
              <a:t>WMS</a:t>
            </a:r>
            <a:br>
              <a:rPr lang="pt-BR" sz="3400"/>
            </a:br>
            <a:br>
              <a:rPr lang="pt-BR" sz="3400"/>
            </a:br>
            <a:r>
              <a:rPr lang="pt-BR" sz="3400"/>
              <a:t>NOVO CONCEITO de ARMAZENAGEM</a:t>
            </a:r>
            <a:br>
              <a:rPr lang="pt-BR" sz="3400"/>
            </a:br>
            <a:r>
              <a:rPr lang="pt-BR" sz="3400"/>
              <a:t>em Brasília - </a:t>
            </a:r>
            <a:r>
              <a:rPr lang="pt-BR" sz="3400" err="1"/>
              <a:t>df</a:t>
            </a:r>
            <a:endParaRPr lang="pt-br" sz="340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1BB8B4D-9D3B-42B6-9DA2-74966CEAF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8" r="298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D3A543-211C-40E4-99B4-EB5593A5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3252B5-F3E6-4058-A723-196087E9E541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9/5/2022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3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FE4CA0-A0AF-D1CE-4077-8D9CF6E12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0" y="640080"/>
            <a:ext cx="5749089" cy="55778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9666" y="1314922"/>
            <a:ext cx="3176246" cy="3000139"/>
          </a:xfrm>
        </p:spPr>
        <p:txBody>
          <a:bodyPr rtlCol="0">
            <a:normAutofit/>
          </a:bodyPr>
          <a:lstStyle/>
          <a:p>
            <a:pPr lvl="0" algn="l" rtl="0"/>
            <a:r>
              <a:rPr lang="pt-br" sz="2300" i="1"/>
              <a:t>Sua melhor citação que reflete sua abordagem... "É uma pequena etapa para o homem, um salto gigante para a humanidade."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9666" y="4458645"/>
            <a:ext cx="3176246" cy="1656413"/>
          </a:xfrm>
        </p:spPr>
        <p:txBody>
          <a:bodyPr rtlCol="0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pt-br" sz="2000">
                <a:solidFill>
                  <a:srgbClr val="EFEDE3"/>
                </a:solidFill>
              </a:rPr>
              <a:t>–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7A0869-63E1-4824-803C-FEB1A15333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WMS NOVO CONCEITO EM ARMAZENAGEM.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ED3E86-972A-288B-E9BA-535CD8D87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41058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214F61-0CD7-4981-9FC6-3868777113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R="368300"/>
            <a:r>
              <a:rPr lang="en-US" sz="1900" dirty="0">
                <a:effectLst/>
              </a:rPr>
              <a:t>Com a </a:t>
            </a:r>
            <a:r>
              <a:rPr lang="en-US" sz="1900" dirty="0" err="1">
                <a:effectLst/>
              </a:rPr>
              <a:t>globalização</a:t>
            </a:r>
            <a:r>
              <a:rPr lang="en-US" sz="1900" dirty="0">
                <a:effectLst/>
              </a:rPr>
              <a:t> e o </a:t>
            </a:r>
            <a:r>
              <a:rPr lang="en-US" sz="1900" dirty="0" err="1">
                <a:effectLst/>
              </a:rPr>
              <a:t>avanço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tecnológico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os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clientes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tornaram</a:t>
            </a:r>
            <a:r>
              <a:rPr lang="en-US" sz="1900" dirty="0">
                <a:effectLst/>
              </a:rPr>
              <a:t>-se </a:t>
            </a:r>
            <a:r>
              <a:rPr lang="en-US" sz="1900" dirty="0" err="1">
                <a:effectLst/>
              </a:rPr>
              <a:t>mais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exigentes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quanto</a:t>
            </a:r>
            <a:r>
              <a:rPr lang="en-US" sz="1900" dirty="0">
                <a:effectLst/>
              </a:rPr>
              <a:t> à </a:t>
            </a:r>
            <a:r>
              <a:rPr lang="en-US" sz="1900" dirty="0" err="1">
                <a:effectLst/>
              </a:rPr>
              <a:t>qualidade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preço</a:t>
            </a:r>
            <a:r>
              <a:rPr lang="en-US" sz="1900" dirty="0">
                <a:effectLst/>
              </a:rPr>
              <a:t> e </a:t>
            </a:r>
            <a:r>
              <a:rPr lang="en-US" sz="1900" dirty="0" err="1">
                <a:effectLst/>
              </a:rPr>
              <a:t>prazo</a:t>
            </a:r>
            <a:r>
              <a:rPr lang="en-US" sz="1900" dirty="0">
                <a:effectLst/>
              </a:rPr>
              <a:t> de </a:t>
            </a:r>
            <a:r>
              <a:rPr lang="en-US" sz="1900" dirty="0" err="1">
                <a:effectLst/>
              </a:rPr>
              <a:t>entrega</a:t>
            </a:r>
            <a:r>
              <a:rPr lang="en-US" sz="1900" dirty="0">
                <a:effectLst/>
              </a:rPr>
              <a:t>. As </a:t>
            </a:r>
            <a:r>
              <a:rPr lang="en-US" sz="1900" dirty="0" err="1">
                <a:effectLst/>
              </a:rPr>
              <a:t>empresas</a:t>
            </a:r>
            <a:r>
              <a:rPr lang="en-US" sz="1900" dirty="0">
                <a:effectLst/>
              </a:rPr>
              <a:t>, com o </a:t>
            </a:r>
            <a:r>
              <a:rPr lang="en-US" sz="1900" dirty="0" err="1">
                <a:effectLst/>
              </a:rPr>
              <a:t>propósito</a:t>
            </a:r>
            <a:r>
              <a:rPr lang="en-US" sz="1900" dirty="0">
                <a:effectLst/>
              </a:rPr>
              <a:t> de </a:t>
            </a:r>
            <a:r>
              <a:rPr lang="en-US" sz="1900" dirty="0" err="1">
                <a:effectLst/>
              </a:rPr>
              <a:t>atenderem</a:t>
            </a:r>
            <a:r>
              <a:rPr lang="en-US" sz="1900" dirty="0">
                <a:effectLst/>
              </a:rPr>
              <a:t> a </a:t>
            </a:r>
            <a:r>
              <a:rPr lang="en-US" sz="1900" dirty="0" err="1">
                <a:effectLst/>
              </a:rPr>
              <a:t>essas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novas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exigências</a:t>
            </a:r>
            <a:r>
              <a:rPr lang="en-US" sz="1900" dirty="0">
                <a:effectLst/>
              </a:rPr>
              <a:t> e de se </a:t>
            </a:r>
            <a:r>
              <a:rPr lang="en-US" sz="1900" dirty="0" err="1">
                <a:effectLst/>
              </a:rPr>
              <a:t>manterem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competitivas</a:t>
            </a:r>
            <a:r>
              <a:rPr lang="en-US" sz="1900" dirty="0">
                <a:effectLst/>
              </a:rPr>
              <a:t> no mercado, </a:t>
            </a:r>
            <a:r>
              <a:rPr lang="en-US" sz="1900" dirty="0" err="1">
                <a:effectLst/>
              </a:rPr>
              <a:t>têm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investido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em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tecnologia</a:t>
            </a:r>
            <a:r>
              <a:rPr lang="en-US" sz="1900" dirty="0">
                <a:effectLst/>
              </a:rPr>
              <a:t> da </a:t>
            </a:r>
            <a:r>
              <a:rPr lang="en-US" sz="1900" dirty="0" err="1">
                <a:effectLst/>
              </a:rPr>
              <a:t>informação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logística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principalmente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atividade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armazenagem</a:t>
            </a:r>
            <a:r>
              <a:rPr lang="en-US" sz="1900" dirty="0">
                <a:effectLst/>
              </a:rPr>
              <a:t>. Na </a:t>
            </a:r>
            <a:r>
              <a:rPr lang="en-US" sz="1900" dirty="0" err="1">
                <a:effectLst/>
              </a:rPr>
              <a:t>busca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por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maior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eficiência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nas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operações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logísticas</a:t>
            </a:r>
            <a:r>
              <a:rPr lang="en-US" sz="1900" dirty="0">
                <a:effectLst/>
              </a:rPr>
              <a:t>, as </a:t>
            </a:r>
            <a:r>
              <a:rPr lang="en-US" sz="1900" dirty="0" err="1">
                <a:effectLst/>
              </a:rPr>
              <a:t>empresas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têm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utilizado</a:t>
            </a:r>
            <a:r>
              <a:rPr lang="en-US" sz="1900" dirty="0">
                <a:effectLst/>
              </a:rPr>
              <a:t> o </a:t>
            </a:r>
            <a:r>
              <a:rPr lang="en-US" sz="1900" dirty="0" err="1">
                <a:effectLst/>
              </a:rPr>
              <a:t>sistema</a:t>
            </a:r>
            <a:r>
              <a:rPr lang="en-US" sz="1900" dirty="0">
                <a:effectLst/>
              </a:rPr>
              <a:t> WMS (</a:t>
            </a:r>
            <a:r>
              <a:rPr lang="en-US" sz="1900" i="1" dirty="0">
                <a:effectLst/>
              </a:rPr>
              <a:t>Warehouse Management System</a:t>
            </a:r>
            <a:r>
              <a:rPr lang="en-US" sz="1900" dirty="0">
                <a:effectLst/>
              </a:rPr>
              <a:t>), que </a:t>
            </a:r>
            <a:r>
              <a:rPr lang="en-US" sz="1900" dirty="0" err="1">
                <a:effectLst/>
              </a:rPr>
              <a:t>tem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como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objetivo</a:t>
            </a:r>
            <a:r>
              <a:rPr lang="en-US" sz="1900" dirty="0">
                <a:effectLst/>
              </a:rPr>
              <a:t> a </a:t>
            </a:r>
            <a:r>
              <a:rPr lang="en-US" sz="1900" dirty="0" err="1">
                <a:effectLst/>
              </a:rPr>
              <a:t>otimização</a:t>
            </a:r>
            <a:r>
              <a:rPr lang="en-US" sz="1900" dirty="0">
                <a:effectLst/>
              </a:rPr>
              <a:t> das </a:t>
            </a:r>
            <a:r>
              <a:rPr lang="en-US" sz="1900" dirty="0" err="1">
                <a:effectLst/>
              </a:rPr>
              <a:t>atividades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operacionais</a:t>
            </a:r>
            <a:r>
              <a:rPr lang="en-US" sz="1900" dirty="0">
                <a:effectLst/>
              </a:rPr>
              <a:t>. </a:t>
            </a:r>
            <a:endParaRPr lang="en-US" sz="19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D6C9F9-3A4A-4F9B-A744-31C8124B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3252B5-F3E6-4058-A723-196087E9E541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9/5/2022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31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10C9C-2E7C-43D5-BE79-2844C70E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05/09/2022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A5EF62-52DA-45D4-8B84-C9F4CDE0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402672"/>
            <a:ext cx="10335236" cy="549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0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93E7DB4-FB0E-4820-B9D7-CD4EA231C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1" r="30679" b="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63A51EC9-5558-4ABA-9033-69419A8C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 acordo com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Braskin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 Laurindo (2013), o desenvolvimento tecnológico possibilitou que a logística fosse pensada como um processo de integração e coordenação de diversas atividades operacionais. Segundo Nunes. (2008), focar no gerenciamento das atividades logísticas é extremamente importante para produzir, distribuir ao menor custo e entregar com qualidade e no menor tempo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 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0DF6F1-03E4-4DFF-81D1-5BCADD93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623252B5-F3E6-4058-A723-196087E9E541}" type="datetime1">
              <a:rPr lang="pt-BR">
                <a:solidFill>
                  <a:srgbClr val="FFFFFF"/>
                </a:solidFill>
              </a:rPr>
              <a:pPr rtl="0">
                <a:spcAft>
                  <a:spcPts val="600"/>
                </a:spcAft>
              </a:pPr>
              <a:t>05/09/2022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5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546C4D9-8D78-C609-4665-C57C0D61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381E8B-524D-4AFD-8C27-3C7768CF1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46"/>
          <a:stretch/>
        </p:blipFill>
        <p:spPr>
          <a:xfrm>
            <a:off x="634275" y="1476319"/>
            <a:ext cx="6900380" cy="3905361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008372A-91E9-AB00-DA73-517522CF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pt-BR" sz="1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074AA6-CBF6-4DE9-AFC4-0659357C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3252B5-F3E6-4058-A723-196087E9E541}" type="datetime1">
              <a:rPr lang="en-US" smtClean="0"/>
              <a:pPr>
                <a:spcAft>
                  <a:spcPts val="600"/>
                </a:spcAft>
              </a:pPr>
              <a:t>9/5/2022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9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6D7E4B-9ACB-494A-87EA-7AD8C4EC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pt-BR" sz="2800"/>
              <a:t>Movimentação pós WMS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0062D11-0033-4430-A30C-8EBB7D32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1505519"/>
            <a:ext cx="6900380" cy="384696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3E580C-E665-F11E-E166-20A04770A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pt-BR" sz="1600"/>
              <a:t>Nesses</a:t>
            </a:r>
            <a:r>
              <a:rPr lang="en-US" sz="1600"/>
              <a:t> </a:t>
            </a:r>
            <a:r>
              <a:rPr lang="pt-BR" sz="1600"/>
              <a:t>modelos</a:t>
            </a:r>
            <a:r>
              <a:rPr lang="en-US" sz="1600"/>
              <a:t> de dashboard, Podemos </a:t>
            </a:r>
            <a:r>
              <a:rPr lang="pt-BR" sz="1600" noProof="1"/>
              <a:t>vê</a:t>
            </a:r>
            <a:r>
              <a:rPr lang="en-US" sz="1600"/>
              <a:t> </a:t>
            </a:r>
            <a:r>
              <a:rPr lang="pt-BR" sz="1600"/>
              <a:t>uma</a:t>
            </a:r>
            <a:r>
              <a:rPr lang="en-US" sz="1600"/>
              <a:t> base de </a:t>
            </a:r>
            <a:r>
              <a:rPr lang="pt-BR" sz="1600"/>
              <a:t>como</a:t>
            </a:r>
            <a:r>
              <a:rPr lang="en-US" sz="1600"/>
              <a:t> </a:t>
            </a:r>
            <a:r>
              <a:rPr lang="pt-BR" sz="1600"/>
              <a:t>funcionaria</a:t>
            </a:r>
            <a:r>
              <a:rPr lang="en-US" sz="1600"/>
              <a:t> o processor de </a:t>
            </a:r>
            <a:r>
              <a:rPr lang="pt-BR" sz="1600"/>
              <a:t>guarda</a:t>
            </a:r>
            <a:r>
              <a:rPr lang="en-US" sz="1600"/>
              <a:t> e </a:t>
            </a:r>
            <a:r>
              <a:rPr lang="pt-BR" sz="1600"/>
              <a:t>separação</a:t>
            </a:r>
            <a:r>
              <a:rPr lang="en-US" sz="1600"/>
              <a:t> de </a:t>
            </a:r>
            <a:r>
              <a:rPr lang="pt-BR" sz="1600"/>
              <a:t>mercadoria</a:t>
            </a:r>
            <a:r>
              <a:rPr lang="en-US" sz="1600"/>
              <a:t>. </a:t>
            </a:r>
          </a:p>
          <a:p>
            <a:endParaRPr lang="en-US" sz="1600"/>
          </a:p>
          <a:p>
            <a:r>
              <a:rPr lang="pt-BR" sz="1600"/>
              <a:t>Esses</a:t>
            </a:r>
            <a:r>
              <a:rPr lang="en-US" sz="1600"/>
              <a:t> </a:t>
            </a:r>
            <a:r>
              <a:rPr lang="pt-BR" sz="1600"/>
              <a:t>modelos</a:t>
            </a:r>
            <a:r>
              <a:rPr lang="en-US" sz="1600"/>
              <a:t> </a:t>
            </a:r>
            <a:r>
              <a:rPr lang="pt-BR" sz="1600"/>
              <a:t>foram</a:t>
            </a:r>
            <a:r>
              <a:rPr lang="en-US" sz="1600"/>
              <a:t> </a:t>
            </a:r>
            <a:r>
              <a:rPr lang="pt-BR" sz="1600"/>
              <a:t>retirados</a:t>
            </a:r>
            <a:r>
              <a:rPr lang="en-US" sz="1600"/>
              <a:t> da ferramenta ONBLOX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97FFE7-32F6-4014-B085-A81539EF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3252B5-F3E6-4058-A723-196087E9E541}" type="datetime1">
              <a:rPr lang="pt-BR" smtClean="0"/>
              <a:pPr>
                <a:spcAft>
                  <a:spcPts val="600"/>
                </a:spcAft>
              </a:pPr>
              <a:t>05/09/2022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2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8C9B1-9604-A1D9-87D8-F8080FCE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pt-BR" sz="2800"/>
              <a:t>Fluxos de WMS	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6140776-5600-0CFF-13F7-13097BE0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453767"/>
            <a:ext cx="6900380" cy="395046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EFD83-15E5-ADA7-BF0E-EFBFFFFCA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pt-BR" sz="1100"/>
              <a:t>Importação ou digitação das Notas Fiscais de entrada/devolução,</a:t>
            </a:r>
          </a:p>
          <a:p>
            <a:r>
              <a:rPr lang="pt-BR" sz="1100"/>
              <a:t>Vinculação da carga com a frota que encontra – se na portaria,</a:t>
            </a:r>
          </a:p>
          <a:p>
            <a:r>
              <a:rPr lang="pt-BR" sz="1100"/>
              <a:t>Pesagem da frota (entrada),</a:t>
            </a:r>
          </a:p>
          <a:p>
            <a:r>
              <a:rPr lang="pt-BR" sz="1100"/>
              <a:t>Digitação do relatório de descarga,</a:t>
            </a:r>
          </a:p>
          <a:p>
            <a:r>
              <a:rPr lang="pt-BR" sz="1100"/>
              <a:t>Conferência da descarga com as Notas Fiscais informadas,</a:t>
            </a:r>
          </a:p>
          <a:p>
            <a:r>
              <a:rPr lang="pt-BR" sz="1100"/>
              <a:t>Endereçamento automático ou manual para as posições de armazenagem (de acordo com as áreas de armazenagem definidas para cada produto),</a:t>
            </a:r>
          </a:p>
          <a:p>
            <a:r>
              <a:rPr lang="pt-BR" sz="1100"/>
              <a:t>Emissão das etiquetas de identificação dos paletes (opcional),</a:t>
            </a:r>
          </a:p>
          <a:p>
            <a:r>
              <a:rPr lang="pt-BR" sz="1100"/>
              <a:t>Pesagem da frota (saída).</a:t>
            </a:r>
          </a:p>
          <a:p>
            <a:endParaRPr lang="pt-BR" sz="110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D714B-E25B-2D71-B6A5-C3A299F9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3252B5-F3E6-4058-A723-196087E9E541}" type="datetime1">
              <a:rPr lang="pt-BR" smtClean="0"/>
              <a:pPr>
                <a:spcAft>
                  <a:spcPts val="600"/>
                </a:spcAft>
              </a:pPr>
              <a:t>05/09/2022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4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562DF-E162-C24B-C5B0-F06C0A27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dirty="0"/>
              <a:t>		</a:t>
            </a:r>
            <a:r>
              <a:rPr lang="pt-BR" dirty="0"/>
              <a:t>PESQUISA DE CAMPO </a:t>
            </a:r>
            <a:br>
              <a:rPr lang="pt-BR" sz="3100" dirty="0"/>
            </a:br>
            <a:br>
              <a:rPr lang="pt-BR" sz="2200" dirty="0"/>
            </a:br>
            <a:r>
              <a:rPr lang="pt-BR" sz="2200" b="1" dirty="0"/>
              <a:t>- AMBEV</a:t>
            </a:r>
            <a:br>
              <a:rPr lang="pt-BR" sz="2200" b="1" dirty="0"/>
            </a:br>
            <a:r>
              <a:rPr lang="pt-BR" sz="2200" b="1" dirty="0"/>
              <a:t>- PECISTA AUTO PEÇAS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8CDE8-255A-2C9A-4A66-D20CBC91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05/09/2022</a:t>
            </a:fld>
            <a:endParaRPr lang="en-US" dirty="0"/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76516E98-3E58-B1F9-D2CF-03A98A84F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6900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28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C00BB706-E970-4808-839D-CCD72B88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2484" y="165681"/>
            <a:ext cx="3577483" cy="5601051"/>
          </a:xfrm>
        </p:spPr>
        <p:txBody>
          <a:bodyPr/>
          <a:lstStyle/>
          <a:p>
            <a:r>
              <a:rPr lang="pt-BR" dirty="0"/>
              <a:t>Baseado no WMS </a:t>
            </a:r>
            <a:r>
              <a:rPr lang="pt-BR" dirty="0" err="1"/>
              <a:t>OnBlox</a:t>
            </a:r>
            <a:r>
              <a:rPr lang="pt-BR" dirty="0"/>
              <a:t> software de logística .</a:t>
            </a:r>
          </a:p>
          <a:p>
            <a:r>
              <a:rPr lang="pt-BR" dirty="0"/>
              <a:t>É uma aplicação rodando no navegador web, com servidor local, garantindo a integridade do dados. E a velocidade de uma aplicação rodando no Browser.</a:t>
            </a:r>
          </a:p>
          <a:p>
            <a:r>
              <a:rPr lang="pt-BR" dirty="0"/>
              <a:t>Desenvolvido em Javascript/Node.js</a:t>
            </a:r>
          </a:p>
          <a:p>
            <a:r>
              <a:rPr lang="pt-BR" dirty="0"/>
              <a:t>MySQL</a:t>
            </a:r>
          </a:p>
          <a:p>
            <a:r>
              <a:rPr lang="pt-BR" dirty="0"/>
              <a:t>SCRUM/KANBAN</a:t>
            </a:r>
          </a:p>
          <a:p>
            <a:r>
              <a:rPr lang="pt-BR" dirty="0"/>
              <a:t>MOBILE/Web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CCF5E1-0558-4F18-9B48-DC27BDCD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05/09/2022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5519BE-4450-49F8-8735-B19FEB669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41" y="165681"/>
            <a:ext cx="6811439" cy="59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75111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1673</TotalTime>
  <Words>390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Franklin Gothic Book</vt:lpstr>
      <vt:lpstr>Cortar</vt:lpstr>
      <vt:lpstr>  WMS  NOVO CONCEITO de ARMAZENAGEM em Brasília - df</vt:lpstr>
      <vt:lpstr>WMS NOVO CONCEITO EM ARMAZENAGEM.</vt:lpstr>
      <vt:lpstr>Apresentação do PowerPoint</vt:lpstr>
      <vt:lpstr>Apresentação do PowerPoint</vt:lpstr>
      <vt:lpstr>Apresentação do PowerPoint</vt:lpstr>
      <vt:lpstr>Movimentação pós WMS</vt:lpstr>
      <vt:lpstr>Fluxos de WMS </vt:lpstr>
      <vt:lpstr>  PESQUISA DE CAMPO   - AMBEV - PECISTA AUTO PEÇAS </vt:lpstr>
      <vt:lpstr>Apresentação do PowerPoint</vt:lpstr>
      <vt:lpstr>Apresentação do PowerPoint</vt:lpstr>
      <vt:lpstr>Sua melhor citação que reflete sua abordagem... "É uma pequena etapa para o homem, um salto gigante para a humanidade."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WMS  NOVO CONCEITO EM ARMAZENAGEM</dc:title>
  <dc:creator>Francisco Junior</dc:creator>
  <cp:lastModifiedBy>Francisco Júnior</cp:lastModifiedBy>
  <cp:revision>6</cp:revision>
  <dcterms:created xsi:type="dcterms:W3CDTF">2022-04-29T22:38:24Z</dcterms:created>
  <dcterms:modified xsi:type="dcterms:W3CDTF">2022-09-06T01:13:56Z</dcterms:modified>
</cp:coreProperties>
</file>