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40" r:id="rId2"/>
    <p:sldId id="478" r:id="rId3"/>
    <p:sldId id="518" r:id="rId4"/>
    <p:sldId id="522" r:id="rId5"/>
    <p:sldId id="523" r:id="rId6"/>
    <p:sldId id="519" r:id="rId7"/>
    <p:sldId id="524" r:id="rId8"/>
    <p:sldId id="525" r:id="rId9"/>
    <p:sldId id="526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 baseline="-250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F4D92"/>
    <a:srgbClr val="FF6600"/>
    <a:srgbClr val="FFCC99"/>
    <a:srgbClr val="C5D1E0"/>
    <a:srgbClr val="F3F3F3"/>
    <a:srgbClr val="FF1D19"/>
    <a:srgbClr val="FF0000"/>
    <a:srgbClr val="808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1"/>
    <p:restoredTop sz="86439" autoAdjust="0"/>
  </p:normalViewPr>
  <p:slideViewPr>
    <p:cSldViewPr snapToGrid="0">
      <p:cViewPr varScale="1">
        <p:scale>
          <a:sx n="72" d="100"/>
          <a:sy n="72" d="100"/>
        </p:scale>
        <p:origin x="232" y="4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DDDDDD"/>
                  </a:outerShdw>
                </a:effectLst>
              </a:defRPr>
            </a:lvl1pPr>
          </a:lstStyle>
          <a:p>
            <a:pPr>
              <a:defRPr/>
            </a:pPr>
            <a:fld id="{5721E9F5-F346-4544-A173-003E47FC89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4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aseline="0">
                <a:effectLst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aseline="0">
                <a:effectLst/>
              </a:defRPr>
            </a:lvl1pPr>
          </a:lstStyle>
          <a:p>
            <a:pPr>
              <a:defRPr/>
            </a:pPr>
            <a:fld id="{86487906-38C7-2948-8EF2-63BA3985CD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27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5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see link: https://</a:t>
            </a:r>
            <a:r>
              <a:rPr lang="en-US" dirty="0" err="1"/>
              <a:t>docs.google.com</a:t>
            </a:r>
            <a:r>
              <a:rPr lang="en-US" dirty="0"/>
              <a:t>/spreadsheets/d/13COBUEDNlA_Fb8abg7nRTNq4pvClTq7EPg5Ef3-_bpM/</a:t>
            </a:r>
            <a:r>
              <a:rPr lang="en-US" dirty="0" err="1"/>
              <a:t>edit?usp</a:t>
            </a:r>
            <a:r>
              <a:rPr lang="en-US" dirty="0"/>
              <a:t>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6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487906-38C7-2948-8EF2-63BA3985CD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2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972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0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25468" y="76200"/>
            <a:ext cx="2950633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18" y="76200"/>
            <a:ext cx="8655049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9677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119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8059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870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18" y="990600"/>
            <a:ext cx="5801783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990600"/>
            <a:ext cx="5803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55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731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668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42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48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499" y="85614"/>
            <a:ext cx="1141662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25400" dist="12700" dir="27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217" y="990600"/>
            <a:ext cx="11808883" cy="5334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149" name="Straight Connector 6"/>
          <p:cNvCxnSpPr>
            <a:cxnSpLocks noChangeShapeType="1"/>
          </p:cNvCxnSpPr>
          <p:nvPr userDrawn="1"/>
        </p:nvCxnSpPr>
        <p:spPr bwMode="auto">
          <a:xfrm flipV="1">
            <a:off x="0" y="6568373"/>
            <a:ext cx="12192000" cy="17462"/>
          </a:xfrm>
          <a:prstGeom prst="line">
            <a:avLst/>
          </a:prstGeom>
          <a:noFill/>
          <a:ln w="508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TextBox 3"/>
          <p:cNvSpPr txBox="1"/>
          <p:nvPr userDrawn="1"/>
        </p:nvSpPr>
        <p:spPr>
          <a:xfrm>
            <a:off x="61164" y="6609914"/>
            <a:ext cx="1957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>
                <a:latin typeface="Arial" charset="0"/>
                <a:ea typeface="Arial" charset="0"/>
                <a:cs typeface="Arial" charset="0"/>
              </a:rPr>
              <a:t>ALTO@IETF113, Mar 23, 2022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679574" y="6592930"/>
            <a:ext cx="18165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0" dirty="0">
                <a:latin typeface="Arial" charset="0"/>
                <a:ea typeface="Arial" charset="0"/>
                <a:cs typeface="Arial" charset="0"/>
              </a:rPr>
              <a:t>ALTO Performance Metrics</a:t>
            </a:r>
          </a:p>
        </p:txBody>
      </p:sp>
      <p:sp>
        <p:nvSpPr>
          <p:cNvPr id="11" name="Slide Number Placeholder 11"/>
          <p:cNvSpPr txBox="1">
            <a:spLocks/>
          </p:cNvSpPr>
          <p:nvPr userDrawn="1"/>
        </p:nvSpPr>
        <p:spPr>
          <a:xfrm>
            <a:off x="9501011" y="6578839"/>
            <a:ext cx="2540000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-25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fld id="{28174B04-4DAE-EB42-9616-9AE45265018B}" type="slidenum">
              <a:rPr lang="en-US" sz="1000" baseline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sz="1000" baseline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F3F3F3"/>
          </a:solidFill>
          <a:latin typeface="Georgia" pitchFamily="-105" charset="0"/>
          <a:ea typeface="ＭＳ Ｐゴシック" pitchFamily="-105" charset="-128"/>
          <a:cs typeface="ＭＳ Ｐゴシック" pitchFamily="-105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E7BBD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86868"/>
          </a:solidFill>
          <a:latin typeface="+mj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279" y="564377"/>
            <a:ext cx="7772400" cy="2447353"/>
          </a:xfrm>
        </p:spPr>
        <p:txBody>
          <a:bodyPr/>
          <a:lstStyle/>
          <a:p>
            <a: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  <a:t>ALTO Performance Metrics</a:t>
            </a:r>
            <a:br>
              <a:rPr lang="en-US" sz="3600" dirty="0">
                <a:solidFill>
                  <a:srgbClr val="0F4D92"/>
                </a:solidFill>
                <a:latin typeface="Georgia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Georgia" charset="0"/>
                <a:ea typeface="ＭＳ Ｐゴシック" charset="0"/>
                <a:cs typeface="ＭＳ Ｐゴシック" charset="0"/>
              </a:rPr>
              <a:t>draft-ietf-alto-performance-metrics-20-&gt;28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63079" y="2591361"/>
            <a:ext cx="6400800" cy="38211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x-none" sz="2400" dirty="0">
                <a:ea typeface="ＭＳ Ｐゴシック" charset="-128"/>
              </a:rPr>
              <a:t>Qin Wu</a:t>
            </a:r>
            <a:endParaRPr lang="en-US" sz="2400" noProof="1"/>
          </a:p>
          <a:p>
            <a:pPr>
              <a:spcBef>
                <a:spcPts val="0"/>
              </a:spcBef>
            </a:pPr>
            <a:r>
              <a:rPr lang="en-US" sz="2400" noProof="1"/>
              <a:t>Y. Richard Yang</a:t>
            </a:r>
            <a:endParaRPr lang="en-US" sz="2400" dirty="0"/>
          </a:p>
          <a:p>
            <a:pPr>
              <a:spcBef>
                <a:spcPts val="0"/>
              </a:spcBef>
            </a:pPr>
            <a:r>
              <a:rPr lang="en-US" altLang="x-none" sz="2400" noProof="1">
                <a:ea typeface="ＭＳ Ｐゴシック" charset="-128"/>
              </a:rPr>
              <a:t>Young Lee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D. Dhody</a:t>
            </a:r>
          </a:p>
          <a:p>
            <a:pPr>
              <a:spcBef>
                <a:spcPts val="0"/>
              </a:spcBef>
            </a:pPr>
            <a:r>
              <a:rPr lang="en-US" sz="2400" noProof="1"/>
              <a:t>Sabine Randriamasy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Luis Miguel Contreras Murillo</a:t>
            </a:r>
            <a:endParaRPr lang="en-US" altLang="x-none" sz="2400" dirty="0">
              <a:ea typeface="ＭＳ Ｐゴシック" charset="-128"/>
            </a:endParaRP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/>
              <a:t>March 23, 2022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/>
              <a:t>IETF 113, Virtual Meeting</a:t>
            </a:r>
          </a:p>
        </p:txBody>
      </p:sp>
      <p:pic>
        <p:nvPicPr>
          <p:cNvPr id="1025" name="Picture 1" descr="cleardot">
            <a:extLst>
              <a:ext uri="{FF2B5EF4-FFF2-40B4-BE49-F238E27FC236}">
                <a16:creationId xmlns:a16="http://schemas.microsoft.com/office/drawing/2014/main" id="{FBE0F3C5-36C4-A74B-97AE-202BC81E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eardot">
            <a:extLst>
              <a:ext uri="{FF2B5EF4-FFF2-40B4-BE49-F238E27FC236}">
                <a16:creationId xmlns:a16="http://schemas.microsoft.com/office/drawing/2014/main" id="{1241A2EF-C18A-BE4E-9DF3-66E76EDFA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leardot">
            <a:extLst>
              <a:ext uri="{FF2B5EF4-FFF2-40B4-BE49-F238E27FC236}">
                <a16:creationId xmlns:a16="http://schemas.microsoft.com/office/drawing/2014/main" id="{D260FA5E-4235-744D-AC01-70E665502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etflogotrans">
            <a:extLst>
              <a:ext uri="{FF2B5EF4-FFF2-40B4-BE49-F238E27FC236}">
                <a16:creationId xmlns:a16="http://schemas.microsoft.com/office/drawing/2014/main" id="{046169B2-D1CB-8E41-A873-1BA28706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0679" y="183270"/>
            <a:ext cx="2844800" cy="15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86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371B-DC08-EB4B-B2D7-39BDB4FE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F574-6D08-6A4B-9618-34A2A9B4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Updates between IETF 112 and IETF 113 (v20 -&gt; v28)</a:t>
            </a:r>
          </a:p>
          <a:p>
            <a:pPr lvl="1"/>
            <a:r>
              <a:rPr lang="en-US" dirty="0"/>
              <a:t>Diff: </a:t>
            </a:r>
            <a:r>
              <a:rPr lang="en-US" sz="1800" dirty="0"/>
              <a:t>https://</a:t>
            </a:r>
            <a:r>
              <a:rPr lang="en-US" sz="1800" dirty="0" err="1"/>
              <a:t>tools.ietf.org</a:t>
            </a:r>
            <a:r>
              <a:rPr lang="en-US" sz="1800" dirty="0"/>
              <a:t>/rfcdiff?url1=https://</a:t>
            </a:r>
            <a:r>
              <a:rPr lang="en-US" sz="1800" dirty="0" err="1"/>
              <a:t>www.ietf.org</a:t>
            </a:r>
            <a:r>
              <a:rPr lang="en-US" sz="1800" dirty="0"/>
              <a:t>/archive/id/draft-ietf-alto-performance-metrics-20.txt&amp;url2=https://</a:t>
            </a:r>
            <a:r>
              <a:rPr lang="en-US" sz="1800" dirty="0" err="1"/>
              <a:t>www.ietf.org</a:t>
            </a:r>
            <a:r>
              <a:rPr lang="en-US" sz="1800" dirty="0"/>
              <a:t>/archive/id/draft-ietf-alto-performance-metrics-28.txt</a:t>
            </a:r>
          </a:p>
          <a:p>
            <a:pPr lvl="1"/>
            <a:r>
              <a:rPr lang="en-US" dirty="0"/>
              <a:t>Address IESG reviews</a:t>
            </a:r>
          </a:p>
          <a:p>
            <a:pPr lvl="2"/>
            <a:r>
              <a:rPr lang="en-US" dirty="0"/>
              <a:t>Provide structures and organizations</a:t>
            </a:r>
          </a:p>
          <a:p>
            <a:pPr lvl="2"/>
            <a:r>
              <a:rPr lang="en-US" dirty="0"/>
              <a:t>Specify clear grammar and requirements</a:t>
            </a:r>
          </a:p>
          <a:p>
            <a:pPr lvl="2"/>
            <a:r>
              <a:rPr lang="en-US" dirty="0"/>
              <a:t>Give as much info as possible on derivations, conditions</a:t>
            </a:r>
          </a:p>
          <a:p>
            <a:pPr lvl="2"/>
            <a:r>
              <a:rPr lang="en-US" dirty="0"/>
              <a:t>Update references (e.g., avoid </a:t>
            </a:r>
            <a:r>
              <a:rPr lang="en-US" dirty="0" err="1"/>
              <a:t>downref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Update examples, including check </a:t>
            </a:r>
            <a:r>
              <a:rPr lang="en-US" dirty="0" err="1"/>
              <a:t>json</a:t>
            </a:r>
            <a:r>
              <a:rPr lang="en-US" dirty="0"/>
              <a:t> grammar, ipv6 example</a:t>
            </a:r>
          </a:p>
          <a:p>
            <a:pPr lvl="1"/>
            <a:r>
              <a:rPr lang="en-US" dirty="0"/>
              <a:t>Have ballots but there are large updates which can benefit from one more round of reviews</a:t>
            </a:r>
          </a:p>
        </p:txBody>
      </p:sp>
    </p:spTree>
    <p:extLst>
      <p:ext uri="{BB962C8B-B14F-4D97-AF65-F5344CB8AC3E}">
        <p14:creationId xmlns:p14="http://schemas.microsoft.com/office/powerpoint/2010/main" val="366813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1F12-6457-A540-BAC9-4B5D78D9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Update: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226F0-DFD5-F744-B035-8AABDB18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699698"/>
            <a:ext cx="11808883" cy="5705586"/>
          </a:xfrm>
        </p:spPr>
        <p:txBody>
          <a:bodyPr/>
          <a:lstStyle/>
          <a:p>
            <a:r>
              <a:rPr lang="en-US" sz="2800" dirty="0"/>
              <a:t>Clarify that ALTO performance metrics are systematically derived from routing metrics (e.g., </a:t>
            </a:r>
            <a:r>
              <a:rPr lang="en-US" sz="2400" dirty="0"/>
              <a:t>OSPF/ISIS/GBP-LS routing TE metrics are main source of ALTO performance metrics)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12F3C-E472-2B41-AA06-4D16AFCDA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9300"/>
            <a:ext cx="12192000" cy="449648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830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B381-4EBA-8F4C-B1CD-C47DA59B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Update: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DD421-227B-D64E-ADD0-440DCFB8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236"/>
            <a:ext cx="12192000" cy="37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6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83B0-6D59-C545-A429-D22F6407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Update: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5CC6-C3D0-3143-8FCF-92D212BD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6E546-98C9-A340-B382-D169817B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802758"/>
            <a:ext cx="10163402" cy="570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3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47FC-E5DB-F045-B29B-6598CC049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Grammar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8EAC6-4627-C045-B299-2B757403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D125F-BEB3-814C-8D52-2379A978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1119"/>
            <a:ext cx="12192000" cy="15076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0BDA11-A0C8-2D4F-BAD8-8672C9502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6070" y="3314700"/>
            <a:ext cx="7797800" cy="3009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153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EC2A-A2F1-9148-A4E0-7056A676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Conditions and Derivations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E2FCAE-C7AA-0D46-92BB-0A45D226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506"/>
            <a:ext cx="12192000" cy="2702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193D34-A493-EE45-97A7-C1AB38ED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342" y="4765066"/>
            <a:ext cx="12192000" cy="121620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E11EC0-5DA3-7B4D-BCB5-62ACB5A7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EEE0-B164-2E43-A541-DBDEE828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References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1A70F-A31D-E848-AE18-186C3687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302"/>
            <a:ext cx="12192000" cy="3152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5BB2B9-F5B9-7D4E-AF52-ABB06E561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4061"/>
            <a:ext cx="12192000" cy="1384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2F2088-AA1C-A04B-B53D-5F4CB9D225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453"/>
          <a:stretch/>
        </p:blipFill>
        <p:spPr>
          <a:xfrm>
            <a:off x="0" y="5708177"/>
            <a:ext cx="5988424" cy="87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86C94B-63F4-CA41-8EF8-4E429D19E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424" y="5776582"/>
            <a:ext cx="6165739" cy="73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ACC5-E470-854B-BA8C-A03CCE5D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WG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0F99-4EB0-2B4A-AF22-8AF30BF9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17" y="632017"/>
            <a:ext cx="11808883" cy="5334000"/>
          </a:xfrm>
        </p:spPr>
        <p:txBody>
          <a:bodyPr/>
          <a:lstStyle/>
          <a:p>
            <a:r>
              <a:rPr lang="en-US" dirty="0"/>
              <a:t>Take advantage of new round of review to add (back) metrics</a:t>
            </a:r>
          </a:p>
          <a:p>
            <a:pPr lvl="1"/>
            <a:r>
              <a:rPr lang="en-US" dirty="0" err="1"/>
              <a:t>bw</a:t>
            </a:r>
            <a:r>
              <a:rPr lang="en-US" dirty="0"/>
              <a:t>-utilized (added in -21 (Sec. 4.4), removed in -23), </a:t>
            </a:r>
            <a:r>
              <a:rPr lang="en-US" dirty="0" err="1"/>
              <a:t>bw-reservable</a:t>
            </a:r>
            <a:r>
              <a:rPr lang="en-US" dirty="0"/>
              <a:t>, </a:t>
            </a:r>
            <a:r>
              <a:rPr lang="en-US" dirty="0" err="1"/>
              <a:t>bw</a:t>
            </a:r>
            <a:r>
              <a:rPr lang="en-US" dirty="0"/>
              <a:t>-</a:t>
            </a:r>
            <a:r>
              <a:rPr lang="en-US" dirty="0" err="1"/>
              <a:t>reservable</a:t>
            </a:r>
            <a:r>
              <a:rPr lang="en-US" dirty="0"/>
              <a:t>-level-[0-7]) =&gt; fully compatible w/ routing TE metrics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03929-0C52-1B4C-8E27-4AB0A658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09" y="2375942"/>
            <a:ext cx="10972800" cy="40468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2870279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-105" charset="0"/>
            <a:ea typeface="ＭＳ Ｐゴシック" pitchFamily="-105" charset="-128"/>
            <a:cs typeface="ＭＳ Ｐゴシック" pitchFamily="-105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dimacs-2011-12-08-template.pot</Template>
  <TotalTime>14892</TotalTime>
  <Words>285</Words>
  <Application>Microsoft Macintosh PowerPoint</Application>
  <PresentationFormat>Widescreen</PresentationFormat>
  <Paragraphs>35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ＭＳ Ｐゴシック</vt:lpstr>
      <vt:lpstr>Arial</vt:lpstr>
      <vt:lpstr>Calibri</vt:lpstr>
      <vt:lpstr>Georgia</vt:lpstr>
      <vt:lpstr>Blank Presentation</vt:lpstr>
      <vt:lpstr>ALTO Performance Metrics draft-ietf-alto-performance-metrics-20-&gt;28</vt:lpstr>
      <vt:lpstr>Status</vt:lpstr>
      <vt:lpstr>Main Update: Structure</vt:lpstr>
      <vt:lpstr>Main Update: Structure</vt:lpstr>
      <vt:lpstr>Main Update: Structure</vt:lpstr>
      <vt:lpstr>Update: Grammar and Requirements</vt:lpstr>
      <vt:lpstr>Update: Conditions and Derivations</vt:lpstr>
      <vt:lpstr>Update: References</vt:lpstr>
      <vt:lpstr>Need WG Decision</vt:lpstr>
    </vt:vector>
  </TitlesOfParts>
  <Manager/>
  <Company>Yale University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Yale FBO Communications</dc:title>
  <dc:subject/>
  <dc:creator>Patrick J. Lynch</dc:creator>
  <cp:keywords/>
  <dc:description/>
  <cp:lastModifiedBy>Microsoft Office User</cp:lastModifiedBy>
  <cp:revision>1051</cp:revision>
  <cp:lastPrinted>2020-07-27T02:37:59Z</cp:lastPrinted>
  <dcterms:modified xsi:type="dcterms:W3CDTF">2022-03-21T18:16:10Z</dcterms:modified>
  <cp:category/>
</cp:coreProperties>
</file>