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78" r:id="rId5"/>
    <p:sldId id="279" r:id="rId6"/>
    <p:sldId id="260" r:id="rId7"/>
    <p:sldId id="262" r:id="rId8"/>
    <p:sldId id="280" r:id="rId9"/>
    <p:sldId id="274" r:id="rId10"/>
    <p:sldId id="281" r:id="rId11"/>
    <p:sldId id="268" r:id="rId12"/>
    <p:sldId id="269" r:id="rId13"/>
    <p:sldId id="270" r:id="rId14"/>
    <p:sldId id="271" r:id="rId15"/>
    <p:sldId id="282" r:id="rId16"/>
    <p:sldId id="276" r:id="rId17"/>
    <p:sldId id="277"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Arial Black" panose="020B0A04020102020204" pitchFamily="34" charset="0"/>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rfr9i3886FnGqit7+Ia4eSGzV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27237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15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410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6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16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81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28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46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55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49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632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46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12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2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3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4"/>
          <p:cNvSpPr txBox="1">
            <a:spLocks noGrp="1"/>
          </p:cNvSpPr>
          <p:nvPr>
            <p:ph type="body" idx="1"/>
          </p:nvPr>
        </p:nvSpPr>
        <p:spPr>
          <a:xfrm rot="5400000">
            <a:off x="2426208" y="-213360"/>
            <a:ext cx="4526280" cy="8153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3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4"/>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1"/>
        </a:solidFill>
        <a:effectLst/>
      </p:bgPr>
    </p:bg>
    <p:spTree>
      <p:nvGrpSpPr>
        <p:cNvPr id="1" name="Shape 94"/>
        <p:cNvGrpSpPr/>
        <p:nvPr/>
      </p:nvGrpSpPr>
      <p:grpSpPr>
        <a:xfrm>
          <a:off x="0" y="0"/>
          <a:ext cx="0" cy="0"/>
          <a:chOff x="0" y="0"/>
          <a:chExt cx="0" cy="0"/>
        </a:xfrm>
      </p:grpSpPr>
      <p:sp>
        <p:nvSpPr>
          <p:cNvPr id="95" name="Google Shape;95;p35"/>
          <p:cNvSpPr txBox="1">
            <a:spLocks noGrp="1"/>
          </p:cNvSpPr>
          <p:nvPr>
            <p:ph type="title"/>
          </p:nvPr>
        </p:nvSpPr>
        <p:spPr>
          <a:xfrm rot="5400000">
            <a:off x="4823619" y="2339182"/>
            <a:ext cx="5516563"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5"/>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35"/>
          <p:cNvSpPr txBox="1">
            <a:spLocks noGrp="1"/>
          </p:cNvSpPr>
          <p:nvPr>
            <p:ph type="dt" idx="10"/>
          </p:nvPr>
        </p:nvSpPr>
        <p:spPr>
          <a:xfrm>
            <a:off x="6553200" y="6248402"/>
            <a:ext cx="2209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5"/>
          <p:cNvSpPr txBox="1">
            <a:spLocks noGrp="1"/>
          </p:cNvSpPr>
          <p:nvPr>
            <p:ph type="ftr" idx="11"/>
          </p:nvPr>
        </p:nvSpPr>
        <p:spPr>
          <a:xfrm>
            <a:off x="457201" y="6248207"/>
            <a:ext cx="55734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5"/>
          <p:cNvSpPr/>
          <p:nvPr/>
        </p:nvSpPr>
        <p:spPr>
          <a:xfrm>
            <a:off x="6096318" y="0"/>
            <a:ext cx="32004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00" name="Google Shape;100;p35"/>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01" name="Google Shape;101;p35"/>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02" name="Google Shape;102;p35"/>
          <p:cNvSpPr txBox="1">
            <a:spLocks noGrp="1"/>
          </p:cNvSpPr>
          <p:nvPr>
            <p:ph type="sldNum" idx="12"/>
          </p:nvPr>
        </p:nvSpPr>
        <p:spPr>
          <a:xfrm rot="5400000">
            <a:off x="5989638" y="14446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6"/>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6"/>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lvl1pPr marL="0" lvl="0"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1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2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339090" algn="l">
              <a:spcBef>
                <a:spcPts val="700"/>
              </a:spcBef>
              <a:spcAft>
                <a:spcPts val="0"/>
              </a:spcAft>
              <a:buClr>
                <a:srgbClr val="008000"/>
              </a:buClr>
              <a:buSzPts val="174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8" name="Google Shape;28;p26"/>
          <p:cNvPicPr preferRelativeResize="0"/>
          <p:nvPr/>
        </p:nvPicPr>
        <p:blipFill rotWithShape="1">
          <a:blip r:embed="rId2">
            <a:alphaModFix/>
          </a:blip>
          <a:srcRect/>
          <a:stretch/>
        </p:blipFill>
        <p:spPr>
          <a:xfrm>
            <a:off x="8305800" y="381000"/>
            <a:ext cx="732241" cy="638664"/>
          </a:xfrm>
          <a:prstGeom prst="rect">
            <a:avLst/>
          </a:prstGeom>
          <a:noFill/>
          <a:ln>
            <a:noFill/>
          </a:ln>
        </p:spPr>
      </p:pic>
      <p:sp>
        <p:nvSpPr>
          <p:cNvPr id="29" name="Google Shape;29;p26"/>
          <p:cNvSpPr/>
          <p:nvPr/>
        </p:nvSpPr>
        <p:spPr>
          <a:xfrm>
            <a:off x="609600" y="1295400"/>
            <a:ext cx="8534400" cy="228600"/>
          </a:xfrm>
          <a:prstGeom prst="rect">
            <a:avLst/>
          </a:prstGeom>
          <a:solidFill>
            <a:srgbClr val="F86308"/>
          </a:solidFill>
          <a:ln w="19050" cap="flat" cmpd="sng">
            <a:solidFill>
              <a:srgbClr val="F863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0"/>
        <p:cNvGrpSpPr/>
        <p:nvPr/>
      </p:nvGrpSpPr>
      <p:grpSpPr>
        <a:xfrm>
          <a:off x="0" y="0"/>
          <a:ext cx="0" cy="0"/>
          <a:chOff x="0" y="0"/>
          <a:chExt cx="0" cy="0"/>
        </a:xfrm>
      </p:grpSpPr>
      <p:sp>
        <p:nvSpPr>
          <p:cNvPr id="31" name="Google Shape;31;p27"/>
          <p:cNvSpPr/>
          <p:nvPr/>
        </p:nvSpPr>
        <p:spPr>
          <a:xfrm>
            <a:off x="0" y="5971032"/>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 name="Google Shape;32;p27"/>
          <p:cNvSpPr/>
          <p:nvPr/>
        </p:nvSpPr>
        <p:spPr>
          <a:xfrm>
            <a:off x="-9144" y="6053328"/>
            <a:ext cx="2249424"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 name="Google Shape;33;p27"/>
          <p:cNvSpPr/>
          <p:nvPr/>
        </p:nvSpPr>
        <p:spPr>
          <a:xfrm>
            <a:off x="2359152" y="6044184"/>
            <a:ext cx="6784848"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4" name="Google Shape;34;p27"/>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6" name="Google Shape;36;p27"/>
          <p:cNvSpPr txBox="1">
            <a:spLocks noGrp="1"/>
          </p:cNvSpPr>
          <p:nvPr>
            <p:ph type="dt" idx="10"/>
          </p:nvPr>
        </p:nvSpPr>
        <p:spPr>
          <a:xfrm>
            <a:off x="76200" y="6068699"/>
            <a:ext cx="2057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2085393" y="236538"/>
            <a:ext cx="586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chemeClr val="lt2"/>
                </a:solidFill>
                <a:latin typeface="Twentieth Century"/>
                <a:ea typeface="Twentieth Century"/>
                <a:cs typeface="Twentieth Century"/>
                <a:sym typeface="Twentieth Century"/>
              </a:defRPr>
            </a:lvl1pPr>
            <a:lvl2pPr marL="0" lvl="1" indent="0" algn="ctr">
              <a:spcBef>
                <a:spcPts val="0"/>
              </a:spcBef>
              <a:buNone/>
              <a:defRPr sz="1400" b="1">
                <a:solidFill>
                  <a:schemeClr val="lt2"/>
                </a:solidFill>
                <a:latin typeface="Twentieth Century"/>
                <a:ea typeface="Twentieth Century"/>
                <a:cs typeface="Twentieth Century"/>
                <a:sym typeface="Twentieth Century"/>
              </a:defRPr>
            </a:lvl2pPr>
            <a:lvl3pPr marL="0" lvl="2" indent="0" algn="ctr">
              <a:spcBef>
                <a:spcPts val="0"/>
              </a:spcBef>
              <a:buNone/>
              <a:defRPr sz="1400" b="1">
                <a:solidFill>
                  <a:schemeClr val="lt2"/>
                </a:solidFill>
                <a:latin typeface="Twentieth Century"/>
                <a:ea typeface="Twentieth Century"/>
                <a:cs typeface="Twentieth Century"/>
                <a:sym typeface="Twentieth Century"/>
              </a:defRPr>
            </a:lvl3pPr>
            <a:lvl4pPr marL="0" lvl="3" indent="0" algn="ctr">
              <a:spcBef>
                <a:spcPts val="0"/>
              </a:spcBef>
              <a:buNone/>
              <a:defRPr sz="1400" b="1">
                <a:solidFill>
                  <a:schemeClr val="lt2"/>
                </a:solidFill>
                <a:latin typeface="Twentieth Century"/>
                <a:ea typeface="Twentieth Century"/>
                <a:cs typeface="Twentieth Century"/>
                <a:sym typeface="Twentieth Century"/>
              </a:defRPr>
            </a:lvl4pPr>
            <a:lvl5pPr marL="0" lvl="4" indent="0" algn="ctr">
              <a:spcBef>
                <a:spcPts val="0"/>
              </a:spcBef>
              <a:buNone/>
              <a:defRPr sz="1400" b="1">
                <a:solidFill>
                  <a:schemeClr val="lt2"/>
                </a:solidFill>
                <a:latin typeface="Twentieth Century"/>
                <a:ea typeface="Twentieth Century"/>
                <a:cs typeface="Twentieth Century"/>
                <a:sym typeface="Twentieth Century"/>
              </a:defRPr>
            </a:lvl5pPr>
            <a:lvl6pPr marL="0" lvl="5" indent="0" algn="ctr">
              <a:spcBef>
                <a:spcPts val="0"/>
              </a:spcBef>
              <a:buNone/>
              <a:defRPr sz="1400" b="1">
                <a:solidFill>
                  <a:schemeClr val="lt2"/>
                </a:solidFill>
                <a:latin typeface="Twentieth Century"/>
                <a:ea typeface="Twentieth Century"/>
                <a:cs typeface="Twentieth Century"/>
                <a:sym typeface="Twentieth Century"/>
              </a:defRPr>
            </a:lvl6pPr>
            <a:lvl7pPr marL="0" lvl="6" indent="0" algn="ctr">
              <a:spcBef>
                <a:spcPts val="0"/>
              </a:spcBef>
              <a:buNone/>
              <a:defRPr sz="1400" b="1">
                <a:solidFill>
                  <a:schemeClr val="lt2"/>
                </a:solidFill>
                <a:latin typeface="Twentieth Century"/>
                <a:ea typeface="Twentieth Century"/>
                <a:cs typeface="Twentieth Century"/>
                <a:sym typeface="Twentieth Century"/>
              </a:defRPr>
            </a:lvl7pPr>
            <a:lvl8pPr marL="0" lvl="7" indent="0" algn="ctr">
              <a:spcBef>
                <a:spcPts val="0"/>
              </a:spcBef>
              <a:buNone/>
              <a:defRPr sz="1400" b="1">
                <a:solidFill>
                  <a:schemeClr val="lt2"/>
                </a:solidFill>
                <a:latin typeface="Twentieth Century"/>
                <a:ea typeface="Twentieth Century"/>
                <a:cs typeface="Twentieth Century"/>
                <a:sym typeface="Twentieth Century"/>
              </a:defRPr>
            </a:lvl8pPr>
            <a:lvl9pPr marL="0" lvl="8" indent="0" algn="ctr">
              <a:spcBef>
                <a:spcPts val="0"/>
              </a:spcBef>
              <a:buNone/>
              <a:defRPr sz="1400" b="1">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39"/>
        <p:cNvGrpSpPr/>
        <p:nvPr/>
      </p:nvGrpSpPr>
      <p:grpSpPr>
        <a:xfrm>
          <a:off x="0" y="0"/>
          <a:ext cx="0" cy="0"/>
          <a:chOff x="0" y="0"/>
          <a:chExt cx="0" cy="0"/>
        </a:xfrm>
      </p:grpSpPr>
      <p:sp>
        <p:nvSpPr>
          <p:cNvPr id="40" name="Google Shape;40;p28"/>
          <p:cNvSpPr txBox="1">
            <a:spLocks noGrp="1"/>
          </p:cNvSpPr>
          <p:nvPr>
            <p:ph type="body" idx="1"/>
          </p:nvPr>
        </p:nvSpPr>
        <p:spPr>
          <a:xfrm>
            <a:off x="1752599" y="2743200"/>
            <a:ext cx="6742113" cy="16764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28"/>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2" name="Google Shape;42;p28"/>
          <p:cNvSpPr/>
          <p:nvPr/>
        </p:nvSpPr>
        <p:spPr>
          <a:xfrm>
            <a:off x="0" y="1600200"/>
            <a:ext cx="1295400" cy="990600"/>
          </a:xfrm>
          <a:prstGeom prst="rect">
            <a:avLst/>
          </a:prstGeom>
          <a:solidFill>
            <a:srgbClr val="008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3" name="Google Shape;43;p28"/>
          <p:cNvSpPr/>
          <p:nvPr/>
        </p:nvSpPr>
        <p:spPr>
          <a:xfrm>
            <a:off x="1371600" y="1600200"/>
            <a:ext cx="7772400" cy="990600"/>
          </a:xfrm>
          <a:prstGeom prst="rect">
            <a:avLst/>
          </a:prstGeom>
          <a:solidFill>
            <a:srgbClr val="F863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4" name="Google Shape;44;p28"/>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8"/>
          <p:cNvSpPr txBox="1">
            <a:spLocks noGrp="1"/>
          </p:cNvSpPr>
          <p:nvPr>
            <p:ph type="dt" idx="10"/>
          </p:nvPr>
        </p:nvSpPr>
        <p:spPr>
          <a:xfrm>
            <a:off x="6096000" y="6248400"/>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0" y="1752600"/>
            <a:ext cx="1295400" cy="70167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a:solidFill>
                  <a:srgbClr val="FFFFFF"/>
                </a:solidFill>
                <a:latin typeface="Twentieth Century"/>
                <a:ea typeface="Twentieth Century"/>
                <a:cs typeface="Twentieth Century"/>
                <a:sym typeface="Twentieth Century"/>
              </a:defRPr>
            </a:lvl1pPr>
            <a:lvl2pPr marL="0" lvl="1" indent="0" algn="ctr">
              <a:spcBef>
                <a:spcPts val="0"/>
              </a:spcBef>
              <a:buNone/>
              <a:defRPr sz="2400" b="1">
                <a:solidFill>
                  <a:srgbClr val="FFFFFF"/>
                </a:solidFill>
                <a:latin typeface="Twentieth Century"/>
                <a:ea typeface="Twentieth Century"/>
                <a:cs typeface="Twentieth Century"/>
                <a:sym typeface="Twentieth Century"/>
              </a:defRPr>
            </a:lvl2pPr>
            <a:lvl3pPr marL="0" lvl="2" indent="0" algn="ctr">
              <a:spcBef>
                <a:spcPts val="0"/>
              </a:spcBef>
              <a:buNone/>
              <a:defRPr sz="2400" b="1">
                <a:solidFill>
                  <a:srgbClr val="FFFFFF"/>
                </a:solidFill>
                <a:latin typeface="Twentieth Century"/>
                <a:ea typeface="Twentieth Century"/>
                <a:cs typeface="Twentieth Century"/>
                <a:sym typeface="Twentieth Century"/>
              </a:defRPr>
            </a:lvl3pPr>
            <a:lvl4pPr marL="0" lvl="3" indent="0" algn="ctr">
              <a:spcBef>
                <a:spcPts val="0"/>
              </a:spcBef>
              <a:buNone/>
              <a:defRPr sz="2400" b="1">
                <a:solidFill>
                  <a:srgbClr val="FFFFFF"/>
                </a:solidFill>
                <a:latin typeface="Twentieth Century"/>
                <a:ea typeface="Twentieth Century"/>
                <a:cs typeface="Twentieth Century"/>
                <a:sym typeface="Twentieth Century"/>
              </a:defRPr>
            </a:lvl4pPr>
            <a:lvl5pPr marL="0" lvl="4" indent="0" algn="ctr">
              <a:spcBef>
                <a:spcPts val="0"/>
              </a:spcBef>
              <a:buNone/>
              <a:defRPr sz="2400" b="1">
                <a:solidFill>
                  <a:srgbClr val="FFFFFF"/>
                </a:solidFill>
                <a:latin typeface="Twentieth Century"/>
                <a:ea typeface="Twentieth Century"/>
                <a:cs typeface="Twentieth Century"/>
                <a:sym typeface="Twentieth Century"/>
              </a:defRPr>
            </a:lvl5pPr>
            <a:lvl6pPr marL="0" lvl="5" indent="0" algn="ctr">
              <a:spcBef>
                <a:spcPts val="0"/>
              </a:spcBef>
              <a:buNone/>
              <a:defRPr sz="2400" b="1">
                <a:solidFill>
                  <a:srgbClr val="FFFFFF"/>
                </a:solidFill>
                <a:latin typeface="Twentieth Century"/>
                <a:ea typeface="Twentieth Century"/>
                <a:cs typeface="Twentieth Century"/>
                <a:sym typeface="Twentieth Century"/>
              </a:defRPr>
            </a:lvl6pPr>
            <a:lvl7pPr marL="0" lvl="6" indent="0" algn="ctr">
              <a:spcBef>
                <a:spcPts val="0"/>
              </a:spcBef>
              <a:buNone/>
              <a:defRPr sz="2400" b="1">
                <a:solidFill>
                  <a:srgbClr val="FFFFFF"/>
                </a:solidFill>
                <a:latin typeface="Twentieth Century"/>
                <a:ea typeface="Twentieth Century"/>
                <a:cs typeface="Twentieth Century"/>
                <a:sym typeface="Twentieth Century"/>
              </a:defRPr>
            </a:lvl7pPr>
            <a:lvl8pPr marL="0" lvl="7" indent="0" algn="ctr">
              <a:spcBef>
                <a:spcPts val="0"/>
              </a:spcBef>
              <a:buNone/>
              <a:defRPr sz="2400" b="1">
                <a:solidFill>
                  <a:srgbClr val="FFFFFF"/>
                </a:solidFill>
                <a:latin typeface="Twentieth Century"/>
                <a:ea typeface="Twentieth Century"/>
                <a:cs typeface="Twentieth Century"/>
                <a:sym typeface="Twentieth Century"/>
              </a:defRPr>
            </a:lvl8pPr>
            <a:lvl9pPr marL="0" lvl="8" indent="0" algn="ctr">
              <a:spcBef>
                <a:spcPts val="0"/>
              </a:spcBef>
              <a:buNone/>
              <a:defRPr sz="2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47" name="Google Shape;47;p28"/>
          <p:cNvSpPr txBox="1">
            <a:spLocks noGrp="1"/>
          </p:cNvSpPr>
          <p:nvPr>
            <p:ph type="ftr" idx="11"/>
          </p:nvPr>
        </p:nvSpPr>
        <p:spPr>
          <a:xfrm>
            <a:off x="609600" y="6248206"/>
            <a:ext cx="5421083" cy="365125"/>
          </a:xfrm>
          <a:prstGeom prst="rect">
            <a:avLst/>
          </a:prstGeom>
          <a:solidFill>
            <a:srgbClr val="F86308"/>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8" name="Google Shape;48;p28"/>
          <p:cNvPicPr preferRelativeResize="0"/>
          <p:nvPr/>
        </p:nvPicPr>
        <p:blipFill rotWithShape="1">
          <a:blip r:embed="rId3">
            <a:alphaModFix/>
          </a:blip>
          <a:srcRect/>
          <a:stretch/>
        </p:blipFill>
        <p:spPr>
          <a:xfrm>
            <a:off x="228601" y="3899346"/>
            <a:ext cx="1295400" cy="11298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9"/>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29"/>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29"/>
          <p:cNvSpPr txBox="1"/>
          <p:nvPr/>
        </p:nvSpPr>
        <p:spPr>
          <a:xfrm>
            <a:off x="609600" y="6400606"/>
            <a:ext cx="5421083" cy="365125"/>
          </a:xfrm>
          <a:prstGeom prst="rect">
            <a:avLst/>
          </a:prstGeom>
          <a:solidFill>
            <a:srgbClr val="F863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lt1"/>
                </a:solidFill>
                <a:latin typeface="Twentieth Century"/>
                <a:ea typeface="Twentieth Century"/>
                <a:cs typeface="Twentieth Century"/>
                <a:sym typeface="Twentieth Century"/>
              </a:rPr>
              <a:t>Project name here</a:t>
            </a:r>
            <a:endParaRPr sz="1400">
              <a:solidFill>
                <a:schemeClr val="lt1"/>
              </a:solidFill>
              <a:latin typeface="Twentieth Century"/>
              <a:ea typeface="Twentieth Century"/>
              <a:cs typeface="Twentieth Century"/>
              <a:sym typeface="Twentieth Century"/>
            </a:endParaRPr>
          </a:p>
        </p:txBody>
      </p:sp>
      <p:sp>
        <p:nvSpPr>
          <p:cNvPr id="55" name="Google Shape;55;p29"/>
          <p:cNvSpPr txBox="1">
            <a:spLocks noGrp="1"/>
          </p:cNvSpPr>
          <p:nvPr>
            <p:ph type="dt" idx="10"/>
          </p:nvPr>
        </p:nvSpPr>
        <p:spPr>
          <a:xfrm>
            <a:off x="6096000" y="6416675"/>
            <a:ext cx="2667000" cy="365125"/>
          </a:xfrm>
          <a:prstGeom prst="rect">
            <a:avLst/>
          </a:prstGeom>
          <a:solidFill>
            <a:srgbClr val="008000"/>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30"/>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3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0"/>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30"/>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32"/>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32"/>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32"/>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77"/>
        <p:cNvGrpSpPr/>
        <p:nvPr/>
      </p:nvGrpSpPr>
      <p:grpSpPr>
        <a:xfrm>
          <a:off x="0" y="0"/>
          <a:ext cx="0" cy="0"/>
          <a:chOff x="0" y="0"/>
          <a:chExt cx="0" cy="0"/>
        </a:xfrm>
      </p:grpSpPr>
      <p:sp>
        <p:nvSpPr>
          <p:cNvPr id="78" name="Google Shape;78;p33"/>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p:nvPr/>
        </p:nvSpPr>
        <p:spPr>
          <a:xfrm>
            <a:off x="-9144" y="4572000"/>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80" name="Google Shape;80;p33"/>
          <p:cNvSpPr/>
          <p:nvPr/>
        </p:nvSpPr>
        <p:spPr>
          <a:xfrm>
            <a:off x="-9144" y="4663440"/>
            <a:ext cx="146304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81" name="Google Shape;81;p33"/>
          <p:cNvSpPr/>
          <p:nvPr/>
        </p:nvSpPr>
        <p:spPr>
          <a:xfrm>
            <a:off x="1545336" y="4654296"/>
            <a:ext cx="75986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82" name="Google Shape;82;p33"/>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3"/>
          <p:cNvSpPr/>
          <p:nvPr/>
        </p:nvSpPr>
        <p:spPr>
          <a:xfrm>
            <a:off x="1447800" y="0"/>
            <a:ext cx="100584"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84" name="Google Shape;84;p33"/>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sldNum" idx="12"/>
          </p:nvPr>
        </p:nvSpPr>
        <p:spPr>
          <a:xfrm>
            <a:off x="0" y="4667249"/>
            <a:ext cx="1447800" cy="663578"/>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800" b="1">
                <a:solidFill>
                  <a:srgbClr val="FFFFFF"/>
                </a:solidFill>
                <a:latin typeface="Twentieth Century"/>
                <a:ea typeface="Twentieth Century"/>
                <a:cs typeface="Twentieth Century"/>
                <a:sym typeface="Twentieth Century"/>
              </a:defRPr>
            </a:lvl1pPr>
            <a:lvl2pPr marL="0" lvl="1" indent="0" algn="ctr">
              <a:spcBef>
                <a:spcPts val="0"/>
              </a:spcBef>
              <a:buNone/>
              <a:defRPr sz="2800" b="1">
                <a:solidFill>
                  <a:srgbClr val="FFFFFF"/>
                </a:solidFill>
                <a:latin typeface="Twentieth Century"/>
                <a:ea typeface="Twentieth Century"/>
                <a:cs typeface="Twentieth Century"/>
                <a:sym typeface="Twentieth Century"/>
              </a:defRPr>
            </a:lvl2pPr>
            <a:lvl3pPr marL="0" lvl="2" indent="0" algn="ctr">
              <a:spcBef>
                <a:spcPts val="0"/>
              </a:spcBef>
              <a:buNone/>
              <a:defRPr sz="2800" b="1">
                <a:solidFill>
                  <a:srgbClr val="FFFFFF"/>
                </a:solidFill>
                <a:latin typeface="Twentieth Century"/>
                <a:ea typeface="Twentieth Century"/>
                <a:cs typeface="Twentieth Century"/>
                <a:sym typeface="Twentieth Century"/>
              </a:defRPr>
            </a:lvl3pPr>
            <a:lvl4pPr marL="0" lvl="3" indent="0" algn="ctr">
              <a:spcBef>
                <a:spcPts val="0"/>
              </a:spcBef>
              <a:buNone/>
              <a:defRPr sz="2800" b="1">
                <a:solidFill>
                  <a:srgbClr val="FFFFFF"/>
                </a:solidFill>
                <a:latin typeface="Twentieth Century"/>
                <a:ea typeface="Twentieth Century"/>
                <a:cs typeface="Twentieth Century"/>
                <a:sym typeface="Twentieth Century"/>
              </a:defRPr>
            </a:lvl4pPr>
            <a:lvl5pPr marL="0" lvl="4" indent="0" algn="ctr">
              <a:spcBef>
                <a:spcPts val="0"/>
              </a:spcBef>
              <a:buNone/>
              <a:defRPr sz="2800" b="1">
                <a:solidFill>
                  <a:srgbClr val="FFFFFF"/>
                </a:solidFill>
                <a:latin typeface="Twentieth Century"/>
                <a:ea typeface="Twentieth Century"/>
                <a:cs typeface="Twentieth Century"/>
                <a:sym typeface="Twentieth Century"/>
              </a:defRPr>
            </a:lvl5pPr>
            <a:lvl6pPr marL="0" lvl="5" indent="0" algn="ctr">
              <a:spcBef>
                <a:spcPts val="0"/>
              </a:spcBef>
              <a:buNone/>
              <a:defRPr sz="2800" b="1">
                <a:solidFill>
                  <a:srgbClr val="FFFFFF"/>
                </a:solidFill>
                <a:latin typeface="Twentieth Century"/>
                <a:ea typeface="Twentieth Century"/>
                <a:cs typeface="Twentieth Century"/>
                <a:sym typeface="Twentieth Century"/>
              </a:defRPr>
            </a:lvl6pPr>
            <a:lvl7pPr marL="0" lvl="6" indent="0" algn="ctr">
              <a:spcBef>
                <a:spcPts val="0"/>
              </a:spcBef>
              <a:buNone/>
              <a:defRPr sz="2800" b="1">
                <a:solidFill>
                  <a:srgbClr val="FFFFFF"/>
                </a:solidFill>
                <a:latin typeface="Twentieth Century"/>
                <a:ea typeface="Twentieth Century"/>
                <a:cs typeface="Twentieth Century"/>
                <a:sym typeface="Twentieth Century"/>
              </a:defRPr>
            </a:lvl7pPr>
            <a:lvl8pPr marL="0" lvl="7" indent="0" algn="ctr">
              <a:spcBef>
                <a:spcPts val="0"/>
              </a:spcBef>
              <a:buNone/>
              <a:defRPr sz="2800" b="1">
                <a:solidFill>
                  <a:srgbClr val="FFFFFF"/>
                </a:solidFill>
                <a:latin typeface="Twentieth Century"/>
                <a:ea typeface="Twentieth Century"/>
                <a:cs typeface="Twentieth Century"/>
                <a:sym typeface="Twentieth Century"/>
              </a:defRPr>
            </a:lvl8pPr>
            <a:lvl9pPr marL="0" lvl="8" indent="0" algn="ctr">
              <a:spcBef>
                <a:spcPts val="0"/>
              </a:spcBef>
              <a:buNone/>
              <a:defRPr sz="28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33"/>
          <p:cNvSpPr txBox="1">
            <a:spLocks noGrp="1"/>
          </p:cNvSpPr>
          <p:nvPr>
            <p:ph type="ftr" idx="11"/>
          </p:nvPr>
        </p:nvSpPr>
        <p:spPr>
          <a:xfrm>
            <a:off x="1600200" y="6248206"/>
            <a:ext cx="4572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a:spLocks noGrp="1"/>
          </p:cNvSpPr>
          <p:nvPr>
            <p:ph type="pic" idx="2"/>
          </p:nvPr>
        </p:nvSpPr>
        <p:spPr>
          <a:xfrm>
            <a:off x="1560576" y="0"/>
            <a:ext cx="7583424"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2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24"/>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24"/>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 name="Google Shape;15;p24"/>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 name="Google Shape;16;p24"/>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 name="Google Shape;17;p24"/>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jbusres.2023.114143" TargetMode="External"/><Relationship Id="rId7" Type="http://schemas.openxmlformats.org/officeDocument/2006/relationships/hyperlink" Target="https://doi.org/10.1016/j.neucom.2019.08.0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i.org/10.1016/j.dss.2021.113728" TargetMode="External"/><Relationship Id="rId5" Type="http://schemas.openxmlformats.org/officeDocument/2006/relationships/hyperlink" Target="https://doi.org/10.1016/j.ipm.2018.03.007" TargetMode="External"/><Relationship Id="rId4" Type="http://schemas.openxmlformats.org/officeDocument/2006/relationships/hyperlink" Target="https://doi.org/10.1016/j.dss.2023.11404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a:t>
            </a:fld>
            <a:endParaRPr/>
          </a:p>
        </p:txBody>
      </p:sp>
      <p:pic>
        <p:nvPicPr>
          <p:cNvPr id="108" name="Google Shape;108;p1"/>
          <p:cNvPicPr preferRelativeResize="0"/>
          <p:nvPr/>
        </p:nvPicPr>
        <p:blipFill rotWithShape="1">
          <a:blip r:embed="rId3">
            <a:alphaModFix/>
          </a:blip>
          <a:srcRect/>
          <a:stretch/>
        </p:blipFill>
        <p:spPr>
          <a:xfrm>
            <a:off x="2804436" y="2133600"/>
            <a:ext cx="6339563" cy="2320117"/>
          </a:xfrm>
          <a:prstGeom prst="rect">
            <a:avLst/>
          </a:prstGeom>
          <a:noFill/>
          <a:ln>
            <a:noFill/>
          </a:ln>
        </p:spPr>
      </p:pic>
      <p:sp>
        <p:nvSpPr>
          <p:cNvPr id="109" name="Google Shape;109;p1"/>
          <p:cNvSpPr/>
          <p:nvPr/>
        </p:nvSpPr>
        <p:spPr>
          <a:xfrm>
            <a:off x="2804436" y="1066800"/>
            <a:ext cx="6339563" cy="1066800"/>
          </a:xfrm>
          <a:prstGeom prst="rect">
            <a:avLst/>
          </a:prstGeom>
          <a:solidFill>
            <a:srgbClr val="00800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2800" b="1" i="0" u="sng" strike="noStrike" cap="none">
                <a:solidFill>
                  <a:schemeClr val="lt1"/>
                </a:solidFill>
                <a:latin typeface="Arial"/>
                <a:ea typeface="Arial"/>
                <a:cs typeface="Arial"/>
                <a:sym typeface="Arial"/>
              </a:rPr>
              <a:t>Securo-Guard</a:t>
            </a:r>
            <a:r>
              <a:rPr lang="en-US" sz="1800" b="1" i="0" u="none" strike="noStrike" cap="none">
                <a:solidFill>
                  <a:schemeClr val="lt1"/>
                </a:solidFill>
                <a:latin typeface="Arial"/>
                <a:ea typeface="Arial"/>
                <a:cs typeface="Arial"/>
                <a:sym typeface="Arial"/>
              </a:rPr>
              <a:t/>
            </a:r>
            <a:br>
              <a:rPr lang="en-US" sz="1800" b="1" i="0" u="none" strike="noStrike" cap="none">
                <a:solidFill>
                  <a:schemeClr val="lt1"/>
                </a:solidFill>
                <a:latin typeface="Arial"/>
                <a:ea typeface="Arial"/>
                <a:cs typeface="Arial"/>
                <a:sym typeface="Arial"/>
              </a:rPr>
            </a:br>
            <a:r>
              <a:rPr lang="en-US" sz="1800" b="1" i="0" u="none" strike="noStrike" cap="none">
                <a:solidFill>
                  <a:schemeClr val="lt1"/>
                </a:solidFill>
                <a:latin typeface="Arial"/>
                <a:ea typeface="Arial"/>
                <a:cs typeface="Arial"/>
                <a:sym typeface="Arial"/>
              </a:rPr>
              <a:t>E-commerce Fake Review Detection Web-App</a:t>
            </a:r>
            <a:endParaRPr sz="1800" b="0" i="0" u="none" strike="noStrike" cap="none">
              <a:solidFill>
                <a:schemeClr val="lt1"/>
              </a:solidFill>
              <a:latin typeface="Arial"/>
              <a:ea typeface="Arial"/>
              <a:cs typeface="Arial"/>
              <a:sym typeface="Arial"/>
            </a:endParaRPr>
          </a:p>
        </p:txBody>
      </p:sp>
      <p:sp>
        <p:nvSpPr>
          <p:cNvPr id="110" name="Google Shape;110;p1"/>
          <p:cNvSpPr txBox="1"/>
          <p:nvPr/>
        </p:nvSpPr>
        <p:spPr>
          <a:xfrm>
            <a:off x="0" y="6020076"/>
            <a:ext cx="5465618" cy="707886"/>
          </a:xfrm>
          <a:prstGeom prst="rect">
            <a:avLst/>
          </a:prstGeom>
          <a:solidFill>
            <a:srgbClr val="008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lt1"/>
                </a:solidFill>
                <a:latin typeface="Arial"/>
                <a:ea typeface="Arial"/>
                <a:cs typeface="Arial"/>
                <a:sym typeface="Arial"/>
              </a:rPr>
              <a:t>Department of Computing, FEST</a:t>
            </a:r>
            <a:endParaRPr/>
          </a:p>
          <a:p>
            <a:pPr marL="0" marR="0" lvl="0" indent="0" algn="ctr" rtl="0">
              <a:spcBef>
                <a:spcPts val="0"/>
              </a:spcBef>
              <a:spcAft>
                <a:spcPts val="0"/>
              </a:spcAft>
              <a:buNone/>
            </a:pPr>
            <a:r>
              <a:rPr lang="en-US" sz="2000" b="1" i="0" u="none" strike="noStrike" cap="none">
                <a:solidFill>
                  <a:schemeClr val="lt1"/>
                </a:solidFill>
                <a:latin typeface="Arial"/>
                <a:ea typeface="Arial"/>
                <a:cs typeface="Arial"/>
                <a:sym typeface="Arial"/>
              </a:rPr>
              <a:t>Hamdard University   </a:t>
            </a:r>
            <a:endParaRPr/>
          </a:p>
        </p:txBody>
      </p:sp>
      <p:pic>
        <p:nvPicPr>
          <p:cNvPr id="111" name="Google Shape;111;p1"/>
          <p:cNvPicPr preferRelativeResize="0"/>
          <p:nvPr/>
        </p:nvPicPr>
        <p:blipFill rotWithShape="1">
          <a:blip r:embed="rId4">
            <a:alphaModFix/>
          </a:blip>
          <a:srcRect/>
          <a:stretch/>
        </p:blipFill>
        <p:spPr>
          <a:xfrm>
            <a:off x="533400" y="2438400"/>
            <a:ext cx="1572567" cy="1371600"/>
          </a:xfrm>
          <a:prstGeom prst="rect">
            <a:avLst/>
          </a:prstGeom>
          <a:noFill/>
          <a:ln>
            <a:noFill/>
          </a:ln>
        </p:spPr>
      </p:pic>
      <p:sp>
        <p:nvSpPr>
          <p:cNvPr id="112" name="Google Shape;112;p1"/>
          <p:cNvSpPr txBox="1"/>
          <p:nvPr/>
        </p:nvSpPr>
        <p:spPr>
          <a:xfrm>
            <a:off x="5334000" y="4572000"/>
            <a:ext cx="3886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sng" strike="noStrike" cap="none">
                <a:solidFill>
                  <a:schemeClr val="dk1"/>
                </a:solidFill>
                <a:latin typeface="Times New Roman"/>
                <a:ea typeface="Times New Roman"/>
                <a:cs typeface="Times New Roman"/>
                <a:sym typeface="Times New Roman"/>
              </a:rPr>
              <a:t>Team Member</a:t>
            </a:r>
            <a:r>
              <a:rPr lang="en-US" sz="2000" b="0" i="0" u="none" strike="noStrike" cap="none">
                <a:solidFill>
                  <a:schemeClr val="dk1"/>
                </a:solidFill>
                <a:latin typeface="Times New Roman"/>
                <a:ea typeface="Times New Roman"/>
                <a:cs typeface="Times New Roman"/>
                <a:sym typeface="Times New Roman"/>
              </a:rPr>
              <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Faarah Khan</a:t>
            </a:r>
            <a:endParaRPr/>
          </a:p>
          <a:p>
            <a:pPr marL="0" marR="0" lvl="0" indent="0" algn="ctr"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Hafsa Nisar</a:t>
            </a:r>
            <a:br>
              <a:rPr lang="en-US" sz="2000" b="0" i="0" u="none" strike="noStrike" cap="none">
                <a:solidFill>
                  <a:schemeClr val="dk1"/>
                </a:solidFill>
                <a:latin typeface="Times New Roman"/>
                <a:ea typeface="Times New Roman"/>
                <a:cs typeface="Times New Roman"/>
                <a:sym typeface="Times New Roman"/>
              </a:rPr>
            </a:br>
            <a:r>
              <a:rPr lang="en-US" sz="2000" b="1" i="0" u="sng" strike="noStrike" cap="none">
                <a:solidFill>
                  <a:schemeClr val="dk1"/>
                </a:solidFill>
                <a:latin typeface="Times New Roman"/>
                <a:ea typeface="Times New Roman"/>
                <a:cs typeface="Times New Roman"/>
                <a:sym typeface="Times New Roman"/>
              </a:rPr>
              <a:t>Supervisor</a:t>
            </a:r>
            <a:r>
              <a:rPr lang="en-US" sz="2000" b="0" i="0" u="none" strike="noStrike" cap="none">
                <a:solidFill>
                  <a:schemeClr val="dk1"/>
                </a:solidFill>
                <a:latin typeface="Times New Roman"/>
                <a:ea typeface="Times New Roman"/>
                <a:cs typeface="Times New Roman"/>
                <a:sym typeface="Times New Roman"/>
              </a:rPr>
              <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Mr. Afzal Hussain</a:t>
            </a:r>
            <a:endParaRPr sz="2000" b="0"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i="0" u="sng" strike="noStrike" cap="none">
                <a:solidFill>
                  <a:schemeClr val="dk1"/>
                </a:solidFill>
                <a:latin typeface="Times New Roman"/>
                <a:ea typeface="Times New Roman"/>
                <a:cs typeface="Times New Roman"/>
                <a:sym typeface="Times New Roman"/>
              </a:rPr>
              <a:t>Co-Supervisor</a:t>
            </a:r>
            <a:r>
              <a:rPr lang="en-US" sz="2000" b="0" i="0" u="none" strike="noStrike" cap="none">
                <a:solidFill>
                  <a:schemeClr val="dk1"/>
                </a:solidFill>
                <a:latin typeface="Times New Roman"/>
                <a:ea typeface="Times New Roman"/>
                <a:cs typeface="Times New Roman"/>
                <a:sym typeface="Times New Roman"/>
              </a:rPr>
              <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Mr. Maaz Ahmed</a:t>
            </a:r>
            <a:endParaRPr/>
          </a:p>
        </p:txBody>
      </p:sp>
      <p:sp>
        <p:nvSpPr>
          <p:cNvPr id="113" name="Google Shape;113;p1"/>
          <p:cNvSpPr/>
          <p:nvPr/>
        </p:nvSpPr>
        <p:spPr>
          <a:xfrm rot="10800000" flipH="1">
            <a:off x="2209800" y="1066800"/>
            <a:ext cx="1143000" cy="10668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4" name="Google Shape;114;p1"/>
          <p:cNvSpPr txBox="1"/>
          <p:nvPr/>
        </p:nvSpPr>
        <p:spPr>
          <a:xfrm>
            <a:off x="0" y="0"/>
            <a:ext cx="2424622" cy="523220"/>
          </a:xfrm>
          <a:prstGeom prst="rect">
            <a:avLst/>
          </a:prstGeom>
          <a:solidFill>
            <a:srgbClr val="F8630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smtClean="0">
                <a:solidFill>
                  <a:schemeClr val="lt1"/>
                </a:solidFill>
                <a:latin typeface="Calibri"/>
                <a:ea typeface="Calibri"/>
                <a:cs typeface="Calibri"/>
                <a:sym typeface="Calibri"/>
              </a:rPr>
              <a:t>FYP-II</a:t>
            </a:r>
            <a:endParaRPr dirty="0"/>
          </a:p>
        </p:txBody>
      </p:sp>
      <p:sp>
        <p:nvSpPr>
          <p:cNvPr id="115" name="Google Shape;115;p1"/>
          <p:cNvSpPr/>
          <p:nvPr/>
        </p:nvSpPr>
        <p:spPr>
          <a:xfrm rot="10800000" flipH="1">
            <a:off x="4894118" y="6020076"/>
            <a:ext cx="1143000" cy="83792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 Costing</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5" name="Picture 4"/>
          <p:cNvPicPr>
            <a:picLocks noChangeAspect="1"/>
          </p:cNvPicPr>
          <p:nvPr/>
        </p:nvPicPr>
        <p:blipFill>
          <a:blip r:embed="rId2"/>
          <a:stretch>
            <a:fillRect/>
          </a:stretch>
        </p:blipFill>
        <p:spPr>
          <a:xfrm>
            <a:off x="706170" y="2381061"/>
            <a:ext cx="7948943" cy="2842789"/>
          </a:xfrm>
          <a:prstGeom prst="rect">
            <a:avLst/>
          </a:prstGeom>
        </p:spPr>
      </p:pic>
      <p:sp>
        <p:nvSpPr>
          <p:cNvPr id="4" name="Text Placeholder 3"/>
          <p:cNvSpPr>
            <a:spLocks noGrp="1"/>
          </p:cNvSpPr>
          <p:nvPr>
            <p:ph type="body" idx="1"/>
          </p:nvPr>
        </p:nvSpPr>
        <p:spPr/>
        <p:txBody>
          <a:bodyPr/>
          <a:lstStyle/>
          <a:p>
            <a:pPr marL="118110" indent="0">
              <a:buNone/>
            </a:pPr>
            <a:r>
              <a:rPr lang="en-US" dirty="0" smtClean="0"/>
              <a:t>  </a:t>
            </a:r>
            <a:endParaRPr lang="en-US" dirty="0"/>
          </a:p>
        </p:txBody>
      </p:sp>
    </p:spTree>
    <p:extLst>
      <p:ext uri="{BB962C8B-B14F-4D97-AF65-F5344CB8AC3E}">
        <p14:creationId xmlns:p14="http://schemas.microsoft.com/office/powerpoint/2010/main" val="156736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4"/>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ct val="100000"/>
              <a:buFont typeface="Twentieth Century"/>
              <a:buNone/>
            </a:pPr>
            <a:r>
              <a:rPr lang="en-US" dirty="0" smtClean="0"/>
              <a:t>Demo ( </a:t>
            </a:r>
            <a:r>
              <a:rPr lang="en-US" dirty="0" err="1" smtClean="0"/>
              <a:t>Login+Signup</a:t>
            </a:r>
            <a:r>
              <a:rPr lang="en-US" dirty="0" smtClean="0"/>
              <a:t> Page )</a:t>
            </a:r>
            <a:r>
              <a:rPr lang="en-US" dirty="0" smtClean="0"/>
              <a:t> </a:t>
            </a:r>
            <a:endParaRPr dirty="0"/>
          </a:p>
        </p:txBody>
      </p:sp>
      <p:sp>
        <p:nvSpPr>
          <p:cNvPr id="264" name="Google Shape;264;p14"/>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
        <p:nvSpPr>
          <p:cNvPr id="265" name="Google Shape;265;p14"/>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Securo-Guard ( Ecommerce Fake Review Detection Application )</a:t>
            </a:r>
            <a:endParaRPr/>
          </a:p>
          <a:p>
            <a:pPr marL="0" lvl="0" indent="0" algn="l" rtl="0">
              <a:spcBef>
                <a:spcPts val="0"/>
              </a:spcBef>
              <a:spcAft>
                <a:spcPts val="0"/>
              </a:spcAft>
              <a:buNone/>
            </a:pPr>
            <a:endParaRPr/>
          </a:p>
        </p:txBody>
      </p:sp>
      <p:sp>
        <p:nvSpPr>
          <p:cNvPr id="266" name="Google Shape;266;p14"/>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pic>
        <p:nvPicPr>
          <p:cNvPr id="267" name="Google Shape;267;p14"/>
          <p:cNvPicPr preferRelativeResize="0"/>
          <p:nvPr/>
        </p:nvPicPr>
        <p:blipFill rotWithShape="1">
          <a:blip r:embed="rId3">
            <a:alphaModFix/>
          </a:blip>
          <a:srcRect/>
          <a:stretch/>
        </p:blipFill>
        <p:spPr>
          <a:xfrm>
            <a:off x="642487" y="1676400"/>
            <a:ext cx="3853313" cy="4522210"/>
          </a:xfrm>
          <a:prstGeom prst="rect">
            <a:avLst/>
          </a:prstGeom>
          <a:noFill/>
          <a:ln>
            <a:noFill/>
          </a:ln>
        </p:spPr>
      </p:pic>
      <p:pic>
        <p:nvPicPr>
          <p:cNvPr id="268" name="Google Shape;268;p14"/>
          <p:cNvPicPr preferRelativeResize="0"/>
          <p:nvPr/>
        </p:nvPicPr>
        <p:blipFill rotWithShape="1">
          <a:blip r:embed="rId4">
            <a:alphaModFix/>
          </a:blip>
          <a:srcRect/>
          <a:stretch/>
        </p:blipFill>
        <p:spPr>
          <a:xfrm>
            <a:off x="5029200" y="1676400"/>
            <a:ext cx="3581400" cy="45338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5"/>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ct val="100000"/>
              <a:buFont typeface="Twentieth Century"/>
              <a:buNone/>
            </a:pPr>
            <a:r>
              <a:rPr lang="en-US" dirty="0" smtClean="0"/>
              <a:t>Demo ( URL-Input Page )</a:t>
            </a:r>
            <a:endParaRPr dirty="0"/>
          </a:p>
        </p:txBody>
      </p:sp>
      <p:sp>
        <p:nvSpPr>
          <p:cNvPr id="274" name="Google Shape;274;p15"/>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
        <p:nvSpPr>
          <p:cNvPr id="275" name="Google Shape;275;p15"/>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Securo-Guard ( Ecommerce Fake Review Detection Application )</a:t>
            </a:r>
            <a:endParaRPr/>
          </a:p>
          <a:p>
            <a:pPr marL="0" lvl="0" indent="0" algn="l" rtl="0">
              <a:spcBef>
                <a:spcPts val="0"/>
              </a:spcBef>
              <a:spcAft>
                <a:spcPts val="0"/>
              </a:spcAft>
              <a:buNone/>
            </a:pPr>
            <a:endParaRPr/>
          </a:p>
        </p:txBody>
      </p:sp>
      <p:sp>
        <p:nvSpPr>
          <p:cNvPr id="276" name="Google Shape;276;p15"/>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277" name="Google Shape;277;p15"/>
          <p:cNvPicPr preferRelativeResize="0"/>
          <p:nvPr/>
        </p:nvPicPr>
        <p:blipFill rotWithShape="1">
          <a:blip r:embed="rId3">
            <a:alphaModFix/>
          </a:blip>
          <a:srcRect/>
          <a:stretch/>
        </p:blipFill>
        <p:spPr>
          <a:xfrm>
            <a:off x="609600" y="1676401"/>
            <a:ext cx="8305800" cy="464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6"/>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ct val="100000"/>
              <a:buFont typeface="Twentieth Century"/>
              <a:buNone/>
            </a:pPr>
            <a:r>
              <a:rPr lang="en-US" dirty="0" smtClean="0"/>
              <a:t>Demo ( Report Page )</a:t>
            </a:r>
            <a:endParaRPr dirty="0"/>
          </a:p>
        </p:txBody>
      </p:sp>
      <p:sp>
        <p:nvSpPr>
          <p:cNvPr id="283" name="Google Shape;283;p16"/>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
        <p:nvSpPr>
          <p:cNvPr id="284" name="Google Shape;284;p16"/>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Securo-Guard ( Ecommerce Fake Review Detection Application )</a:t>
            </a:r>
            <a:endParaRPr/>
          </a:p>
          <a:p>
            <a:pPr marL="0" lvl="0" indent="0" algn="l" rtl="0">
              <a:spcBef>
                <a:spcPts val="0"/>
              </a:spcBef>
              <a:spcAft>
                <a:spcPts val="0"/>
              </a:spcAft>
              <a:buNone/>
            </a:pPr>
            <a:endParaRPr/>
          </a:p>
        </p:txBody>
      </p:sp>
      <p:sp>
        <p:nvSpPr>
          <p:cNvPr id="285" name="Google Shape;285;p16"/>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pic>
        <p:nvPicPr>
          <p:cNvPr id="286" name="Google Shape;286;p16"/>
          <p:cNvPicPr preferRelativeResize="0"/>
          <p:nvPr/>
        </p:nvPicPr>
        <p:blipFill rotWithShape="1">
          <a:blip r:embed="rId3">
            <a:alphaModFix/>
          </a:blip>
          <a:srcRect/>
          <a:stretch/>
        </p:blipFill>
        <p:spPr>
          <a:xfrm>
            <a:off x="609602" y="1600200"/>
            <a:ext cx="8305798" cy="464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dirty="0" smtClean="0"/>
              <a:t>Demo ( Feedback Page )</a:t>
            </a:r>
            <a:endParaRPr dirty="0"/>
          </a:p>
        </p:txBody>
      </p:sp>
      <p:sp>
        <p:nvSpPr>
          <p:cNvPr id="292" name="Google Shape;292;p17"/>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CS-FYP    Hamdard University </a:t>
            </a:r>
            <a:endParaRPr/>
          </a:p>
        </p:txBody>
      </p:sp>
      <p:sp>
        <p:nvSpPr>
          <p:cNvPr id="293" name="Google Shape;293;p1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Project Name Here</a:t>
            </a:r>
            <a:endParaRPr/>
          </a:p>
        </p:txBody>
      </p:sp>
      <p:sp>
        <p:nvSpPr>
          <p:cNvPr id="294" name="Google Shape;294;p17"/>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295" name="Google Shape;295;p17"/>
          <p:cNvPicPr preferRelativeResize="0"/>
          <p:nvPr/>
        </p:nvPicPr>
        <p:blipFill rotWithShape="1">
          <a:blip r:embed="rId3">
            <a:alphaModFix/>
          </a:blip>
          <a:srcRect/>
          <a:stretch/>
        </p:blipFill>
        <p:spPr>
          <a:xfrm>
            <a:off x="609601" y="1600200"/>
            <a:ext cx="8000999" cy="464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&amp; Test Cases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4" name="Text Placeholder 3"/>
          <p:cNvSpPr>
            <a:spLocks noGrp="1"/>
          </p:cNvSpPr>
          <p:nvPr>
            <p:ph type="body" idx="1"/>
          </p:nvPr>
        </p:nvSpPr>
        <p:spPr/>
        <p:txBody>
          <a:bodyPr/>
          <a:lstStyle/>
          <a:p>
            <a:pPr marL="11811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533399" y="1674890"/>
            <a:ext cx="8320889" cy="4802110"/>
          </a:xfrm>
          <a:prstGeom prst="rect">
            <a:avLst/>
          </a:prstGeom>
        </p:spPr>
      </p:pic>
    </p:spTree>
    <p:extLst>
      <p:ext uri="{BB962C8B-B14F-4D97-AF65-F5344CB8AC3E}">
        <p14:creationId xmlns:p14="http://schemas.microsoft.com/office/powerpoint/2010/main" val="85341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2"/>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Reference </a:t>
            </a:r>
            <a:endParaRPr/>
          </a:p>
        </p:txBody>
      </p:sp>
      <p:sp>
        <p:nvSpPr>
          <p:cNvPr id="367" name="Google Shape;367;p22"/>
          <p:cNvSpPr txBox="1">
            <a:spLocks noGrp="1"/>
          </p:cNvSpPr>
          <p:nvPr>
            <p:ph type="body" idx="1"/>
          </p:nvPr>
        </p:nvSpPr>
        <p:spPr>
          <a:xfrm>
            <a:off x="609600" y="1513449"/>
            <a:ext cx="8153400" cy="4769656"/>
          </a:xfrm>
          <a:prstGeom prst="rect">
            <a:avLst/>
          </a:prstGeom>
          <a:noFill/>
          <a:ln>
            <a:noFill/>
          </a:ln>
        </p:spPr>
        <p:txBody>
          <a:bodyPr spcFirstLastPara="1" wrap="square" lIns="91425" tIns="45700" rIns="91425" bIns="45700" anchor="t" anchorCtr="0">
            <a:noAutofit/>
          </a:bodyPr>
          <a:lstStyle/>
          <a:p>
            <a:pPr marL="320040" lvl="0" indent="-320040" algn="l" rtl="0">
              <a:spcBef>
                <a:spcPts val="0"/>
              </a:spcBef>
              <a:spcAft>
                <a:spcPts val="0"/>
              </a:spcAft>
              <a:buClr>
                <a:srgbClr val="008000"/>
              </a:buClr>
              <a:buSzPts val="420"/>
              <a:buChar char="◻"/>
            </a:pPr>
            <a:endParaRPr lang="en-US" sz="1200" b="1" dirty="0" smtClean="0">
              <a:latin typeface="Times New Roman"/>
              <a:ea typeface="Times New Roman"/>
              <a:cs typeface="Times New Roman"/>
              <a:sym typeface="Times New Roman"/>
            </a:endParaRPr>
          </a:p>
          <a:p>
            <a:pPr marL="320040" lvl="0" indent="-320040" algn="l" rtl="0">
              <a:spcBef>
                <a:spcPts val="0"/>
              </a:spcBef>
              <a:spcAft>
                <a:spcPts val="0"/>
              </a:spcAft>
              <a:buClr>
                <a:srgbClr val="008000"/>
              </a:buClr>
              <a:buSzPts val="420"/>
              <a:buChar char="◻"/>
            </a:pPr>
            <a:r>
              <a:rPr lang="en-US" sz="1200" b="1" dirty="0" smtClean="0">
                <a:latin typeface="Times New Roman"/>
                <a:ea typeface="Times New Roman"/>
                <a:cs typeface="Times New Roman"/>
                <a:sym typeface="Times New Roman"/>
              </a:rPr>
              <a:t>[1]</a:t>
            </a:r>
            <a:r>
              <a:rPr lang="en-US" sz="1200" dirty="0" smtClean="0">
                <a:latin typeface="Times New Roman"/>
                <a:ea typeface="Times New Roman"/>
                <a:cs typeface="Times New Roman"/>
                <a:sym typeface="Times New Roman"/>
              </a:rPr>
              <a:t> Fake review detection in e-Commerce platforms using aspect-based sentiment analysis. Journal of Business Research. November 2023, Volume 167, Pages 114143. </a:t>
            </a:r>
            <a:r>
              <a:rPr lang="en-US" sz="1200" dirty="0" err="1" smtClean="0">
                <a:latin typeface="Times New Roman"/>
                <a:ea typeface="Times New Roman"/>
                <a:cs typeface="Times New Roman"/>
                <a:sym typeface="Times New Roman"/>
              </a:rPr>
              <a:t>Petr</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Hajek</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Lubica</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Hikkerova</a:t>
            </a:r>
            <a:r>
              <a:rPr lang="en-US" sz="1200" dirty="0" smtClean="0">
                <a:latin typeface="Times New Roman"/>
                <a:ea typeface="Times New Roman"/>
                <a:cs typeface="Times New Roman"/>
                <a:sym typeface="Times New Roman"/>
              </a:rPr>
              <a:t>, Jean-Michel </a:t>
            </a:r>
            <a:r>
              <a:rPr lang="en-US" sz="1200" dirty="0" err="1" smtClean="0">
                <a:latin typeface="Times New Roman"/>
                <a:ea typeface="Times New Roman"/>
                <a:cs typeface="Times New Roman"/>
                <a:sym typeface="Times New Roman"/>
              </a:rPr>
              <a:t>Sahut</a:t>
            </a:r>
            <a:r>
              <a:rPr lang="en-US" sz="1200" dirty="0" smtClean="0">
                <a:latin typeface="Times New Roman"/>
                <a:ea typeface="Times New Roman"/>
                <a:cs typeface="Times New Roman"/>
                <a:sym typeface="Times New Roman"/>
              </a:rPr>
              <a:t>. Accessed June 30, 2024. Available at:</a:t>
            </a:r>
            <a:r>
              <a:rPr lang="en-US" sz="1200" u="sng" dirty="0" smtClean="0">
                <a:solidFill>
                  <a:schemeClr val="hlink"/>
                </a:solidFill>
                <a:latin typeface="Times New Roman"/>
                <a:ea typeface="Times New Roman"/>
                <a:cs typeface="Times New Roman"/>
                <a:sym typeface="Times New Roman"/>
                <a:hlinkClick r:id="rId3"/>
              </a:rPr>
              <a:t> https://doi.org/10.1016/j.jbusres.2023.114143</a:t>
            </a:r>
            <a:r>
              <a:rPr lang="en-US" sz="1200" dirty="0" smtClean="0">
                <a:latin typeface="Times New Roman"/>
                <a:ea typeface="Times New Roman"/>
                <a:cs typeface="Times New Roman"/>
                <a:sym typeface="Times New Roman"/>
              </a:rPr>
              <a:t>.</a:t>
            </a:r>
            <a:endParaRPr sz="1200" dirty="0" smtClean="0"/>
          </a:p>
          <a:p>
            <a:pPr marL="320040" lvl="0" indent="-293370" algn="l" rtl="0">
              <a:spcBef>
                <a:spcPts val="700"/>
              </a:spcBef>
              <a:spcAft>
                <a:spcPts val="0"/>
              </a:spcAft>
              <a:buClr>
                <a:srgbClr val="008000"/>
              </a:buClr>
              <a:buSzPts val="420"/>
              <a:buNone/>
            </a:pPr>
            <a:endParaRPr sz="1200" dirty="0" smtClean="0">
              <a:latin typeface="Times New Roman"/>
              <a:ea typeface="Times New Roman"/>
              <a:cs typeface="Times New Roman"/>
              <a:sym typeface="Times New Roman"/>
            </a:endParaRPr>
          </a:p>
          <a:p>
            <a:pPr marL="320040" lvl="0" indent="-320040" algn="l" rtl="0">
              <a:spcBef>
                <a:spcPts val="700"/>
              </a:spcBef>
              <a:spcAft>
                <a:spcPts val="0"/>
              </a:spcAft>
              <a:buClr>
                <a:srgbClr val="008000"/>
              </a:buClr>
              <a:buSzPts val="420"/>
              <a:buChar char="◻"/>
            </a:pPr>
            <a:r>
              <a:rPr lang="en-US" sz="1200" b="1" dirty="0" smtClean="0">
                <a:latin typeface="Times New Roman"/>
                <a:ea typeface="Times New Roman"/>
                <a:cs typeface="Times New Roman"/>
                <a:sym typeface="Times New Roman"/>
              </a:rPr>
              <a:t>[2]</a:t>
            </a:r>
            <a:r>
              <a:rPr lang="en-US" sz="1200" dirty="0" smtClean="0">
                <a:latin typeface="Times New Roman"/>
                <a:ea typeface="Times New Roman"/>
                <a:cs typeface="Times New Roman"/>
                <a:sym typeface="Times New Roman"/>
              </a:rPr>
              <a:t> Fake review detection system for online E-commerce platforms: A supervised general mixed probability approach. Decision Support Systems. December 2023, Volume 175, Page 114045. </a:t>
            </a:r>
            <a:r>
              <a:rPr lang="en-US" sz="1200" dirty="0" err="1" smtClean="0">
                <a:latin typeface="Times New Roman"/>
                <a:ea typeface="Times New Roman"/>
                <a:cs typeface="Times New Roman"/>
                <a:sym typeface="Times New Roman"/>
              </a:rPr>
              <a:t>Jiwei</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Luo</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Jian</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Luo</a:t>
            </a:r>
            <a:r>
              <a:rPr lang="en-US"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Guofang</a:t>
            </a:r>
            <a:r>
              <a:rPr lang="en-US" sz="1200" dirty="0" smtClean="0">
                <a:latin typeface="Times New Roman"/>
                <a:ea typeface="Times New Roman"/>
                <a:cs typeface="Times New Roman"/>
                <a:sym typeface="Times New Roman"/>
              </a:rPr>
              <a:t> Nan, </a:t>
            </a:r>
            <a:r>
              <a:rPr lang="en-US" sz="1200" dirty="0" err="1" smtClean="0">
                <a:latin typeface="Times New Roman"/>
                <a:ea typeface="Times New Roman"/>
                <a:cs typeface="Times New Roman"/>
                <a:sym typeface="Times New Roman"/>
              </a:rPr>
              <a:t>Dahui</a:t>
            </a:r>
            <a:r>
              <a:rPr lang="en-US" sz="1200" dirty="0" smtClean="0">
                <a:latin typeface="Times New Roman"/>
                <a:ea typeface="Times New Roman"/>
                <a:cs typeface="Times New Roman"/>
                <a:sym typeface="Times New Roman"/>
              </a:rPr>
              <a:t> Li. Accessed June 30, 2024. Available at:</a:t>
            </a:r>
            <a:r>
              <a:rPr lang="en-US" sz="1200" u="sng" dirty="0" smtClean="0">
                <a:solidFill>
                  <a:schemeClr val="hlink"/>
                </a:solidFill>
                <a:latin typeface="Times New Roman"/>
                <a:ea typeface="Times New Roman"/>
                <a:cs typeface="Times New Roman"/>
                <a:sym typeface="Times New Roman"/>
                <a:hlinkClick r:id="rId4"/>
              </a:rPr>
              <a:t> https://doi.org/10.1016/j.dss.2023.114045</a:t>
            </a:r>
            <a:r>
              <a:rPr lang="en-US" sz="1200" dirty="0" smtClean="0">
                <a:latin typeface="Times New Roman"/>
                <a:ea typeface="Times New Roman"/>
                <a:cs typeface="Times New Roman"/>
                <a:sym typeface="Times New Roman"/>
              </a:rPr>
              <a:t>.</a:t>
            </a:r>
            <a:endParaRPr sz="1200" dirty="0" smtClean="0"/>
          </a:p>
          <a:p>
            <a:pPr marL="0" lvl="0" indent="0" algn="l" rtl="0">
              <a:spcBef>
                <a:spcPts val="700"/>
              </a:spcBef>
              <a:spcAft>
                <a:spcPts val="0"/>
              </a:spcAft>
              <a:buSzPts val="420"/>
              <a:buNone/>
            </a:pPr>
            <a:r>
              <a:rPr lang="en-US" sz="1200" dirty="0" smtClean="0">
                <a:latin typeface="Times New Roman"/>
                <a:ea typeface="Times New Roman"/>
                <a:cs typeface="Times New Roman"/>
                <a:sym typeface="Times New Roman"/>
              </a:rPr>
              <a:t>  </a:t>
            </a:r>
            <a:endParaRPr sz="1200" dirty="0" smtClean="0"/>
          </a:p>
          <a:p>
            <a:pPr marL="320040" lvl="0" indent="-320040" algn="l" rtl="0">
              <a:spcBef>
                <a:spcPts val="700"/>
              </a:spcBef>
              <a:spcAft>
                <a:spcPts val="0"/>
              </a:spcAft>
              <a:buClr>
                <a:srgbClr val="008000"/>
              </a:buClr>
              <a:buSzPts val="420"/>
              <a:buChar char="◻"/>
            </a:pPr>
            <a:r>
              <a:rPr lang="en-US" sz="1200" b="1" dirty="0" smtClean="0">
                <a:latin typeface="Times New Roman"/>
                <a:ea typeface="Times New Roman"/>
                <a:cs typeface="Times New Roman"/>
                <a:sym typeface="Times New Roman"/>
              </a:rPr>
              <a:t>[3]</a:t>
            </a:r>
            <a:r>
              <a:rPr lang="en-US" sz="1200" dirty="0" smtClean="0">
                <a:latin typeface="Times New Roman"/>
                <a:ea typeface="Times New Roman"/>
                <a:cs typeface="Times New Roman"/>
                <a:sym typeface="Times New Roman"/>
              </a:rPr>
              <a:t> DRI-RCNN: An approach to deceptive review identification using recurrent convolutional neural network. Information Processing &amp; Management. March 2018, Volume 54, Issue 2, Pages 255-268. Wen Zhang, </a:t>
            </a:r>
            <a:r>
              <a:rPr lang="en-US" sz="1200" dirty="0" err="1" smtClean="0">
                <a:latin typeface="Times New Roman"/>
                <a:ea typeface="Times New Roman"/>
                <a:cs typeface="Times New Roman"/>
                <a:sym typeface="Times New Roman"/>
              </a:rPr>
              <a:t>Yuhang</a:t>
            </a:r>
            <a:r>
              <a:rPr lang="en-US" sz="1200" dirty="0" smtClean="0">
                <a:latin typeface="Times New Roman"/>
                <a:ea typeface="Times New Roman"/>
                <a:cs typeface="Times New Roman"/>
                <a:sym typeface="Times New Roman"/>
              </a:rPr>
              <a:t> Du, Taketoshi Yoshida, Qing Wang. Accessed June 30, 2024. Available at:</a:t>
            </a:r>
            <a:r>
              <a:rPr lang="en-US" sz="1200" u="sng" dirty="0" smtClean="0">
                <a:solidFill>
                  <a:schemeClr val="hlink"/>
                </a:solidFill>
                <a:latin typeface="Times New Roman"/>
                <a:ea typeface="Times New Roman"/>
                <a:cs typeface="Times New Roman"/>
                <a:sym typeface="Times New Roman"/>
                <a:hlinkClick r:id="rId5"/>
              </a:rPr>
              <a:t> https://doi.org/10.1016/j.ipm.2018.03.007</a:t>
            </a:r>
            <a:r>
              <a:rPr lang="en-US" sz="1200" dirty="0" smtClean="0">
                <a:latin typeface="Times New Roman"/>
                <a:ea typeface="Times New Roman"/>
                <a:cs typeface="Times New Roman"/>
                <a:sym typeface="Times New Roman"/>
              </a:rPr>
              <a:t>.</a:t>
            </a:r>
            <a:endParaRPr sz="1200" dirty="0" smtClean="0"/>
          </a:p>
          <a:p>
            <a:pPr marL="0" lvl="0" indent="0" algn="l" rtl="0">
              <a:spcBef>
                <a:spcPts val="700"/>
              </a:spcBef>
              <a:spcAft>
                <a:spcPts val="0"/>
              </a:spcAft>
              <a:buSzPts val="420"/>
              <a:buNone/>
            </a:pPr>
            <a:r>
              <a:rPr lang="en-US" sz="1200" dirty="0" smtClean="0">
                <a:latin typeface="Times New Roman"/>
                <a:ea typeface="Times New Roman"/>
                <a:cs typeface="Times New Roman"/>
                <a:sym typeface="Times New Roman"/>
              </a:rPr>
              <a:t>  </a:t>
            </a:r>
            <a:endParaRPr sz="1200" dirty="0" smtClean="0"/>
          </a:p>
          <a:p>
            <a:pPr marL="320040" lvl="0" indent="-320040" algn="l" rtl="0">
              <a:spcBef>
                <a:spcPts val="700"/>
              </a:spcBef>
              <a:spcAft>
                <a:spcPts val="0"/>
              </a:spcAft>
              <a:buClr>
                <a:srgbClr val="008000"/>
              </a:buClr>
              <a:buSzPts val="420"/>
              <a:buChar char="◻"/>
            </a:pPr>
            <a:r>
              <a:rPr lang="en-US" sz="1200" b="1" dirty="0" smtClean="0">
                <a:latin typeface="Times New Roman"/>
                <a:ea typeface="Times New Roman"/>
                <a:cs typeface="Times New Roman"/>
                <a:sym typeface="Times New Roman"/>
              </a:rPr>
              <a:t>[4]</a:t>
            </a:r>
            <a:r>
              <a:rPr lang="en-US" sz="1200" dirty="0" smtClean="0">
                <a:latin typeface="Times New Roman"/>
                <a:ea typeface="Times New Roman"/>
                <a:cs typeface="Times New Roman"/>
                <a:sym typeface="Times New Roman"/>
              </a:rPr>
              <a:t> Kumar, A., </a:t>
            </a:r>
            <a:r>
              <a:rPr lang="en-US" sz="1200" dirty="0" err="1" smtClean="0">
                <a:latin typeface="Times New Roman"/>
                <a:ea typeface="Times New Roman"/>
                <a:cs typeface="Times New Roman"/>
                <a:sym typeface="Times New Roman"/>
              </a:rPr>
              <a:t>Gopal</a:t>
            </a:r>
            <a:r>
              <a:rPr lang="en-US" sz="1200" dirty="0" smtClean="0">
                <a:latin typeface="Times New Roman"/>
                <a:ea typeface="Times New Roman"/>
                <a:cs typeface="Times New Roman"/>
                <a:sym typeface="Times New Roman"/>
              </a:rPr>
              <a:t>, R. D., Shankar, R., Tan, K. H. (2022). Fraudulent review detection model focusing on emotional expressions and explicit aspects: investigating the potential of feature engineering. Decision Support Systems, Volume 155, April 2022, 113728. Accessed June 30, 2024. Available at:</a:t>
            </a:r>
            <a:r>
              <a:rPr lang="en-US" sz="1200" u="sng" dirty="0" smtClean="0">
                <a:solidFill>
                  <a:schemeClr val="hlink"/>
                </a:solidFill>
                <a:latin typeface="Times New Roman"/>
                <a:ea typeface="Times New Roman"/>
                <a:cs typeface="Times New Roman"/>
                <a:sym typeface="Times New Roman"/>
                <a:hlinkClick r:id="rId6"/>
              </a:rPr>
              <a:t> https://doi.org/10.1016/j.dss.2021.113728</a:t>
            </a:r>
            <a:r>
              <a:rPr lang="en-US" sz="1200" dirty="0" smtClean="0">
                <a:latin typeface="Times New Roman"/>
                <a:ea typeface="Times New Roman"/>
                <a:cs typeface="Times New Roman"/>
                <a:sym typeface="Times New Roman"/>
              </a:rPr>
              <a:t>. </a:t>
            </a:r>
            <a:endParaRPr sz="1200" dirty="0" smtClean="0"/>
          </a:p>
          <a:p>
            <a:pPr marL="320040" lvl="0" indent="-293370" algn="l" rtl="0">
              <a:spcBef>
                <a:spcPts val="700"/>
              </a:spcBef>
              <a:spcAft>
                <a:spcPts val="0"/>
              </a:spcAft>
              <a:buClr>
                <a:srgbClr val="008000"/>
              </a:buClr>
              <a:buSzPts val="420"/>
              <a:buNone/>
            </a:pPr>
            <a:endParaRPr sz="1200" dirty="0" smtClean="0">
              <a:latin typeface="Times New Roman"/>
              <a:ea typeface="Times New Roman"/>
              <a:cs typeface="Times New Roman"/>
              <a:sym typeface="Times New Roman"/>
            </a:endParaRPr>
          </a:p>
          <a:p>
            <a:pPr marL="320040" lvl="0" indent="-320040" algn="l" rtl="0">
              <a:spcBef>
                <a:spcPts val="700"/>
              </a:spcBef>
              <a:spcAft>
                <a:spcPts val="0"/>
              </a:spcAft>
              <a:buClr>
                <a:srgbClr val="008000"/>
              </a:buClr>
              <a:buSzPts val="420"/>
              <a:buChar char="◻"/>
            </a:pPr>
            <a:r>
              <a:rPr lang="en-US" sz="1200" b="1" dirty="0" smtClean="0">
                <a:latin typeface="Times New Roman"/>
                <a:ea typeface="Times New Roman"/>
                <a:cs typeface="Times New Roman"/>
                <a:sym typeface="Times New Roman"/>
              </a:rPr>
              <a:t>[5]</a:t>
            </a:r>
            <a:r>
              <a:rPr lang="en-US" sz="1200" dirty="0" smtClean="0">
                <a:latin typeface="Times New Roman"/>
                <a:ea typeface="Times New Roman"/>
                <a:cs typeface="Times New Roman"/>
                <a:sym typeface="Times New Roman"/>
              </a:rPr>
              <a:t> Opinion spam detection by incorporating multimodal embedded representation into a probabilistic review graph. November 13, 2019. </a:t>
            </a:r>
            <a:r>
              <a:rPr lang="en-US" sz="1200" dirty="0" err="1" smtClean="0">
                <a:latin typeface="Times New Roman"/>
                <a:ea typeface="Times New Roman"/>
                <a:cs typeface="Times New Roman"/>
                <a:sym typeface="Times New Roman"/>
              </a:rPr>
              <a:t>Neurocomputing</a:t>
            </a:r>
            <a:r>
              <a:rPr lang="en-US" sz="1200" dirty="0" smtClean="0">
                <a:latin typeface="Times New Roman"/>
                <a:ea typeface="Times New Roman"/>
                <a:cs typeface="Times New Roman"/>
                <a:sym typeface="Times New Roman"/>
              </a:rPr>
              <a:t>. Last accessed June 30, 2024. Authors: Liu </a:t>
            </a:r>
            <a:r>
              <a:rPr lang="en-US" sz="1200" dirty="0" err="1" smtClean="0">
                <a:latin typeface="Times New Roman"/>
                <a:ea typeface="Times New Roman"/>
                <a:cs typeface="Times New Roman"/>
                <a:sym typeface="Times New Roman"/>
              </a:rPr>
              <a:t>Yuanchao</a:t>
            </a:r>
            <a:r>
              <a:rPr lang="en-US" sz="1200" dirty="0" smtClean="0">
                <a:latin typeface="Times New Roman"/>
                <a:ea typeface="Times New Roman"/>
                <a:cs typeface="Times New Roman"/>
                <a:sym typeface="Times New Roman"/>
              </a:rPr>
              <a:t>, Pang Bo, Wang </a:t>
            </a:r>
            <a:r>
              <a:rPr lang="en-US" sz="1200" dirty="0" err="1" smtClean="0">
                <a:latin typeface="Times New Roman"/>
                <a:ea typeface="Times New Roman"/>
                <a:cs typeface="Times New Roman"/>
                <a:sym typeface="Times New Roman"/>
              </a:rPr>
              <a:t>Xiaolong</a:t>
            </a:r>
            <a:r>
              <a:rPr lang="en-US" sz="1200" dirty="0" smtClean="0">
                <a:latin typeface="Times New Roman"/>
                <a:ea typeface="Times New Roman"/>
                <a:cs typeface="Times New Roman"/>
                <a:sym typeface="Times New Roman"/>
              </a:rPr>
              <a:t>.</a:t>
            </a:r>
            <a:r>
              <a:rPr lang="en-US" sz="1200" u="sng" dirty="0" smtClean="0">
                <a:solidFill>
                  <a:schemeClr val="hlink"/>
                </a:solidFill>
                <a:latin typeface="Times New Roman"/>
                <a:ea typeface="Times New Roman"/>
                <a:cs typeface="Times New Roman"/>
                <a:sym typeface="Times New Roman"/>
                <a:hlinkClick r:id="rId7"/>
              </a:rPr>
              <a:t> https://doi.org/10.1016/j.neucom.2019.08.013</a:t>
            </a:r>
            <a:endParaRPr sz="1200" dirty="0" smtClean="0">
              <a:latin typeface="Times New Roman"/>
              <a:ea typeface="Times New Roman"/>
              <a:cs typeface="Times New Roman"/>
              <a:sym typeface="Times New Roman"/>
            </a:endParaRPr>
          </a:p>
          <a:p>
            <a:pPr marL="0" lvl="0" indent="0" algn="l" rtl="0">
              <a:spcBef>
                <a:spcPts val="700"/>
              </a:spcBef>
              <a:spcAft>
                <a:spcPts val="0"/>
              </a:spcAft>
              <a:buSzPts val="420"/>
              <a:buNone/>
            </a:pPr>
            <a:r>
              <a:rPr lang="en-US" sz="1200" dirty="0" smtClean="0">
                <a:latin typeface="Times New Roman"/>
                <a:ea typeface="Times New Roman"/>
                <a:cs typeface="Times New Roman"/>
                <a:sym typeface="Times New Roman"/>
              </a:rPr>
              <a:t> </a:t>
            </a:r>
            <a:endParaRPr sz="1200" dirty="0" smtClean="0"/>
          </a:p>
        </p:txBody>
      </p:sp>
      <p:sp>
        <p:nvSpPr>
          <p:cNvPr id="368" name="Google Shape;368;p22"/>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Securo-Guard ( Ecommerce Fake Review Detection Application )</a:t>
            </a:r>
            <a:endParaRPr/>
          </a:p>
        </p:txBody>
      </p:sp>
      <p:sp>
        <p:nvSpPr>
          <p:cNvPr id="369" name="Google Shape;369;p22"/>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16</a:t>
            </a:fld>
            <a:endParaRPr/>
          </a:p>
        </p:txBody>
      </p:sp>
      <p:sp>
        <p:nvSpPr>
          <p:cNvPr id="370" name="Google Shape;370;p22"/>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3"/>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pic>
        <p:nvPicPr>
          <p:cNvPr id="376" name="Google Shape;376;p23"/>
          <p:cNvPicPr preferRelativeResize="0"/>
          <p:nvPr/>
        </p:nvPicPr>
        <p:blipFill rotWithShape="1">
          <a:blip r:embed="rId3">
            <a:alphaModFix/>
          </a:blip>
          <a:srcRect/>
          <a:stretch/>
        </p:blipFill>
        <p:spPr>
          <a:xfrm>
            <a:off x="4631476" y="38043"/>
            <a:ext cx="4322401" cy="6210357"/>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sp>
        <p:nvSpPr>
          <p:cNvPr id="377" name="Google Shape;377;p23"/>
          <p:cNvSpPr/>
          <p:nvPr/>
        </p:nvSpPr>
        <p:spPr>
          <a:xfrm>
            <a:off x="3799363" y="6250806"/>
            <a:ext cx="5279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1" u="none" strike="noStrike" cap="none">
                <a:solidFill>
                  <a:srgbClr val="59473F"/>
                </a:solidFill>
                <a:latin typeface="Arial Black"/>
                <a:ea typeface="Arial Black"/>
                <a:cs typeface="Arial Black"/>
                <a:sym typeface="Arial Black"/>
              </a:rPr>
              <a:t>Securing Trust in Every Click !</a:t>
            </a:r>
            <a:endParaRPr/>
          </a:p>
        </p:txBody>
      </p:sp>
      <p:sp>
        <p:nvSpPr>
          <p:cNvPr id="378" name="Google Shape;378;p23"/>
          <p:cNvSpPr txBox="1"/>
          <p:nvPr/>
        </p:nvSpPr>
        <p:spPr>
          <a:xfrm>
            <a:off x="457200" y="2590800"/>
            <a:ext cx="39624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rgbClr val="FF0000"/>
                </a:solidFill>
                <a:latin typeface="Arial Black"/>
                <a:ea typeface="Arial Black"/>
                <a:cs typeface="Arial Black"/>
                <a:sym typeface="Arial Blac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Table of Contents </a:t>
            </a:r>
            <a:endParaRPr/>
          </a:p>
        </p:txBody>
      </p:sp>
      <p:sp>
        <p:nvSpPr>
          <p:cNvPr id="121" name="Google Shape;121;p2"/>
          <p:cNvSpPr txBox="1">
            <a:spLocks noGrp="1"/>
          </p:cNvSpPr>
          <p:nvPr>
            <p:ph type="body" idx="1"/>
          </p:nvPr>
        </p:nvSpPr>
        <p:spPr>
          <a:xfrm>
            <a:off x="599049" y="1731432"/>
            <a:ext cx="8153400" cy="4495800"/>
          </a:xfrm>
          <a:prstGeom prst="rect">
            <a:avLst/>
          </a:prstGeom>
          <a:noFill/>
          <a:ln>
            <a:noFill/>
          </a:ln>
        </p:spPr>
        <p:txBody>
          <a:bodyPr spcFirstLastPara="1" wrap="square" lIns="91425" tIns="45700" rIns="91425" bIns="45700" anchor="t" anchorCtr="0">
            <a:normAutofit fontScale="85000" lnSpcReduction="20000"/>
          </a:bodyPr>
          <a:lstStyle/>
          <a:p>
            <a:r>
              <a:rPr lang="en-US" dirty="0">
                <a:solidFill>
                  <a:srgbClr val="FF0000"/>
                </a:solidFill>
              </a:rPr>
              <a:t>Problem Statement </a:t>
            </a:r>
            <a:endParaRPr lang="en-US" dirty="0" smtClean="0">
              <a:solidFill>
                <a:srgbClr val="FF0000"/>
              </a:solidFill>
            </a:endParaRPr>
          </a:p>
          <a:p>
            <a:r>
              <a:rPr lang="en-US" dirty="0" smtClean="0">
                <a:solidFill>
                  <a:srgbClr val="FF0000"/>
                </a:solidFill>
              </a:rPr>
              <a:t>Solution Overview</a:t>
            </a:r>
            <a:endParaRPr lang="en-US" dirty="0">
              <a:solidFill>
                <a:srgbClr val="FF0000"/>
              </a:solidFill>
            </a:endParaRPr>
          </a:p>
          <a:p>
            <a:r>
              <a:rPr lang="en-US" dirty="0">
                <a:solidFill>
                  <a:srgbClr val="FF0000"/>
                </a:solidFill>
              </a:rPr>
              <a:t>FYP Scope</a:t>
            </a:r>
          </a:p>
          <a:p>
            <a:r>
              <a:rPr lang="en-US" dirty="0">
                <a:solidFill>
                  <a:srgbClr val="FF0000"/>
                </a:solidFill>
              </a:rPr>
              <a:t>Objective</a:t>
            </a:r>
          </a:p>
          <a:p>
            <a:r>
              <a:rPr lang="en-US" dirty="0" smtClean="0">
                <a:solidFill>
                  <a:srgbClr val="FF0000"/>
                </a:solidFill>
              </a:rPr>
              <a:t>Our </a:t>
            </a:r>
            <a:r>
              <a:rPr lang="en-US" dirty="0">
                <a:solidFill>
                  <a:srgbClr val="FF0000"/>
                </a:solidFill>
              </a:rPr>
              <a:t>methodology</a:t>
            </a:r>
          </a:p>
          <a:p>
            <a:r>
              <a:rPr lang="en-US" dirty="0">
                <a:solidFill>
                  <a:srgbClr val="FF0000"/>
                </a:solidFill>
              </a:rPr>
              <a:t>Our Project Plan</a:t>
            </a:r>
          </a:p>
          <a:p>
            <a:r>
              <a:rPr lang="en-US" dirty="0">
                <a:solidFill>
                  <a:srgbClr val="FF0000"/>
                </a:solidFill>
              </a:rPr>
              <a:t>FYP Deliverables </a:t>
            </a:r>
          </a:p>
          <a:p>
            <a:r>
              <a:rPr lang="en-US" dirty="0">
                <a:solidFill>
                  <a:srgbClr val="FF0000"/>
                </a:solidFill>
              </a:rPr>
              <a:t>Budget / Costing</a:t>
            </a:r>
          </a:p>
          <a:p>
            <a:r>
              <a:rPr lang="en-US" dirty="0" smtClean="0"/>
              <a:t>100% </a:t>
            </a:r>
            <a:r>
              <a:rPr lang="en-US" dirty="0"/>
              <a:t>of Work (Demo</a:t>
            </a:r>
            <a:r>
              <a:rPr lang="en-US" dirty="0" smtClean="0"/>
              <a:t>)</a:t>
            </a:r>
          </a:p>
          <a:p>
            <a:r>
              <a:rPr lang="en-US" dirty="0" smtClean="0"/>
              <a:t>Test Plan &amp; Test Cases</a:t>
            </a:r>
            <a:endParaRPr lang="en-US" dirty="0"/>
          </a:p>
          <a:p>
            <a:r>
              <a:rPr lang="en-US" dirty="0"/>
              <a:t>References</a:t>
            </a:r>
            <a:endParaRPr lang="en-US" dirty="0"/>
          </a:p>
        </p:txBody>
      </p:sp>
      <p:sp>
        <p:nvSpPr>
          <p:cNvPr id="122" name="Google Shape;122;p2"/>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Securo-Guard ( Ecommerce Fake Review Detection Application )</a:t>
            </a:r>
            <a:endParaRPr/>
          </a:p>
        </p:txBody>
      </p:sp>
      <p:sp>
        <p:nvSpPr>
          <p:cNvPr id="123" name="Google Shape;123;p2"/>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2</a:t>
            </a:fld>
            <a:endParaRPr/>
          </a:p>
        </p:txBody>
      </p:sp>
      <p:sp>
        <p:nvSpPr>
          <p:cNvPr id="124" name="Google Shape;124;p2"/>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pic>
        <p:nvPicPr>
          <p:cNvPr id="125" name="Google Shape;125;p2"/>
          <p:cNvPicPr preferRelativeResize="0"/>
          <p:nvPr/>
        </p:nvPicPr>
        <p:blipFill rotWithShape="1">
          <a:blip r:embed="rId3">
            <a:alphaModFix/>
          </a:blip>
          <a:srcRect/>
          <a:stretch/>
        </p:blipFill>
        <p:spPr>
          <a:xfrm>
            <a:off x="6214533" y="1557866"/>
            <a:ext cx="2949046" cy="48429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Problem Statement </a:t>
            </a:r>
            <a:endParaRPr/>
          </a:p>
        </p:txBody>
      </p:sp>
      <p:sp>
        <p:nvSpPr>
          <p:cNvPr id="131" name="Google Shape;131;p3"/>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p>
            <a:pPr marL="233363" lvl="2" indent="0" algn="ctr" rtl="0">
              <a:spcBef>
                <a:spcPts val="0"/>
              </a:spcBef>
              <a:spcAft>
                <a:spcPts val="0"/>
              </a:spcAft>
              <a:buSzPts val="1800"/>
              <a:buNone/>
            </a:pPr>
            <a:endParaRPr sz="2400" b="1" dirty="0">
              <a:solidFill>
                <a:srgbClr val="FF0000"/>
              </a:solidFill>
              <a:latin typeface="Times New Roman"/>
              <a:ea typeface="Times New Roman"/>
              <a:cs typeface="Times New Roman"/>
              <a:sym typeface="Times New Roman"/>
            </a:endParaRPr>
          </a:p>
          <a:p>
            <a:pPr marL="233363" lvl="2" indent="0" algn="ctr" rtl="0">
              <a:spcBef>
                <a:spcPts val="500"/>
              </a:spcBef>
              <a:spcAft>
                <a:spcPts val="0"/>
              </a:spcAft>
              <a:buSzPts val="1500"/>
              <a:buNone/>
            </a:pPr>
            <a:endParaRPr sz="2000" b="1" dirty="0">
              <a:solidFill>
                <a:srgbClr val="FF0000"/>
              </a:solidFill>
              <a:latin typeface="Times New Roman"/>
              <a:ea typeface="Times New Roman"/>
              <a:cs typeface="Times New Roman"/>
              <a:sym typeface="Times New Roman"/>
            </a:endParaRPr>
          </a:p>
          <a:p>
            <a:pPr marL="233363" lvl="2" indent="0" algn="ctr" rtl="0">
              <a:spcBef>
                <a:spcPts val="500"/>
              </a:spcBef>
              <a:spcAft>
                <a:spcPts val="0"/>
              </a:spcAft>
              <a:buSzPts val="1500"/>
              <a:buNone/>
            </a:pPr>
            <a:endParaRPr sz="2000" b="1" dirty="0">
              <a:solidFill>
                <a:srgbClr val="FF0000"/>
              </a:solidFill>
              <a:latin typeface="Times New Roman"/>
              <a:ea typeface="Times New Roman"/>
              <a:cs typeface="Times New Roman"/>
              <a:sym typeface="Times New Roman"/>
            </a:endParaRPr>
          </a:p>
          <a:p>
            <a:pPr marL="233363" lvl="2" indent="0" algn="ctr" rtl="0">
              <a:spcBef>
                <a:spcPts val="500"/>
              </a:spcBef>
              <a:spcAft>
                <a:spcPts val="0"/>
              </a:spcAft>
              <a:buSzPts val="1500"/>
              <a:buNone/>
            </a:pPr>
            <a:r>
              <a:rPr lang="en-US" sz="2000" b="1" dirty="0">
                <a:solidFill>
                  <a:srgbClr val="FF0000"/>
                </a:solidFill>
                <a:latin typeface="Times New Roman"/>
                <a:ea typeface="Times New Roman"/>
                <a:cs typeface="Times New Roman"/>
                <a:sym typeface="Times New Roman"/>
              </a:rPr>
              <a:t>“Identifying Fake Reviews in E-commerce”</a:t>
            </a:r>
            <a:endParaRPr dirty="0"/>
          </a:p>
          <a:p>
            <a:pPr marL="233363" lvl="2" indent="0" algn="ctr" rtl="0">
              <a:spcBef>
                <a:spcPts val="500"/>
              </a:spcBef>
              <a:spcAft>
                <a:spcPts val="0"/>
              </a:spcAft>
              <a:buSzPts val="1500"/>
              <a:buNone/>
            </a:pPr>
            <a:endParaRPr sz="2000" b="1" dirty="0">
              <a:solidFill>
                <a:srgbClr val="FF0000"/>
              </a:solidFill>
              <a:latin typeface="Times New Roman"/>
              <a:ea typeface="Times New Roman"/>
              <a:cs typeface="Times New Roman"/>
              <a:sym typeface="Times New Roman"/>
            </a:endParaRPr>
          </a:p>
          <a:p>
            <a:pPr marL="233363" lvl="2" indent="0" algn="ctr" rtl="0">
              <a:spcBef>
                <a:spcPts val="500"/>
              </a:spcBef>
              <a:spcAft>
                <a:spcPts val="0"/>
              </a:spcAft>
              <a:buSzPts val="1500"/>
              <a:buNone/>
            </a:pPr>
            <a:r>
              <a:rPr lang="en-US" sz="2000" dirty="0">
                <a:latin typeface="Times New Roman"/>
                <a:ea typeface="Times New Roman"/>
                <a:cs typeface="Times New Roman"/>
                <a:sym typeface="Times New Roman"/>
              </a:rPr>
              <a:t>Fake reviews on shopping websites mislead customers into buying low-quality products and harm honest businesses. These reviews are often so convincing that it’s hard to tell what’s real. Current methods to detect fake reviews aren’t effective enough. This project aims to understand how fake reviews are written and create better ways to spot them, helping people shop with confidence.</a:t>
            </a:r>
            <a:endParaRPr dirty="0">
              <a:latin typeface="Times New Roman"/>
              <a:ea typeface="Times New Roman"/>
              <a:cs typeface="Times New Roman"/>
              <a:sym typeface="Times New Roman"/>
            </a:endParaRPr>
          </a:p>
        </p:txBody>
      </p:sp>
      <p:sp>
        <p:nvSpPr>
          <p:cNvPr id="132" name="Google Shape;132;p3"/>
          <p:cNvSpPr txBox="1">
            <a:spLocks noGrp="1"/>
          </p:cNvSpPr>
          <p:nvPr>
            <p:ph type="ftr" idx="11"/>
          </p:nvPr>
        </p:nvSpPr>
        <p:spPr>
          <a:xfrm>
            <a:off x="612647" y="6400800"/>
            <a:ext cx="5407153"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Securo-Guard ( Ecommerce Fake Review Detection Application )</a:t>
            </a:r>
            <a:endParaRPr/>
          </a:p>
          <a:p>
            <a:pPr marL="0" lvl="0" indent="0" algn="l" rtl="0">
              <a:spcBef>
                <a:spcPts val="0"/>
              </a:spcBef>
              <a:spcAft>
                <a:spcPts val="0"/>
              </a:spcAft>
              <a:buNone/>
            </a:pPr>
            <a:endParaRPr/>
          </a:p>
        </p:txBody>
      </p:sp>
      <p:sp>
        <p:nvSpPr>
          <p:cNvPr id="133" name="Google Shape;133;p3"/>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3</a:t>
            </a:fld>
            <a:endParaRPr/>
          </a:p>
        </p:txBody>
      </p:sp>
      <p:sp>
        <p:nvSpPr>
          <p:cNvPr id="134" name="Google Shape;134;p3"/>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200" dirty="0" smtClean="0"/>
              <a:t>SE-FYP-II </a:t>
            </a:r>
            <a:r>
              <a:rPr lang="en-US" sz="1200" dirty="0" err="1" smtClean="0"/>
              <a:t>Hamdard</a:t>
            </a:r>
            <a:r>
              <a:rPr lang="en-US" sz="1200" dirty="0" smtClean="0"/>
              <a:t> </a:t>
            </a:r>
            <a:r>
              <a:rPr lang="en-US" sz="1200" dirty="0"/>
              <a:t>University </a:t>
            </a:r>
            <a:endParaRPr sz="1200" dirty="0"/>
          </a:p>
        </p:txBody>
      </p:sp>
      <p:pic>
        <p:nvPicPr>
          <p:cNvPr id="135" name="Google Shape;135;p3"/>
          <p:cNvPicPr preferRelativeResize="0"/>
          <p:nvPr/>
        </p:nvPicPr>
        <p:blipFill rotWithShape="1">
          <a:blip r:embed="rId3">
            <a:alphaModFix/>
          </a:blip>
          <a:srcRect/>
          <a:stretch/>
        </p:blipFill>
        <p:spPr>
          <a:xfrm>
            <a:off x="7391400" y="1676400"/>
            <a:ext cx="1047322"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Overview</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6" name="Rectangle 2"/>
          <p:cNvSpPr>
            <a:spLocks noGrp="1" noChangeArrowheads="1"/>
          </p:cNvSpPr>
          <p:nvPr>
            <p:ph type="body" idx="1"/>
          </p:nvPr>
        </p:nvSpPr>
        <p:spPr bwMode="auto">
          <a:xfrm>
            <a:off x="609660" y="1593178"/>
            <a:ext cx="831705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Web-based </a:t>
            </a:r>
            <a:r>
              <a:rPr kumimoji="0" lang="en-US" sz="2000" b="1"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SecuroGuard</a:t>
            </a: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tool</a:t>
            </a:r>
            <a:r>
              <a:rPr kumimoji="0" lang="en-US" sz="20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pastes any product link from major e-commerce sites.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AI + NLP engine</a:t>
            </a:r>
            <a:r>
              <a:rPr kumimoji="0" lang="en-US" sz="20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instantly scores each review and flags likely fakes.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Clean dashboard</a:t>
            </a:r>
            <a:r>
              <a:rPr kumimoji="0" lang="en-US" sz="20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shows genuine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fake counts, confidence scores, and simple charts.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Secure, Google-authenticated accounts</a:t>
            </a:r>
            <a:r>
              <a:rPr kumimoji="0" lang="en-US" sz="20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keeps learning as new data arrives.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Modular PHP-Python-MySQL stack</a:t>
            </a:r>
            <a:r>
              <a:rPr kumimoji="0" lang="en-US" sz="20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that scales easily and offers API integration for future expansion.</a:t>
            </a:r>
          </a:p>
        </p:txBody>
      </p:sp>
    </p:spTree>
    <p:extLst>
      <p:ext uri="{BB962C8B-B14F-4D97-AF65-F5344CB8AC3E}">
        <p14:creationId xmlns:p14="http://schemas.microsoft.com/office/powerpoint/2010/main" val="79415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FYP Scope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6" name="Rectangle 2"/>
          <p:cNvSpPr>
            <a:spLocks noGrp="1" noChangeArrowheads="1"/>
          </p:cNvSpPr>
          <p:nvPr>
            <p:ph type="body" idx="1"/>
          </p:nvPr>
        </p:nvSpPr>
        <p:spPr bwMode="auto">
          <a:xfrm>
            <a:off x="612647" y="1556982"/>
            <a:ext cx="827785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Supported Platforms (Current Release)</a:t>
            </a:r>
            <a:r>
              <a:rPr kumimoji="0" lang="en-US" sz="20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accepts product links from Amazon (and other major sites tested) and analyzes English-language text reviews only.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End-to-End Real-Time Pipeline</a:t>
            </a:r>
            <a:r>
              <a:rPr kumimoji="0" lang="en-US" sz="20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fetches reviews, runs the Python ML/NLP model, and returns fake-</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-genuine counts with confidence scores in seconds.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User-Facing Web Dashboard</a:t>
            </a:r>
            <a:r>
              <a:rPr kumimoji="0" lang="en-US" sz="20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responsive interface built with HTML/CSS/JavaScript + Bootstrap, showing summary cards, charts, and recent-search history.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Secure Account &amp; Data Storage</a:t>
            </a:r>
            <a:r>
              <a:rPr kumimoji="0" lang="en-US" sz="20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 email login, PHP session handling, and MySQL tables for users, analyses, and downloadable PDF/CSV reports.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Defined Technical Boundary</a:t>
            </a:r>
            <a:r>
              <a:rPr kumimoji="0" lang="en-US" sz="20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modular PHP-backend + Python micro-service on a local server; no mobile app or browser extension included in this FYP phase.</a:t>
            </a:r>
          </a:p>
        </p:txBody>
      </p:sp>
    </p:spTree>
    <p:extLst>
      <p:ext uri="{BB962C8B-B14F-4D97-AF65-F5344CB8AC3E}">
        <p14:creationId xmlns:p14="http://schemas.microsoft.com/office/powerpoint/2010/main" val="152240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a:t>Objective</a:t>
            </a:r>
            <a:endParaRPr/>
          </a:p>
        </p:txBody>
      </p:sp>
      <p:sp>
        <p:nvSpPr>
          <p:cNvPr id="188" name="Google Shape;188;p5"/>
          <p:cNvSpPr txBox="1">
            <a:spLocks noGrp="1"/>
          </p:cNvSpPr>
          <p:nvPr>
            <p:ph type="body" idx="1"/>
          </p:nvPr>
        </p:nvSpPr>
        <p:spPr>
          <a:xfrm>
            <a:off x="609601" y="1322363"/>
            <a:ext cx="8153400" cy="49641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600"/>
              <a:buNone/>
            </a:pPr>
            <a:endParaRPr sz="3600" b="1">
              <a:solidFill>
                <a:srgbClr val="1F1F1F"/>
              </a:solidFill>
              <a:latin typeface="Times New Roman"/>
              <a:ea typeface="Times New Roman"/>
              <a:cs typeface="Times New Roman"/>
              <a:sym typeface="Times New Roman"/>
            </a:endParaRPr>
          </a:p>
          <a:p>
            <a:pPr marL="320040" lvl="0" indent="-91440" algn="l" rtl="0">
              <a:spcBef>
                <a:spcPts val="0"/>
              </a:spcBef>
              <a:spcAft>
                <a:spcPts val="0"/>
              </a:spcAft>
              <a:buSzPts val="3600"/>
              <a:buFont typeface="Noto Sans Symbols"/>
              <a:buNone/>
            </a:pPr>
            <a:endParaRPr sz="3600" b="1" i="0" u="none" strike="noStrike" cap="none">
              <a:solidFill>
                <a:srgbClr val="1F1F1F"/>
              </a:solidFill>
              <a:latin typeface="Times New Roman"/>
              <a:ea typeface="Times New Roman"/>
              <a:cs typeface="Times New Roman"/>
              <a:sym typeface="Times New Roman"/>
            </a:endParaRPr>
          </a:p>
          <a:p>
            <a:pPr marL="320040" lvl="0" indent="-209550" algn="l" rtl="0">
              <a:spcBef>
                <a:spcPts val="700"/>
              </a:spcBef>
              <a:spcAft>
                <a:spcPts val="0"/>
              </a:spcAft>
              <a:buClr>
                <a:srgbClr val="008000"/>
              </a:buClr>
              <a:buSzPts val="1740"/>
              <a:buNone/>
            </a:pPr>
            <a:endParaRPr/>
          </a:p>
        </p:txBody>
      </p:sp>
      <p:sp>
        <p:nvSpPr>
          <p:cNvPr id="189" name="Google Shape;189;p5"/>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Securo-Guard ( Ecommerce Fake Review Detection Application )</a:t>
            </a:r>
            <a:endParaRPr/>
          </a:p>
          <a:p>
            <a:pPr marL="0" lvl="0" indent="0" algn="l" rtl="0">
              <a:spcBef>
                <a:spcPts val="0"/>
              </a:spcBef>
              <a:spcAft>
                <a:spcPts val="0"/>
              </a:spcAft>
              <a:buNone/>
            </a:pPr>
            <a:endParaRPr/>
          </a:p>
        </p:txBody>
      </p:sp>
      <p:sp>
        <p:nvSpPr>
          <p:cNvPr id="190" name="Google Shape;190;p5"/>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6</a:t>
            </a:fld>
            <a:endParaRPr/>
          </a:p>
        </p:txBody>
      </p:sp>
      <p:sp>
        <p:nvSpPr>
          <p:cNvPr id="191" name="Google Shape;191;p5"/>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
        <p:nvSpPr>
          <p:cNvPr id="192" name="Google Shape;192;p5"/>
          <p:cNvSpPr/>
          <p:nvPr/>
        </p:nvSpPr>
        <p:spPr>
          <a:xfrm>
            <a:off x="457200" y="1691819"/>
            <a:ext cx="8834470" cy="4708981"/>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Efficient Data Collection</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Develop a privacy-compliant system to gather reviews from e-commerce platforms.</a:t>
            </a:r>
            <a:endParaRPr dirty="0"/>
          </a:p>
          <a:p>
            <a:pPr marL="342900" marR="0" lvl="0" indent="-215900" algn="l" rtl="0">
              <a:lnSpc>
                <a:spcPct val="100000"/>
              </a:lnSpc>
              <a:spcBef>
                <a:spcPts val="0"/>
              </a:spcBef>
              <a:spcAft>
                <a:spcPts val="0"/>
              </a:spcAft>
              <a:buClr>
                <a:schemeClr val="dk1"/>
              </a:buClr>
              <a:buSzPts val="2000"/>
              <a:buFont typeface="Noto Sans Symbols"/>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Advanced Detection Model</a:t>
            </a:r>
            <a:r>
              <a:rPr lang="en-US"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Analyze review patterns using AI to identify suspicious content.</a:t>
            </a:r>
            <a:endParaRPr dirty="0"/>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Accurate Classification</a:t>
            </a:r>
            <a:r>
              <a:rPr lang="en-US"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Implement machine learning algorithms for reliable review verification.</a:t>
            </a:r>
            <a:endParaRPr dirty="0"/>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Continuous Improvement</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Evaluate and refine the system through feedback and performance testing.</a:t>
            </a:r>
            <a:endParaRPr dirty="0"/>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Real-Time Analysis</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Enable quick and accurate detection to boost customer trust and fairness. </a:t>
            </a:r>
            <a:endParaRPr dirty="0"/>
          </a:p>
          <a:p>
            <a:pPr marL="0" marR="0" lvl="0"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dirty="0" smtClean="0"/>
              <a:t>Our Methodology</a:t>
            </a:r>
            <a:endParaRPr dirty="0"/>
          </a:p>
        </p:txBody>
      </p:sp>
      <p:sp>
        <p:nvSpPr>
          <p:cNvPr id="207" name="Google Shape;207;p7"/>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sp>
        <p:nvSpPr>
          <p:cNvPr id="208" name="Google Shape;208;p7"/>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Securo-Guard ( Ecommerce Fake Review Detection Application )</a:t>
            </a:r>
            <a:endParaRPr/>
          </a:p>
        </p:txBody>
      </p:sp>
      <p:sp>
        <p:nvSpPr>
          <p:cNvPr id="209" name="Google Shape;209;p7"/>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210" name="Google Shape;210;p7"/>
          <p:cNvSpPr txBox="1">
            <a:spLocks noGrp="1"/>
          </p:cNvSpPr>
          <p:nvPr>
            <p:ph type="body" idx="1"/>
          </p:nvPr>
        </p:nvSpPr>
        <p:spPr>
          <a:xfrm>
            <a:off x="638909" y="2057400"/>
            <a:ext cx="8153400" cy="4495800"/>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SzPts val="1200"/>
              <a:buNone/>
            </a:pPr>
            <a:r>
              <a:rPr lang="en-US" sz="2000" b="1">
                <a:solidFill>
                  <a:srgbClr val="00B050"/>
                </a:solidFill>
                <a:latin typeface="Times New Roman"/>
                <a:ea typeface="Times New Roman"/>
                <a:cs typeface="Times New Roman"/>
                <a:sym typeface="Times New Roman"/>
              </a:rPr>
              <a:t>“Securo-Guard detects fake e-commerce reviews using a spiral model for iterative development and continuous updates, ensuring effective, reliable, and user-friendly fraud detection”</a:t>
            </a:r>
            <a:endParaRPr/>
          </a:p>
          <a:p>
            <a:pPr marL="0" lvl="0" indent="0" algn="l" rtl="0">
              <a:lnSpc>
                <a:spcPct val="150000"/>
              </a:lnSpc>
              <a:spcBef>
                <a:spcPts val="700"/>
              </a:spcBef>
              <a:spcAft>
                <a:spcPts val="0"/>
              </a:spcAft>
              <a:buSzPts val="1080"/>
              <a:buNone/>
            </a:pPr>
            <a:r>
              <a:rPr lang="en-US" sz="1800" b="1">
                <a:latin typeface="Times New Roman"/>
                <a:ea typeface="Times New Roman"/>
                <a:cs typeface="Times New Roman"/>
                <a:sym typeface="Times New Roman"/>
              </a:rPr>
              <a:t>WHY?</a:t>
            </a:r>
            <a:endParaRPr/>
          </a:p>
          <a:p>
            <a:pPr marL="0" lvl="0" indent="0" algn="l" rtl="0">
              <a:lnSpc>
                <a:spcPct val="150000"/>
              </a:lnSpc>
              <a:spcBef>
                <a:spcPts val="700"/>
              </a:spcBef>
              <a:spcAft>
                <a:spcPts val="0"/>
              </a:spcAft>
              <a:buSzPts val="1080"/>
              <a:buNone/>
            </a:pPr>
            <a:endParaRPr sz="1800" b="1">
              <a:latin typeface="Times New Roman"/>
              <a:ea typeface="Times New Roman"/>
              <a:cs typeface="Times New Roman"/>
              <a:sym typeface="Times New Roman"/>
            </a:endParaRPr>
          </a:p>
        </p:txBody>
      </p:sp>
      <p:pic>
        <p:nvPicPr>
          <p:cNvPr id="211" name="Google Shape;211;p7"/>
          <p:cNvPicPr preferRelativeResize="0"/>
          <p:nvPr/>
        </p:nvPicPr>
        <p:blipFill rotWithShape="1">
          <a:blip r:embed="rId3">
            <a:alphaModFix/>
          </a:blip>
          <a:srcRect/>
          <a:stretch/>
        </p:blipFill>
        <p:spPr>
          <a:xfrm>
            <a:off x="6300114" y="3695700"/>
            <a:ext cx="2456234" cy="2286000"/>
          </a:xfrm>
          <a:prstGeom prst="rect">
            <a:avLst/>
          </a:prstGeom>
          <a:noFill/>
          <a:ln>
            <a:noFill/>
          </a:ln>
        </p:spPr>
      </p:pic>
      <p:sp>
        <p:nvSpPr>
          <p:cNvPr id="212" name="Google Shape;212;p7"/>
          <p:cNvSpPr/>
          <p:nvPr/>
        </p:nvSpPr>
        <p:spPr>
          <a:xfrm>
            <a:off x="540434" y="3691162"/>
            <a:ext cx="5501506" cy="190821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Mitigates risks early and adapts to fraud tactics.</a:t>
            </a:r>
            <a:endParaRPr/>
          </a:p>
          <a:p>
            <a:pPr marL="285750" marR="0" lvl="0" indent="-15875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Ensures accuracy through iterative refinement.</a:t>
            </a:r>
            <a:endParaRPr/>
          </a:p>
          <a:p>
            <a:pPr marL="285750" marR="0" lvl="0" indent="-15875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Enhances user-friendliness with regular updates</a:t>
            </a:r>
            <a:r>
              <a:rPr lang="en-US" sz="18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Plan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6" name="Picture 5"/>
          <p:cNvPicPr>
            <a:picLocks noChangeAspect="1"/>
          </p:cNvPicPr>
          <p:nvPr/>
        </p:nvPicPr>
        <p:blipFill>
          <a:blip r:embed="rId2"/>
          <a:stretch>
            <a:fillRect/>
          </a:stretch>
        </p:blipFill>
        <p:spPr>
          <a:xfrm>
            <a:off x="612648" y="2364367"/>
            <a:ext cx="8259748" cy="3970038"/>
          </a:xfrm>
          <a:prstGeom prst="rect">
            <a:avLst/>
          </a:prstGeom>
        </p:spPr>
      </p:pic>
      <p:sp>
        <p:nvSpPr>
          <p:cNvPr id="4" name="Text Placeholder 3"/>
          <p:cNvSpPr>
            <a:spLocks noGrp="1"/>
          </p:cNvSpPr>
          <p:nvPr>
            <p:ph type="body" idx="1"/>
          </p:nvPr>
        </p:nvSpPr>
        <p:spPr>
          <a:xfrm>
            <a:off x="612648" y="1865013"/>
            <a:ext cx="8259748" cy="3823579"/>
          </a:xfrm>
        </p:spPr>
        <p:txBody>
          <a:bodyPr>
            <a:normAutofit/>
          </a:bodyPr>
          <a:lstStyle/>
          <a:p>
            <a:pPr marL="118110" indent="0">
              <a:buNone/>
            </a:pPr>
            <a:r>
              <a:rPr lang="en-US" sz="2000" dirty="0" smtClean="0">
                <a:solidFill>
                  <a:srgbClr val="00B050"/>
                </a:solidFill>
                <a:latin typeface="Times New Roman" panose="02020603050405020304" pitchFamily="18" charset="0"/>
                <a:cs typeface="Times New Roman" panose="02020603050405020304" pitchFamily="18" charset="0"/>
              </a:rPr>
              <a:t>Gantt Chart</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8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0"/>
          <p:cNvSpPr txBox="1">
            <a:spLocks noGrp="1"/>
          </p:cNvSpPr>
          <p:nvPr>
            <p:ph type="title"/>
          </p:nvPr>
        </p:nvSpPr>
        <p:spPr>
          <a:xfrm>
            <a:off x="612648" y="228600"/>
            <a:ext cx="7616952"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Twentieth Century"/>
              <a:buNone/>
            </a:pPr>
            <a:r>
              <a:rPr lang="en-US" dirty="0" smtClean="0"/>
              <a:t>FYP Deliverables </a:t>
            </a:r>
            <a:endParaRPr dirty="0"/>
          </a:p>
        </p:txBody>
      </p:sp>
      <p:sp>
        <p:nvSpPr>
          <p:cNvPr id="349" name="Google Shape;349;p20"/>
          <p:cNvSpPr txBox="1">
            <a:spLocks noGrp="1"/>
          </p:cNvSpPr>
          <p:nvPr>
            <p:ph type="body" idx="1"/>
          </p:nvPr>
        </p:nvSpPr>
        <p:spPr>
          <a:xfrm>
            <a:off x="609600" y="1314693"/>
            <a:ext cx="8153400" cy="449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60000"/>
              <a:buNone/>
            </a:pPr>
            <a:endParaRPr sz="2000" dirty="0">
              <a:latin typeface="Times New Roman"/>
              <a:ea typeface="Times New Roman"/>
              <a:cs typeface="Times New Roman"/>
              <a:sym typeface="Times New Roman"/>
            </a:endParaRPr>
          </a:p>
          <a:p>
            <a:pPr marL="118110" indent="0">
              <a:buNone/>
            </a:pPr>
            <a:endParaRPr sz="2000" dirty="0">
              <a:latin typeface="Times New Roman"/>
              <a:ea typeface="Times New Roman"/>
              <a:cs typeface="Times New Roman"/>
              <a:sym typeface="Times New Roman"/>
            </a:endParaRPr>
          </a:p>
          <a:p>
            <a:pPr marL="0" lvl="0" indent="0" algn="l" rtl="0">
              <a:spcBef>
                <a:spcPts val="700"/>
              </a:spcBef>
              <a:spcAft>
                <a:spcPts val="0"/>
              </a:spcAft>
              <a:buSzPct val="60000"/>
              <a:buNone/>
            </a:pPr>
            <a:endParaRPr sz="2000" dirty="0">
              <a:latin typeface="Times New Roman"/>
              <a:ea typeface="Times New Roman"/>
              <a:cs typeface="Times New Roman"/>
              <a:sym typeface="Times New Roman"/>
            </a:endParaRPr>
          </a:p>
          <a:p>
            <a:pPr marL="0" lvl="0" indent="0" algn="l" rtl="0">
              <a:spcBef>
                <a:spcPts val="700"/>
              </a:spcBef>
              <a:spcAft>
                <a:spcPts val="0"/>
              </a:spcAft>
              <a:buSzPct val="59999"/>
              <a:buNone/>
            </a:pPr>
            <a:endParaRPr dirty="0"/>
          </a:p>
        </p:txBody>
      </p:sp>
      <p:sp>
        <p:nvSpPr>
          <p:cNvPr id="350" name="Google Shape;350;p20"/>
          <p:cNvSpPr txBox="1">
            <a:spLocks noGrp="1"/>
          </p:cNvSpPr>
          <p:nvPr>
            <p:ph type="ftr" idx="11"/>
          </p:nvPr>
        </p:nvSpPr>
        <p:spPr>
          <a:xfrm>
            <a:off x="609601" y="6400800"/>
            <a:ext cx="5410200" cy="288925"/>
          </a:xfrm>
          <a:prstGeom prst="rect">
            <a:avLst/>
          </a:prstGeom>
          <a:solidFill>
            <a:srgbClr val="F8630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Securo-Guard ( Ecommerce Fake Review Detection Application )</a:t>
            </a:r>
            <a:endParaRPr/>
          </a:p>
        </p:txBody>
      </p:sp>
      <p:sp>
        <p:nvSpPr>
          <p:cNvPr id="351" name="Google Shape;351;p20"/>
          <p:cNvSpPr txBox="1">
            <a:spLocks noGrp="1"/>
          </p:cNvSpPr>
          <p:nvPr>
            <p:ph type="sldNum" idx="12"/>
          </p:nvPr>
        </p:nvSpPr>
        <p:spPr>
          <a:xfrm>
            <a:off x="0" y="1279524"/>
            <a:ext cx="533400" cy="244476"/>
          </a:xfrm>
          <a:prstGeom prst="rect">
            <a:avLst/>
          </a:prstGeom>
          <a:solidFill>
            <a:srgbClr val="008000"/>
          </a:solidFill>
          <a:ln>
            <a:noFill/>
          </a:ln>
        </p:spPr>
        <p:txBody>
          <a:bodyPr spcFirstLastPara="1" wrap="square" lIns="91425" tIns="45700" rIns="91425" bIns="45700" anchor="ctr" anchorCtr="0">
            <a:normAutofit fontScale="62500" lnSpcReduction="20000"/>
          </a:bodyPr>
          <a:lstStyle/>
          <a:p>
            <a:pPr marL="0" lvl="0" indent="0" algn="ctr" rtl="0">
              <a:spcBef>
                <a:spcPts val="0"/>
              </a:spcBef>
              <a:spcAft>
                <a:spcPts val="0"/>
              </a:spcAft>
              <a:buNone/>
            </a:pPr>
            <a:fld id="{00000000-1234-1234-1234-123412341234}" type="slidenum">
              <a:rPr lang="en-US"/>
              <a:t>9</a:t>
            </a:fld>
            <a:endParaRPr/>
          </a:p>
        </p:txBody>
      </p:sp>
      <p:sp>
        <p:nvSpPr>
          <p:cNvPr id="352" name="Google Shape;352;p20"/>
          <p:cNvSpPr txBox="1">
            <a:spLocks noGrp="1"/>
          </p:cNvSpPr>
          <p:nvPr>
            <p:ph type="dt" idx="10"/>
          </p:nvPr>
        </p:nvSpPr>
        <p:spPr>
          <a:xfrm>
            <a:off x="6248400" y="6400800"/>
            <a:ext cx="2514600" cy="304800"/>
          </a:xfrm>
          <a:prstGeom prst="rect">
            <a:avLst/>
          </a:prstGeom>
          <a:solidFill>
            <a:srgbClr val="00800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SE-FYP-I    Hamdard University </a:t>
            </a:r>
            <a:endParaRPr/>
          </a:p>
        </p:txBody>
      </p:sp>
      <p:pic>
        <p:nvPicPr>
          <p:cNvPr id="2" name="Picture 1"/>
          <p:cNvPicPr>
            <a:picLocks noChangeAspect="1"/>
          </p:cNvPicPr>
          <p:nvPr/>
        </p:nvPicPr>
        <p:blipFill>
          <a:blip r:embed="rId3"/>
          <a:stretch>
            <a:fillRect/>
          </a:stretch>
        </p:blipFill>
        <p:spPr>
          <a:xfrm>
            <a:off x="609600" y="1919287"/>
            <a:ext cx="8229600" cy="3891206"/>
          </a:xfrm>
          <a:prstGeom prst="rect">
            <a:avLst/>
          </a:prstGeom>
        </p:spPr>
      </p:pic>
    </p:spTree>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714</Words>
  <Application>Microsoft Office PowerPoint</Application>
  <PresentationFormat>On-screen Show (4:3)</PresentationFormat>
  <Paragraphs>137</Paragraphs>
  <Slides>17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Twentieth Century</vt:lpstr>
      <vt:lpstr>Noto Sans Symbols</vt:lpstr>
      <vt:lpstr>Calibri</vt:lpstr>
      <vt:lpstr>Times New Roman</vt:lpstr>
      <vt:lpstr>Arial</vt:lpstr>
      <vt:lpstr>Wingdings</vt:lpstr>
      <vt:lpstr>Arial Black</vt:lpstr>
      <vt:lpstr>Median</vt:lpstr>
      <vt:lpstr>PowerPoint Presentation</vt:lpstr>
      <vt:lpstr>Table of Contents </vt:lpstr>
      <vt:lpstr>Problem Statement </vt:lpstr>
      <vt:lpstr>Solution Overview</vt:lpstr>
      <vt:lpstr>FYP Scope</vt:lpstr>
      <vt:lpstr>Objective</vt:lpstr>
      <vt:lpstr>Our Methodology</vt:lpstr>
      <vt:lpstr>Our Project Plan</vt:lpstr>
      <vt:lpstr>FYP Deliverables </vt:lpstr>
      <vt:lpstr>Budget / Costing</vt:lpstr>
      <vt:lpstr>Demo ( Login+Signup Page ) </vt:lpstr>
      <vt:lpstr>Demo ( URL-Input Page )</vt:lpstr>
      <vt:lpstr>Demo ( Report Page )</vt:lpstr>
      <vt:lpstr>Demo ( Feedback Page )</vt:lpstr>
      <vt:lpstr>Test Plan &amp; Test Cases</vt:lpstr>
      <vt:lpstr>Reference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Faarah</cp:lastModifiedBy>
  <cp:revision>8</cp:revision>
  <dcterms:created xsi:type="dcterms:W3CDTF">2015-09-23T05:32:20Z</dcterms:created>
  <dcterms:modified xsi:type="dcterms:W3CDTF">2025-07-06T18:10:53Z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2025-01-13T04:10:53Z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8b72c1ba-d573-4774-84f1-90316fe96686</vt:lpwstr>
  </property>
  <property fmtid="{D5CDD505-2E9C-101B-9397-08002B2CF9AE}" pid="7" name="MSIP_Label_defa4170-0d19-0005-0004-bc88714345d2_ActionId">
    <vt:lpwstr>fd694e89-f26c-401b-bd2d-e57f4858340b</vt:lpwstr>
  </property>
  <property fmtid="{D5CDD505-2E9C-101B-9397-08002B2CF9AE}" pid="8" name="MSIP_Label_defa4170-0d19-0005-0004-bc88714345d2_ContentBits">
    <vt:lpwstr>0</vt:lpwstr>
  </property>
</Properties>
</file>