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345" r:id="rId3"/>
    <p:sldId id="257" r:id="rId4"/>
    <p:sldId id="338" r:id="rId5"/>
    <p:sldId id="265" r:id="rId6"/>
    <p:sldId id="347" r:id="rId7"/>
    <p:sldId id="350" r:id="rId8"/>
    <p:sldId id="264" r:id="rId9"/>
    <p:sldId id="266" r:id="rId10"/>
    <p:sldId id="344" r:id="rId11"/>
    <p:sldId id="269" r:id="rId12"/>
    <p:sldId id="270" r:id="rId13"/>
    <p:sldId id="271" r:id="rId14"/>
    <p:sldId id="274" r:id="rId15"/>
    <p:sldId id="273" r:id="rId16"/>
    <p:sldId id="343" r:id="rId17"/>
    <p:sldId id="275" r:id="rId18"/>
    <p:sldId id="342" r:id="rId19"/>
    <p:sldId id="340" r:id="rId20"/>
    <p:sldId id="332" r:id="rId21"/>
    <p:sldId id="349" r:id="rId22"/>
    <p:sldId id="279" r:id="rId23"/>
    <p:sldId id="329" r:id="rId24"/>
    <p:sldId id="330" r:id="rId25"/>
    <p:sldId id="341" r:id="rId26"/>
    <p:sldId id="331" r:id="rId27"/>
    <p:sldId id="34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98" userDrawn="1">
          <p15:clr>
            <a:srgbClr val="A4A3A4"/>
          </p15:clr>
        </p15:guide>
        <p15:guide id="3" orient="horz" pos="43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F82"/>
    <a:srgbClr val="186FC1"/>
    <a:srgbClr val="929000"/>
    <a:srgbClr val="CAEE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3"/>
    <p:restoredTop sz="94688"/>
  </p:normalViewPr>
  <p:slideViewPr>
    <p:cSldViewPr snapToGrid="0" showGuides="1">
      <p:cViewPr varScale="1">
        <p:scale>
          <a:sx n="96" d="100"/>
          <a:sy n="96" d="100"/>
        </p:scale>
        <p:origin x="296" y="168"/>
      </p:cViewPr>
      <p:guideLst>
        <p:guide pos="98"/>
        <p:guide orient="horz" pos="431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BCE0B-EBAA-FE4F-9215-E4B81B572ECB}" type="datetimeFigureOut">
              <a:rPr lang="en-US" smtClean="0"/>
              <a:t>3/4/24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447DC-44CC-A542-A76F-68F5C438063C}" type="slidenum">
              <a:rPr lang="en-US" smtClean="0"/>
              <a:t>‹#›</a:t>
            </a:fld>
            <a:endParaRPr lang="en-US"/>
          </a:p>
        </p:txBody>
      </p:sp>
    </p:spTree>
    <p:extLst>
      <p:ext uri="{BB962C8B-B14F-4D97-AF65-F5344CB8AC3E}">
        <p14:creationId xmlns:p14="http://schemas.microsoft.com/office/powerpoint/2010/main" val="193964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Fernanda Kyle, I’m going to present the data I’ve </a:t>
            </a:r>
            <a:r>
              <a:rPr lang="en-US" dirty="0" err="1"/>
              <a:t>analised</a:t>
            </a:r>
            <a:r>
              <a:rPr lang="en-US" dirty="0"/>
              <a:t> on the </a:t>
            </a:r>
            <a:r>
              <a:rPr lang="en-GB" b="0" i="0" dirty="0">
                <a:solidFill>
                  <a:srgbClr val="2D3B45"/>
                </a:solidFill>
                <a:effectLst/>
              </a:rPr>
              <a:t>Utilisation trends of </a:t>
            </a:r>
            <a:r>
              <a:rPr lang="en-GB" b="0" i="0" dirty="0" err="1">
                <a:solidFill>
                  <a:srgbClr val="2D3B45"/>
                </a:solidFill>
                <a:effectLst/>
              </a:rPr>
              <a:t>GPSurgeries</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a:t>
            </a:fld>
            <a:endParaRPr lang="en-US"/>
          </a:p>
        </p:txBody>
      </p:sp>
    </p:spTree>
    <p:extLst>
      <p:ext uri="{BB962C8B-B14F-4D97-AF65-F5344CB8AC3E}">
        <p14:creationId xmlns:p14="http://schemas.microsoft.com/office/powerpoint/2010/main" val="389296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days of the week, I discovered that appointments happen more at the beginning of the week, with Friday having almost 10 million </a:t>
            </a:r>
            <a:r>
              <a:rPr lang="en-GB" b="0" i="0" dirty="0">
                <a:solidFill>
                  <a:srgbClr val="0D0D0D"/>
                </a:solidFill>
                <a:effectLst/>
                <a:latin typeface="Söhne"/>
              </a:rPr>
              <a:t>fewer appointments than Tuesdays</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10</a:t>
            </a:fld>
            <a:endParaRPr lang="en-US"/>
          </a:p>
        </p:txBody>
      </p:sp>
    </p:spTree>
    <p:extLst>
      <p:ext uri="{BB962C8B-B14F-4D97-AF65-F5344CB8AC3E}">
        <p14:creationId xmlns:p14="http://schemas.microsoft.com/office/powerpoint/2010/main" val="300835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GPs account for 53.5% of the total appointments, while Other Practice Staff represent 46.5%. </a:t>
            </a:r>
          </a:p>
          <a:p>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dirty="0">
                <a:effectLst/>
                <a:latin typeface="Aptos" panose="020B0004020202020204" pitchFamily="34" charset="0"/>
                <a:ea typeface="Aptos" panose="020B0004020202020204" pitchFamily="34" charset="0"/>
                <a:cs typeface="Times New Roman" panose="02020603050405020304" pitchFamily="18" charset="0"/>
              </a:rPr>
              <a:t>Other-Practice-Staff comprises range of 12 professional types, including nurses. </a:t>
            </a:r>
          </a:p>
          <a:p>
            <a:r>
              <a:rPr lang="en-GB" sz="1800" dirty="0">
                <a:effectLst/>
                <a:latin typeface="Aptos" panose="020B0004020202020204" pitchFamily="34" charset="0"/>
                <a:ea typeface="Aptos" panose="020B0004020202020204" pitchFamily="34" charset="0"/>
                <a:cs typeface="Times New Roman" panose="02020603050405020304" pitchFamily="18" charset="0"/>
              </a:rPr>
              <a:t>I believe it’s crucial to discern between different professionals for improved planning.</a:t>
            </a:r>
            <a:r>
              <a:rPr lang="en-GB" dirty="0">
                <a:effectLst/>
              </a:rPr>
              <a:t> </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11</a:t>
            </a:fld>
            <a:endParaRPr lang="en-US"/>
          </a:p>
        </p:txBody>
      </p:sp>
    </p:spTree>
    <p:extLst>
      <p:ext uri="{BB962C8B-B14F-4D97-AF65-F5344CB8AC3E}">
        <p14:creationId xmlns:p14="http://schemas.microsoft.com/office/powerpoint/2010/main" val="285414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Face-to-face appointments represent the majority of appointments (61%), while telephone appointments make up a significant portion as well (38%).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suggests that during periods of increased demand, patients tend to prefer or require face-to-face appointments.</a:t>
            </a:r>
          </a:p>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12</a:t>
            </a:fld>
            <a:endParaRPr lang="en-US"/>
          </a:p>
        </p:txBody>
      </p:sp>
    </p:spTree>
    <p:extLst>
      <p:ext uri="{BB962C8B-B14F-4D97-AF65-F5344CB8AC3E}">
        <p14:creationId xmlns:p14="http://schemas.microsoft.com/office/powerpoint/2010/main" val="132713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0D0D0D"/>
                </a:solidFill>
                <a:effectLst/>
              </a:rPr>
              <a:t>The majority of appointments are booked for the same day (46%), suggesting that a significant portion of patients prefer or require short notice appointments.</a:t>
            </a:r>
          </a:p>
          <a:p>
            <a:r>
              <a:rPr lang="en-GB" b="0" i="0" dirty="0">
                <a:solidFill>
                  <a:srgbClr val="0D0D0D"/>
                </a:solidFill>
                <a:effectLst/>
                <a:latin typeface="Söhne"/>
              </a:rPr>
              <a:t>However, the next most common timeframe is 2-7 days, rather than 1 day. </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13</a:t>
            </a:fld>
            <a:endParaRPr lang="en-US"/>
          </a:p>
        </p:txBody>
      </p:sp>
    </p:spTree>
    <p:extLst>
      <p:ext uri="{BB962C8B-B14F-4D97-AF65-F5344CB8AC3E}">
        <p14:creationId xmlns:p14="http://schemas.microsoft.com/office/powerpoint/2010/main" val="941654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specifically for appointments with Other Practice Staff,</a:t>
            </a:r>
          </a:p>
          <a:p>
            <a:endParaRPr lang="en-GB" b="0" i="0" dirty="0">
              <a:solidFill>
                <a:srgbClr val="0D0D0D"/>
              </a:solidFill>
              <a:effectLst/>
              <a:latin typeface="Söhne"/>
            </a:endParaRPr>
          </a:p>
          <a:p>
            <a:r>
              <a:rPr lang="en-GB" b="0" i="0" dirty="0">
                <a:solidFill>
                  <a:srgbClr val="0D0D0D"/>
                </a:solidFill>
                <a:effectLst/>
                <a:latin typeface="Söhne"/>
              </a:rPr>
              <a:t>, including effective communication techniques, building rapport with patients</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16</a:t>
            </a:fld>
            <a:endParaRPr lang="en-US"/>
          </a:p>
        </p:txBody>
      </p:sp>
    </p:spTree>
    <p:extLst>
      <p:ext uri="{BB962C8B-B14F-4D97-AF65-F5344CB8AC3E}">
        <p14:creationId xmlns:p14="http://schemas.microsoft.com/office/powerpoint/2010/main" val="1388904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where in-person visits may not be necessary</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17</a:t>
            </a:fld>
            <a:endParaRPr lang="en-US"/>
          </a:p>
        </p:txBody>
      </p:sp>
    </p:spTree>
    <p:extLst>
      <p:ext uri="{BB962C8B-B14F-4D97-AF65-F5344CB8AC3E}">
        <p14:creationId xmlns:p14="http://schemas.microsoft.com/office/powerpoint/2010/main" val="3965115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latin typeface="Söhne"/>
              </a:rPr>
              <a:t>to accommodate patients' diverse schedules and release pressure on GP same day appointments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22222"/>
              </a:solidFill>
              <a:effectLst/>
              <a:latin typeface="Lora"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22222"/>
              </a:solidFill>
              <a:effectLst/>
              <a:latin typeface="Lora"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Lora" panose="020F0502020204030204" pitchFamily="34" charset="0"/>
              </a:rPr>
              <a:t>Limitations to Missed appointments:  We don't have any information regarding the patient's demographic or socioeconomic factors associated with higher rates of missed appointments. </a:t>
            </a:r>
          </a:p>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20</a:t>
            </a:fld>
            <a:endParaRPr lang="en-US"/>
          </a:p>
        </p:txBody>
      </p:sp>
    </p:spTree>
    <p:extLst>
      <p:ext uri="{BB962C8B-B14F-4D97-AF65-F5344CB8AC3E}">
        <p14:creationId xmlns:p14="http://schemas.microsoft.com/office/powerpoint/2010/main" val="8580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21</a:t>
            </a:fld>
            <a:endParaRPr lang="en-US"/>
          </a:p>
        </p:txBody>
      </p:sp>
    </p:spTree>
    <p:extLst>
      <p:ext uri="{BB962C8B-B14F-4D97-AF65-F5344CB8AC3E}">
        <p14:creationId xmlns:p14="http://schemas.microsoft.com/office/powerpoint/2010/main" val="3207860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We are looking at database that gathered Tweets in the UK with the hashtag Healthcare. The most frequently used reveals a broader conversation on Twitter.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We can see hashtags such as #strategy,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pharmal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#marketing, #Competitive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Inteligence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#Competitive Marketing mixed with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nhs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relevant hashtags.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Indicates a diverse range of topics being discussed.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ptos" panose="020B0004020202020204" pitchFamily="34" charset="0"/>
                <a:ea typeface="Aptos" panose="020B0004020202020204" pitchFamily="34" charset="0"/>
                <a:cs typeface="Times New Roman" panose="02020603050405020304" pitchFamily="18" charset="0"/>
              </a:rPr>
              <a:t>When we filtering for tweets with more than one retweet we have clearer visibility of important hashtags for the NHS, such as #</a:t>
            </a:r>
            <a:r>
              <a:rPr lang="en-GB" sz="1800" dirty="0" err="1">
                <a:effectLst/>
                <a:latin typeface="Aptos" panose="020B0004020202020204" pitchFamily="34" charset="0"/>
                <a:ea typeface="Aptos" panose="020B0004020202020204" pitchFamily="34" charset="0"/>
                <a:cs typeface="Times New Roman" panose="02020603050405020304" pitchFamily="18" charset="0"/>
              </a:rPr>
              <a:t>digitalhealth</a:t>
            </a:r>
            <a:r>
              <a:rPr lang="en-GB" sz="1800" dirty="0">
                <a:effectLst/>
                <a:latin typeface="Aptos" panose="020B0004020202020204" pitchFamily="34" charset="0"/>
                <a:ea typeface="Aptos" panose="020B0004020202020204" pitchFamily="34" charset="0"/>
                <a:cs typeface="Times New Roman" panose="02020603050405020304" pitchFamily="18" charset="0"/>
              </a:rPr>
              <a:t>, #vaccine, and #science, among the top trending hashtags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However, when we Filter for tweets with more than two retweets the hashtags highlighted that I just mentioned above no longer appear among the top trending hashtags.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highlights the potential impact in promoting NHS hashtags.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22</a:t>
            </a:fld>
            <a:endParaRPr lang="en-US"/>
          </a:p>
        </p:txBody>
      </p:sp>
    </p:spTree>
    <p:extLst>
      <p:ext uri="{BB962C8B-B14F-4D97-AF65-F5344CB8AC3E}">
        <p14:creationId xmlns:p14="http://schemas.microsoft.com/office/powerpoint/2010/main" val="4125198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ways to </a:t>
            </a:r>
            <a:r>
              <a:rPr lang="en-US" dirty="0" err="1"/>
              <a:t>analyse</a:t>
            </a:r>
            <a:r>
              <a:rPr lang="en-US" dirty="0"/>
              <a:t> social media data, for example, here we have </a:t>
            </a:r>
            <a:r>
              <a:rPr lang="en-GB" b="0" i="0" dirty="0">
                <a:solidFill>
                  <a:srgbClr val="0D0D0D"/>
                </a:solidFill>
                <a:effectLst/>
                <a:latin typeface="Söhne"/>
              </a:rPr>
              <a:t>Word clouds.</a:t>
            </a:r>
          </a:p>
          <a:p>
            <a:r>
              <a:rPr lang="en-GB" b="0" i="0" dirty="0">
                <a:solidFill>
                  <a:srgbClr val="0D0D0D"/>
                </a:solidFill>
                <a:effectLst/>
                <a:latin typeface="Söhne"/>
              </a:rPr>
              <a:t>The size of each word corresponds to its frequency of appearance in the </a:t>
            </a:r>
            <a:r>
              <a:rPr lang="en-GB" b="0" i="0" dirty="0" err="1">
                <a:solidFill>
                  <a:srgbClr val="0D0D0D"/>
                </a:solidFill>
                <a:effectLst/>
                <a:latin typeface="Söhne"/>
              </a:rPr>
              <a:t>analyzed</a:t>
            </a:r>
            <a:r>
              <a:rPr lang="en-GB" b="0" i="0" dirty="0">
                <a:solidFill>
                  <a:srgbClr val="0D0D0D"/>
                </a:solidFill>
                <a:effectLst/>
                <a:latin typeface="Söhne"/>
              </a:rPr>
              <a:t> text data. </a:t>
            </a:r>
          </a:p>
        </p:txBody>
      </p:sp>
      <p:sp>
        <p:nvSpPr>
          <p:cNvPr id="4" name="Slide Number Placeholder 3"/>
          <p:cNvSpPr>
            <a:spLocks noGrp="1"/>
          </p:cNvSpPr>
          <p:nvPr>
            <p:ph type="sldNum" sz="quarter" idx="5"/>
          </p:nvPr>
        </p:nvSpPr>
        <p:spPr/>
        <p:txBody>
          <a:bodyPr/>
          <a:lstStyle/>
          <a:p>
            <a:fld id="{9BD447DC-44CC-A542-A76F-68F5C438063C}" type="slidenum">
              <a:rPr lang="en-US" smtClean="0"/>
              <a:t>23</a:t>
            </a:fld>
            <a:endParaRPr lang="en-US"/>
          </a:p>
        </p:txBody>
      </p:sp>
    </p:spTree>
    <p:extLst>
      <p:ext uri="{BB962C8B-B14F-4D97-AF65-F5344CB8AC3E}">
        <p14:creationId xmlns:p14="http://schemas.microsoft.com/office/powerpoint/2010/main" val="348346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you are here is because </a:t>
            </a:r>
          </a:p>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2</a:t>
            </a:fld>
            <a:endParaRPr lang="en-US"/>
          </a:p>
        </p:txBody>
      </p:sp>
    </p:spTree>
    <p:extLst>
      <p:ext uri="{BB962C8B-B14F-4D97-AF65-F5344CB8AC3E}">
        <p14:creationId xmlns:p14="http://schemas.microsoft.com/office/powerpoint/2010/main" val="1268893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possible to do a sentiment analysis where the polarity scores shows if the sentiments are positive, negative or neutral and subjective score where we can identify if the tweets are more objective or subjective.</a:t>
            </a:r>
          </a:p>
          <a:p>
            <a:r>
              <a:rPr lang="en-US" dirty="0"/>
              <a:t>In our sample data, for example, we can see that the tweets with healthcare hashtags are mostly neutral and objective</a:t>
            </a:r>
          </a:p>
        </p:txBody>
      </p:sp>
      <p:sp>
        <p:nvSpPr>
          <p:cNvPr id="4" name="Slide Number Placeholder 3"/>
          <p:cNvSpPr>
            <a:spLocks noGrp="1"/>
          </p:cNvSpPr>
          <p:nvPr>
            <p:ph type="sldNum" sz="quarter" idx="5"/>
          </p:nvPr>
        </p:nvSpPr>
        <p:spPr/>
        <p:txBody>
          <a:bodyPr/>
          <a:lstStyle/>
          <a:p>
            <a:fld id="{9BD447DC-44CC-A542-A76F-68F5C438063C}" type="slidenum">
              <a:rPr lang="en-US" smtClean="0"/>
              <a:t>24</a:t>
            </a:fld>
            <a:endParaRPr lang="en-US"/>
          </a:p>
        </p:txBody>
      </p:sp>
    </p:spTree>
    <p:extLst>
      <p:ext uri="{BB962C8B-B14F-4D97-AF65-F5344CB8AC3E}">
        <p14:creationId xmlns:p14="http://schemas.microsoft.com/office/powerpoint/2010/main" val="3963638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Lora" panose="020F0502020204030204" pitchFamily="34" charset="0"/>
              </a:rPr>
              <a:t>I was asked the question  if here was a </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potential value of incorporating external data sources such as Twitter?</a:t>
            </a:r>
            <a:endParaRPr lang="en-US" dirty="0"/>
          </a:p>
          <a:p>
            <a:r>
              <a:rPr lang="en-GB" b="0" i="0" dirty="0">
                <a:solidFill>
                  <a:srgbClr val="222222"/>
                </a:solidFill>
                <a:effectLst/>
                <a:latin typeface="Lora" panose="020F0502020204030204" pitchFamily="34" charset="0"/>
              </a:rPr>
              <a:t>The short answer is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Lora" panose="020F0502020204030204" pitchFamily="34" charset="0"/>
              </a:rPr>
              <a:t>I showed you  </a:t>
            </a:r>
            <a:r>
              <a:rPr lang="en-GB" sz="1200" dirty="0">
                <a:effectLst/>
                <a:latin typeface="Aptos" panose="020B0004020202020204" pitchFamily="34" charset="0"/>
                <a:ea typeface="Aptos" panose="020B0004020202020204" pitchFamily="34" charset="0"/>
                <a:cs typeface="Times New Roman" panose="02020603050405020304" pitchFamily="18" charset="0"/>
              </a:rPr>
              <a:t>Incorporating insights from </a:t>
            </a:r>
            <a:r>
              <a:rPr lang="en-GB" dirty="0">
                <a:latin typeface="Aptos" panose="020B0004020202020204" pitchFamily="34" charset="0"/>
                <a:ea typeface="Aptos" panose="020B0004020202020204" pitchFamily="34" charset="0"/>
                <a:cs typeface="Times New Roman" panose="02020603050405020304" pitchFamily="18" charset="0"/>
              </a:rPr>
              <a:t>popular tweets </a:t>
            </a:r>
            <a:r>
              <a:rPr lang="en-GB" sz="1200" dirty="0">
                <a:effectLst/>
                <a:latin typeface="Aptos" panose="020B0004020202020204" pitchFamily="34" charset="0"/>
                <a:ea typeface="Aptos" panose="020B0004020202020204" pitchFamily="34" charset="0"/>
                <a:cs typeface="Times New Roman" panose="02020603050405020304" pitchFamily="18" charset="0"/>
              </a:rPr>
              <a:t>alongside comprehensive hashtag analysis can provide valuable feedback.</a:t>
            </a:r>
          </a:p>
          <a:p>
            <a:r>
              <a:rPr lang="en-GB" b="0" i="0" dirty="0">
                <a:solidFill>
                  <a:srgbClr val="222222"/>
                </a:solidFill>
                <a:effectLst/>
                <a:latin typeface="Lora" panose="020F0502020204030204" pitchFamily="34" charset="0"/>
              </a:rPr>
              <a:t>There is the</a:t>
            </a:r>
          </a:p>
          <a:p>
            <a:r>
              <a:rPr lang="en-GB" b="0" i="0" dirty="0">
                <a:solidFill>
                  <a:srgbClr val="222222"/>
                </a:solidFill>
                <a:effectLst/>
                <a:latin typeface="Lora" panose="020F0502020204030204" pitchFamily="34" charset="0"/>
              </a:rPr>
              <a:t>It all comes to a cost that need to be considered when planning budget.</a:t>
            </a:r>
          </a:p>
        </p:txBody>
      </p:sp>
      <p:sp>
        <p:nvSpPr>
          <p:cNvPr id="4" name="Slide Number Placeholder 3"/>
          <p:cNvSpPr>
            <a:spLocks noGrp="1"/>
          </p:cNvSpPr>
          <p:nvPr>
            <p:ph type="sldNum" sz="quarter" idx="5"/>
          </p:nvPr>
        </p:nvSpPr>
        <p:spPr/>
        <p:txBody>
          <a:bodyPr/>
          <a:lstStyle/>
          <a:p>
            <a:fld id="{9BD447DC-44CC-A542-A76F-68F5C438063C}" type="slidenum">
              <a:rPr lang="en-US" smtClean="0"/>
              <a:t>26</a:t>
            </a:fld>
            <a:endParaRPr lang="en-US"/>
          </a:p>
        </p:txBody>
      </p:sp>
    </p:spTree>
    <p:extLst>
      <p:ext uri="{BB962C8B-B14F-4D97-AF65-F5344CB8AC3E}">
        <p14:creationId xmlns:p14="http://schemas.microsoft.com/office/powerpoint/2010/main" val="141806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And I’m going to address these key questions for budget planning.</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b="0" i="0" dirty="0">
                <a:solidFill>
                  <a:srgbClr val="0D0D0D"/>
                </a:solidFill>
                <a:effectLst/>
                <a:latin typeface="Söhne"/>
              </a:rPr>
            </a:br>
            <a:r>
              <a:rPr lang="en-GB" b="0" i="0" dirty="0">
                <a:solidFill>
                  <a:srgbClr val="0D0D0D"/>
                </a:solidFill>
                <a:effectLst/>
                <a:latin typeface="Söhne"/>
              </a:rPr>
              <a:t>We are going to look at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Capacity Assessment:</a:t>
            </a:r>
          </a:p>
          <a:p>
            <a:endParaRPr lang="en-GB" b="0" i="0" dirty="0">
              <a:solidFill>
                <a:srgbClr val="0D0D0D"/>
              </a:solidFill>
              <a:effectLst/>
              <a:latin typeface="Söhne"/>
            </a:endParaRPr>
          </a:p>
          <a:p>
            <a:r>
              <a:rPr lang="en-GB" b="0" i="0" dirty="0">
                <a:solidFill>
                  <a:srgbClr val="0D0D0D"/>
                </a:solidFill>
                <a:effectLst/>
                <a:latin typeface="Söhne"/>
              </a:rPr>
              <a:t>We aim to gain a comprehensive understanding of current utilization patterns, identify areas for optimization, and explore the potential benefits of incorporating external data sources such as Twitter.</a:t>
            </a:r>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3</a:t>
            </a:fld>
            <a:endParaRPr lang="en-US"/>
          </a:p>
        </p:txBody>
      </p:sp>
    </p:spTree>
    <p:extLst>
      <p:ext uri="{BB962C8B-B14F-4D97-AF65-F5344CB8AC3E}">
        <p14:creationId xmlns:p14="http://schemas.microsoft.com/office/powerpoint/2010/main" val="321128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looking at capacity assessment results</a:t>
            </a:r>
          </a:p>
        </p:txBody>
      </p:sp>
      <p:sp>
        <p:nvSpPr>
          <p:cNvPr id="4" name="Slide Number Placeholder 3"/>
          <p:cNvSpPr>
            <a:spLocks noGrp="1"/>
          </p:cNvSpPr>
          <p:nvPr>
            <p:ph type="sldNum" sz="quarter" idx="5"/>
          </p:nvPr>
        </p:nvSpPr>
        <p:spPr/>
        <p:txBody>
          <a:bodyPr/>
          <a:lstStyle/>
          <a:p>
            <a:fld id="{9BD447DC-44CC-A542-A76F-68F5C438063C}" type="slidenum">
              <a:rPr lang="en-US" smtClean="0"/>
              <a:t>4</a:t>
            </a:fld>
            <a:endParaRPr lang="en-US"/>
          </a:p>
        </p:txBody>
      </p:sp>
    </p:spTree>
    <p:extLst>
      <p:ext uri="{BB962C8B-B14F-4D97-AF65-F5344CB8AC3E}">
        <p14:creationId xmlns:p14="http://schemas.microsoft.com/office/powerpoint/2010/main" val="130691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graph shows the total number of appointment over the period analysed, from August 21 to June 22. The background highlight the seasons and it’s surprising that Winter has actually a smaller demand than </a:t>
            </a:r>
            <a:r>
              <a:rPr lang="en-GB" dirty="0" err="1"/>
              <a:t>Autum</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want to bring you the stunning  figure that over this period there was almost 300 million appointments booked on GP Surgeries.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apple-system"/>
              </a:rPr>
              <a:t>Now we are going the  unravel the details behind this figure</a:t>
            </a:r>
          </a:p>
          <a:p>
            <a:endParaRPr lang="en-US" dirty="0"/>
          </a:p>
        </p:txBody>
      </p:sp>
      <p:sp>
        <p:nvSpPr>
          <p:cNvPr id="4" name="Slide Number Placeholder 3"/>
          <p:cNvSpPr>
            <a:spLocks noGrp="1"/>
          </p:cNvSpPr>
          <p:nvPr>
            <p:ph type="sldNum" sz="quarter" idx="5"/>
          </p:nvPr>
        </p:nvSpPr>
        <p:spPr/>
        <p:txBody>
          <a:bodyPr/>
          <a:lstStyle/>
          <a:p>
            <a:fld id="{9BD447DC-44CC-A542-A76F-68F5C438063C}" type="slidenum">
              <a:rPr lang="en-US" smtClean="0"/>
              <a:t>5</a:t>
            </a:fld>
            <a:endParaRPr lang="en-US"/>
          </a:p>
        </p:txBody>
      </p:sp>
    </p:spTree>
    <p:extLst>
      <p:ext uri="{BB962C8B-B14F-4D97-AF65-F5344CB8AC3E}">
        <p14:creationId xmlns:p14="http://schemas.microsoft.com/office/powerpoint/2010/main" val="6097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NHS sets its capacity at 1.2 million appointments per day over the whole network. It’s below maximum capacity for most of the time, however it exceeds by around 5% on peak period.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However there are several limitations to this study, as the lack to granularity for  </a:t>
            </a:r>
            <a:r>
              <a:rPr lang="en-GB" sz="2800" b="0" i="0" dirty="0">
                <a:solidFill>
                  <a:srgbClr val="0D0D0D"/>
                </a:solidFill>
                <a:effectLst/>
                <a:latin typeface="Söhne"/>
              </a:rPr>
              <a:t>Maximum capacity of GPs and Nurses and </a:t>
            </a:r>
            <a:r>
              <a:rPr lang="en-GB" sz="4000" dirty="0">
                <a:solidFill>
                  <a:srgbClr val="0D0D0D"/>
                </a:solidFill>
                <a:latin typeface="Söhne"/>
              </a:rPr>
              <a:t>Type of appointments.</a:t>
            </a:r>
            <a:endParaRPr lang="en-GB" sz="4000"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We are also missing on staff and infrastructure data as well as regional demographics or healthcare needs.</a:t>
            </a:r>
          </a:p>
        </p:txBody>
      </p:sp>
      <p:sp>
        <p:nvSpPr>
          <p:cNvPr id="4" name="Slide Number Placeholder 3"/>
          <p:cNvSpPr>
            <a:spLocks noGrp="1"/>
          </p:cNvSpPr>
          <p:nvPr>
            <p:ph type="sldNum" sz="quarter" idx="5"/>
          </p:nvPr>
        </p:nvSpPr>
        <p:spPr/>
        <p:txBody>
          <a:bodyPr/>
          <a:lstStyle/>
          <a:p>
            <a:fld id="{9BD447DC-44CC-A542-A76F-68F5C438063C}" type="slidenum">
              <a:rPr lang="en-US" smtClean="0"/>
              <a:t>6</a:t>
            </a:fld>
            <a:endParaRPr lang="en-US"/>
          </a:p>
        </p:txBody>
      </p:sp>
    </p:spTree>
    <p:extLst>
      <p:ext uri="{BB962C8B-B14F-4D97-AF65-F5344CB8AC3E}">
        <p14:creationId xmlns:p14="http://schemas.microsoft.com/office/powerpoint/2010/main" val="279108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looking at capacity assessment results</a:t>
            </a:r>
          </a:p>
        </p:txBody>
      </p:sp>
      <p:sp>
        <p:nvSpPr>
          <p:cNvPr id="4" name="Slide Number Placeholder 3"/>
          <p:cNvSpPr>
            <a:spLocks noGrp="1"/>
          </p:cNvSpPr>
          <p:nvPr>
            <p:ph type="sldNum" sz="quarter" idx="5"/>
          </p:nvPr>
        </p:nvSpPr>
        <p:spPr/>
        <p:txBody>
          <a:bodyPr/>
          <a:lstStyle/>
          <a:p>
            <a:fld id="{9BD447DC-44CC-A542-A76F-68F5C438063C}" type="slidenum">
              <a:rPr lang="en-US" smtClean="0"/>
              <a:t>7</a:t>
            </a:fld>
            <a:endParaRPr lang="en-US"/>
          </a:p>
        </p:txBody>
      </p:sp>
    </p:spTree>
    <p:extLst>
      <p:ext uri="{BB962C8B-B14F-4D97-AF65-F5344CB8AC3E}">
        <p14:creationId xmlns:p14="http://schemas.microsoft.com/office/powerpoint/2010/main" val="397256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D0D0D"/>
                </a:solidFill>
                <a:effectLst/>
                <a:latin typeface="Aptos" panose="020B0004020202020204" pitchFamily="34" charset="0"/>
                <a:ea typeface="Aptos" panose="020B0004020202020204" pitchFamily="34" charset="0"/>
                <a:cs typeface="Segoe UI" panose="020B0502040204020203" pitchFamily="34" charset="0"/>
              </a:rPr>
              <a:t>The appointments can be divided in several categories</a:t>
            </a:r>
          </a:p>
          <a:p>
            <a:r>
              <a:rPr lang="en-GB" sz="1800" dirty="0">
                <a:solidFill>
                  <a:srgbClr val="0D0D0D"/>
                </a:solidFill>
                <a:effectLst/>
                <a:latin typeface="Aptos" panose="020B0004020202020204" pitchFamily="34" charset="0"/>
                <a:ea typeface="Aptos" panose="020B0004020202020204" pitchFamily="34" charset="0"/>
                <a:cs typeface="Segoe UI" panose="020B0502040204020203" pitchFamily="34" charset="0"/>
              </a:rPr>
              <a:t>We can see that “General-Consultation” was the most frequent category, throughout the year.</a:t>
            </a:r>
          </a:p>
          <a:p>
            <a:r>
              <a:rPr lang="en-US" dirty="0"/>
              <a:t>However I’d like to draw your attention to this peak in October of planned clinics and procedures, and notice that this peak happens independent from the general consultation, that remains flat.</a:t>
            </a:r>
          </a:p>
          <a:p>
            <a:r>
              <a:rPr lang="en-US" dirty="0"/>
              <a:t>This is different from this other peak in March.</a:t>
            </a:r>
          </a:p>
          <a:p>
            <a:endParaRPr lang="en-US" dirty="0"/>
          </a:p>
          <a:p>
            <a:r>
              <a:rPr lang="en-US" dirty="0"/>
              <a:t>I explored the increase on the planned clinics in October</a:t>
            </a:r>
          </a:p>
        </p:txBody>
      </p:sp>
      <p:sp>
        <p:nvSpPr>
          <p:cNvPr id="4" name="Slide Number Placeholder 3"/>
          <p:cNvSpPr>
            <a:spLocks noGrp="1"/>
          </p:cNvSpPr>
          <p:nvPr>
            <p:ph type="sldNum" sz="quarter" idx="5"/>
          </p:nvPr>
        </p:nvSpPr>
        <p:spPr/>
        <p:txBody>
          <a:bodyPr/>
          <a:lstStyle/>
          <a:p>
            <a:fld id="{9BD447DC-44CC-A542-A76F-68F5C438063C}" type="slidenum">
              <a:rPr lang="en-US" smtClean="0"/>
              <a:t>8</a:t>
            </a:fld>
            <a:endParaRPr lang="en-US"/>
          </a:p>
        </p:txBody>
      </p:sp>
    </p:spTree>
    <p:extLst>
      <p:ext uri="{BB962C8B-B14F-4D97-AF65-F5344CB8AC3E}">
        <p14:creationId xmlns:p14="http://schemas.microsoft.com/office/powerpoint/2010/main" val="201821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discovered that it happened due Saturdays planned clinics that happened on Saturdays throughout the country</a:t>
            </a:r>
          </a:p>
        </p:txBody>
      </p:sp>
      <p:sp>
        <p:nvSpPr>
          <p:cNvPr id="4" name="Slide Number Placeholder 3"/>
          <p:cNvSpPr>
            <a:spLocks noGrp="1"/>
          </p:cNvSpPr>
          <p:nvPr>
            <p:ph type="sldNum" sz="quarter" idx="5"/>
          </p:nvPr>
        </p:nvSpPr>
        <p:spPr/>
        <p:txBody>
          <a:bodyPr/>
          <a:lstStyle/>
          <a:p>
            <a:fld id="{9BD447DC-44CC-A542-A76F-68F5C438063C}" type="slidenum">
              <a:rPr lang="en-US" smtClean="0"/>
              <a:t>9</a:t>
            </a:fld>
            <a:endParaRPr lang="en-US"/>
          </a:p>
        </p:txBody>
      </p:sp>
    </p:spTree>
    <p:extLst>
      <p:ext uri="{BB962C8B-B14F-4D97-AF65-F5344CB8AC3E}">
        <p14:creationId xmlns:p14="http://schemas.microsoft.com/office/powerpoint/2010/main" val="419500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1EBD-20B1-17B1-C546-1C49F91AD4A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E97725-1ECF-3849-0C25-1C48CE39F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2406F3-23FE-0629-2788-28BEE9B2EFCA}"/>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4EE24680-FBF8-46DB-7D3D-8B1F31F32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846C7-C83A-A7B5-7E30-F9BA7E4AFBB7}"/>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4918563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31CD-A526-71EF-AB7F-8FB08FB099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D6395B-3CCF-4273-932A-921813513C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54305-C782-4B30-C5BD-C1BED45E445D}"/>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CEEF2742-8275-31CC-E798-EBB94A5A4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FC2DC-9E8D-73F3-C86A-5A55C6D334AF}"/>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410305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E234E-1431-8B0A-6C7F-928C058303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BA814C-E75A-41C0-0D66-160DDE16B1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729996-CA4D-7F2B-519A-94F83DB5B946}"/>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0F5433C9-2966-26E1-1391-FEEFDEE04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29602-1BC0-E021-067A-D2FB13483D56}"/>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206383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2A93-297A-986C-1E8E-8DDE7C9B4365}"/>
              </a:ext>
            </a:extLst>
          </p:cNvPr>
          <p:cNvSpPr>
            <a:spLocks noGrp="1"/>
          </p:cNvSpPr>
          <p:nvPr>
            <p:ph type="title"/>
          </p:nvPr>
        </p:nvSpPr>
        <p:spPr>
          <a:xfrm>
            <a:off x="976745" y="136525"/>
            <a:ext cx="9450145" cy="1165832"/>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A75A235-392A-DA39-C50A-8D8F7227146A}"/>
              </a:ext>
            </a:extLst>
          </p:cNvPr>
          <p:cNvSpPr>
            <a:spLocks noGrp="1"/>
          </p:cNvSpPr>
          <p:nvPr>
            <p:ph idx="1"/>
          </p:nvPr>
        </p:nvSpPr>
        <p:spPr>
          <a:xfrm>
            <a:off x="838200" y="1673222"/>
            <a:ext cx="10515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14B6302-C40B-2669-8C51-943C13DC65F9}"/>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10AFF67F-C585-14C2-93D7-F9EA0B756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48831-9E55-ED25-6DB5-11D59DB9AD2F}"/>
              </a:ext>
            </a:extLst>
          </p:cNvPr>
          <p:cNvSpPr>
            <a:spLocks noGrp="1"/>
          </p:cNvSpPr>
          <p:nvPr>
            <p:ph type="sldNum" sz="quarter" idx="12"/>
          </p:nvPr>
        </p:nvSpPr>
        <p:spPr/>
        <p:txBody>
          <a:bodyPr/>
          <a:lstStyle/>
          <a:p>
            <a:fld id="{C1341C05-D562-6745-A384-9964D88D5FBA}" type="slidenum">
              <a:rPr lang="en-US" smtClean="0"/>
              <a:t>‹#›</a:t>
            </a:fld>
            <a:endParaRPr lang="en-US"/>
          </a:p>
        </p:txBody>
      </p:sp>
      <p:pic>
        <p:nvPicPr>
          <p:cNvPr id="7" name="Picture 4" descr="NHS England - Wikipedia">
            <a:extLst>
              <a:ext uri="{FF2B5EF4-FFF2-40B4-BE49-F238E27FC236}">
                <a16:creationId xmlns:a16="http://schemas.microsoft.com/office/drawing/2014/main" id="{09F92AA2-3EE2-9BFF-190F-E02F4617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12581" y="45577"/>
            <a:ext cx="1524000" cy="118799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8E8F7109-38F2-D82F-4ED5-09CEFC6344D6}"/>
              </a:ext>
            </a:extLst>
          </p:cNvPr>
          <p:cNvCxnSpPr/>
          <p:nvPr userDrawn="1"/>
        </p:nvCxnSpPr>
        <p:spPr>
          <a:xfrm>
            <a:off x="0" y="1343889"/>
            <a:ext cx="12192000" cy="0"/>
          </a:xfrm>
          <a:prstGeom prst="line">
            <a:avLst/>
          </a:prstGeom>
          <a:ln>
            <a:solidFill>
              <a:srgbClr val="186FC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210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4308-F407-895B-C428-A3940796D1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55DD4C-6CBD-E214-F93F-C10956FFB4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D62551-EA01-44BB-A7C4-5EBB8B169191}"/>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110130C3-1552-631F-5D50-48AF84A6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C822F-E14B-9EDE-9EAF-F0CD8C5EB653}"/>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174415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4898-37E6-195E-57B4-BE075B327E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DD8AAE9-5FC8-A98D-7C53-FCB589AACE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92FB66-3C6B-4923-58D1-FAE80BD1DF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066357-B531-8CAD-9C30-26B6BB288497}"/>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6" name="Footer Placeholder 5">
            <a:extLst>
              <a:ext uri="{FF2B5EF4-FFF2-40B4-BE49-F238E27FC236}">
                <a16:creationId xmlns:a16="http://schemas.microsoft.com/office/drawing/2014/main" id="{26BB13CF-6A1D-7CB5-AC9B-B86D3DF0E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45C3D-08CD-6F88-A191-5AF44B940D8C}"/>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177417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B51A-9EAC-FBAC-EE96-503E6706272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18FE05-F69A-1497-E73D-09E13F019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E1B347-B62A-02E4-8062-A2748B6F7B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30C748C-1864-7CB9-08E6-C977C8888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0D0C132-095A-094B-275A-1923964A24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F30F579-7D37-B7C6-D551-C3DF9CEC7292}"/>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8" name="Footer Placeholder 7">
            <a:extLst>
              <a:ext uri="{FF2B5EF4-FFF2-40B4-BE49-F238E27FC236}">
                <a16:creationId xmlns:a16="http://schemas.microsoft.com/office/drawing/2014/main" id="{805E3976-AF09-2476-951D-529B10C5C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42674-8E56-D71B-1A1F-E28FB4004169}"/>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25496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4262-3D5E-1011-00F6-38590855BB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EAFAB1-B48B-4DD8-A51D-1179F02F28B6}"/>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4" name="Footer Placeholder 3">
            <a:extLst>
              <a:ext uri="{FF2B5EF4-FFF2-40B4-BE49-F238E27FC236}">
                <a16:creationId xmlns:a16="http://schemas.microsoft.com/office/drawing/2014/main" id="{EF6047E6-7F02-CC7C-21C2-F0EE4F8AC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9C3DB-B6B6-CB1C-E3C3-46223343A3C2}"/>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192301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DA53A-44E1-9587-D3E7-5FD657BDB81A}"/>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3" name="Footer Placeholder 2">
            <a:extLst>
              <a:ext uri="{FF2B5EF4-FFF2-40B4-BE49-F238E27FC236}">
                <a16:creationId xmlns:a16="http://schemas.microsoft.com/office/drawing/2014/main" id="{0C759625-F164-BBF1-49EF-01331BE23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3EF3DD-31C9-0D54-6286-357676269453}"/>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58232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D61-EB67-CCB9-30D4-5A576B30FA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896A51-0771-90D3-CD3D-71AA6835A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AF51F19-777E-B32D-D0BD-11D8E32AC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1CDAF5-BBF0-96F1-6029-685AF832F78E}"/>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6" name="Footer Placeholder 5">
            <a:extLst>
              <a:ext uri="{FF2B5EF4-FFF2-40B4-BE49-F238E27FC236}">
                <a16:creationId xmlns:a16="http://schemas.microsoft.com/office/drawing/2014/main" id="{E74A3054-03B3-B783-CC93-E244E7F97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ED3B4-B196-EC1C-7493-92074F934F5F}"/>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317799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1DE4-63F5-13B6-354D-6190D4C5EC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4F3C047-D95C-61FF-A29C-F48311AB7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5C64A-7F9A-4419-3DFA-7445550F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A2C02A-F1D4-899F-6168-FCAEF0425DD8}"/>
              </a:ext>
            </a:extLst>
          </p:cNvPr>
          <p:cNvSpPr>
            <a:spLocks noGrp="1"/>
          </p:cNvSpPr>
          <p:nvPr>
            <p:ph type="dt" sz="half" idx="10"/>
          </p:nvPr>
        </p:nvSpPr>
        <p:spPr/>
        <p:txBody>
          <a:bodyPr/>
          <a:lstStyle/>
          <a:p>
            <a:fld id="{C4C8BCC7-894E-8248-B658-89F935BFE0A3}" type="datetimeFigureOut">
              <a:rPr lang="en-US" smtClean="0"/>
              <a:t>3/4/24</a:t>
            </a:fld>
            <a:endParaRPr lang="en-US"/>
          </a:p>
        </p:txBody>
      </p:sp>
      <p:sp>
        <p:nvSpPr>
          <p:cNvPr id="6" name="Footer Placeholder 5">
            <a:extLst>
              <a:ext uri="{FF2B5EF4-FFF2-40B4-BE49-F238E27FC236}">
                <a16:creationId xmlns:a16="http://schemas.microsoft.com/office/drawing/2014/main" id="{9467C25E-260F-B83E-2433-A278BE819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3B8E1-D81B-54E6-9886-93CC14EE2899}"/>
              </a:ext>
            </a:extLst>
          </p:cNvPr>
          <p:cNvSpPr>
            <a:spLocks noGrp="1"/>
          </p:cNvSpPr>
          <p:nvPr>
            <p:ph type="sldNum" sz="quarter" idx="12"/>
          </p:nvPr>
        </p:nvSpPr>
        <p:spPr/>
        <p:txBody>
          <a:bodyPr/>
          <a:lstStyle/>
          <a:p>
            <a:fld id="{C1341C05-D562-6745-A384-9964D88D5FBA}" type="slidenum">
              <a:rPr lang="en-US" smtClean="0"/>
              <a:t>‹#›</a:t>
            </a:fld>
            <a:endParaRPr lang="en-US"/>
          </a:p>
        </p:txBody>
      </p:sp>
    </p:spTree>
    <p:extLst>
      <p:ext uri="{BB962C8B-B14F-4D97-AF65-F5344CB8AC3E}">
        <p14:creationId xmlns:p14="http://schemas.microsoft.com/office/powerpoint/2010/main" val="178396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7401F-5FD6-4C73-B1AF-75E8AA1B3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9AB771-9547-6A09-7558-6B45252AC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4B1C66-CB1E-7C16-021E-587BF05D9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C8BCC7-894E-8248-B658-89F935BFE0A3}" type="datetimeFigureOut">
              <a:rPr lang="en-US" smtClean="0"/>
              <a:t>3/4/24</a:t>
            </a:fld>
            <a:endParaRPr lang="en-US"/>
          </a:p>
        </p:txBody>
      </p:sp>
      <p:sp>
        <p:nvSpPr>
          <p:cNvPr id="5" name="Footer Placeholder 4">
            <a:extLst>
              <a:ext uri="{FF2B5EF4-FFF2-40B4-BE49-F238E27FC236}">
                <a16:creationId xmlns:a16="http://schemas.microsoft.com/office/drawing/2014/main" id="{E0D2A600-BC77-043A-F974-81E86FCF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D714E9-3F66-71A9-56A6-FFA2001EE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341C05-D562-6745-A384-9964D88D5FBA}" type="slidenum">
              <a:rPr lang="en-US" smtClean="0"/>
              <a:t>‹#›</a:t>
            </a:fld>
            <a:endParaRPr lang="en-US"/>
          </a:p>
        </p:txBody>
      </p:sp>
    </p:spTree>
    <p:extLst>
      <p:ext uri="{BB962C8B-B14F-4D97-AF65-F5344CB8AC3E}">
        <p14:creationId xmlns:p14="http://schemas.microsoft.com/office/powerpoint/2010/main" val="352070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C7F6-4054-0D01-FC5C-C28D06E46654}"/>
              </a:ext>
            </a:extLst>
          </p:cNvPr>
          <p:cNvSpPr>
            <a:spLocks noGrp="1"/>
          </p:cNvSpPr>
          <p:nvPr>
            <p:ph type="ctrTitle"/>
          </p:nvPr>
        </p:nvSpPr>
        <p:spPr>
          <a:xfrm>
            <a:off x="1693333" y="1837264"/>
            <a:ext cx="9144000" cy="2008541"/>
          </a:xfrm>
        </p:spPr>
        <p:txBody>
          <a:bodyPr/>
          <a:lstStyle/>
          <a:p>
            <a:r>
              <a:rPr lang="en-GB" b="0" i="0" dirty="0">
                <a:solidFill>
                  <a:srgbClr val="2D3B45"/>
                </a:solidFill>
                <a:effectLst/>
              </a:rPr>
              <a:t>Utilisation trends of General Practices Surgeries</a:t>
            </a:r>
            <a:endParaRPr lang="en-US" dirty="0"/>
          </a:p>
        </p:txBody>
      </p:sp>
      <p:sp>
        <p:nvSpPr>
          <p:cNvPr id="3" name="Subtitle 2">
            <a:extLst>
              <a:ext uri="{FF2B5EF4-FFF2-40B4-BE49-F238E27FC236}">
                <a16:creationId xmlns:a16="http://schemas.microsoft.com/office/drawing/2014/main" id="{8B815E39-1C8F-74BF-6084-CD155A1AE18E}"/>
              </a:ext>
            </a:extLst>
          </p:cNvPr>
          <p:cNvSpPr>
            <a:spLocks noGrp="1"/>
          </p:cNvSpPr>
          <p:nvPr>
            <p:ph type="subTitle" idx="1"/>
          </p:nvPr>
        </p:nvSpPr>
        <p:spPr>
          <a:xfrm>
            <a:off x="1693333" y="5202238"/>
            <a:ext cx="9144000" cy="1655762"/>
          </a:xfrm>
        </p:spPr>
        <p:txBody>
          <a:bodyPr/>
          <a:lstStyle/>
          <a:p>
            <a:r>
              <a:rPr lang="en-US" dirty="0"/>
              <a:t>Fernanda Kyle</a:t>
            </a:r>
          </a:p>
          <a:p>
            <a:r>
              <a:rPr lang="en-US" sz="1800" dirty="0">
                <a:solidFill>
                  <a:schemeClr val="tx1">
                    <a:lumMod val="50000"/>
                    <a:lumOff val="50000"/>
                  </a:schemeClr>
                </a:solidFill>
              </a:rPr>
              <a:t>Data Analyst</a:t>
            </a:r>
          </a:p>
        </p:txBody>
      </p:sp>
      <p:pic>
        <p:nvPicPr>
          <p:cNvPr id="1028" name="Picture 4" descr="NHS England - Wikipedia">
            <a:extLst>
              <a:ext uri="{FF2B5EF4-FFF2-40B4-BE49-F238E27FC236}">
                <a16:creationId xmlns:a16="http://schemas.microsoft.com/office/drawing/2014/main" id="{A01373C6-6462-20A2-E493-5C7FECC50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5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1617-7DA1-66CE-E5CE-53A153A6DD5B}"/>
              </a:ext>
            </a:extLst>
          </p:cNvPr>
          <p:cNvSpPr>
            <a:spLocks noGrp="1"/>
          </p:cNvSpPr>
          <p:nvPr>
            <p:ph type="title"/>
          </p:nvPr>
        </p:nvSpPr>
        <p:spPr/>
        <p:txBody>
          <a:bodyPr>
            <a:normAutofit fontScale="90000"/>
          </a:bodyPr>
          <a:lstStyle/>
          <a:p>
            <a:r>
              <a:rPr lang="en-GB" b="0" i="0" dirty="0">
                <a:solidFill>
                  <a:srgbClr val="0D0D0D"/>
                </a:solidFill>
                <a:effectLst/>
                <a:latin typeface="Söhne"/>
              </a:rPr>
              <a:t>Fridays had nearly 10 million fewer appointments than Tuesdays</a:t>
            </a:r>
            <a:endParaRPr lang="en-US" dirty="0"/>
          </a:p>
        </p:txBody>
      </p:sp>
      <p:pic>
        <p:nvPicPr>
          <p:cNvPr id="2058" name="Picture 10">
            <a:extLst>
              <a:ext uri="{FF2B5EF4-FFF2-40B4-BE49-F238E27FC236}">
                <a16:creationId xmlns:a16="http://schemas.microsoft.com/office/drawing/2014/main" id="{CB5B4070-4BBB-3632-DA30-41749A8F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1492250"/>
            <a:ext cx="6832600" cy="478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97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E1ED-6F32-802C-22BE-494EA25937A3}"/>
              </a:ext>
            </a:extLst>
          </p:cNvPr>
          <p:cNvSpPr>
            <a:spLocks noGrp="1"/>
          </p:cNvSpPr>
          <p:nvPr>
            <p:ph type="title"/>
          </p:nvPr>
        </p:nvSpPr>
        <p:spPr/>
        <p:txBody>
          <a:bodyPr/>
          <a:lstStyle/>
          <a:p>
            <a:r>
              <a:rPr lang="en-US" dirty="0"/>
              <a:t>Healthcare professional type</a:t>
            </a:r>
          </a:p>
        </p:txBody>
      </p:sp>
      <p:pic>
        <p:nvPicPr>
          <p:cNvPr id="13316" name="Picture 4">
            <a:extLst>
              <a:ext uri="{FF2B5EF4-FFF2-40B4-BE49-F238E27FC236}">
                <a16:creationId xmlns:a16="http://schemas.microsoft.com/office/drawing/2014/main" id="{FA3CBF10-F102-AB07-3511-9B8BDFB61C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820"/>
          <a:stretch/>
        </p:blipFill>
        <p:spPr bwMode="auto">
          <a:xfrm>
            <a:off x="4278836" y="1939165"/>
            <a:ext cx="6473831" cy="266445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B6D99FE6-13F5-1058-5230-D4FBF3AE1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36" y="1674693"/>
            <a:ext cx="3996000" cy="399600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91FEAC0-ED36-BE6D-ED71-171951F53B68}"/>
              </a:ext>
            </a:extLst>
          </p:cNvPr>
          <p:cNvGrpSpPr/>
          <p:nvPr/>
        </p:nvGrpSpPr>
        <p:grpSpPr>
          <a:xfrm>
            <a:off x="6043674" y="4944941"/>
            <a:ext cx="4291952" cy="1451504"/>
            <a:chOff x="4278836" y="4934657"/>
            <a:chExt cx="4291952" cy="1451504"/>
          </a:xfrm>
        </p:grpSpPr>
        <p:grpSp>
          <p:nvGrpSpPr>
            <p:cNvPr id="13" name="Group 12">
              <a:extLst>
                <a:ext uri="{FF2B5EF4-FFF2-40B4-BE49-F238E27FC236}">
                  <a16:creationId xmlns:a16="http://schemas.microsoft.com/office/drawing/2014/main" id="{6B2F78A7-E68C-9D4A-EF5C-58DE7950C736}"/>
                </a:ext>
              </a:extLst>
            </p:cNvPr>
            <p:cNvGrpSpPr/>
            <p:nvPr/>
          </p:nvGrpSpPr>
          <p:grpSpPr>
            <a:xfrm>
              <a:off x="4374448" y="4934657"/>
              <a:ext cx="4196340" cy="1451504"/>
              <a:chOff x="4374448" y="4934657"/>
              <a:chExt cx="4196340" cy="1451504"/>
            </a:xfrm>
          </p:grpSpPr>
          <p:grpSp>
            <p:nvGrpSpPr>
              <p:cNvPr id="12" name="Group 11">
                <a:extLst>
                  <a:ext uri="{FF2B5EF4-FFF2-40B4-BE49-F238E27FC236}">
                    <a16:creationId xmlns:a16="http://schemas.microsoft.com/office/drawing/2014/main" id="{8452D5A0-0DF5-7807-8F01-D4463D1E7BE9}"/>
                  </a:ext>
                </a:extLst>
              </p:cNvPr>
              <p:cNvGrpSpPr/>
              <p:nvPr/>
            </p:nvGrpSpPr>
            <p:grpSpPr>
              <a:xfrm>
                <a:off x="4374448" y="5185832"/>
                <a:ext cx="4196340" cy="1200329"/>
                <a:chOff x="4374448" y="5185832"/>
                <a:chExt cx="4196340" cy="1200329"/>
              </a:xfrm>
            </p:grpSpPr>
            <p:sp>
              <p:nvSpPr>
                <p:cNvPr id="6" name="TextBox 5">
                  <a:extLst>
                    <a:ext uri="{FF2B5EF4-FFF2-40B4-BE49-F238E27FC236}">
                      <a16:creationId xmlns:a16="http://schemas.microsoft.com/office/drawing/2014/main" id="{F17EC111-A92B-427A-D041-017D5979C3FD}"/>
                    </a:ext>
                  </a:extLst>
                </p:cNvPr>
                <p:cNvSpPr txBox="1"/>
                <p:nvPr/>
              </p:nvSpPr>
              <p:spPr>
                <a:xfrm>
                  <a:off x="4374448" y="5185832"/>
                  <a:ext cx="2514599" cy="1200329"/>
                </a:xfrm>
                <a:prstGeom prst="rect">
                  <a:avLst/>
                </a:prstGeom>
                <a:noFill/>
              </p:spPr>
              <p:txBody>
                <a:bodyPr wrap="square" numCol="1">
                  <a:spAutoFit/>
                </a:bodyPr>
                <a:lstStyle/>
                <a:p>
                  <a:r>
                    <a:rPr lang="en-US" sz="1200" dirty="0"/>
                    <a:t>Acupuncturist</a:t>
                  </a:r>
                </a:p>
                <a:p>
                  <a:r>
                    <a:rPr lang="en-US" sz="1200" dirty="0"/>
                    <a:t>Chiropodist</a:t>
                  </a:r>
                </a:p>
                <a:p>
                  <a:r>
                    <a:rPr lang="en-US" sz="1200" dirty="0"/>
                    <a:t>Community Psychiatric Nurse</a:t>
                  </a:r>
                </a:p>
                <a:p>
                  <a:r>
                    <a:rPr lang="en-US" sz="1200" dirty="0"/>
                    <a:t>Counsellor</a:t>
                  </a:r>
                </a:p>
                <a:p>
                  <a:r>
                    <a:rPr lang="en-US" sz="1200" dirty="0"/>
                    <a:t>Dispenser</a:t>
                  </a:r>
                </a:p>
                <a:p>
                  <a:r>
                    <a:rPr lang="en-US" sz="1200" dirty="0"/>
                    <a:t>District Nurse</a:t>
                  </a:r>
                </a:p>
              </p:txBody>
            </p:sp>
            <p:sp>
              <p:nvSpPr>
                <p:cNvPr id="9" name="TextBox 8">
                  <a:extLst>
                    <a:ext uri="{FF2B5EF4-FFF2-40B4-BE49-F238E27FC236}">
                      <a16:creationId xmlns:a16="http://schemas.microsoft.com/office/drawing/2014/main" id="{2DF17662-CF8C-CEF3-7D5C-238DB8D6636A}"/>
                    </a:ext>
                  </a:extLst>
                </p:cNvPr>
                <p:cNvSpPr txBox="1"/>
                <p:nvPr/>
              </p:nvSpPr>
              <p:spPr>
                <a:xfrm>
                  <a:off x="6479268" y="5185832"/>
                  <a:ext cx="2091520" cy="1200329"/>
                </a:xfrm>
                <a:prstGeom prst="rect">
                  <a:avLst/>
                </a:prstGeom>
                <a:noFill/>
              </p:spPr>
              <p:txBody>
                <a:bodyPr wrap="square">
                  <a:spAutoFit/>
                </a:bodyPr>
                <a:lstStyle/>
                <a:p>
                  <a:r>
                    <a:rPr lang="en-US" sz="1200" dirty="0"/>
                    <a:t>Health Visitor</a:t>
                  </a:r>
                </a:p>
                <a:p>
                  <a:r>
                    <a:rPr lang="en-US" sz="1200" dirty="0"/>
                    <a:t>Interpreter/Link Worker</a:t>
                  </a:r>
                </a:p>
                <a:p>
                  <a:r>
                    <a:rPr lang="en-US" sz="1200" dirty="0"/>
                    <a:t>Osteopath</a:t>
                  </a:r>
                </a:p>
                <a:p>
                  <a:r>
                    <a:rPr lang="en-US" sz="1200" dirty="0"/>
                    <a:t>Other Practice Staff</a:t>
                  </a:r>
                </a:p>
                <a:p>
                  <a:r>
                    <a:rPr lang="en-US" sz="1200" dirty="0"/>
                    <a:t>Physiotherapist</a:t>
                  </a:r>
                </a:p>
                <a:p>
                  <a:r>
                    <a:rPr lang="en-US" sz="1200" b="1" dirty="0"/>
                    <a:t>Practice Nurse</a:t>
                  </a:r>
                </a:p>
              </p:txBody>
            </p:sp>
          </p:grpSp>
          <p:sp>
            <p:nvSpPr>
              <p:cNvPr id="11" name="TextBox 10">
                <a:extLst>
                  <a:ext uri="{FF2B5EF4-FFF2-40B4-BE49-F238E27FC236}">
                    <a16:creationId xmlns:a16="http://schemas.microsoft.com/office/drawing/2014/main" id="{2A03AD5D-0D63-35BC-5B71-4D7346377CFE}"/>
                  </a:ext>
                </a:extLst>
              </p:cNvPr>
              <p:cNvSpPr txBox="1"/>
              <p:nvPr/>
            </p:nvSpPr>
            <p:spPr>
              <a:xfrm>
                <a:off x="5409349" y="4934657"/>
                <a:ext cx="1734974" cy="276999"/>
              </a:xfrm>
              <a:prstGeom prst="rect">
                <a:avLst/>
              </a:prstGeom>
              <a:noFill/>
            </p:spPr>
            <p:txBody>
              <a:bodyPr wrap="square">
                <a:spAutoFit/>
              </a:bodyPr>
              <a:lstStyle/>
              <a:p>
                <a:r>
                  <a:rPr lang="en-US" sz="1200" b="1" dirty="0"/>
                  <a:t>Other practice staff:</a:t>
                </a:r>
              </a:p>
            </p:txBody>
          </p:sp>
        </p:grpSp>
        <p:sp>
          <p:nvSpPr>
            <p:cNvPr id="14" name="Rectangle 13">
              <a:extLst>
                <a:ext uri="{FF2B5EF4-FFF2-40B4-BE49-F238E27FC236}">
                  <a16:creationId xmlns:a16="http://schemas.microsoft.com/office/drawing/2014/main" id="{0D9A4398-6ED7-8669-CB75-C4527820E09A}"/>
                </a:ext>
              </a:extLst>
            </p:cNvPr>
            <p:cNvSpPr/>
            <p:nvPr/>
          </p:nvSpPr>
          <p:spPr>
            <a:xfrm>
              <a:off x="4278836" y="4934657"/>
              <a:ext cx="3996000" cy="14515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 name="TextBox 2">
            <a:extLst>
              <a:ext uri="{FF2B5EF4-FFF2-40B4-BE49-F238E27FC236}">
                <a16:creationId xmlns:a16="http://schemas.microsoft.com/office/drawing/2014/main" id="{9E20094B-98BC-ADD5-E535-6654493064A3}"/>
              </a:ext>
            </a:extLst>
          </p:cNvPr>
          <p:cNvSpPr txBox="1"/>
          <p:nvPr/>
        </p:nvSpPr>
        <p:spPr>
          <a:xfrm>
            <a:off x="725991" y="5581364"/>
            <a:ext cx="4975826" cy="646331"/>
          </a:xfrm>
          <a:prstGeom prst="rect">
            <a:avLst/>
          </a:prstGeom>
          <a:noFill/>
        </p:spPr>
        <p:txBody>
          <a:bodyPr wrap="square">
            <a:spAutoFit/>
          </a:bodyPr>
          <a:lstStyle/>
          <a:p>
            <a:pPr marL="285750" indent="-285750">
              <a:buFont typeface="Wingdings" pitchFamily="2" charset="2"/>
              <a:buChar char="Ø"/>
            </a:pPr>
            <a:r>
              <a:rPr lang="en-GB" dirty="0">
                <a:latin typeface="Aptos" panose="020B0004020202020204" pitchFamily="34" charset="0"/>
                <a:ea typeface="Aptos" panose="020B0004020202020204" pitchFamily="34" charset="0"/>
                <a:cs typeface="Times New Roman" panose="02020603050405020304" pitchFamily="18" charset="0"/>
              </a:rPr>
              <a:t> Need to discern between different professionals for improved planning.</a:t>
            </a:r>
            <a:r>
              <a:rPr lang="en-GB" dirty="0"/>
              <a:t> </a:t>
            </a:r>
            <a:endParaRPr lang="en-US" sz="1800" dirty="0"/>
          </a:p>
        </p:txBody>
      </p:sp>
      <p:pic>
        <p:nvPicPr>
          <p:cNvPr id="4" name="Picture 4">
            <a:extLst>
              <a:ext uri="{FF2B5EF4-FFF2-40B4-BE49-F238E27FC236}">
                <a16:creationId xmlns:a16="http://schemas.microsoft.com/office/drawing/2014/main" id="{F2ECD184-1564-2935-4D53-4C806B4D91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303" b="57749"/>
          <a:stretch/>
        </p:blipFill>
        <p:spPr bwMode="auto">
          <a:xfrm>
            <a:off x="10684938" y="1939165"/>
            <a:ext cx="1331500" cy="112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2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D294-D848-E1FD-0F87-80BB86B4EF09}"/>
              </a:ext>
            </a:extLst>
          </p:cNvPr>
          <p:cNvSpPr>
            <a:spLocks noGrp="1"/>
          </p:cNvSpPr>
          <p:nvPr>
            <p:ph type="title"/>
          </p:nvPr>
        </p:nvSpPr>
        <p:spPr/>
        <p:txBody>
          <a:bodyPr/>
          <a:lstStyle/>
          <a:p>
            <a:r>
              <a:rPr lang="en-US" dirty="0"/>
              <a:t>Appointment Mode</a:t>
            </a:r>
          </a:p>
        </p:txBody>
      </p:sp>
      <p:pic>
        <p:nvPicPr>
          <p:cNvPr id="14338" name="Picture 2">
            <a:extLst>
              <a:ext uri="{FF2B5EF4-FFF2-40B4-BE49-F238E27FC236}">
                <a16:creationId xmlns:a16="http://schemas.microsoft.com/office/drawing/2014/main" id="{F6AE8D48-276D-E225-35BD-9F8E89DBD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918" y="1964645"/>
            <a:ext cx="7920000" cy="27400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36B4B3BA-91D2-D651-291B-BB1D76BD8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3" y="1555845"/>
            <a:ext cx="3960000" cy="396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E7F88F-261C-C36C-C17B-3DCD4C86EE1A}"/>
              </a:ext>
            </a:extLst>
          </p:cNvPr>
          <p:cNvSpPr txBox="1"/>
          <p:nvPr/>
        </p:nvSpPr>
        <p:spPr>
          <a:xfrm>
            <a:off x="976745" y="5769333"/>
            <a:ext cx="10233122" cy="646331"/>
          </a:xfrm>
          <a:prstGeom prst="rect">
            <a:avLst/>
          </a:prstGeom>
          <a:noFill/>
        </p:spPr>
        <p:txBody>
          <a:bodyPr wrap="square">
            <a:spAutoFit/>
          </a:bodyPr>
          <a:lstStyle/>
          <a:p>
            <a:pPr marL="285750" indent="-285750">
              <a:buFont typeface="Wingdings" pitchFamily="2" charset="2"/>
              <a:buChar char="Ø"/>
            </a:pPr>
            <a:r>
              <a:rPr lang="en-US" dirty="0"/>
              <a:t> </a:t>
            </a:r>
            <a:r>
              <a:rPr lang="en-GB" kern="100" dirty="0">
                <a:latin typeface="Aptos" panose="020B0004020202020204" pitchFamily="34" charset="0"/>
                <a:cs typeface="Times New Roman" panose="02020603050405020304" pitchFamily="18" charset="0"/>
              </a:rPr>
              <a:t>D</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uring periods of increased demand, patients tend to prefer or require face-to-face appointments.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28394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D828-E64A-D377-5B86-90E2F73F8DB2}"/>
              </a:ext>
            </a:extLst>
          </p:cNvPr>
          <p:cNvSpPr>
            <a:spLocks noGrp="1"/>
          </p:cNvSpPr>
          <p:nvPr>
            <p:ph type="title"/>
          </p:nvPr>
        </p:nvSpPr>
        <p:spPr/>
        <p:txBody>
          <a:bodyPr/>
          <a:lstStyle/>
          <a:p>
            <a:r>
              <a:rPr lang="en-US" dirty="0"/>
              <a:t>Time between booking and appointment</a:t>
            </a:r>
          </a:p>
        </p:txBody>
      </p:sp>
      <p:pic>
        <p:nvPicPr>
          <p:cNvPr id="15366" name="Picture 6">
            <a:extLst>
              <a:ext uri="{FF2B5EF4-FFF2-40B4-BE49-F238E27FC236}">
                <a16:creationId xmlns:a16="http://schemas.microsoft.com/office/drawing/2014/main" id="{80EE354A-5D7F-A921-8A4C-5FB6A7D0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1522649"/>
            <a:ext cx="4773220" cy="47732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8C7B0D-4989-B881-8E2D-23E74FF992C1}"/>
              </a:ext>
            </a:extLst>
          </p:cNvPr>
          <p:cNvSpPr txBox="1"/>
          <p:nvPr/>
        </p:nvSpPr>
        <p:spPr>
          <a:xfrm>
            <a:off x="5306519" y="1982210"/>
            <a:ext cx="6550701" cy="2585323"/>
          </a:xfrm>
          <a:prstGeom prst="rect">
            <a:avLst/>
          </a:prstGeom>
          <a:noFill/>
        </p:spPr>
        <p:txBody>
          <a:bodyPr wrap="square">
            <a:spAutoFit/>
          </a:bodyPr>
          <a:lstStyle/>
          <a:p>
            <a:pPr marL="285750" indent="-285750">
              <a:buFont typeface="Wingdings" pitchFamily="2" charset="2"/>
              <a:buChar char="Ø"/>
            </a:pPr>
            <a:r>
              <a:rPr lang="en-GB" dirty="0">
                <a:solidFill>
                  <a:srgbClr val="0D0D0D"/>
                </a:solidFill>
              </a:rPr>
              <a:t>A s</a:t>
            </a:r>
            <a:r>
              <a:rPr lang="en-GB" sz="1800" b="0" i="0" dirty="0">
                <a:solidFill>
                  <a:srgbClr val="0D0D0D"/>
                </a:solidFill>
                <a:effectLst/>
              </a:rPr>
              <a:t>ignificant portion of patients prefer or require short notice appointments.</a:t>
            </a:r>
          </a:p>
          <a:p>
            <a:pPr marL="285750" indent="-285750">
              <a:buFont typeface="Wingdings" pitchFamily="2" charset="2"/>
              <a:buChar char="Ø"/>
            </a:pPr>
            <a:endParaRPr lang="en-GB" dirty="0">
              <a:solidFill>
                <a:srgbClr val="0D0D0D"/>
              </a:solidFill>
            </a:endParaRPr>
          </a:p>
          <a:p>
            <a:pPr marL="285750" indent="-285750">
              <a:buFont typeface="Wingdings" pitchFamily="2" charset="2"/>
              <a:buChar char="Ø"/>
            </a:pPr>
            <a:r>
              <a:rPr lang="en-GB" b="0" i="0" dirty="0">
                <a:solidFill>
                  <a:srgbClr val="0D0D0D"/>
                </a:solidFill>
                <a:effectLst/>
                <a:latin typeface="Söhne"/>
              </a:rPr>
              <a:t>This might reflect the inability to book an appointment for the next day</a:t>
            </a:r>
          </a:p>
          <a:p>
            <a:pPr marL="285750" indent="-285750">
              <a:buFont typeface="Wingdings" pitchFamily="2" charset="2"/>
              <a:buChar char="Ø"/>
            </a:pPr>
            <a:endParaRPr lang="en-GB" b="0" i="0" dirty="0">
              <a:solidFill>
                <a:srgbClr val="0D0D0D"/>
              </a:solidFill>
              <a:effectLst/>
              <a:latin typeface="Söhne"/>
            </a:endParaRPr>
          </a:p>
          <a:p>
            <a:pPr marL="285750" indent="-285750">
              <a:buFont typeface="Wingdings" pitchFamily="2" charset="2"/>
              <a:buChar char="Ø"/>
            </a:pPr>
            <a:r>
              <a:rPr lang="en-US" dirty="0"/>
              <a:t>Implementing a 1 day appointment system instead of 8 am call for same day appointment.</a:t>
            </a:r>
          </a:p>
          <a:p>
            <a:pPr marL="285750" indent="-285750">
              <a:buFont typeface="Wingdings" pitchFamily="2" charset="2"/>
              <a:buChar char="Ø"/>
            </a:pPr>
            <a:endParaRPr lang="en-GB" sz="1800" b="0" i="0" dirty="0">
              <a:solidFill>
                <a:srgbClr val="0D0D0D"/>
              </a:solidFill>
              <a:effectLst/>
            </a:endParaRPr>
          </a:p>
        </p:txBody>
      </p:sp>
    </p:spTree>
    <p:extLst>
      <p:ext uri="{BB962C8B-B14F-4D97-AF65-F5344CB8AC3E}">
        <p14:creationId xmlns:p14="http://schemas.microsoft.com/office/powerpoint/2010/main" val="62617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ingerprint">
            <a:extLst>
              <a:ext uri="{FF2B5EF4-FFF2-40B4-BE49-F238E27FC236}">
                <a16:creationId xmlns:a16="http://schemas.microsoft.com/office/drawing/2014/main" id="{8F48CEE0-CA9D-DB5E-E36A-DAAC408DF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FE1BC94-DF48-8A78-035A-D6F0E466D25E}"/>
              </a:ext>
            </a:extLst>
          </p:cNvPr>
          <p:cNvSpPr>
            <a:spLocks noGrp="1"/>
          </p:cNvSpPr>
          <p:nvPr>
            <p:ph type="title"/>
          </p:nvPr>
        </p:nvSpPr>
        <p:spPr/>
        <p:txBody>
          <a:bodyPr/>
          <a:lstStyle/>
          <a:p>
            <a:endParaRPr lang="en-US"/>
          </a:p>
        </p:txBody>
      </p:sp>
      <p:sp>
        <p:nvSpPr>
          <p:cNvPr id="7" name="Title 1">
            <a:extLst>
              <a:ext uri="{FF2B5EF4-FFF2-40B4-BE49-F238E27FC236}">
                <a16:creationId xmlns:a16="http://schemas.microsoft.com/office/drawing/2014/main" id="{2ACBB721-6F94-12DB-C207-87370F4FEB8A}"/>
              </a:ext>
            </a:extLst>
          </p:cNvPr>
          <p:cNvSpPr txBox="1">
            <a:spLocks/>
          </p:cNvSpPr>
          <p:nvPr/>
        </p:nvSpPr>
        <p:spPr>
          <a:xfrm>
            <a:off x="6293873" y="1896268"/>
            <a:ext cx="5418414" cy="4599645"/>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90000"/>
                  </a:schemeClr>
                </a:solidFill>
              </a:rPr>
              <a:t>Capacity Assessment</a:t>
            </a:r>
            <a:br>
              <a:rPr lang="en-US" sz="4000" dirty="0">
                <a:solidFill>
                  <a:schemeClr val="tx2"/>
                </a:solidFill>
              </a:rPr>
            </a:br>
            <a:br>
              <a:rPr lang="en-US" sz="4000" dirty="0">
                <a:solidFill>
                  <a:schemeClr val="tx2"/>
                </a:solidFill>
              </a:rPr>
            </a:br>
            <a:r>
              <a:rPr lang="en-US" sz="4000" dirty="0" err="1">
                <a:solidFill>
                  <a:schemeClr val="bg2">
                    <a:lumMod val="90000"/>
                  </a:schemeClr>
                </a:solidFill>
              </a:rPr>
              <a:t>Utilisation</a:t>
            </a:r>
            <a:r>
              <a:rPr lang="en-US" sz="4000" dirty="0">
                <a:solidFill>
                  <a:schemeClr val="bg2">
                    <a:lumMod val="90000"/>
                  </a:schemeClr>
                </a:solidFill>
              </a:rPr>
              <a:t> of resources</a:t>
            </a:r>
            <a:br>
              <a:rPr lang="en-US" sz="4000" dirty="0">
                <a:solidFill>
                  <a:schemeClr val="bg2">
                    <a:lumMod val="90000"/>
                  </a:schemeClr>
                </a:solidFill>
              </a:rPr>
            </a:br>
            <a:br>
              <a:rPr lang="en-US" sz="4000" dirty="0">
                <a:solidFill>
                  <a:schemeClr val="bg2">
                    <a:lumMod val="90000"/>
                  </a:schemeClr>
                </a:solidFill>
              </a:rPr>
            </a:br>
            <a:r>
              <a:rPr lang="en-US" sz="4000" dirty="0">
                <a:solidFill>
                  <a:schemeClr val="accent1"/>
                </a:solidFill>
              </a:rPr>
              <a:t>Missed Appointments</a:t>
            </a:r>
            <a:br>
              <a:rPr lang="en-US" sz="4000" dirty="0">
                <a:solidFill>
                  <a:schemeClr val="bg2">
                    <a:lumMod val="90000"/>
                  </a:schemeClr>
                </a:solidFill>
              </a:rPr>
            </a:br>
            <a:br>
              <a:rPr lang="en-US" sz="4000" dirty="0">
                <a:solidFill>
                  <a:schemeClr val="bg2">
                    <a:lumMod val="90000"/>
                  </a:schemeClr>
                </a:solidFill>
              </a:rPr>
            </a:br>
            <a:r>
              <a:rPr lang="en-US" sz="4000" dirty="0">
                <a:solidFill>
                  <a:schemeClr val="bg2">
                    <a:lumMod val="90000"/>
                  </a:schemeClr>
                </a:solidFill>
              </a:rPr>
              <a:t>External Data Integration</a:t>
            </a:r>
            <a:br>
              <a:rPr lang="en-US" sz="4000" dirty="0">
                <a:solidFill>
                  <a:schemeClr val="tx2"/>
                </a:solidFill>
              </a:rPr>
            </a:br>
            <a:br>
              <a:rPr lang="en-US" sz="4000" dirty="0">
                <a:solidFill>
                  <a:schemeClr val="tx2"/>
                </a:solidFill>
              </a:rPr>
            </a:br>
            <a:endParaRPr lang="en-US" sz="4000" dirty="0">
              <a:solidFill>
                <a:schemeClr val="tx2"/>
              </a:solidFill>
            </a:endParaRPr>
          </a:p>
        </p:txBody>
      </p:sp>
    </p:spTree>
    <p:extLst>
      <p:ext uri="{BB962C8B-B14F-4D97-AF65-F5344CB8AC3E}">
        <p14:creationId xmlns:p14="http://schemas.microsoft.com/office/powerpoint/2010/main" val="363091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6D3C-0FD6-01E6-186D-A1FFED3A9243}"/>
              </a:ext>
            </a:extLst>
          </p:cNvPr>
          <p:cNvSpPr>
            <a:spLocks noGrp="1"/>
          </p:cNvSpPr>
          <p:nvPr>
            <p:ph type="title"/>
          </p:nvPr>
        </p:nvSpPr>
        <p:spPr/>
        <p:txBody>
          <a:bodyPr/>
          <a:lstStyle/>
          <a:p>
            <a:r>
              <a:rPr lang="en-US" dirty="0"/>
              <a:t>Appointment Status</a:t>
            </a:r>
          </a:p>
        </p:txBody>
      </p:sp>
      <p:pic>
        <p:nvPicPr>
          <p:cNvPr id="17412" name="Picture 4">
            <a:extLst>
              <a:ext uri="{FF2B5EF4-FFF2-40B4-BE49-F238E27FC236}">
                <a16:creationId xmlns:a16="http://schemas.microsoft.com/office/drawing/2014/main" id="{764EFEC9-92D4-19E9-819E-6D34FFE6A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501255"/>
            <a:ext cx="4121624" cy="41216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414810-0A35-DD1F-54F5-E9603B272330}"/>
              </a:ext>
            </a:extLst>
          </p:cNvPr>
          <p:cNvSpPr txBox="1"/>
          <p:nvPr/>
        </p:nvSpPr>
        <p:spPr>
          <a:xfrm>
            <a:off x="4938983" y="2361738"/>
            <a:ext cx="6024663" cy="1200329"/>
          </a:xfrm>
          <a:prstGeom prst="rect">
            <a:avLst/>
          </a:prstGeom>
          <a:noFill/>
        </p:spPr>
        <p:txBody>
          <a:bodyPr wrap="none" rtlCol="0">
            <a:spAutoFit/>
          </a:bodyPr>
          <a:lstStyle/>
          <a:p>
            <a:pPr marL="285750" indent="-285750">
              <a:buFont typeface="Wingdings" pitchFamily="2" charset="2"/>
              <a:buChar char="Ø"/>
            </a:pPr>
            <a:r>
              <a:rPr lang="en-GB" dirty="0"/>
              <a:t>The vast majority (95.4%) of appointments are attended.</a:t>
            </a:r>
          </a:p>
          <a:p>
            <a:pPr marL="285750" indent="-285750">
              <a:buFont typeface="Wingdings" pitchFamily="2" charset="2"/>
              <a:buChar char="Ø"/>
            </a:pPr>
            <a:endParaRPr lang="en-GB" dirty="0"/>
          </a:p>
          <a:p>
            <a:pPr marL="285750" indent="-285750">
              <a:buFont typeface="Wingdings" pitchFamily="2" charset="2"/>
              <a:buChar char="Ø"/>
            </a:pPr>
            <a:r>
              <a:rPr lang="en-GB" b="1" dirty="0"/>
              <a:t>13,318,384 </a:t>
            </a:r>
            <a:r>
              <a:rPr lang="en-GB" dirty="0"/>
              <a:t>missed appointments (4.6% )</a:t>
            </a: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343382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FC02-DBE7-6711-45E1-3B8016D2C8D6}"/>
              </a:ext>
            </a:extLst>
          </p:cNvPr>
          <p:cNvSpPr>
            <a:spLocks noGrp="1"/>
          </p:cNvSpPr>
          <p:nvPr>
            <p:ph type="title"/>
          </p:nvPr>
        </p:nvSpPr>
        <p:spPr/>
        <p:txBody>
          <a:bodyPr>
            <a:normAutofit fontScale="90000"/>
          </a:bodyPr>
          <a:lstStyle/>
          <a:p>
            <a:r>
              <a:rPr lang="en-US" dirty="0"/>
              <a:t>Missed Appointments by Healthcare Professional</a:t>
            </a:r>
          </a:p>
        </p:txBody>
      </p:sp>
      <p:pic>
        <p:nvPicPr>
          <p:cNvPr id="21508" name="Picture 4">
            <a:extLst>
              <a:ext uri="{FF2B5EF4-FFF2-40B4-BE49-F238E27FC236}">
                <a16:creationId xmlns:a16="http://schemas.microsoft.com/office/drawing/2014/main" id="{E7A14FD5-2AB1-9B60-DBED-1A467BB5E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46" y="1746071"/>
            <a:ext cx="3227317" cy="396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57756A-F645-1700-ABB7-428740E020C6}"/>
              </a:ext>
            </a:extLst>
          </p:cNvPr>
          <p:cNvSpPr txBox="1"/>
          <p:nvPr/>
        </p:nvSpPr>
        <p:spPr>
          <a:xfrm>
            <a:off x="4904509" y="2050541"/>
            <a:ext cx="6780811" cy="923330"/>
          </a:xfrm>
          <a:prstGeom prst="rect">
            <a:avLst/>
          </a:prstGeom>
          <a:noFill/>
        </p:spPr>
        <p:txBody>
          <a:bodyPr wrap="square" rtlCol="0">
            <a:spAutoFit/>
          </a:bodyPr>
          <a:lstStyle/>
          <a:p>
            <a:pPr marL="285750" indent="-285750">
              <a:buFont typeface="Wingdings" pitchFamily="2" charset="2"/>
              <a:buChar char="Ø"/>
            </a:pPr>
            <a:r>
              <a:rPr lang="en-US" dirty="0"/>
              <a:t>Appointments with GPs are less likely to be missed compared to those with Other Practice Staff.</a:t>
            </a:r>
          </a:p>
          <a:p>
            <a:endParaRPr lang="en-US" dirty="0"/>
          </a:p>
        </p:txBody>
      </p:sp>
      <p:sp>
        <p:nvSpPr>
          <p:cNvPr id="5" name="TextBox 4">
            <a:extLst>
              <a:ext uri="{FF2B5EF4-FFF2-40B4-BE49-F238E27FC236}">
                <a16:creationId xmlns:a16="http://schemas.microsoft.com/office/drawing/2014/main" id="{7F27D85B-6A48-6890-F6CC-6406EACFB338}"/>
              </a:ext>
            </a:extLst>
          </p:cNvPr>
          <p:cNvSpPr txBox="1"/>
          <p:nvPr/>
        </p:nvSpPr>
        <p:spPr>
          <a:xfrm>
            <a:off x="4904509" y="3429000"/>
            <a:ext cx="6104466" cy="2031325"/>
          </a:xfrm>
          <a:prstGeom prst="rect">
            <a:avLst/>
          </a:prstGeom>
          <a:noFill/>
        </p:spPr>
        <p:txBody>
          <a:bodyPr wrap="square">
            <a:spAutoFit/>
          </a:bodyPr>
          <a:lstStyle/>
          <a:p>
            <a:pPr marL="285750" indent="-285750">
              <a:buFont typeface="Wingdings" pitchFamily="2" charset="2"/>
              <a:buChar char="Ø"/>
            </a:pPr>
            <a:r>
              <a:rPr lang="en-GB" sz="1800" b="1" i="0" dirty="0">
                <a:solidFill>
                  <a:srgbClr val="0D0D0D"/>
                </a:solidFill>
                <a:effectLst/>
              </a:rPr>
              <a:t>Recommendation:</a:t>
            </a:r>
          </a:p>
          <a:p>
            <a:pPr marL="742950" lvl="1" indent="-285750">
              <a:buFont typeface="Wingdings" pitchFamily="2" charset="2"/>
              <a:buChar char="§"/>
            </a:pPr>
            <a:r>
              <a:rPr lang="en-GB" b="0" i="0" dirty="0">
                <a:solidFill>
                  <a:srgbClr val="0D0D0D"/>
                </a:solidFill>
                <a:effectLst/>
              </a:rPr>
              <a:t>Targeted reminders</a:t>
            </a:r>
          </a:p>
          <a:p>
            <a:pPr marL="742950" lvl="1" indent="-285750">
              <a:buFont typeface="Wingdings" pitchFamily="2" charset="2"/>
              <a:buChar char="§"/>
            </a:pPr>
            <a:endParaRPr lang="en-GB" b="0" i="0" dirty="0">
              <a:solidFill>
                <a:srgbClr val="0D0D0D"/>
              </a:solidFill>
              <a:effectLst/>
            </a:endParaRPr>
          </a:p>
          <a:p>
            <a:pPr marL="742950" lvl="1" indent="-285750">
              <a:buFont typeface="Wingdings" pitchFamily="2" charset="2"/>
              <a:buChar char="§"/>
            </a:pPr>
            <a:r>
              <a:rPr lang="en-GB" b="0" i="0" dirty="0">
                <a:solidFill>
                  <a:srgbClr val="0D0D0D"/>
                </a:solidFill>
                <a:effectLst/>
              </a:rPr>
              <a:t>Patient awareness campaign about the importance other staff than GP.  </a:t>
            </a:r>
          </a:p>
          <a:p>
            <a:pPr marL="742950" lvl="1" indent="-285750">
              <a:buFont typeface="Wingdings" pitchFamily="2" charset="2"/>
              <a:buChar char="§"/>
            </a:pPr>
            <a:endParaRPr lang="en-GB" dirty="0">
              <a:solidFill>
                <a:srgbClr val="0D0D0D"/>
              </a:solidFill>
            </a:endParaRPr>
          </a:p>
          <a:p>
            <a:pPr marL="742950" lvl="1" indent="-285750">
              <a:buFont typeface="Wingdings" pitchFamily="2" charset="2"/>
              <a:buChar char="§"/>
            </a:pPr>
            <a:r>
              <a:rPr lang="en-GB" dirty="0">
                <a:solidFill>
                  <a:srgbClr val="0D0D0D"/>
                </a:solidFill>
              </a:rPr>
              <a:t>Staff Training and Support.</a:t>
            </a:r>
            <a:endParaRPr lang="en-GB" b="0" i="0" dirty="0">
              <a:solidFill>
                <a:srgbClr val="0D0D0D"/>
              </a:solidFill>
              <a:effectLst/>
            </a:endParaRPr>
          </a:p>
        </p:txBody>
      </p:sp>
    </p:spTree>
    <p:extLst>
      <p:ext uri="{BB962C8B-B14F-4D97-AF65-F5344CB8AC3E}">
        <p14:creationId xmlns:p14="http://schemas.microsoft.com/office/powerpoint/2010/main" val="331274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FC02-DBE7-6711-45E1-3B8016D2C8D6}"/>
              </a:ext>
            </a:extLst>
          </p:cNvPr>
          <p:cNvSpPr>
            <a:spLocks noGrp="1"/>
          </p:cNvSpPr>
          <p:nvPr>
            <p:ph type="title"/>
          </p:nvPr>
        </p:nvSpPr>
        <p:spPr/>
        <p:txBody>
          <a:bodyPr>
            <a:normAutofit fontScale="90000"/>
          </a:bodyPr>
          <a:lstStyle/>
          <a:p>
            <a:r>
              <a:rPr lang="en-US" dirty="0"/>
              <a:t>Missed Appointments by Appointment Mode</a:t>
            </a:r>
          </a:p>
        </p:txBody>
      </p:sp>
      <p:pic>
        <p:nvPicPr>
          <p:cNvPr id="21516" name="Picture 12">
            <a:extLst>
              <a:ext uri="{FF2B5EF4-FFF2-40B4-BE49-F238E27FC236}">
                <a16:creationId xmlns:a16="http://schemas.microsoft.com/office/drawing/2014/main" id="{F92CEE86-9D53-E3F8-7310-E5EEBA18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45" y="1900450"/>
            <a:ext cx="3488131" cy="39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C2C695-2CDC-B303-9483-9A3166C98543}"/>
              </a:ext>
            </a:extLst>
          </p:cNvPr>
          <p:cNvSpPr txBox="1"/>
          <p:nvPr/>
        </p:nvSpPr>
        <p:spPr>
          <a:xfrm>
            <a:off x="5463243" y="2035055"/>
            <a:ext cx="6103916" cy="923330"/>
          </a:xfrm>
          <a:prstGeom prst="rect">
            <a:avLst/>
          </a:prstGeom>
          <a:noFill/>
        </p:spPr>
        <p:txBody>
          <a:bodyPr wrap="square">
            <a:spAutoFit/>
          </a:bodyPr>
          <a:lstStyle/>
          <a:p>
            <a:pPr marL="285750" indent="-285750">
              <a:buFont typeface="Wingdings" pitchFamily="2" charset="2"/>
              <a:buChar char="Ø"/>
            </a:pPr>
            <a:r>
              <a:rPr lang="en-US" dirty="0"/>
              <a:t>Face-to-face appointments are more likely to be missed than telephone appointments.</a:t>
            </a:r>
          </a:p>
          <a:p>
            <a:pPr marL="285750" indent="-285750">
              <a:buFont typeface="Wingdings" pitchFamily="2" charset="2"/>
              <a:buChar char="Ø"/>
            </a:pPr>
            <a:endParaRPr lang="en-US" dirty="0"/>
          </a:p>
        </p:txBody>
      </p:sp>
      <p:sp>
        <p:nvSpPr>
          <p:cNvPr id="3" name="TextBox 2">
            <a:extLst>
              <a:ext uri="{FF2B5EF4-FFF2-40B4-BE49-F238E27FC236}">
                <a16:creationId xmlns:a16="http://schemas.microsoft.com/office/drawing/2014/main" id="{5ECD123A-109C-FB42-3741-C3EBD6F59629}"/>
              </a:ext>
            </a:extLst>
          </p:cNvPr>
          <p:cNvSpPr txBox="1"/>
          <p:nvPr/>
        </p:nvSpPr>
        <p:spPr>
          <a:xfrm>
            <a:off x="5462693" y="3691083"/>
            <a:ext cx="6104466" cy="2031325"/>
          </a:xfrm>
          <a:prstGeom prst="rect">
            <a:avLst/>
          </a:prstGeom>
          <a:noFill/>
        </p:spPr>
        <p:txBody>
          <a:bodyPr wrap="square">
            <a:spAutoFit/>
          </a:bodyPr>
          <a:lstStyle/>
          <a:p>
            <a:pPr marL="285750" indent="-285750">
              <a:buFont typeface="Wingdings" pitchFamily="2" charset="2"/>
              <a:buChar char="Ø"/>
            </a:pPr>
            <a:r>
              <a:rPr lang="en-GB" sz="1800" b="1" i="0" dirty="0">
                <a:solidFill>
                  <a:srgbClr val="0D0D0D"/>
                </a:solidFill>
                <a:effectLst/>
              </a:rPr>
              <a:t>Recommendation: </a:t>
            </a:r>
          </a:p>
          <a:p>
            <a:pPr marL="742950" lvl="1" indent="-285750">
              <a:buFont typeface="Wingdings" pitchFamily="2" charset="2"/>
              <a:buChar char="§"/>
            </a:pPr>
            <a:r>
              <a:rPr lang="en-GB" b="0" i="0" dirty="0">
                <a:solidFill>
                  <a:srgbClr val="0D0D0D"/>
                </a:solidFill>
                <a:effectLst/>
              </a:rPr>
              <a:t>Optimized scheduling to reduce wait times</a:t>
            </a:r>
          </a:p>
          <a:p>
            <a:pPr lvl="1"/>
            <a:endParaRPr lang="en-GB" b="0" i="0" dirty="0">
              <a:solidFill>
                <a:srgbClr val="0D0D0D"/>
              </a:solidFill>
              <a:effectLst/>
            </a:endParaRPr>
          </a:p>
          <a:p>
            <a:pPr marL="742950" lvl="1" indent="-285750">
              <a:buFont typeface="Wingdings" pitchFamily="2" charset="2"/>
              <a:buChar char="§"/>
            </a:pPr>
            <a:r>
              <a:rPr lang="en-GB" dirty="0">
                <a:solidFill>
                  <a:srgbClr val="0D0D0D"/>
                </a:solidFill>
              </a:rPr>
              <a:t>Target r</a:t>
            </a:r>
            <a:r>
              <a:rPr lang="en-GB" b="0" i="0" dirty="0">
                <a:solidFill>
                  <a:srgbClr val="0D0D0D"/>
                </a:solidFill>
                <a:effectLst/>
              </a:rPr>
              <a:t>eminder systems</a:t>
            </a:r>
          </a:p>
          <a:p>
            <a:pPr marL="742950" lvl="1" indent="-285750">
              <a:buFont typeface="Wingdings" pitchFamily="2" charset="2"/>
              <a:buChar char="§"/>
            </a:pPr>
            <a:endParaRPr lang="en-GB" dirty="0">
              <a:solidFill>
                <a:srgbClr val="0D0D0D"/>
              </a:solidFill>
            </a:endParaRPr>
          </a:p>
          <a:p>
            <a:pPr marL="742950" lvl="1" indent="-285750">
              <a:buFont typeface="Wingdings" pitchFamily="2" charset="2"/>
              <a:buChar char="§"/>
            </a:pPr>
            <a:r>
              <a:rPr lang="en-GB" dirty="0"/>
              <a:t>Increase availability of telephone appointments as an alternative option, especially for follow-up visits.</a:t>
            </a:r>
            <a:endParaRPr lang="en-GB" b="0" i="0" dirty="0">
              <a:solidFill>
                <a:srgbClr val="0D0D0D"/>
              </a:solidFill>
              <a:effectLst/>
            </a:endParaRPr>
          </a:p>
        </p:txBody>
      </p:sp>
    </p:spTree>
    <p:extLst>
      <p:ext uri="{BB962C8B-B14F-4D97-AF65-F5344CB8AC3E}">
        <p14:creationId xmlns:p14="http://schemas.microsoft.com/office/powerpoint/2010/main" val="162768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FC02-DBE7-6711-45E1-3B8016D2C8D6}"/>
              </a:ext>
            </a:extLst>
          </p:cNvPr>
          <p:cNvSpPr>
            <a:spLocks noGrp="1"/>
          </p:cNvSpPr>
          <p:nvPr>
            <p:ph type="title"/>
          </p:nvPr>
        </p:nvSpPr>
        <p:spPr/>
        <p:txBody>
          <a:bodyPr>
            <a:normAutofit fontScale="90000"/>
          </a:bodyPr>
          <a:lstStyle/>
          <a:p>
            <a:r>
              <a:rPr lang="en-US" dirty="0"/>
              <a:t>Missed Appointments by Time Between Booking and Appointment</a:t>
            </a:r>
          </a:p>
        </p:txBody>
      </p:sp>
      <p:pic>
        <p:nvPicPr>
          <p:cNvPr id="21514" name="Picture 10">
            <a:extLst>
              <a:ext uri="{FF2B5EF4-FFF2-40B4-BE49-F238E27FC236}">
                <a16:creationId xmlns:a16="http://schemas.microsoft.com/office/drawing/2014/main" id="{0057E7A3-BBD7-158B-7EEC-2CAB98BF3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7" y="1829198"/>
            <a:ext cx="4772983" cy="39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79BCE9-0690-4168-E8B3-C1D6B0CD9235}"/>
              </a:ext>
            </a:extLst>
          </p:cNvPr>
          <p:cNvSpPr txBox="1"/>
          <p:nvPr/>
        </p:nvSpPr>
        <p:spPr>
          <a:xfrm>
            <a:off x="5685747" y="1829198"/>
            <a:ext cx="6103916" cy="2585323"/>
          </a:xfrm>
          <a:prstGeom prst="rect">
            <a:avLst/>
          </a:prstGeom>
          <a:noFill/>
        </p:spPr>
        <p:txBody>
          <a:bodyPr wrap="square">
            <a:spAutoFit/>
          </a:bodyPr>
          <a:lstStyle/>
          <a:p>
            <a:pPr marL="285750" indent="-285750">
              <a:buFont typeface="Wingdings" pitchFamily="2" charset="2"/>
              <a:buChar char="Ø"/>
            </a:pPr>
            <a:r>
              <a:rPr lang="en-GB" sz="1800" b="0" i="0" dirty="0">
                <a:solidFill>
                  <a:srgbClr val="0D0D0D"/>
                </a:solidFill>
                <a:effectLst/>
              </a:rPr>
              <a:t>Same-day appointments have the lowest percentage of missed appointments (1.7%), and the longer the time between booking and appointments, the higher the chances of the appointment being missed.</a:t>
            </a:r>
          </a:p>
          <a:p>
            <a:pPr marL="285750" indent="-285750">
              <a:buFont typeface="Arial" panose="020B0604020202020204" pitchFamily="34" charset="0"/>
              <a:buChar char="•"/>
            </a:pPr>
            <a:endParaRPr lang="en-GB" sz="1800" b="0" i="0" dirty="0">
              <a:solidFill>
                <a:srgbClr val="0D0D0D"/>
              </a:solidFill>
              <a:effectLst/>
            </a:endParaRPr>
          </a:p>
          <a:p>
            <a:pPr marL="285750" indent="-285750">
              <a:buFont typeface="Wingdings" pitchFamily="2" charset="2"/>
              <a:buChar char="Ø"/>
            </a:pPr>
            <a:r>
              <a:rPr lang="en-GB" sz="1800" b="1" i="0" dirty="0">
                <a:solidFill>
                  <a:srgbClr val="0D0D0D"/>
                </a:solidFill>
                <a:effectLst/>
              </a:rPr>
              <a:t>Recommendation: </a:t>
            </a:r>
          </a:p>
          <a:p>
            <a:pPr marL="742950" lvl="1" indent="-285750">
              <a:buFont typeface="Wingdings" pitchFamily="2" charset="2"/>
              <a:buChar char="§"/>
            </a:pPr>
            <a:endParaRPr lang="en-GB" dirty="0">
              <a:solidFill>
                <a:srgbClr val="0D0D0D"/>
              </a:solidFill>
            </a:endParaRPr>
          </a:p>
          <a:p>
            <a:pPr marL="742950" lvl="1" indent="-285750">
              <a:buFont typeface="Wingdings" pitchFamily="2" charset="2"/>
              <a:buChar char="§"/>
            </a:pPr>
            <a:r>
              <a:rPr lang="en-GB" dirty="0">
                <a:solidFill>
                  <a:srgbClr val="0D0D0D"/>
                </a:solidFill>
              </a:rPr>
              <a:t>Target</a:t>
            </a:r>
            <a:r>
              <a:rPr lang="en-GB" b="0" i="0" dirty="0">
                <a:solidFill>
                  <a:srgbClr val="0D0D0D"/>
                </a:solidFill>
                <a:effectLst/>
              </a:rPr>
              <a:t> reminder systems.</a:t>
            </a:r>
          </a:p>
          <a:p>
            <a:pPr marL="285750" indent="-285750">
              <a:buFont typeface="Wingdings" pitchFamily="2" charset="2"/>
              <a:buChar char="§"/>
            </a:pPr>
            <a:endParaRPr lang="en-GB" sz="1800" b="0" i="0" dirty="0">
              <a:solidFill>
                <a:srgbClr val="0D0D0D"/>
              </a:solidFill>
              <a:effectLst/>
            </a:endParaRPr>
          </a:p>
        </p:txBody>
      </p:sp>
    </p:spTree>
    <p:extLst>
      <p:ext uri="{BB962C8B-B14F-4D97-AF65-F5344CB8AC3E}">
        <p14:creationId xmlns:p14="http://schemas.microsoft.com/office/powerpoint/2010/main" val="375324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F944-572D-76FD-8658-45497F2C4AD1}"/>
              </a:ext>
            </a:extLst>
          </p:cNvPr>
          <p:cNvSpPr>
            <a:spLocks noGrp="1"/>
          </p:cNvSpPr>
          <p:nvPr>
            <p:ph type="title"/>
          </p:nvPr>
        </p:nvSpPr>
        <p:spPr>
          <a:xfrm>
            <a:off x="6636862" y="2250418"/>
            <a:ext cx="4805996" cy="2182485"/>
          </a:xfrm>
        </p:spPr>
        <p:txBody>
          <a:bodyPr vert="horz" lIns="91440" tIns="45720" rIns="91440" bIns="45720" rtlCol="0" anchor="t">
            <a:normAutofit/>
          </a:bodyPr>
          <a:lstStyle/>
          <a:p>
            <a:pPr>
              <a:spcAft>
                <a:spcPts val="600"/>
              </a:spcAft>
            </a:pPr>
            <a:r>
              <a:rPr lang="en-US" sz="4000" kern="1200" dirty="0">
                <a:solidFill>
                  <a:schemeClr val="tx2"/>
                </a:solidFill>
                <a:latin typeface="+mj-lt"/>
                <a:ea typeface="+mj-ea"/>
                <a:cs typeface="+mj-cs"/>
              </a:rPr>
              <a:t>Recommendations</a:t>
            </a:r>
            <a:endParaRPr lang="en-US" sz="4000" b="1" dirty="0">
              <a:solidFill>
                <a:schemeClr val="tx2"/>
              </a:solidFill>
              <a:ea typeface="+mn-ea"/>
              <a:cs typeface="+mn-cs"/>
            </a:endParaRPr>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Fingerprint">
            <a:extLst>
              <a:ext uri="{FF2B5EF4-FFF2-40B4-BE49-F238E27FC236}">
                <a16:creationId xmlns:a16="http://schemas.microsoft.com/office/drawing/2014/main" id="{C56EC8E6-DAAB-ED44-58DF-EDDE8BC0B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2901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A5D4-D4C9-9EB4-33F3-6BFCB76FE02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43E9765-B92C-52A0-D89B-2614E3C6CFB4}"/>
              </a:ext>
            </a:extLst>
          </p:cNvPr>
          <p:cNvSpPr>
            <a:spLocks noGrp="1"/>
          </p:cNvSpPr>
          <p:nvPr>
            <p:ph idx="1"/>
          </p:nvPr>
        </p:nvSpPr>
        <p:spPr>
          <a:xfrm>
            <a:off x="838199" y="1673221"/>
            <a:ext cx="10599295" cy="4802529"/>
          </a:xfrm>
        </p:spPr>
        <p:txBody>
          <a:bodyPr/>
          <a:lstStyle/>
          <a:p>
            <a:r>
              <a:rPr lang="en-US" dirty="0"/>
              <a:t>NHS faces challenges in accommodating its growing population; effective resource allocation is crucial.</a:t>
            </a:r>
          </a:p>
          <a:p>
            <a:endParaRPr lang="en-US" dirty="0"/>
          </a:p>
          <a:p>
            <a:r>
              <a:rPr lang="en-US" dirty="0"/>
              <a:t>Understanding </a:t>
            </a:r>
            <a:r>
              <a:rPr lang="en-US" dirty="0" err="1"/>
              <a:t>utilisation</a:t>
            </a:r>
            <a:r>
              <a:rPr lang="en-US" dirty="0"/>
              <a:t> trends within the NHS network is essential for budget planning.</a:t>
            </a:r>
          </a:p>
          <a:p>
            <a:endParaRPr lang="en-US" dirty="0"/>
          </a:p>
          <a:p>
            <a:r>
              <a:rPr lang="en-GB" b="0" i="0" dirty="0">
                <a:solidFill>
                  <a:srgbClr val="0D0D0D"/>
                </a:solidFill>
                <a:effectLst/>
                <a:latin typeface="Söhne"/>
              </a:rPr>
              <a:t>Analysed historical appointment data from NHS England for General Practice Surgeries.</a:t>
            </a:r>
          </a:p>
        </p:txBody>
      </p:sp>
    </p:spTree>
    <p:extLst>
      <p:ext uri="{BB962C8B-B14F-4D97-AF65-F5344CB8AC3E}">
        <p14:creationId xmlns:p14="http://schemas.microsoft.com/office/powerpoint/2010/main" val="327462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764C-B04D-02E5-2091-6A214F2E8C83}"/>
              </a:ext>
            </a:extLst>
          </p:cNvPr>
          <p:cNvSpPr>
            <a:spLocks noGrp="1"/>
          </p:cNvSpPr>
          <p:nvPr>
            <p:ph type="title"/>
          </p:nvPr>
        </p:nvSpPr>
        <p:spPr/>
        <p:txBody>
          <a:bodyPr/>
          <a:lstStyle/>
          <a:p>
            <a:r>
              <a:rPr lang="en-US" dirty="0"/>
              <a:t>Recommendations</a:t>
            </a:r>
          </a:p>
        </p:txBody>
      </p:sp>
      <p:sp>
        <p:nvSpPr>
          <p:cNvPr id="6" name="Content Placeholder 2">
            <a:extLst>
              <a:ext uri="{FF2B5EF4-FFF2-40B4-BE49-F238E27FC236}">
                <a16:creationId xmlns:a16="http://schemas.microsoft.com/office/drawing/2014/main" id="{082D1844-6FAF-B3DD-7539-3C722D2B4103}"/>
              </a:ext>
            </a:extLst>
          </p:cNvPr>
          <p:cNvSpPr txBox="1">
            <a:spLocks/>
          </p:cNvSpPr>
          <p:nvPr/>
        </p:nvSpPr>
        <p:spPr>
          <a:xfrm>
            <a:off x="838200" y="1455981"/>
            <a:ext cx="10515600" cy="40473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sz="1600" b="1" kern="100" dirty="0">
                <a:latin typeface="Aptos" panose="020B0004020202020204" pitchFamily="34" charset="0"/>
                <a:ea typeface="Aptos" panose="020B0004020202020204" pitchFamily="34" charset="0"/>
                <a:cs typeface="Times New Roman" panose="02020603050405020304" pitchFamily="18" charset="0"/>
              </a:rPr>
              <a:t>Capacity Assessment:</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Gather data on staff, infrastructure, r</a:t>
            </a:r>
            <a:r>
              <a:rPr lang="en-GB" sz="1600" dirty="0">
                <a:latin typeface="Aptos" panose="020B0004020202020204" pitchFamily="34" charset="0"/>
                <a:ea typeface="Aptos" panose="020B0004020202020204" pitchFamily="34" charset="0"/>
                <a:cs typeface="Times New Roman" panose="02020603050405020304" pitchFamily="18" charset="0"/>
              </a:rPr>
              <a:t>egional demographics or healthcare needs.</a:t>
            </a:r>
          </a:p>
          <a:p>
            <a:pPr marL="742950" lvl="1" indent="-285750">
              <a:buFont typeface="+mj-lt"/>
              <a:buAutoNum type="alphaLcPeriod"/>
            </a:pPr>
            <a:endParaRPr lang="en-GB" sz="16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GB" sz="1600" b="1" kern="100" dirty="0">
                <a:latin typeface="Aptos" panose="020B0004020202020204" pitchFamily="34" charset="0"/>
                <a:ea typeface="Aptos" panose="020B0004020202020204" pitchFamily="34" charset="0"/>
                <a:cs typeface="Times New Roman" panose="02020603050405020304" pitchFamily="18" charset="0"/>
              </a:rPr>
              <a:t>Utilisation Trends:</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Planned clinics on Saturdays during Autumn can be expand for the whole year.</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Increase appointments towards the end of the week for an optimised distribution.</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Separate “Nurse” data from other practice staff for proper planning.</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Plan to an increased face-to-face capacity during peak months.</a:t>
            </a:r>
          </a:p>
          <a:p>
            <a:pPr marL="742950" lvl="1" indent="-285750">
              <a:buFont typeface="+mj-lt"/>
              <a:buAutoNum type="alphaLcPeriod"/>
            </a:pPr>
            <a:r>
              <a:rPr lang="en-GB" sz="1600" kern="100" dirty="0">
                <a:latin typeface="Aptos" panose="020B0004020202020204" pitchFamily="34" charset="0"/>
                <a:ea typeface="Aptos" panose="020B0004020202020204" pitchFamily="34" charset="0"/>
                <a:cs typeface="Times New Roman" panose="02020603050405020304" pitchFamily="18" charset="0"/>
              </a:rPr>
              <a:t>Facilitate next-day booking, might improve patient and staff experience.</a:t>
            </a:r>
          </a:p>
          <a:p>
            <a:pPr marL="457200" lvl="1" indent="0">
              <a:buNone/>
            </a:pPr>
            <a:endParaRPr lang="en-GB" sz="16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GB" sz="1600" b="1" kern="100" dirty="0">
                <a:latin typeface="Aptos" panose="020B0004020202020204" pitchFamily="34" charset="0"/>
                <a:ea typeface="Aptos" panose="020B0004020202020204" pitchFamily="34" charset="0"/>
                <a:cs typeface="Times New Roman" panose="02020603050405020304" pitchFamily="18" charset="0"/>
              </a:rPr>
              <a:t>Missed Appointments:</a:t>
            </a:r>
          </a:p>
          <a:p>
            <a:pPr marL="800100" lvl="1" indent="-342900">
              <a:buFont typeface="+mj-lt"/>
              <a:buAutoNum type="alphaLcPeriod"/>
            </a:pPr>
            <a:r>
              <a:rPr lang="en-GB" sz="1600" dirty="0">
                <a:solidFill>
                  <a:srgbClr val="0D0D0D"/>
                </a:solidFill>
              </a:rPr>
              <a:t>Targeted reminders (non GP, face-to-face and  long-term booking)</a:t>
            </a:r>
          </a:p>
          <a:p>
            <a:pPr marL="800100" lvl="1" indent="-342900">
              <a:buFont typeface="+mj-lt"/>
              <a:buAutoNum type="alphaLcPeriod"/>
            </a:pPr>
            <a:r>
              <a:rPr lang="en-GB" sz="1600" dirty="0">
                <a:solidFill>
                  <a:srgbClr val="0D0D0D"/>
                </a:solidFill>
              </a:rPr>
              <a:t>Patient awareness campaign.</a:t>
            </a:r>
            <a:endParaRPr lang="en-US" sz="1600" dirty="0"/>
          </a:p>
          <a:p>
            <a:pPr marL="800100" lvl="1" indent="-342900">
              <a:buFont typeface="+mj-lt"/>
              <a:buAutoNum type="alphaLcPeriod"/>
            </a:pPr>
            <a:r>
              <a:rPr lang="en-GB" sz="1600" dirty="0">
                <a:solidFill>
                  <a:srgbClr val="0D0D0D"/>
                </a:solidFill>
              </a:rPr>
              <a:t>Scheduling optimization .</a:t>
            </a:r>
          </a:p>
          <a:p>
            <a:pPr marL="742950" lvl="1" indent="-285750">
              <a:buFont typeface="+mj-lt"/>
              <a:buAutoNum type="alphaLcPeriod"/>
            </a:pPr>
            <a:endParaRPr lang="en-GB" sz="16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220848C-1675-5575-E4CA-ED71E0DED9EE}"/>
              </a:ext>
            </a:extLst>
          </p:cNvPr>
          <p:cNvSpPr txBox="1"/>
          <p:nvPr/>
        </p:nvSpPr>
        <p:spPr>
          <a:xfrm>
            <a:off x="1289153" y="5656957"/>
            <a:ext cx="6056027" cy="338554"/>
          </a:xfrm>
          <a:prstGeom prst="rect">
            <a:avLst/>
          </a:prstGeom>
          <a:noFill/>
        </p:spPr>
        <p:txBody>
          <a:bodyPr wrap="square">
            <a:spAutoFit/>
          </a:bodyPr>
          <a:lstStyle/>
          <a:p>
            <a:r>
              <a:rPr lang="en-GB" sz="1600" b="0" i="0" dirty="0">
                <a:solidFill>
                  <a:srgbClr val="222222"/>
                </a:solidFill>
                <a:effectLst/>
              </a:rPr>
              <a:t>Limitations: patient's demographic or socioeconomic factors </a:t>
            </a:r>
            <a:endParaRPr lang="en-US" sz="1600" dirty="0"/>
          </a:p>
        </p:txBody>
      </p:sp>
    </p:spTree>
    <p:extLst>
      <p:ext uri="{BB962C8B-B14F-4D97-AF65-F5344CB8AC3E}">
        <p14:creationId xmlns:p14="http://schemas.microsoft.com/office/powerpoint/2010/main" val="200620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Twitter - Wikipedia">
            <a:extLst>
              <a:ext uri="{FF2B5EF4-FFF2-40B4-BE49-F238E27FC236}">
                <a16:creationId xmlns:a16="http://schemas.microsoft.com/office/drawing/2014/main" id="{7D05DECB-80C9-2348-AEF8-8358A12F42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21606" y="1669603"/>
            <a:ext cx="2988527" cy="2458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witter rebrands as X with &quot;art deco&quot; logo">
            <a:extLst>
              <a:ext uri="{FF2B5EF4-FFF2-40B4-BE49-F238E27FC236}">
                <a16:creationId xmlns:a16="http://schemas.microsoft.com/office/drawing/2014/main" id="{A20A82E8-81C5-C1E6-5C7E-20C5C982D6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717352" y="4432903"/>
            <a:ext cx="1399921" cy="783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33C7984-0C6C-2B87-0AA8-4C6DE6F287EE}"/>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AB27AA3-9994-5C93-3A2A-A43B1ECC9CC1}"/>
              </a:ext>
            </a:extLst>
          </p:cNvPr>
          <p:cNvSpPr txBox="1">
            <a:spLocks/>
          </p:cNvSpPr>
          <p:nvPr/>
        </p:nvSpPr>
        <p:spPr>
          <a:xfrm>
            <a:off x="6293873" y="1896268"/>
            <a:ext cx="5418414" cy="4599645"/>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90000"/>
                  </a:schemeClr>
                </a:solidFill>
              </a:rPr>
              <a:t>Capacity Assessment</a:t>
            </a:r>
            <a:br>
              <a:rPr lang="en-US" sz="4000" dirty="0">
                <a:solidFill>
                  <a:schemeClr val="tx2"/>
                </a:solidFill>
              </a:rPr>
            </a:br>
            <a:br>
              <a:rPr lang="en-US" sz="4000" dirty="0">
                <a:solidFill>
                  <a:schemeClr val="tx2"/>
                </a:solidFill>
              </a:rPr>
            </a:br>
            <a:r>
              <a:rPr lang="en-US" sz="4000" dirty="0" err="1">
                <a:solidFill>
                  <a:schemeClr val="bg2">
                    <a:lumMod val="75000"/>
                  </a:schemeClr>
                </a:solidFill>
              </a:rPr>
              <a:t>Utilisation</a:t>
            </a:r>
            <a:r>
              <a:rPr lang="en-US" sz="4000" dirty="0">
                <a:solidFill>
                  <a:schemeClr val="bg2">
                    <a:lumMod val="75000"/>
                  </a:schemeClr>
                </a:solidFill>
              </a:rPr>
              <a:t> of resources</a:t>
            </a:r>
            <a:br>
              <a:rPr lang="en-US" sz="4000" dirty="0">
                <a:solidFill>
                  <a:schemeClr val="bg2">
                    <a:lumMod val="90000"/>
                  </a:schemeClr>
                </a:solidFill>
              </a:rPr>
            </a:br>
            <a:br>
              <a:rPr lang="en-US" sz="4000" dirty="0">
                <a:solidFill>
                  <a:schemeClr val="bg2">
                    <a:lumMod val="90000"/>
                  </a:schemeClr>
                </a:solidFill>
              </a:rPr>
            </a:br>
            <a:r>
              <a:rPr lang="en-US" sz="4000" dirty="0">
                <a:solidFill>
                  <a:schemeClr val="bg2">
                    <a:lumMod val="90000"/>
                  </a:schemeClr>
                </a:solidFill>
              </a:rPr>
              <a:t>Missed Appointments</a:t>
            </a:r>
            <a:br>
              <a:rPr lang="en-US" sz="4000" dirty="0">
                <a:solidFill>
                  <a:schemeClr val="bg2">
                    <a:lumMod val="90000"/>
                  </a:schemeClr>
                </a:solidFill>
              </a:rPr>
            </a:br>
            <a:br>
              <a:rPr lang="en-US" sz="4000" dirty="0">
                <a:solidFill>
                  <a:schemeClr val="bg2">
                    <a:lumMod val="90000"/>
                  </a:schemeClr>
                </a:solidFill>
              </a:rPr>
            </a:br>
            <a:r>
              <a:rPr lang="en-US" sz="4000" dirty="0">
                <a:solidFill>
                  <a:schemeClr val="accent1"/>
                </a:solidFill>
              </a:rPr>
              <a:t>External Data Integration</a:t>
            </a:r>
            <a:br>
              <a:rPr lang="en-US" sz="4000" dirty="0">
                <a:solidFill>
                  <a:schemeClr val="tx2"/>
                </a:solidFill>
              </a:rPr>
            </a:br>
            <a:br>
              <a:rPr lang="en-US" sz="4000" dirty="0">
                <a:solidFill>
                  <a:schemeClr val="tx2"/>
                </a:solidFill>
              </a:rPr>
            </a:br>
            <a:endParaRPr lang="en-US" sz="4000" dirty="0">
              <a:solidFill>
                <a:schemeClr val="tx2"/>
              </a:solidFill>
            </a:endParaRPr>
          </a:p>
        </p:txBody>
      </p:sp>
    </p:spTree>
    <p:extLst>
      <p:ext uri="{BB962C8B-B14F-4D97-AF65-F5344CB8AC3E}">
        <p14:creationId xmlns:p14="http://schemas.microsoft.com/office/powerpoint/2010/main" val="351997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a:extLst>
              <a:ext uri="{FF2B5EF4-FFF2-40B4-BE49-F238E27FC236}">
                <a16:creationId xmlns:a16="http://schemas.microsoft.com/office/drawing/2014/main" id="{43571A17-F2D3-14C0-0E00-81468EACA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56" y="1407425"/>
            <a:ext cx="7488000" cy="5458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0D3F2C-E58A-FAE2-E985-6EFD9CAA00D2}"/>
              </a:ext>
            </a:extLst>
          </p:cNvPr>
          <p:cNvSpPr>
            <a:spLocks noGrp="1"/>
          </p:cNvSpPr>
          <p:nvPr>
            <p:ph type="title"/>
          </p:nvPr>
        </p:nvSpPr>
        <p:spPr/>
        <p:txBody>
          <a:bodyPr/>
          <a:lstStyle/>
          <a:p>
            <a:r>
              <a:rPr lang="en-US" dirty="0"/>
              <a:t>Most frequent tweets hashtags</a:t>
            </a:r>
          </a:p>
        </p:txBody>
      </p:sp>
      <p:pic>
        <p:nvPicPr>
          <p:cNvPr id="5136" name="Picture 16">
            <a:extLst>
              <a:ext uri="{FF2B5EF4-FFF2-40B4-BE49-F238E27FC236}">
                <a16:creationId xmlns:a16="http://schemas.microsoft.com/office/drawing/2014/main" id="{3E035498-791D-4806-067C-1EEFC3001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740" y="2154103"/>
            <a:ext cx="6480000" cy="4616359"/>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FA45BF7-AF6F-023E-B9C3-ABE2552DA715}"/>
              </a:ext>
            </a:extLst>
          </p:cNvPr>
          <p:cNvSpPr/>
          <p:nvPr/>
        </p:nvSpPr>
        <p:spPr>
          <a:xfrm>
            <a:off x="3482568" y="4835137"/>
            <a:ext cx="872344" cy="19306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9B5D057-E689-5384-8F38-30F839AB226D}"/>
              </a:ext>
            </a:extLst>
          </p:cNvPr>
          <p:cNvSpPr/>
          <p:nvPr/>
        </p:nvSpPr>
        <p:spPr>
          <a:xfrm>
            <a:off x="3677335" y="5362968"/>
            <a:ext cx="677577" cy="19306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4" name="Picture 14">
            <a:extLst>
              <a:ext uri="{FF2B5EF4-FFF2-40B4-BE49-F238E27FC236}">
                <a16:creationId xmlns:a16="http://schemas.microsoft.com/office/drawing/2014/main" id="{5593994E-B573-F493-F6D5-214DB73D1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69101"/>
            <a:ext cx="5688332" cy="405237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D1CCB495-FEDB-04A1-7B8D-A6A4FE2FCE55}"/>
              </a:ext>
            </a:extLst>
          </p:cNvPr>
          <p:cNvSpPr/>
          <p:nvPr/>
        </p:nvSpPr>
        <p:spPr>
          <a:xfrm>
            <a:off x="789409" y="1980103"/>
            <a:ext cx="519695" cy="108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84B1A59-B897-707D-D23E-2235842CB36F}"/>
              </a:ext>
            </a:extLst>
          </p:cNvPr>
          <p:cNvSpPr/>
          <p:nvPr/>
        </p:nvSpPr>
        <p:spPr>
          <a:xfrm>
            <a:off x="743363" y="2210162"/>
            <a:ext cx="565742" cy="21727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9B1A1CA-CC51-B116-1ABA-68EBFEBB8C3E}"/>
              </a:ext>
            </a:extLst>
          </p:cNvPr>
          <p:cNvSpPr/>
          <p:nvPr/>
        </p:nvSpPr>
        <p:spPr>
          <a:xfrm>
            <a:off x="381549" y="2525739"/>
            <a:ext cx="881510" cy="1350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D43451F-0552-DFC0-2DCF-27BCDA48725D}"/>
              </a:ext>
            </a:extLst>
          </p:cNvPr>
          <p:cNvSpPr/>
          <p:nvPr/>
        </p:nvSpPr>
        <p:spPr>
          <a:xfrm>
            <a:off x="408962" y="3326848"/>
            <a:ext cx="881510" cy="1350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0A31809-DEA2-2070-FC7B-D58237F2E64D}"/>
              </a:ext>
            </a:extLst>
          </p:cNvPr>
          <p:cNvSpPr txBox="1"/>
          <p:nvPr/>
        </p:nvSpPr>
        <p:spPr>
          <a:xfrm>
            <a:off x="7839584" y="4835137"/>
            <a:ext cx="3953656" cy="369332"/>
          </a:xfrm>
          <a:prstGeom prst="rect">
            <a:avLst/>
          </a:prstGeom>
          <a:noFill/>
        </p:spPr>
        <p:txBody>
          <a:bodyPr wrap="square">
            <a:spAutoFit/>
          </a:bodyPr>
          <a:lstStyle/>
          <a:p>
            <a:r>
              <a:rPr lang="en-GB" kern="100" dirty="0">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mpact in promoting NHS hashtags</a:t>
            </a:r>
            <a:endParaRPr lang="en-US" dirty="0"/>
          </a:p>
        </p:txBody>
      </p:sp>
    </p:spTree>
    <p:extLst>
      <p:ext uri="{BB962C8B-B14F-4D97-AF65-F5344CB8AC3E}">
        <p14:creationId xmlns:p14="http://schemas.microsoft.com/office/powerpoint/2010/main" val="80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P spid="4" grpId="0" animBg="1"/>
      <p:bldP spid="5" grpId="0" animBg="1"/>
      <p:bldP spid="6"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6310-CBE5-A4A0-0A8B-0917942E8026}"/>
              </a:ext>
            </a:extLst>
          </p:cNvPr>
          <p:cNvSpPr>
            <a:spLocks noGrp="1"/>
          </p:cNvSpPr>
          <p:nvPr>
            <p:ph type="title"/>
          </p:nvPr>
        </p:nvSpPr>
        <p:spPr/>
        <p:txBody>
          <a:bodyPr/>
          <a:lstStyle/>
          <a:p>
            <a:r>
              <a:rPr lang="en-US" dirty="0"/>
              <a:t>Example 1: Word Clouds</a:t>
            </a:r>
          </a:p>
        </p:txBody>
      </p:sp>
      <p:sp>
        <p:nvSpPr>
          <p:cNvPr id="3" name="TextBox 2">
            <a:extLst>
              <a:ext uri="{FF2B5EF4-FFF2-40B4-BE49-F238E27FC236}">
                <a16:creationId xmlns:a16="http://schemas.microsoft.com/office/drawing/2014/main" id="{D701599F-601E-5AE0-F684-447D2F01B73F}"/>
              </a:ext>
            </a:extLst>
          </p:cNvPr>
          <p:cNvSpPr txBox="1"/>
          <p:nvPr/>
        </p:nvSpPr>
        <p:spPr>
          <a:xfrm>
            <a:off x="2999127" y="1837776"/>
            <a:ext cx="1224053" cy="369332"/>
          </a:xfrm>
          <a:prstGeom prst="rect">
            <a:avLst/>
          </a:prstGeom>
          <a:noFill/>
        </p:spPr>
        <p:txBody>
          <a:bodyPr wrap="none" rtlCol="0">
            <a:spAutoFit/>
          </a:bodyPr>
          <a:lstStyle/>
          <a:p>
            <a:r>
              <a:rPr lang="en-US" b="1" dirty="0"/>
              <a:t>All tweets</a:t>
            </a:r>
          </a:p>
        </p:txBody>
      </p:sp>
      <p:sp>
        <p:nvSpPr>
          <p:cNvPr id="4" name="TextBox 3">
            <a:extLst>
              <a:ext uri="{FF2B5EF4-FFF2-40B4-BE49-F238E27FC236}">
                <a16:creationId xmlns:a16="http://schemas.microsoft.com/office/drawing/2014/main" id="{23B8D094-0AF6-06D1-D332-F4F4E2F95BAD}"/>
              </a:ext>
            </a:extLst>
          </p:cNvPr>
          <p:cNvSpPr txBox="1"/>
          <p:nvPr/>
        </p:nvSpPr>
        <p:spPr>
          <a:xfrm>
            <a:off x="7340000" y="1803050"/>
            <a:ext cx="3718134" cy="369332"/>
          </a:xfrm>
          <a:prstGeom prst="rect">
            <a:avLst/>
          </a:prstGeom>
          <a:noFill/>
        </p:spPr>
        <p:txBody>
          <a:bodyPr wrap="none" rtlCol="0">
            <a:spAutoFit/>
          </a:bodyPr>
          <a:lstStyle/>
          <a:p>
            <a:r>
              <a:rPr lang="en-US" b="1" dirty="0"/>
              <a:t>Retweeted or favorited at least 1x</a:t>
            </a:r>
          </a:p>
        </p:txBody>
      </p:sp>
      <p:pic>
        <p:nvPicPr>
          <p:cNvPr id="5" name="Picture 2">
            <a:extLst>
              <a:ext uri="{FF2B5EF4-FFF2-40B4-BE49-F238E27FC236}">
                <a16:creationId xmlns:a16="http://schemas.microsoft.com/office/drawing/2014/main" id="{3E5308D8-EB65-5040-B342-EB254EB8D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733" y="2285419"/>
            <a:ext cx="5266669" cy="2700000"/>
          </a:xfrm>
          <a:prstGeom prst="rect">
            <a:avLst/>
          </a:prstGeom>
          <a:noFill/>
          <a:ln w="31750">
            <a:solidFill>
              <a:srgbClr val="186FC1"/>
            </a:solidFill>
          </a:ln>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4888856-9FBA-1D23-04E7-918C3030AE9F}"/>
              </a:ext>
            </a:extLst>
          </p:cNvPr>
          <p:cNvSpPr/>
          <p:nvPr/>
        </p:nvSpPr>
        <p:spPr>
          <a:xfrm>
            <a:off x="7105881" y="2312012"/>
            <a:ext cx="3312736" cy="36000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0820632-B455-C3FB-8BBA-F12C7EA0DC9C}"/>
              </a:ext>
            </a:extLst>
          </p:cNvPr>
          <p:cNvSpPr/>
          <p:nvPr/>
        </p:nvSpPr>
        <p:spPr>
          <a:xfrm rot="16200000">
            <a:off x="5572528" y="3616818"/>
            <a:ext cx="2327255" cy="40994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80F0BB-0FBE-1831-E55C-A17B1D9280AE}"/>
              </a:ext>
            </a:extLst>
          </p:cNvPr>
          <p:cNvSpPr/>
          <p:nvPr/>
        </p:nvSpPr>
        <p:spPr>
          <a:xfrm>
            <a:off x="6918221" y="4568053"/>
            <a:ext cx="1217114" cy="38048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6">
            <a:extLst>
              <a:ext uri="{FF2B5EF4-FFF2-40B4-BE49-F238E27FC236}">
                <a16:creationId xmlns:a16="http://schemas.microsoft.com/office/drawing/2014/main" id="{0560F37D-BA52-F63C-D91F-530E0B4F7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89" y="2287423"/>
            <a:ext cx="5266668" cy="2700000"/>
          </a:xfrm>
          <a:prstGeom prst="rect">
            <a:avLst/>
          </a:prstGeom>
          <a:noFill/>
          <a:ln w="31750">
            <a:solidFill>
              <a:srgbClr val="186FC1"/>
            </a:solidFill>
          </a:ln>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927BB2F5-A1DD-A5FD-098A-6A1ACEF146C3}"/>
              </a:ext>
            </a:extLst>
          </p:cNvPr>
          <p:cNvSpPr/>
          <p:nvPr/>
        </p:nvSpPr>
        <p:spPr>
          <a:xfrm>
            <a:off x="1222371" y="2285419"/>
            <a:ext cx="3222838" cy="42363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31D58E-BF16-0112-7E77-EDCE66662804}"/>
              </a:ext>
            </a:extLst>
          </p:cNvPr>
          <p:cNvSpPr/>
          <p:nvPr/>
        </p:nvSpPr>
        <p:spPr>
          <a:xfrm>
            <a:off x="3869203" y="4348475"/>
            <a:ext cx="995317" cy="2743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C360E9-823D-501A-030D-1A7BE8364D7A}"/>
              </a:ext>
            </a:extLst>
          </p:cNvPr>
          <p:cNvSpPr/>
          <p:nvPr/>
        </p:nvSpPr>
        <p:spPr>
          <a:xfrm>
            <a:off x="4566361" y="2300725"/>
            <a:ext cx="1441170" cy="2743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23B4ECB-F314-EF59-85F2-C7F7C93F8E1A}"/>
              </a:ext>
            </a:extLst>
          </p:cNvPr>
          <p:cNvSpPr/>
          <p:nvPr/>
        </p:nvSpPr>
        <p:spPr>
          <a:xfrm>
            <a:off x="563726" y="4568053"/>
            <a:ext cx="2252314" cy="33534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B6FD6AE-2886-098B-A6B7-1206338FA78F}"/>
              </a:ext>
            </a:extLst>
          </p:cNvPr>
          <p:cNvSpPr/>
          <p:nvPr/>
        </p:nvSpPr>
        <p:spPr>
          <a:xfrm rot="16200000">
            <a:off x="3149563" y="3391475"/>
            <a:ext cx="822960" cy="4941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173810-E91E-0834-BA0B-CF561849716B}"/>
              </a:ext>
            </a:extLst>
          </p:cNvPr>
          <p:cNvSpPr/>
          <p:nvPr/>
        </p:nvSpPr>
        <p:spPr>
          <a:xfrm rot="16200000">
            <a:off x="3785130" y="2775387"/>
            <a:ext cx="1641491" cy="68815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15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B7E9-F660-5F86-A7CA-90F7FD6207CD}"/>
              </a:ext>
            </a:extLst>
          </p:cNvPr>
          <p:cNvSpPr>
            <a:spLocks noGrp="1"/>
          </p:cNvSpPr>
          <p:nvPr>
            <p:ph type="title"/>
          </p:nvPr>
        </p:nvSpPr>
        <p:spPr/>
        <p:txBody>
          <a:bodyPr/>
          <a:lstStyle/>
          <a:p>
            <a:r>
              <a:rPr lang="en-US" dirty="0"/>
              <a:t>Example 2: Sentiment Analysis</a:t>
            </a:r>
          </a:p>
        </p:txBody>
      </p:sp>
      <p:pic>
        <p:nvPicPr>
          <p:cNvPr id="4" name="Picture 8">
            <a:extLst>
              <a:ext uri="{FF2B5EF4-FFF2-40B4-BE49-F238E27FC236}">
                <a16:creationId xmlns:a16="http://schemas.microsoft.com/office/drawing/2014/main" id="{99C79AE7-3D5D-FB9A-52DD-B973D88CD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031" y="1874881"/>
            <a:ext cx="4846377" cy="3558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8D6BB2A2-9FCE-D713-ABC7-B3D31C9DE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91" y="1874882"/>
            <a:ext cx="4846377" cy="35587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48DEE0-AA4B-D250-0A26-A467B61FD968}"/>
              </a:ext>
            </a:extLst>
          </p:cNvPr>
          <p:cNvSpPr txBox="1"/>
          <p:nvPr/>
        </p:nvSpPr>
        <p:spPr>
          <a:xfrm>
            <a:off x="1402888" y="5636850"/>
            <a:ext cx="3689856" cy="830997"/>
          </a:xfrm>
          <a:prstGeom prst="rect">
            <a:avLst/>
          </a:prstGeom>
          <a:noFill/>
        </p:spPr>
        <p:txBody>
          <a:bodyPr wrap="none" rtlCol="0">
            <a:spAutoFit/>
          </a:bodyPr>
          <a:lstStyle/>
          <a:p>
            <a:pPr algn="l"/>
            <a:r>
              <a:rPr lang="en-GB" sz="1200" b="0" i="0" dirty="0">
                <a:solidFill>
                  <a:srgbClr val="0D0D0D"/>
                </a:solidFill>
                <a:effectLst/>
              </a:rPr>
              <a:t>Scores close to 1 indicate highly positive sentiment.</a:t>
            </a:r>
          </a:p>
          <a:p>
            <a:pPr algn="l"/>
            <a:r>
              <a:rPr lang="en-GB" sz="1200" b="0" i="0" dirty="0">
                <a:solidFill>
                  <a:srgbClr val="0D0D0D"/>
                </a:solidFill>
                <a:effectLst/>
              </a:rPr>
              <a:t>Scores close to -1 indicate highly negative sentiment.</a:t>
            </a:r>
          </a:p>
          <a:p>
            <a:pPr algn="l"/>
            <a:r>
              <a:rPr lang="en-GB" sz="1200" b="0" i="0" dirty="0">
                <a:solidFill>
                  <a:srgbClr val="0D0D0D"/>
                </a:solidFill>
                <a:effectLst/>
              </a:rPr>
              <a:t>Scores around 0 indicate neutral or mixed sentiment.</a:t>
            </a:r>
          </a:p>
          <a:p>
            <a:endParaRPr lang="en-US" sz="1200" dirty="0"/>
          </a:p>
        </p:txBody>
      </p:sp>
      <p:sp>
        <p:nvSpPr>
          <p:cNvPr id="9" name="TextBox 8">
            <a:extLst>
              <a:ext uri="{FF2B5EF4-FFF2-40B4-BE49-F238E27FC236}">
                <a16:creationId xmlns:a16="http://schemas.microsoft.com/office/drawing/2014/main" id="{7A7F8576-758C-005E-70C1-D4C7C84AD1D6}"/>
              </a:ext>
            </a:extLst>
          </p:cNvPr>
          <p:cNvSpPr txBox="1"/>
          <p:nvPr/>
        </p:nvSpPr>
        <p:spPr>
          <a:xfrm>
            <a:off x="6608617" y="5636850"/>
            <a:ext cx="4599080" cy="646331"/>
          </a:xfrm>
          <a:prstGeom prst="rect">
            <a:avLst/>
          </a:prstGeom>
          <a:noFill/>
        </p:spPr>
        <p:txBody>
          <a:bodyPr wrap="none" rtlCol="0">
            <a:spAutoFit/>
          </a:bodyPr>
          <a:lstStyle/>
          <a:p>
            <a:pPr algn="l"/>
            <a:r>
              <a:rPr lang="en-GB" sz="1200" b="0" i="0" dirty="0">
                <a:solidFill>
                  <a:srgbClr val="0D0D0D"/>
                </a:solidFill>
                <a:effectLst/>
              </a:rPr>
              <a:t>Scores close to 0 indicate the text is more objective (factual).</a:t>
            </a:r>
          </a:p>
          <a:p>
            <a:pPr algn="l"/>
            <a:r>
              <a:rPr lang="en-GB" sz="1200" b="0" i="0" dirty="0">
                <a:solidFill>
                  <a:srgbClr val="0D0D0D"/>
                </a:solidFill>
                <a:effectLst/>
              </a:rPr>
              <a:t>Scores close to 1 indicate the text is more subjective (opinionated). </a:t>
            </a:r>
          </a:p>
          <a:p>
            <a:endParaRPr lang="en-US" sz="1200" dirty="0"/>
          </a:p>
        </p:txBody>
      </p:sp>
    </p:spTree>
    <p:extLst>
      <p:ext uri="{BB962C8B-B14F-4D97-AF65-F5344CB8AC3E}">
        <p14:creationId xmlns:p14="http://schemas.microsoft.com/office/powerpoint/2010/main" val="65970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F944-572D-76FD-8658-45497F2C4AD1}"/>
              </a:ext>
            </a:extLst>
          </p:cNvPr>
          <p:cNvSpPr>
            <a:spLocks noGrp="1"/>
          </p:cNvSpPr>
          <p:nvPr>
            <p:ph type="title"/>
          </p:nvPr>
        </p:nvSpPr>
        <p:spPr>
          <a:xfrm>
            <a:off x="6636862" y="2250418"/>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Conclusions and recommendations</a:t>
            </a:r>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Twitter - Wikipedia">
            <a:extLst>
              <a:ext uri="{FF2B5EF4-FFF2-40B4-BE49-F238E27FC236}">
                <a16:creationId xmlns:a16="http://schemas.microsoft.com/office/drawing/2014/main" id="{65E79302-1E2C-0E9B-1412-ACB816FE46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1606" y="1669603"/>
            <a:ext cx="2988527" cy="2458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witter rebrands as X with &quot;art deco&quot; logo">
            <a:extLst>
              <a:ext uri="{FF2B5EF4-FFF2-40B4-BE49-F238E27FC236}">
                <a16:creationId xmlns:a16="http://schemas.microsoft.com/office/drawing/2014/main" id="{C040BDCE-7EC4-2BCB-21C8-3A1397FA67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17352" y="4432903"/>
            <a:ext cx="1399921" cy="78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9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7430-8517-8323-CAC7-07425FB2FB73}"/>
              </a:ext>
            </a:extLst>
          </p:cNvPr>
          <p:cNvSpPr>
            <a:spLocks noGrp="1"/>
          </p:cNvSpPr>
          <p:nvPr>
            <p:ph type="title"/>
          </p:nvPr>
        </p:nvSpPr>
        <p:spPr/>
        <p:txBody>
          <a:bodyPr>
            <a:normAutofit fontScale="90000"/>
          </a:bodyPr>
          <a:lstStyle/>
          <a:p>
            <a:r>
              <a:rPr lang="en-GB" sz="4400" kern="100" dirty="0">
                <a:effectLst/>
                <a:latin typeface="Aptos" panose="020B0004020202020204" pitchFamily="34" charset="0"/>
                <a:ea typeface="Aptos" panose="020B0004020202020204" pitchFamily="34" charset="0"/>
                <a:cs typeface="Times New Roman" panose="02020603050405020304" pitchFamily="18" charset="0"/>
              </a:rPr>
              <a:t>Is there a potential value of incorporating external data sources such as Twitter?</a:t>
            </a:r>
            <a:endParaRPr lang="en-US" dirty="0"/>
          </a:p>
        </p:txBody>
      </p:sp>
      <p:sp>
        <p:nvSpPr>
          <p:cNvPr id="4" name="TextBox 3">
            <a:extLst>
              <a:ext uri="{FF2B5EF4-FFF2-40B4-BE49-F238E27FC236}">
                <a16:creationId xmlns:a16="http://schemas.microsoft.com/office/drawing/2014/main" id="{081D4B5D-A506-B064-794F-E11358B842C0}"/>
              </a:ext>
            </a:extLst>
          </p:cNvPr>
          <p:cNvSpPr txBox="1"/>
          <p:nvPr/>
        </p:nvSpPr>
        <p:spPr>
          <a:xfrm>
            <a:off x="1120514" y="1851417"/>
            <a:ext cx="9642423" cy="3077766"/>
          </a:xfrm>
          <a:prstGeom prst="rect">
            <a:avLst/>
          </a:prstGeom>
          <a:noFill/>
        </p:spPr>
        <p:txBody>
          <a:bodyPr wrap="square">
            <a:spAutoFit/>
          </a:bodyPr>
          <a:lstStyle/>
          <a:p>
            <a:pPr marL="342900" lvl="0" indent="-342900">
              <a:buFont typeface="Wingdings" pitchFamily="2" charset="2"/>
              <a:buChar char="ü"/>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Yes.</a:t>
            </a:r>
          </a:p>
          <a:p>
            <a:pPr marL="342900" lvl="0" indent="-342900">
              <a:buFont typeface="Wingdings" pitchFamily="2" charset="2"/>
              <a:buChar char="ü"/>
            </a:pPr>
            <a:endParaRPr lang="en-GB" sz="1600" b="1"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Wingdings" pitchFamily="2" charset="2"/>
              <a:buChar char="ü"/>
            </a:pPr>
            <a:r>
              <a:rPr lang="en-GB" sz="1800" dirty="0">
                <a:effectLst/>
                <a:latin typeface="Aptos" panose="020B0004020202020204" pitchFamily="34" charset="0"/>
                <a:ea typeface="Aptos" panose="020B0004020202020204" pitchFamily="34" charset="0"/>
                <a:cs typeface="Times New Roman" panose="02020603050405020304" pitchFamily="18" charset="0"/>
              </a:rPr>
              <a:t>Incorporating insights from </a:t>
            </a:r>
            <a:r>
              <a:rPr lang="en-GB" dirty="0">
                <a:latin typeface="Aptos" panose="020B0004020202020204" pitchFamily="34" charset="0"/>
                <a:ea typeface="Aptos" panose="020B0004020202020204" pitchFamily="34" charset="0"/>
                <a:cs typeface="Times New Roman" panose="02020603050405020304" pitchFamily="18" charset="0"/>
              </a:rPr>
              <a:t>popular tweets </a:t>
            </a:r>
            <a:r>
              <a:rPr lang="en-GB" sz="1800" dirty="0">
                <a:effectLst/>
                <a:latin typeface="Aptos" panose="020B0004020202020204" pitchFamily="34" charset="0"/>
                <a:ea typeface="Aptos" panose="020B0004020202020204" pitchFamily="34" charset="0"/>
                <a:cs typeface="Times New Roman" panose="02020603050405020304" pitchFamily="18" charset="0"/>
              </a:rPr>
              <a:t>alongside comprehensive hashtag analysis can provide valuable feedback.</a:t>
            </a:r>
          </a:p>
          <a:p>
            <a:pPr marL="342900" lvl="0" indent="-342900">
              <a:buFont typeface="Wingdings" pitchFamily="2" charset="2"/>
              <a:buChar char="ü"/>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Wingdings" pitchFamily="2" charset="2"/>
              <a:buChar char="ü"/>
            </a:pPr>
            <a:r>
              <a:rPr lang="en-GB" b="0" i="0" dirty="0">
                <a:solidFill>
                  <a:srgbClr val="0D0D0D"/>
                </a:solidFill>
                <a:effectLst/>
                <a:latin typeface="Söhne"/>
              </a:rPr>
              <a:t>Potential influence of individuals in promoting NHS discussions on Twitter.</a:t>
            </a:r>
          </a:p>
          <a:p>
            <a:pPr marL="342900" lvl="0" indent="-342900">
              <a:buFont typeface="Wingdings" pitchFamily="2" charset="2"/>
              <a:buChar char="ü"/>
            </a:pPr>
            <a:endParaRPr lang="en-GB" sz="1800" dirty="0">
              <a:solidFill>
                <a:srgbClr val="0D0D0D"/>
              </a:solidFill>
              <a:latin typeface="Söhne"/>
              <a:ea typeface="Aptos" panose="020B0004020202020204" pitchFamily="34" charset="0"/>
              <a:cs typeface="Times New Roman" panose="02020603050405020304" pitchFamily="18" charset="0"/>
            </a:endParaRPr>
          </a:p>
          <a:p>
            <a:pPr marL="342900" lvl="0" indent="-342900">
              <a:buFont typeface="Wingdings" pitchFamily="2" charset="2"/>
              <a:buChar char="ü"/>
            </a:pPr>
            <a:r>
              <a:rPr lang="en-GB" b="0" i="0" dirty="0">
                <a:solidFill>
                  <a:srgbClr val="0D0D0D"/>
                </a:solidFill>
                <a:effectLst/>
                <a:latin typeface="Söhne"/>
              </a:rPr>
              <a:t>Various analytical techniques such as word clouds and sentiment analysis offer deeper understanding of social media data.</a:t>
            </a:r>
          </a:p>
          <a:p>
            <a:pPr marL="342900" lvl="0" indent="-342900">
              <a:buFont typeface="Wingdings" pitchFamily="2" charset="2"/>
              <a:buChar char="ü"/>
            </a:pPr>
            <a:endParaRPr lang="en-GB" sz="1800" dirty="0">
              <a:solidFill>
                <a:srgbClr val="0D0D0D"/>
              </a:solidFill>
              <a:latin typeface="Söhne"/>
              <a:ea typeface="Aptos" panose="020B0004020202020204" pitchFamily="34" charset="0"/>
              <a:cs typeface="Times New Roman" panose="02020603050405020304" pitchFamily="18" charset="0"/>
            </a:endParaRPr>
          </a:p>
          <a:p>
            <a:pPr marL="342900" lvl="0" indent="-342900">
              <a:buFont typeface="Wingdings" pitchFamily="2" charset="2"/>
              <a:buChar char="ü"/>
            </a:pPr>
            <a:r>
              <a:rPr lang="en-GB" b="0" i="0" dirty="0">
                <a:solidFill>
                  <a:srgbClr val="0D0D0D"/>
                </a:solidFill>
                <a:effectLst/>
                <a:latin typeface="Söhne"/>
              </a:rPr>
              <a:t>Cost and budget considerations.</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783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8FE0-536C-372C-572D-6A02A4B6D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107651-8C37-8FD9-9B73-D502CDE65F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372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0870-8AF2-FA4C-CEE0-7CA2E29D15FB}"/>
              </a:ext>
            </a:extLst>
          </p:cNvPr>
          <p:cNvSpPr>
            <a:spLocks noGrp="1"/>
          </p:cNvSpPr>
          <p:nvPr>
            <p:ph type="title"/>
          </p:nvPr>
        </p:nvSpPr>
        <p:spPr/>
        <p:txBody>
          <a:bodyPr/>
          <a:lstStyle/>
          <a:p>
            <a:r>
              <a:rPr lang="en-GB" b="0" i="0" dirty="0">
                <a:solidFill>
                  <a:srgbClr val="0D0D0D"/>
                </a:solidFill>
                <a:effectLst/>
                <a:latin typeface="Söhne"/>
              </a:rPr>
              <a:t>Key Questions for Budget Planning</a:t>
            </a:r>
            <a:endParaRPr lang="en-US" dirty="0"/>
          </a:p>
        </p:txBody>
      </p:sp>
      <p:sp>
        <p:nvSpPr>
          <p:cNvPr id="3" name="Content Placeholder 2">
            <a:extLst>
              <a:ext uri="{FF2B5EF4-FFF2-40B4-BE49-F238E27FC236}">
                <a16:creationId xmlns:a16="http://schemas.microsoft.com/office/drawing/2014/main" id="{7D5B551E-42AF-4823-3D99-FD916EC07804}"/>
              </a:ext>
            </a:extLst>
          </p:cNvPr>
          <p:cNvSpPr>
            <a:spLocks noGrp="1"/>
          </p:cNvSpPr>
          <p:nvPr>
            <p:ph idx="1"/>
          </p:nvPr>
        </p:nvSpPr>
        <p:spPr>
          <a:xfrm>
            <a:off x="673308" y="1450871"/>
            <a:ext cx="10515600" cy="4895850"/>
          </a:xfrm>
        </p:spPr>
        <p:txBody>
          <a:bodyPr>
            <a:noAutofit/>
          </a:bodyPr>
          <a:lstStyle/>
          <a:p>
            <a:pPr marL="342900" lvl="0" indent="-342900">
              <a:buFont typeface="+mj-lt"/>
              <a:buAutoNum type="arabicPeriod"/>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Capacity Assessment:</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How does current utilisation compare to the available capacity within the NHS network?</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Are there specific areas within the network experiencing overutilisation or underutilisation?</a:t>
            </a:r>
          </a:p>
          <a:p>
            <a:pPr marL="457200" lvl="1" indent="0">
              <a:buNone/>
            </a:pP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Utilisation Trends:</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How do utilisation trends vary across different components of the NHS network?</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 Are there any seasonal or temporal patterns in utilisation?</a:t>
            </a:r>
          </a:p>
          <a:p>
            <a:pPr marL="742950" lvl="1" indent="-285750">
              <a:buFont typeface="+mj-lt"/>
              <a:buAutoNum type="alphaLcPeriod"/>
            </a:pP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Missed Appointments:</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 What is the rate of missed appointments across different NHS services?</a:t>
            </a:r>
          </a:p>
          <a:p>
            <a:pPr marL="742950" lvl="1" indent="-285750">
              <a:buFont typeface="+mj-lt"/>
              <a:buAutoNum type="alphaLcPeriod"/>
            </a:pP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External Data Integration:</a:t>
            </a:r>
          </a:p>
          <a:p>
            <a:pPr marL="742950" lvl="1" indent="-285750">
              <a:buFont typeface="+mj-lt"/>
              <a:buAutoNum type="alphaLcPeriod"/>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Is there a potential value of incorporating external data sources such as Twitter? </a:t>
            </a:r>
          </a:p>
          <a:p>
            <a:pPr marL="0" indent="0">
              <a:lnSpc>
                <a:spcPct val="200000"/>
              </a:lnSpc>
              <a:buNone/>
            </a:pPr>
            <a:endParaRPr lang="en-US" sz="1600" dirty="0"/>
          </a:p>
        </p:txBody>
      </p:sp>
    </p:spTree>
    <p:extLst>
      <p:ext uri="{BB962C8B-B14F-4D97-AF65-F5344CB8AC3E}">
        <p14:creationId xmlns:p14="http://schemas.microsoft.com/office/powerpoint/2010/main" val="17966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F944-572D-76FD-8658-45497F2C4AD1}"/>
              </a:ext>
            </a:extLst>
          </p:cNvPr>
          <p:cNvSpPr>
            <a:spLocks noGrp="1"/>
          </p:cNvSpPr>
          <p:nvPr>
            <p:ph type="title"/>
          </p:nvPr>
        </p:nvSpPr>
        <p:spPr>
          <a:xfrm>
            <a:off x="6293873" y="1896268"/>
            <a:ext cx="5418414" cy="4599645"/>
          </a:xfrm>
        </p:spPr>
        <p:txBody>
          <a:bodyPr vert="horz" lIns="91440" tIns="45720" rIns="91440" bIns="45720" rtlCol="0" anchor="t">
            <a:normAutofit fontScale="90000"/>
          </a:bodyPr>
          <a:lstStyle/>
          <a:p>
            <a:r>
              <a:rPr lang="en-US" sz="4000" dirty="0">
                <a:solidFill>
                  <a:schemeClr val="accent1"/>
                </a:solidFill>
              </a:rPr>
              <a:t>Capacity Assessment</a:t>
            </a:r>
            <a:br>
              <a:rPr lang="en-US" sz="4000" dirty="0">
                <a:solidFill>
                  <a:schemeClr val="tx2"/>
                </a:solidFill>
              </a:rPr>
            </a:br>
            <a:br>
              <a:rPr lang="en-US" sz="4000" dirty="0">
                <a:solidFill>
                  <a:schemeClr val="tx2"/>
                </a:solidFill>
              </a:rPr>
            </a:br>
            <a:r>
              <a:rPr lang="en-US" sz="4000" dirty="0" err="1">
                <a:solidFill>
                  <a:schemeClr val="bg2">
                    <a:lumMod val="90000"/>
                  </a:schemeClr>
                </a:solidFill>
              </a:rPr>
              <a:t>U</a:t>
            </a:r>
            <a:r>
              <a:rPr lang="en-US" sz="4000" kern="1200" dirty="0" err="1">
                <a:solidFill>
                  <a:schemeClr val="bg2">
                    <a:lumMod val="90000"/>
                  </a:schemeClr>
                </a:solidFill>
                <a:latin typeface="+mj-lt"/>
                <a:ea typeface="+mj-ea"/>
                <a:cs typeface="+mj-cs"/>
              </a:rPr>
              <a:t>tilisation</a:t>
            </a:r>
            <a:r>
              <a:rPr lang="en-US" sz="4000" kern="1200" dirty="0">
                <a:solidFill>
                  <a:schemeClr val="bg2">
                    <a:lumMod val="90000"/>
                  </a:schemeClr>
                </a:solidFill>
                <a:latin typeface="+mj-lt"/>
                <a:ea typeface="+mj-ea"/>
                <a:cs typeface="+mj-cs"/>
              </a:rPr>
              <a:t> of resources</a:t>
            </a:r>
            <a:br>
              <a:rPr lang="en-US" sz="4000" kern="1200" dirty="0">
                <a:solidFill>
                  <a:schemeClr val="bg2">
                    <a:lumMod val="90000"/>
                  </a:schemeClr>
                </a:solidFill>
                <a:latin typeface="+mj-lt"/>
                <a:ea typeface="+mj-ea"/>
                <a:cs typeface="+mj-cs"/>
              </a:rPr>
            </a:br>
            <a:br>
              <a:rPr lang="en-US" sz="4000" kern="1200" dirty="0">
                <a:solidFill>
                  <a:schemeClr val="bg2">
                    <a:lumMod val="90000"/>
                  </a:schemeClr>
                </a:solidFill>
                <a:latin typeface="+mj-lt"/>
                <a:ea typeface="+mj-ea"/>
                <a:cs typeface="+mj-cs"/>
              </a:rPr>
            </a:br>
            <a:r>
              <a:rPr lang="en-US" sz="4000" kern="1200" dirty="0">
                <a:solidFill>
                  <a:schemeClr val="bg2">
                    <a:lumMod val="90000"/>
                  </a:schemeClr>
                </a:solidFill>
                <a:latin typeface="+mj-lt"/>
                <a:ea typeface="+mj-ea"/>
                <a:cs typeface="+mj-cs"/>
              </a:rPr>
              <a:t>Missed Appointments</a:t>
            </a:r>
            <a:br>
              <a:rPr lang="en-US" sz="4000" kern="1200" dirty="0">
                <a:solidFill>
                  <a:schemeClr val="bg2">
                    <a:lumMod val="90000"/>
                  </a:schemeClr>
                </a:solidFill>
                <a:latin typeface="+mj-lt"/>
                <a:ea typeface="+mj-ea"/>
                <a:cs typeface="+mj-cs"/>
              </a:rPr>
            </a:br>
            <a:br>
              <a:rPr lang="en-US" sz="4000" kern="1200" dirty="0">
                <a:solidFill>
                  <a:schemeClr val="bg2">
                    <a:lumMod val="90000"/>
                  </a:schemeClr>
                </a:solidFill>
                <a:latin typeface="+mj-lt"/>
                <a:ea typeface="+mj-ea"/>
                <a:cs typeface="+mj-cs"/>
              </a:rPr>
            </a:br>
            <a:r>
              <a:rPr lang="en-US" sz="4000" kern="1200" dirty="0">
                <a:solidFill>
                  <a:schemeClr val="bg2">
                    <a:lumMod val="90000"/>
                  </a:schemeClr>
                </a:solidFill>
                <a:latin typeface="+mj-lt"/>
                <a:ea typeface="+mj-ea"/>
                <a:cs typeface="+mj-cs"/>
              </a:rPr>
              <a:t>External Data Integration</a:t>
            </a:r>
            <a:br>
              <a:rPr lang="en-US" sz="4000" kern="1200" dirty="0">
                <a:solidFill>
                  <a:schemeClr val="tx2"/>
                </a:solidFill>
                <a:latin typeface="+mj-lt"/>
                <a:ea typeface="+mj-ea"/>
                <a:cs typeface="+mj-cs"/>
              </a:rPr>
            </a:b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pic>
        <p:nvPicPr>
          <p:cNvPr id="6" name="Graphic 5" descr="Fingerprint">
            <a:extLst>
              <a:ext uri="{FF2B5EF4-FFF2-40B4-BE49-F238E27FC236}">
                <a16:creationId xmlns:a16="http://schemas.microsoft.com/office/drawing/2014/main" id="{8F48CEE0-CA9D-DB5E-E36A-DAAC408DF8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0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86308917-E512-FF48-6334-534DA22D3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318"/>
          <a:stretch/>
        </p:blipFill>
        <p:spPr bwMode="auto">
          <a:xfrm>
            <a:off x="0" y="1451412"/>
            <a:ext cx="12192000" cy="4201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2E3548-3A98-02D2-6EEA-DCA4B22CE8E6}"/>
              </a:ext>
            </a:extLst>
          </p:cNvPr>
          <p:cNvSpPr>
            <a:spLocks noGrp="1"/>
          </p:cNvSpPr>
          <p:nvPr>
            <p:ph type="title"/>
          </p:nvPr>
        </p:nvSpPr>
        <p:spPr/>
        <p:txBody>
          <a:bodyPr/>
          <a:lstStyle/>
          <a:p>
            <a:r>
              <a:rPr lang="en-US" dirty="0"/>
              <a:t>Number of appointments over time</a:t>
            </a:r>
          </a:p>
        </p:txBody>
      </p:sp>
      <p:grpSp>
        <p:nvGrpSpPr>
          <p:cNvPr id="9" name="Group 8">
            <a:extLst>
              <a:ext uri="{FF2B5EF4-FFF2-40B4-BE49-F238E27FC236}">
                <a16:creationId xmlns:a16="http://schemas.microsoft.com/office/drawing/2014/main" id="{48BDEAFF-DA1D-013D-BA58-9B49D327A5B1}"/>
              </a:ext>
            </a:extLst>
          </p:cNvPr>
          <p:cNvGrpSpPr/>
          <p:nvPr/>
        </p:nvGrpSpPr>
        <p:grpSpPr>
          <a:xfrm>
            <a:off x="1274618" y="1882198"/>
            <a:ext cx="10248747" cy="3699164"/>
            <a:chOff x="1274618" y="1745673"/>
            <a:chExt cx="10248747" cy="3699164"/>
          </a:xfrm>
        </p:grpSpPr>
        <p:sp>
          <p:nvSpPr>
            <p:cNvPr id="4" name="Rectangle 3">
              <a:extLst>
                <a:ext uri="{FF2B5EF4-FFF2-40B4-BE49-F238E27FC236}">
                  <a16:creationId xmlns:a16="http://schemas.microsoft.com/office/drawing/2014/main" id="{59E575A0-23EB-323A-17F2-F9FF2C3A311F}"/>
                </a:ext>
              </a:extLst>
            </p:cNvPr>
            <p:cNvSpPr/>
            <p:nvPr/>
          </p:nvSpPr>
          <p:spPr>
            <a:xfrm>
              <a:off x="5406889" y="1745673"/>
              <a:ext cx="3058238" cy="3699164"/>
            </a:xfrm>
            <a:prstGeom prst="rect">
              <a:avLst/>
            </a:prstGeom>
            <a:solidFill>
              <a:schemeClr val="accent1">
                <a:lumMod val="40000"/>
                <a:lumOff val="60000"/>
                <a:alpha val="3215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F0F733-7108-F586-1038-482D9783B743}"/>
                </a:ext>
              </a:extLst>
            </p:cNvPr>
            <p:cNvSpPr/>
            <p:nvPr/>
          </p:nvSpPr>
          <p:spPr>
            <a:xfrm>
              <a:off x="2348651" y="1745673"/>
              <a:ext cx="3058238" cy="3699164"/>
            </a:xfrm>
            <a:prstGeom prst="rect">
              <a:avLst/>
            </a:prstGeom>
            <a:solidFill>
              <a:schemeClr val="accent2">
                <a:lumMod val="40000"/>
                <a:lumOff val="60000"/>
                <a:alpha val="289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96C304A-08DD-30EB-A378-A4F2755AFB9A}"/>
                </a:ext>
              </a:extLst>
            </p:cNvPr>
            <p:cNvSpPr/>
            <p:nvPr/>
          </p:nvSpPr>
          <p:spPr>
            <a:xfrm>
              <a:off x="8465127" y="1745673"/>
              <a:ext cx="3058238" cy="3699164"/>
            </a:xfrm>
            <a:prstGeom prst="rect">
              <a:avLst/>
            </a:prstGeom>
            <a:solidFill>
              <a:schemeClr val="accent6">
                <a:lumMod val="40000"/>
                <a:lumOff val="60000"/>
                <a:alpha val="289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92C108B-7DA9-ECA6-5C07-113A024B1B8C}"/>
                </a:ext>
              </a:extLst>
            </p:cNvPr>
            <p:cNvSpPr/>
            <p:nvPr/>
          </p:nvSpPr>
          <p:spPr>
            <a:xfrm>
              <a:off x="1274618" y="1745673"/>
              <a:ext cx="1074033" cy="3699164"/>
            </a:xfrm>
            <a:prstGeom prst="rect">
              <a:avLst/>
            </a:prstGeom>
            <a:solidFill>
              <a:srgbClr val="FFFF00">
                <a:alpha val="2893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8BE74F91-36DF-99E2-DD73-3A4E8001EBC0}"/>
              </a:ext>
            </a:extLst>
          </p:cNvPr>
          <p:cNvSpPr txBox="1"/>
          <p:nvPr/>
        </p:nvSpPr>
        <p:spPr>
          <a:xfrm>
            <a:off x="4836190" y="2312417"/>
            <a:ext cx="3289464" cy="1419363"/>
          </a:xfrm>
          <a:prstGeom prst="rect">
            <a:avLst/>
          </a:prstGeom>
          <a:noFill/>
        </p:spPr>
        <p:txBody>
          <a:bodyPr wrap="square">
            <a:spAutoFit/>
          </a:bodyPr>
          <a:lstStyle/>
          <a:p>
            <a:pPr>
              <a:lnSpc>
                <a:spcPct val="110000"/>
              </a:lnSpc>
            </a:pPr>
            <a:r>
              <a:rPr lang="en-US" sz="4000" b="1" dirty="0"/>
              <a:t>296,046,770</a:t>
            </a:r>
            <a:r>
              <a:rPr lang="en-US" sz="4000" dirty="0"/>
              <a:t> appointments</a:t>
            </a:r>
          </a:p>
        </p:txBody>
      </p:sp>
      <p:pic>
        <p:nvPicPr>
          <p:cNvPr id="23" name="Picture 22">
            <a:extLst>
              <a:ext uri="{FF2B5EF4-FFF2-40B4-BE49-F238E27FC236}">
                <a16:creationId xmlns:a16="http://schemas.microsoft.com/office/drawing/2014/main" id="{3710A212-4FF1-E916-C2B1-F3B58C0EC04F}"/>
              </a:ext>
            </a:extLst>
          </p:cNvPr>
          <p:cNvPicPr>
            <a:picLocks noChangeAspect="1"/>
          </p:cNvPicPr>
          <p:nvPr/>
        </p:nvPicPr>
        <p:blipFill>
          <a:blip r:embed="rId4"/>
          <a:stretch>
            <a:fillRect/>
          </a:stretch>
        </p:blipFill>
        <p:spPr>
          <a:xfrm>
            <a:off x="692727" y="5623848"/>
            <a:ext cx="10908000" cy="984954"/>
          </a:xfrm>
          <a:prstGeom prst="rect">
            <a:avLst/>
          </a:prstGeom>
        </p:spPr>
      </p:pic>
    </p:spTree>
    <p:extLst>
      <p:ext uri="{BB962C8B-B14F-4D97-AF65-F5344CB8AC3E}">
        <p14:creationId xmlns:p14="http://schemas.microsoft.com/office/powerpoint/2010/main" val="192412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2972-3949-E5A0-3BB9-32EB145EE450}"/>
              </a:ext>
            </a:extLst>
          </p:cNvPr>
          <p:cNvSpPr>
            <a:spLocks noGrp="1"/>
          </p:cNvSpPr>
          <p:nvPr>
            <p:ph type="title"/>
          </p:nvPr>
        </p:nvSpPr>
        <p:spPr/>
        <p:txBody>
          <a:bodyPr/>
          <a:lstStyle/>
          <a:p>
            <a:r>
              <a:rPr lang="en-US" dirty="0"/>
              <a:t>Capacity </a:t>
            </a:r>
            <a:r>
              <a:rPr lang="en-US" dirty="0" err="1"/>
              <a:t>Utilisation</a:t>
            </a:r>
            <a:endParaRPr lang="en-US" dirty="0"/>
          </a:p>
        </p:txBody>
      </p:sp>
      <p:sp>
        <p:nvSpPr>
          <p:cNvPr id="3" name="TextBox 2">
            <a:extLst>
              <a:ext uri="{FF2B5EF4-FFF2-40B4-BE49-F238E27FC236}">
                <a16:creationId xmlns:a16="http://schemas.microsoft.com/office/drawing/2014/main" id="{9DBC6371-0F4A-7C4F-2DCA-4A8FBD514556}"/>
              </a:ext>
            </a:extLst>
          </p:cNvPr>
          <p:cNvSpPr txBox="1"/>
          <p:nvPr/>
        </p:nvSpPr>
        <p:spPr>
          <a:xfrm>
            <a:off x="338511" y="5114487"/>
            <a:ext cx="4947124" cy="1600438"/>
          </a:xfrm>
          <a:prstGeom prst="rect">
            <a:avLst/>
          </a:prstGeom>
          <a:noFill/>
        </p:spPr>
        <p:txBody>
          <a:bodyPr wrap="none" rtlCol="0">
            <a:spAutoFit/>
          </a:bodyPr>
          <a:lstStyle/>
          <a:p>
            <a:r>
              <a:rPr lang="en-GB" sz="1800" b="1" dirty="0">
                <a:effectLst/>
                <a:latin typeface="Aptos" panose="020B0004020202020204" pitchFamily="34" charset="0"/>
                <a:ea typeface="Aptos" panose="020B0004020202020204" pitchFamily="34" charset="0"/>
                <a:cs typeface="Times New Roman" panose="02020603050405020304" pitchFamily="18" charset="0"/>
              </a:rPr>
              <a:t>Limitations:</a:t>
            </a:r>
          </a:p>
          <a:p>
            <a:endParaRPr lang="en-GB" sz="800" b="1"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Menlo Regular" panose="020B0609030804020204" pitchFamily="49" charset="0"/>
              <a:buChar char="☓"/>
            </a:pPr>
            <a:r>
              <a:rPr lang="en-GB" b="0" i="0" dirty="0">
                <a:solidFill>
                  <a:srgbClr val="0D0D0D"/>
                </a:solidFill>
                <a:effectLst/>
                <a:latin typeface="Söhne"/>
              </a:rPr>
              <a:t>Maximum capacity of GPs and Nurses.</a:t>
            </a:r>
          </a:p>
          <a:p>
            <a:pPr marL="285750" indent="-285750">
              <a:buFont typeface="Menlo Regular" panose="020B0609030804020204" pitchFamily="49" charset="0"/>
              <a:buChar char="☓"/>
            </a:pPr>
            <a:r>
              <a:rPr lang="en-GB" dirty="0">
                <a:solidFill>
                  <a:srgbClr val="0D0D0D"/>
                </a:solidFill>
                <a:latin typeface="Söhne"/>
              </a:rPr>
              <a:t>Type of appointments.</a:t>
            </a:r>
            <a:endParaRPr lang="en-GB" b="0" i="0" dirty="0">
              <a:solidFill>
                <a:srgbClr val="0D0D0D"/>
              </a:solidFill>
              <a:effectLst/>
              <a:latin typeface="Söhne"/>
            </a:endParaRPr>
          </a:p>
          <a:p>
            <a:pPr marL="285750" indent="-285750">
              <a:buFont typeface="Menlo Regular" panose="020B0609030804020204" pitchFamily="49" charset="0"/>
              <a:buChar char="☓"/>
            </a:pPr>
            <a:r>
              <a:rPr lang="en-GB" sz="1800" dirty="0">
                <a:effectLst/>
                <a:latin typeface="Aptos" panose="020B0004020202020204" pitchFamily="34" charset="0"/>
                <a:ea typeface="Aptos" panose="020B0004020202020204" pitchFamily="34" charset="0"/>
                <a:cs typeface="Times New Roman" panose="02020603050405020304" pitchFamily="18" charset="0"/>
              </a:rPr>
              <a:t>Staff and Infrastructure.</a:t>
            </a:r>
          </a:p>
          <a:p>
            <a:pPr marL="285750" indent="-285750">
              <a:buFont typeface="Menlo Regular" panose="020B0609030804020204" pitchFamily="49" charset="0"/>
              <a:buChar char="☓"/>
            </a:pPr>
            <a:r>
              <a:rPr lang="en-GB" sz="1800" dirty="0">
                <a:effectLst/>
                <a:latin typeface="Aptos" panose="020B0004020202020204" pitchFamily="34" charset="0"/>
                <a:ea typeface="Aptos" panose="020B0004020202020204" pitchFamily="34" charset="0"/>
                <a:cs typeface="Times New Roman" panose="02020603050405020304" pitchFamily="18" charset="0"/>
              </a:rPr>
              <a:t>Regional demographics or healthcare needs.</a:t>
            </a:r>
            <a:r>
              <a:rPr lang="en-GB" dirty="0">
                <a:effectLst/>
              </a:rPr>
              <a:t> </a:t>
            </a:r>
            <a:endParaRPr lang="en-US" dirty="0"/>
          </a:p>
        </p:txBody>
      </p:sp>
      <p:pic>
        <p:nvPicPr>
          <p:cNvPr id="1026" name="Picture 2">
            <a:extLst>
              <a:ext uri="{FF2B5EF4-FFF2-40B4-BE49-F238E27FC236}">
                <a16:creationId xmlns:a16="http://schemas.microsoft.com/office/drawing/2014/main" id="{A9F43648-09F3-D0C5-8E00-A3F5515D55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279"/>
          <a:stretch/>
        </p:blipFill>
        <p:spPr bwMode="auto">
          <a:xfrm>
            <a:off x="155575" y="1743513"/>
            <a:ext cx="8538720" cy="33709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D6F3E6-9983-F61F-60D5-3070EF4C3265}"/>
              </a:ext>
            </a:extLst>
          </p:cNvPr>
          <p:cNvSpPr txBox="1"/>
          <p:nvPr/>
        </p:nvSpPr>
        <p:spPr>
          <a:xfrm>
            <a:off x="8906216" y="2458386"/>
            <a:ext cx="3041348" cy="646331"/>
          </a:xfrm>
          <a:prstGeom prst="rect">
            <a:avLst/>
          </a:prstGeom>
          <a:noFill/>
        </p:spPr>
        <p:txBody>
          <a:bodyPr wrap="square" rtlCol="0">
            <a:spAutoFit/>
          </a:bodyPr>
          <a:lstStyle/>
          <a:p>
            <a:r>
              <a:rPr lang="en-US" dirty="0"/>
              <a:t>Flexible staffing to cope with variation</a:t>
            </a:r>
          </a:p>
        </p:txBody>
      </p:sp>
    </p:spTree>
    <p:extLst>
      <p:ext uri="{BB962C8B-B14F-4D97-AF65-F5344CB8AC3E}">
        <p14:creationId xmlns:p14="http://schemas.microsoft.com/office/powerpoint/2010/main" val="5311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F944-572D-76FD-8658-45497F2C4AD1}"/>
              </a:ext>
            </a:extLst>
          </p:cNvPr>
          <p:cNvSpPr>
            <a:spLocks noGrp="1"/>
          </p:cNvSpPr>
          <p:nvPr>
            <p:ph type="title"/>
          </p:nvPr>
        </p:nvSpPr>
        <p:spPr>
          <a:xfrm>
            <a:off x="6293873" y="1896268"/>
            <a:ext cx="5418414" cy="4599645"/>
          </a:xfrm>
        </p:spPr>
        <p:txBody>
          <a:bodyPr vert="horz" lIns="91440" tIns="45720" rIns="91440" bIns="45720" rtlCol="0" anchor="t">
            <a:normAutofit fontScale="90000"/>
          </a:bodyPr>
          <a:lstStyle/>
          <a:p>
            <a:r>
              <a:rPr lang="en-US" sz="4000" dirty="0">
                <a:solidFill>
                  <a:schemeClr val="bg2">
                    <a:lumMod val="90000"/>
                  </a:schemeClr>
                </a:solidFill>
              </a:rPr>
              <a:t>Capacity Assessment</a:t>
            </a:r>
            <a:br>
              <a:rPr lang="en-US" sz="4000" dirty="0">
                <a:solidFill>
                  <a:schemeClr val="tx2"/>
                </a:solidFill>
              </a:rPr>
            </a:br>
            <a:br>
              <a:rPr lang="en-US" sz="4000" dirty="0">
                <a:solidFill>
                  <a:schemeClr val="tx2"/>
                </a:solidFill>
              </a:rPr>
            </a:br>
            <a:r>
              <a:rPr lang="en-US" sz="4000" dirty="0" err="1">
                <a:solidFill>
                  <a:srgbClr val="145F82"/>
                </a:solidFill>
              </a:rPr>
              <a:t>U</a:t>
            </a:r>
            <a:r>
              <a:rPr lang="en-US" sz="4000" kern="1200" dirty="0" err="1">
                <a:solidFill>
                  <a:srgbClr val="145F82"/>
                </a:solidFill>
                <a:latin typeface="+mj-lt"/>
                <a:ea typeface="+mj-ea"/>
                <a:cs typeface="+mj-cs"/>
              </a:rPr>
              <a:t>tilisation</a:t>
            </a:r>
            <a:r>
              <a:rPr lang="en-US" sz="4000" kern="1200" dirty="0">
                <a:solidFill>
                  <a:srgbClr val="145F82"/>
                </a:solidFill>
                <a:latin typeface="+mj-lt"/>
                <a:ea typeface="+mj-ea"/>
                <a:cs typeface="+mj-cs"/>
              </a:rPr>
              <a:t> of resources</a:t>
            </a:r>
            <a:br>
              <a:rPr lang="en-US" sz="4000" kern="1200" dirty="0">
                <a:solidFill>
                  <a:schemeClr val="bg2">
                    <a:lumMod val="90000"/>
                  </a:schemeClr>
                </a:solidFill>
                <a:latin typeface="+mj-lt"/>
                <a:ea typeface="+mj-ea"/>
                <a:cs typeface="+mj-cs"/>
              </a:rPr>
            </a:br>
            <a:br>
              <a:rPr lang="en-US" sz="4000" kern="1200" dirty="0">
                <a:solidFill>
                  <a:schemeClr val="bg2">
                    <a:lumMod val="90000"/>
                  </a:schemeClr>
                </a:solidFill>
                <a:latin typeface="+mj-lt"/>
                <a:ea typeface="+mj-ea"/>
                <a:cs typeface="+mj-cs"/>
              </a:rPr>
            </a:br>
            <a:r>
              <a:rPr lang="en-US" sz="4000" kern="1200" dirty="0">
                <a:solidFill>
                  <a:schemeClr val="bg2">
                    <a:lumMod val="90000"/>
                  </a:schemeClr>
                </a:solidFill>
                <a:latin typeface="+mj-lt"/>
                <a:ea typeface="+mj-ea"/>
                <a:cs typeface="+mj-cs"/>
              </a:rPr>
              <a:t>Missed Appointments</a:t>
            </a:r>
            <a:br>
              <a:rPr lang="en-US" sz="4000" kern="1200" dirty="0">
                <a:solidFill>
                  <a:schemeClr val="bg2">
                    <a:lumMod val="90000"/>
                  </a:schemeClr>
                </a:solidFill>
                <a:latin typeface="+mj-lt"/>
                <a:ea typeface="+mj-ea"/>
                <a:cs typeface="+mj-cs"/>
              </a:rPr>
            </a:br>
            <a:br>
              <a:rPr lang="en-US" sz="4000" kern="1200" dirty="0">
                <a:solidFill>
                  <a:schemeClr val="bg2">
                    <a:lumMod val="90000"/>
                  </a:schemeClr>
                </a:solidFill>
                <a:latin typeface="+mj-lt"/>
                <a:ea typeface="+mj-ea"/>
                <a:cs typeface="+mj-cs"/>
              </a:rPr>
            </a:br>
            <a:r>
              <a:rPr lang="en-US" sz="4000" kern="1200" dirty="0">
                <a:solidFill>
                  <a:schemeClr val="bg2">
                    <a:lumMod val="90000"/>
                  </a:schemeClr>
                </a:solidFill>
                <a:latin typeface="+mj-lt"/>
                <a:ea typeface="+mj-ea"/>
                <a:cs typeface="+mj-cs"/>
              </a:rPr>
              <a:t>External Data Integration</a:t>
            </a:r>
            <a:br>
              <a:rPr lang="en-US" sz="4000" kern="1200" dirty="0">
                <a:solidFill>
                  <a:schemeClr val="tx2"/>
                </a:solidFill>
                <a:latin typeface="+mj-lt"/>
                <a:ea typeface="+mj-ea"/>
                <a:cs typeface="+mj-cs"/>
              </a:rPr>
            </a:b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pic>
        <p:nvPicPr>
          <p:cNvPr id="6" name="Graphic 5" descr="Fingerprint">
            <a:extLst>
              <a:ext uri="{FF2B5EF4-FFF2-40B4-BE49-F238E27FC236}">
                <a16:creationId xmlns:a16="http://schemas.microsoft.com/office/drawing/2014/main" id="{8F48CEE0-CA9D-DB5E-E36A-DAAC408DF8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pic>
        <p:nvPicPr>
          <p:cNvPr id="4" name="Picture 4" descr="NHS England - Wikipedia">
            <a:extLst>
              <a:ext uri="{FF2B5EF4-FFF2-40B4-BE49-F238E27FC236}">
                <a16:creationId xmlns:a16="http://schemas.microsoft.com/office/drawing/2014/main" id="{375889DB-7329-2490-943A-43583B24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6243" y="0"/>
            <a:ext cx="1975757" cy="154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3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1F60698-2EFE-7240-20CA-EE8D7BAE94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547"/>
          <a:stretch/>
        </p:blipFill>
        <p:spPr bwMode="auto">
          <a:xfrm>
            <a:off x="155575" y="1575171"/>
            <a:ext cx="11579225" cy="25223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35FD27-B820-68A2-B09B-0566F20EC3A5}"/>
              </a:ext>
            </a:extLst>
          </p:cNvPr>
          <p:cNvSpPr>
            <a:spLocks noGrp="1"/>
          </p:cNvSpPr>
          <p:nvPr>
            <p:ph type="title"/>
          </p:nvPr>
        </p:nvSpPr>
        <p:spPr/>
        <p:txBody>
          <a:bodyPr/>
          <a:lstStyle/>
          <a:p>
            <a:r>
              <a:rPr lang="en-US" dirty="0"/>
              <a:t>Appointment categories</a:t>
            </a:r>
          </a:p>
        </p:txBody>
      </p:sp>
      <p:sp>
        <p:nvSpPr>
          <p:cNvPr id="10" name="Down Arrow 9">
            <a:extLst>
              <a:ext uri="{FF2B5EF4-FFF2-40B4-BE49-F238E27FC236}">
                <a16:creationId xmlns:a16="http://schemas.microsoft.com/office/drawing/2014/main" id="{A8ECF7C3-CB1D-9A42-30A2-608C93D8E54E}"/>
              </a:ext>
            </a:extLst>
          </p:cNvPr>
          <p:cNvSpPr/>
          <p:nvPr/>
        </p:nvSpPr>
        <p:spPr>
          <a:xfrm rot="10800000">
            <a:off x="2331052" y="3169519"/>
            <a:ext cx="423081" cy="92804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B791A62-A1EF-44B6-B99D-23939CDAD175}"/>
              </a:ext>
            </a:extLst>
          </p:cNvPr>
          <p:cNvPicPr>
            <a:picLocks noChangeAspect="1"/>
          </p:cNvPicPr>
          <p:nvPr/>
        </p:nvPicPr>
        <p:blipFill>
          <a:blip r:embed="rId4"/>
          <a:stretch>
            <a:fillRect/>
          </a:stretch>
        </p:blipFill>
        <p:spPr>
          <a:xfrm>
            <a:off x="520701" y="4095427"/>
            <a:ext cx="8244000" cy="744404"/>
          </a:xfrm>
          <a:prstGeom prst="rect">
            <a:avLst/>
          </a:prstGeom>
        </p:spPr>
      </p:pic>
    </p:spTree>
    <p:extLst>
      <p:ext uri="{BB962C8B-B14F-4D97-AF65-F5344CB8AC3E}">
        <p14:creationId xmlns:p14="http://schemas.microsoft.com/office/powerpoint/2010/main" val="111819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7BDD-5B64-738E-40CF-0AE45B746FF2}"/>
              </a:ext>
            </a:extLst>
          </p:cNvPr>
          <p:cNvSpPr>
            <a:spLocks noGrp="1"/>
          </p:cNvSpPr>
          <p:nvPr>
            <p:ph type="title"/>
          </p:nvPr>
        </p:nvSpPr>
        <p:spPr>
          <a:xfrm>
            <a:off x="976745" y="136525"/>
            <a:ext cx="9586622" cy="1165832"/>
          </a:xfrm>
        </p:spPr>
        <p:txBody>
          <a:bodyPr>
            <a:normAutofit fontScale="90000"/>
          </a:bodyPr>
          <a:lstStyle/>
          <a:p>
            <a:r>
              <a:rPr lang="en-US" dirty="0"/>
              <a:t>Increase on Planned Clinics during Autumn is due to Saturday clinics nationwide</a:t>
            </a:r>
          </a:p>
        </p:txBody>
      </p:sp>
      <p:pic>
        <p:nvPicPr>
          <p:cNvPr id="10244" name="Picture 4">
            <a:extLst>
              <a:ext uri="{FF2B5EF4-FFF2-40B4-BE49-F238E27FC236}">
                <a16:creationId xmlns:a16="http://schemas.microsoft.com/office/drawing/2014/main" id="{33AF9C72-C75A-CD4A-8EC1-6EB55D7B9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8918"/>
            <a:ext cx="12192000" cy="3840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5D4189-867A-B61C-4030-9F9796041FDE}"/>
              </a:ext>
            </a:extLst>
          </p:cNvPr>
          <p:cNvSpPr txBox="1"/>
          <p:nvPr/>
        </p:nvSpPr>
        <p:spPr>
          <a:xfrm>
            <a:off x="976745" y="5555642"/>
            <a:ext cx="3141822" cy="369332"/>
          </a:xfrm>
          <a:prstGeom prst="rect">
            <a:avLst/>
          </a:prstGeom>
          <a:noFill/>
        </p:spPr>
        <p:txBody>
          <a:bodyPr wrap="none" rtlCol="0">
            <a:spAutoFit/>
          </a:bodyPr>
          <a:lstStyle/>
          <a:p>
            <a:r>
              <a:rPr lang="en-US" dirty="0"/>
              <a:t>Limitation: Costs associated?</a:t>
            </a:r>
          </a:p>
        </p:txBody>
      </p:sp>
    </p:spTree>
    <p:extLst>
      <p:ext uri="{BB962C8B-B14F-4D97-AF65-F5344CB8AC3E}">
        <p14:creationId xmlns:p14="http://schemas.microsoft.com/office/powerpoint/2010/main" val="153092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4656</TotalTime>
  <Words>1675</Words>
  <Application>Microsoft Macintosh PowerPoint</Application>
  <PresentationFormat>Widescreen</PresentationFormat>
  <Paragraphs>204</Paragraphs>
  <Slides>27</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Aptos</vt:lpstr>
      <vt:lpstr>Aptos Display</vt:lpstr>
      <vt:lpstr>Arial</vt:lpstr>
      <vt:lpstr>Lora</vt:lpstr>
      <vt:lpstr>Menlo Regular</vt:lpstr>
      <vt:lpstr>Söhne</vt:lpstr>
      <vt:lpstr>Wingdings</vt:lpstr>
      <vt:lpstr>Office Theme</vt:lpstr>
      <vt:lpstr>Utilisation trends of General Practices Surgeries</vt:lpstr>
      <vt:lpstr>Objective</vt:lpstr>
      <vt:lpstr>Key Questions for Budget Planning</vt:lpstr>
      <vt:lpstr>Capacity Assessment  Utilisation of resources  Missed Appointments  External Data Integration  </vt:lpstr>
      <vt:lpstr>Number of appointments over time</vt:lpstr>
      <vt:lpstr>Capacity Utilisation</vt:lpstr>
      <vt:lpstr>Capacity Assessment  Utilisation of resources  Missed Appointments  External Data Integration  </vt:lpstr>
      <vt:lpstr>Appointment categories</vt:lpstr>
      <vt:lpstr>Increase on Planned Clinics during Autumn is due to Saturday clinics nationwide</vt:lpstr>
      <vt:lpstr>Fridays had nearly 10 million fewer appointments than Tuesdays</vt:lpstr>
      <vt:lpstr>Healthcare professional type</vt:lpstr>
      <vt:lpstr>Appointment Mode</vt:lpstr>
      <vt:lpstr>Time between booking and appointment</vt:lpstr>
      <vt:lpstr>PowerPoint Presentation</vt:lpstr>
      <vt:lpstr>Appointment Status</vt:lpstr>
      <vt:lpstr>Missed Appointments by Healthcare Professional</vt:lpstr>
      <vt:lpstr>Missed Appointments by Appointment Mode</vt:lpstr>
      <vt:lpstr>Missed Appointments by Time Between Booking and Appointment</vt:lpstr>
      <vt:lpstr>Recommendations</vt:lpstr>
      <vt:lpstr>Recommendations</vt:lpstr>
      <vt:lpstr>PowerPoint Presentation</vt:lpstr>
      <vt:lpstr>Most frequent tweets hashtags</vt:lpstr>
      <vt:lpstr>Example 1: Word Clouds</vt:lpstr>
      <vt:lpstr>Example 2: Sentiment Analysis</vt:lpstr>
      <vt:lpstr>Conclusions and recommendations</vt:lpstr>
      <vt:lpstr>Is there a potential value of incorporating external data sources such as Twitter?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Utilisation trends of General Practices Surgeries</dc:title>
  <dc:creator>Fernanda Kyle Cezar</dc:creator>
  <cp:lastModifiedBy>Fernanda Kyle Cezar</cp:lastModifiedBy>
  <cp:revision>12</cp:revision>
  <dcterms:created xsi:type="dcterms:W3CDTF">2024-02-29T09:31:45Z</dcterms:created>
  <dcterms:modified xsi:type="dcterms:W3CDTF">2024-03-04T16:46:35Z</dcterms:modified>
</cp:coreProperties>
</file>