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189373-15BC-4F82-B65C-5EEC7A3CCBF4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D79DC0-29E8-48C1-B00C-BA84A5AB9AE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3.bp.blogspot.com/-sY9ukna5AUQ/VNBsTiVdvyI/AAAAAAAABJg/a85luk69PGM/s1600/ilustrasi+variabel+dan+tipe+data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kategori/desktop/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tanikode.com/kategori/game/" TargetMode="External"/><Relationship Id="rId5" Type="http://schemas.openxmlformats.org/officeDocument/2006/relationships/hyperlink" Target="https://www.petanikode.com/kategori/web/" TargetMode="External"/><Relationship Id="rId4" Type="http://schemas.openxmlformats.org/officeDocument/2006/relationships/hyperlink" Target="https://www.petanikode.com/kategori/mobi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ython_(programming_language)-Logo.w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7658100" cy="5105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 flipV="1">
            <a:off x="-2895600" y="-304800"/>
            <a:ext cx="2438400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Aturan</a:t>
            </a:r>
            <a:r>
              <a:rPr lang="en-US" sz="4800" dirty="0"/>
              <a:t> </a:t>
            </a:r>
            <a:r>
              <a:rPr lang="en-US" sz="4800" dirty="0" err="1"/>
              <a:t>Penulisan</a:t>
            </a:r>
            <a:r>
              <a:rPr lang="en-US" sz="4800" dirty="0"/>
              <a:t> </a:t>
            </a:r>
            <a:r>
              <a:rPr lang="en-US" sz="4800" dirty="0" err="1"/>
              <a:t>Pada</a:t>
            </a:r>
            <a:r>
              <a:rPr lang="en-US" sz="4800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en-US" dirty="0"/>
              <a:t>Cara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  <a:p>
            <a:pPr>
              <a:buNone/>
            </a:pPr>
            <a:r>
              <a:rPr lang="en-US" sz="2000" dirty="0" err="1"/>
              <a:t>Komentar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 err="1"/>
              <a:t>Komentar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menonaktifkan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</a:t>
            </a:r>
            <a:r>
              <a:rPr lang="en-US" sz="2000" dirty="0" err="1"/>
              <a:t>komentar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sz="2000" b="1" dirty="0"/>
              <a:t>Cara </a:t>
            </a:r>
            <a:r>
              <a:rPr lang="en-US" sz="2000" b="1" dirty="0" err="1"/>
              <a:t>pertama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</a:t>
            </a:r>
            <a:r>
              <a:rPr lang="en-US" sz="2000" b="1" dirty="0" err="1"/>
              <a:t>tanda</a:t>
            </a:r>
            <a:r>
              <a:rPr lang="en-US" sz="2000" b="1" dirty="0"/>
              <a:t> </a:t>
            </a:r>
            <a:r>
              <a:rPr lang="en-US" sz="2000" b="1" dirty="0" err="1"/>
              <a:t>pagar</a:t>
            </a:r>
            <a:r>
              <a:rPr lang="en-US" sz="2000" b="1" dirty="0"/>
              <a:t> (#).</a:t>
            </a:r>
          </a:p>
          <a:p>
            <a:pPr>
              <a:buNone/>
            </a:pP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mengapit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(</a:t>
            </a:r>
            <a:r>
              <a:rPr lang="en-US" sz="2000" i="1" dirty="0"/>
              <a:t>string</a:t>
            </a:r>
            <a:r>
              <a:rPr lang="en-US" sz="2000" dirty="0"/>
              <a:t>),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petik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komentar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sz="2000" b="1" dirty="0" err="1"/>
              <a:t>Selain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mengapit</a:t>
            </a:r>
            <a:r>
              <a:rPr lang="en-US" sz="2000" b="1" dirty="0"/>
              <a:t> </a:t>
            </a:r>
            <a:r>
              <a:rPr lang="en-US" sz="2000" b="1" dirty="0" err="1"/>
              <a:t>teks</a:t>
            </a:r>
            <a:r>
              <a:rPr lang="en-US" sz="2000" b="1" dirty="0"/>
              <a:t> (</a:t>
            </a:r>
            <a:r>
              <a:rPr lang="en-US" sz="2000" b="1" i="1" dirty="0"/>
              <a:t>string</a:t>
            </a:r>
            <a:r>
              <a:rPr lang="en-US" sz="2000" b="1" dirty="0"/>
              <a:t>), </a:t>
            </a:r>
            <a:r>
              <a:rPr lang="en-US" sz="2000" b="1" dirty="0" err="1"/>
              <a:t>tanda</a:t>
            </a:r>
            <a:r>
              <a:rPr lang="en-US" sz="2000" b="1" dirty="0"/>
              <a:t> </a:t>
            </a:r>
            <a:r>
              <a:rPr lang="en-US" sz="2000" b="1" dirty="0" err="1"/>
              <a:t>petik</a:t>
            </a:r>
            <a:r>
              <a:rPr lang="en-US" sz="2000" b="1" dirty="0"/>
              <a:t> </a:t>
            </a:r>
            <a:r>
              <a:rPr lang="en-US" sz="2000" b="1" dirty="0" err="1"/>
              <a:t>juga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digunakan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membuat</a:t>
            </a:r>
            <a:r>
              <a:rPr lang="en-US" sz="2000" b="1" dirty="0"/>
              <a:t> </a:t>
            </a:r>
            <a:r>
              <a:rPr lang="en-US" sz="2000" b="1" dirty="0" err="1"/>
              <a:t>komentar</a:t>
            </a:r>
            <a:r>
              <a:rPr lang="en-US" sz="2000" dirty="0"/>
              <a:t>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325" indent="-60325">
              <a:buNone/>
            </a:pP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data,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data yang </a:t>
            </a:r>
            <a:r>
              <a:rPr lang="en-US" sz="2000" dirty="0" err="1"/>
              <a:t>terseimpan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.</a:t>
            </a:r>
          </a:p>
          <a:p>
            <a:pPr marL="60325" indent="-60325">
              <a:buNone/>
            </a:pPr>
            <a:endParaRPr lang="en-US" sz="2000" dirty="0"/>
          </a:p>
          <a:p>
            <a:pPr marL="60325" indent="-60325">
              <a:buNone/>
            </a:pPr>
            <a:endParaRPr lang="en-US" sz="2000" dirty="0"/>
          </a:p>
          <a:p>
            <a:pPr marL="60325" indent="-60325">
              <a:buNone/>
            </a:pPr>
            <a:endParaRPr lang="en-US" sz="2000" dirty="0"/>
          </a:p>
          <a:p>
            <a:pPr marL="60325" indent="-60325">
              <a:buNone/>
            </a:pPr>
            <a:endParaRPr lang="en-US" sz="2000" dirty="0"/>
          </a:p>
          <a:p>
            <a:pPr marL="60325" indent="-60325">
              <a:buNone/>
            </a:pPr>
            <a:endParaRPr lang="en-US" sz="2000" dirty="0"/>
          </a:p>
          <a:p>
            <a:pPr marL="60325" indent="-60325">
              <a:buNone/>
            </a:pPr>
            <a:endParaRPr lang="en-US" sz="2000" dirty="0"/>
          </a:p>
          <a:p>
            <a:pPr marL="60325" indent="-60325">
              <a:buNone/>
            </a:pPr>
            <a:endParaRPr lang="en-US" sz="2000" dirty="0"/>
          </a:p>
          <a:p>
            <a:pPr marL="60325" indent="-60325">
              <a:buNone/>
            </a:pP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 </a:t>
            </a:r>
            <a:r>
              <a:rPr lang="en-US" sz="2000" i="1" dirty="0"/>
              <a:t>mutable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berubah-ubah</a:t>
            </a:r>
            <a:r>
              <a:rPr lang="en-US" sz="2000" dirty="0"/>
              <a:t>.</a:t>
            </a:r>
          </a:p>
          <a:p>
            <a:pPr marL="60325" indent="-60325">
              <a:buNone/>
            </a:pPr>
            <a:endParaRPr lang="en-US" sz="2000" dirty="0"/>
          </a:p>
          <a:p>
            <a:pPr marL="60325" indent="-60325">
              <a:buNone/>
            </a:pPr>
            <a:endParaRPr lang="en-US" sz="2000" dirty="0"/>
          </a:p>
        </p:txBody>
      </p:sp>
      <p:pic>
        <p:nvPicPr>
          <p:cNvPr id="4" name="Picture 3" descr="Variabel dan Tipe data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743200"/>
            <a:ext cx="4648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diawali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bawah</a:t>
            </a:r>
            <a:r>
              <a:rPr lang="en-US" sz="2400" dirty="0"/>
              <a:t> (_), </a:t>
            </a:r>
            <a:r>
              <a:rPr lang="en-US" sz="2400" dirty="0" err="1"/>
              <a:t>contoh</a:t>
            </a:r>
            <a:r>
              <a:rPr lang="en-US" sz="2400" dirty="0"/>
              <a:t>: </a:t>
            </a:r>
            <a:r>
              <a:rPr lang="en-US" sz="2400" dirty="0" err="1"/>
              <a:t>nama</a:t>
            </a:r>
            <a:r>
              <a:rPr lang="en-US" sz="2400" dirty="0"/>
              <a:t>, _</a:t>
            </a:r>
            <a:r>
              <a:rPr lang="en-US" sz="2400" dirty="0" err="1"/>
              <a:t>nama</a:t>
            </a:r>
            <a:r>
              <a:rPr lang="en-US" sz="2400" dirty="0"/>
              <a:t>, </a:t>
            </a:r>
            <a:r>
              <a:rPr lang="en-US" sz="2400" dirty="0" err="1"/>
              <a:t>namaKu</a:t>
            </a:r>
            <a:r>
              <a:rPr lang="en-US" sz="2400" dirty="0"/>
              <a:t>, </a:t>
            </a:r>
            <a:r>
              <a:rPr lang="en-US" sz="2400" dirty="0" err="1"/>
              <a:t>nama_variabel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diawali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sensitif</a:t>
            </a:r>
            <a:r>
              <a:rPr lang="en-US" sz="2400" dirty="0"/>
              <a:t> (</a:t>
            </a:r>
            <a:r>
              <a:rPr lang="en-US" sz="2400" i="1" dirty="0"/>
              <a:t>case-</a:t>
            </a:r>
            <a:r>
              <a:rPr lang="en-US" sz="2400" i="1" dirty="0" err="1"/>
              <a:t>sensitif</a:t>
            </a:r>
            <a:r>
              <a:rPr lang="en-US" sz="2400" dirty="0"/>
              <a:t>).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dibedakan</a:t>
            </a:r>
            <a:r>
              <a:rPr lang="en-US" sz="2400" dirty="0"/>
              <a:t>. </a:t>
            </a:r>
            <a:r>
              <a:rPr lang="en-US" sz="2400" dirty="0" err="1"/>
              <a:t>Misalnya</a:t>
            </a:r>
            <a:r>
              <a:rPr lang="en-US" sz="2400" dirty="0"/>
              <a:t>, </a:t>
            </a:r>
            <a:r>
              <a:rPr lang="en-US" sz="2400" dirty="0" err="1"/>
              <a:t>variabel_Ku</a:t>
            </a:r>
            <a:r>
              <a:rPr lang="en-US" sz="2400" dirty="0"/>
              <a:t> </a:t>
            </a:r>
            <a:r>
              <a:rPr lang="en-US" sz="2400" dirty="0" err="1"/>
              <a:t>dan</a:t>
            </a:r>
            <a:r>
              <a:rPr lang="en-US" sz="2400" dirty="0"/>
              <a:t> </a:t>
            </a:r>
            <a:r>
              <a:rPr lang="en-US" sz="2400" dirty="0" err="1"/>
              <a:t>variabel_ku</a:t>
            </a:r>
            <a:r>
              <a:rPr lang="en-US" sz="2400" dirty="0"/>
              <a:t>, </a:t>
            </a:r>
            <a:r>
              <a:rPr lang="en-US" sz="2400" dirty="0" err="1"/>
              <a:t>keduanya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kata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python </a:t>
            </a:r>
            <a:r>
              <a:rPr lang="en-US" sz="2400" dirty="0" err="1"/>
              <a:t>seperti</a:t>
            </a:r>
            <a:r>
              <a:rPr lang="en-US" sz="2400" dirty="0"/>
              <a:t> if, while, for, </a:t>
            </a:r>
            <a:r>
              <a:rPr lang="en-US" sz="2400" dirty="0" err="1"/>
              <a:t>dsb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Macam</a:t>
            </a:r>
            <a:r>
              <a:rPr lang="en-US" dirty="0"/>
              <a:t> – </a:t>
            </a:r>
            <a:r>
              <a:rPr lang="en-US" dirty="0" err="1"/>
              <a:t>macam</a:t>
            </a:r>
            <a:r>
              <a:rPr lang="en-US" dirty="0"/>
              <a:t> type data</a:t>
            </a:r>
          </a:p>
        </p:txBody>
      </p:sp>
      <p:pic>
        <p:nvPicPr>
          <p:cNvPr id="4" name="Content Placeholder 3" descr="1_DWvxLw3_8Qqp9vxpOn-cRQ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478" y="1935163"/>
            <a:ext cx="6135043" cy="43894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Operator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simbol-simbol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pPr marL="0" indent="0">
              <a:buNone/>
              <a:tabLst>
                <a:tab pos="404813" algn="l"/>
              </a:tabLst>
            </a:pP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enam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operator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yang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Operator </a:t>
            </a:r>
            <a:r>
              <a:rPr lang="en-US" sz="2400" dirty="0" err="1"/>
              <a:t>Aritmatika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Operator </a:t>
            </a:r>
            <a:r>
              <a:rPr lang="en-US" sz="2400" dirty="0" err="1"/>
              <a:t>Pembanding</a:t>
            </a:r>
            <a:r>
              <a:rPr lang="en-US" sz="2400" dirty="0"/>
              <a:t>/</a:t>
            </a:r>
            <a:r>
              <a:rPr lang="en-US" sz="2400" dirty="0" err="1"/>
              <a:t>Relasi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Operator </a:t>
            </a:r>
            <a:r>
              <a:rPr lang="en-US" sz="2400" dirty="0" err="1"/>
              <a:t>Penugasan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Opeartor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Operator Bitwise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Operator Ternary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Operator </a:t>
            </a:r>
            <a:r>
              <a:rPr lang="en-US" b="1" dirty="0" err="1"/>
              <a:t>Aritmatika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Opeartor</a:t>
            </a:r>
            <a:r>
              <a:rPr lang="en-US" sz="2400" dirty="0"/>
              <a:t> </a:t>
            </a:r>
            <a:r>
              <a:rPr lang="en-US" sz="2400" dirty="0" err="1"/>
              <a:t>aritmatika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operator yang paling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429494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8207-0226-4C95-A08C-03232B1E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dirty="0">
                <a:effectLst/>
                <a:latin typeface="Lato" panose="020B0604020202020204" pitchFamily="34" charset="0"/>
              </a:rPr>
              <a:t>Operator </a:t>
            </a:r>
            <a:r>
              <a:rPr lang="en-ID" b="1" i="0" dirty="0" err="1">
                <a:effectLst/>
                <a:latin typeface="Lato" panose="020B0604020202020204" pitchFamily="34" charset="0"/>
              </a:rPr>
              <a:t>Penugasan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6AAB-68F8-4605-B18E-A18C4946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0" i="0" dirty="0">
                <a:effectLst/>
                <a:latin typeface="Georgia" panose="02040502050405020303" pitchFamily="18" charset="0"/>
              </a:rPr>
              <a:t>Seperti namanya, operator ini digunakan untuk memberikan tugas pada variabel.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0AECE-EC5D-4CDA-9483-02EDC2B09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90" y="3305937"/>
            <a:ext cx="316901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7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D76F-A6CA-4DE2-B291-D5CF7EAB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dirty="0">
                <a:effectLst/>
                <a:latin typeface="Lato" panose="020F0502020204030203" pitchFamily="34" charset="0"/>
              </a:rPr>
              <a:t>Operator </a:t>
            </a:r>
            <a:r>
              <a:rPr lang="en-ID" b="1" i="0" dirty="0" err="1">
                <a:effectLst/>
                <a:latin typeface="Lato" panose="020F0502020204030203" pitchFamily="34" charset="0"/>
              </a:rPr>
              <a:t>Pembanding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5141-1039-48AA-880F-2932A70A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b="0" i="0" dirty="0">
                <a:effectLst/>
                <a:latin typeface="Georgia" panose="02040502050405020303" pitchFamily="18" charset="0"/>
              </a:rPr>
              <a:t>Operator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ini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digunakan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untuk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membandingkan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dua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buah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nilai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. Operator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ini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juga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dikenal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dengan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operator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relasi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dan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sering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digunakan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untuk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membuat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sebuah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logika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atau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000" b="0" i="0" dirty="0" err="1">
                <a:effectLst/>
                <a:latin typeface="Georgia" panose="02040502050405020303" pitchFamily="18" charset="0"/>
              </a:rPr>
              <a:t>kondisi</a:t>
            </a:r>
            <a:r>
              <a:rPr lang="en-ID" sz="2000" b="0" i="0" dirty="0">
                <a:effectLst/>
                <a:latin typeface="Georgia" panose="02040502050405020303" pitchFamily="18" charset="0"/>
              </a:rPr>
              <a:t>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CACB3-A5F0-457F-8D49-B2A78E24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88" y="3048000"/>
            <a:ext cx="3432024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1CD0-BC97-4532-8E5F-1BA22A90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dirty="0">
                <a:effectLst/>
                <a:latin typeface="Lato" panose="020F0502020204030203" pitchFamily="34" charset="0"/>
              </a:rPr>
              <a:t>Operator </a:t>
            </a:r>
            <a:r>
              <a:rPr lang="en-ID" b="1" i="0" dirty="0" err="1">
                <a:effectLst/>
                <a:latin typeface="Lato" panose="020F0502020204030203" pitchFamily="34" charset="0"/>
              </a:rPr>
              <a:t>Logika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C78C-B392-4AB3-8B19-AC877543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b="0" i="0" dirty="0">
                <a:effectLst/>
                <a:latin typeface="Georgia" panose="02040502050405020303" pitchFamily="18" charset="0"/>
              </a:rPr>
              <a:t>Operator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logika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digunakan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untuk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membuat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operasi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logika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,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seperti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D" sz="2400" b="0" i="0" dirty="0" err="1">
                <a:effectLst/>
                <a:latin typeface="Georgia" panose="02040502050405020303" pitchFamily="18" charset="0"/>
              </a:rPr>
              <a:t>logika</a:t>
            </a:r>
            <a:r>
              <a:rPr lang="en-ID" sz="2400" b="0" i="0" dirty="0">
                <a:effectLst/>
                <a:latin typeface="Georgia" panose="02040502050405020303" pitchFamily="18" charset="0"/>
              </a:rPr>
              <a:t> AND, OR, dan NOT.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2962F-0268-400E-812E-604C17E7E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2" y="3179002"/>
            <a:ext cx="42435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0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3C83-7770-485A-B33C-17F770DB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8886-B7FC-4A88-AE5E-141B8833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Percabangan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cara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mengambil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keputusan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apabila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program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dihadapkan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kondisi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tertentu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Jumlah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kondisinya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satu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dua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 Python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3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pernyataan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percabangan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yaitu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en-ID" sz="2000" b="0" i="0" dirty="0">
              <a:solidFill>
                <a:srgbClr val="1A1A1A"/>
              </a:solidFill>
              <a:effectLst/>
              <a:latin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000" dirty="0">
                <a:solidFill>
                  <a:srgbClr val="1A1A1A"/>
                </a:solidFill>
                <a:latin typeface="Open Sans" panose="020B0606030504020204" pitchFamily="34" charset="0"/>
              </a:rPr>
              <a:t>IF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dirty="0">
                <a:solidFill>
                  <a:srgbClr val="1A1A1A"/>
                </a:solidFill>
                <a:latin typeface="Open Sans" panose="020B0606030504020204" pitchFamily="34" charset="0"/>
              </a:rPr>
              <a:t>ELIF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dirty="0">
                <a:solidFill>
                  <a:srgbClr val="1A1A1A"/>
                </a:solidFill>
                <a:latin typeface="Open Sans" panose="020B0606030504020204" pitchFamily="34" charset="0"/>
              </a:rPr>
              <a:t>ELSE</a:t>
            </a:r>
          </a:p>
          <a:p>
            <a:pPr marL="0" indent="0">
              <a:buNone/>
            </a:pPr>
            <a:endParaRPr lang="en-ID" sz="2000" dirty="0">
              <a:solidFill>
                <a:srgbClr val="1A1A1A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7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Python?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BD097-A5D3-4E70-AC5C-2EE2C8EF4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01" y="1935163"/>
            <a:ext cx="3414797" cy="4389437"/>
          </a:xfr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F05D-D4D2-4400-A3BE-2A351BAF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dirty="0" err="1">
                <a:effectLst/>
                <a:latin typeface="Lato" panose="020F0502020204030203" pitchFamily="34" charset="0"/>
              </a:rPr>
              <a:t>Perulangan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61B5-8005-4667-8799-942798EF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umum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, Python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mengeksekusi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program baris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perbaris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Mulai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baris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satu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dua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, dan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seterusnya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. Ada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kalanya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mengeksekusi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satu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baris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satu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blok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program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kali. Hal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disebut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biasa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disebut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l</a:t>
            </a:r>
            <a:r>
              <a:rPr lang="en-ID" sz="2000" b="0" i="1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ooping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sz="2000" b="0" i="1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iterasi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jelasnya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perhatikan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gambar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 python,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perulangan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dilakukan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dua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cara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metode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yaitu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0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for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000" dirty="0" err="1">
                <a:solidFill>
                  <a:srgbClr val="1A1A1A"/>
                </a:solidFill>
                <a:latin typeface="Open Sans" panose="020B0606030504020204" pitchFamily="34" charset="0"/>
              </a:rPr>
              <a:t>Menggunakan</a:t>
            </a:r>
            <a:r>
              <a:rPr lang="en-ID" sz="2000" dirty="0">
                <a:solidFill>
                  <a:srgbClr val="1A1A1A"/>
                </a:solidFill>
                <a:latin typeface="Open Sans" panose="020B0606030504020204" pitchFamily="34" charset="0"/>
              </a:rPr>
              <a:t> while</a:t>
            </a:r>
            <a:br>
              <a:rPr lang="en-ID" dirty="0"/>
            </a:br>
            <a:endParaRPr lang="fi-FI" b="0" i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6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F94AD5-9ECB-4B25-9BCC-3CFA4FE9C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9766"/>
            <a:ext cx="6400800" cy="50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1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E8DE-47DB-4424-8610-DE7BBFB6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diracik</a:t>
            </a:r>
            <a:r>
              <a:rPr lang="en-US" dirty="0"/>
              <a:t> oleh </a:t>
            </a:r>
            <a:r>
              <a:rPr lang="en-US" dirty="0">
                <a:hlinkClick r:id="rId2"/>
              </a:rPr>
              <a:t>Guido van Rossum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Python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program, </a:t>
            </a:r>
            <a:r>
              <a:rPr lang="en-US" dirty="0" err="1"/>
              <a:t>seperti</a:t>
            </a:r>
            <a:r>
              <a:rPr lang="en-US" dirty="0"/>
              <a:t>: program CLI, </a:t>
            </a:r>
            <a:r>
              <a:rPr lang="en-US" dirty="0">
                <a:hlinkClick r:id="rId3"/>
              </a:rPr>
              <a:t>Program GUI (desktop)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Aplikasi</a:t>
            </a:r>
            <a:r>
              <a:rPr lang="en-US" dirty="0">
                <a:hlinkClick r:id="rId4"/>
              </a:rPr>
              <a:t> Mobile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Web</a:t>
            </a:r>
            <a:r>
              <a:rPr lang="en-US" dirty="0"/>
              <a:t>, IoT, </a:t>
            </a:r>
            <a:r>
              <a:rPr lang="en-US" dirty="0">
                <a:hlinkClick r:id="rId6"/>
              </a:rPr>
              <a:t>Game</a:t>
            </a:r>
            <a:r>
              <a:rPr lang="en-US" dirty="0"/>
              <a:t>, Program </a:t>
            </a:r>
            <a:r>
              <a:rPr lang="en-US" dirty="0" err="1"/>
              <a:t>untuk</a:t>
            </a:r>
            <a:r>
              <a:rPr lang="en-US" dirty="0"/>
              <a:t> Hacking,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Python 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sintaknya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(Python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 </a:t>
            </a:r>
            <a:r>
              <a:rPr lang="en-US" i="1" dirty="0"/>
              <a:t>coding</a:t>
            </a:r>
            <a:r>
              <a:rPr lang="en-US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45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 err="1"/>
              <a:t>Persiapan</a:t>
            </a:r>
            <a:r>
              <a:rPr lang="en-US" sz="3100" b="1" dirty="0"/>
              <a:t> </a:t>
            </a:r>
            <a:r>
              <a:rPr lang="en-US" sz="3100" b="1" dirty="0" err="1"/>
              <a:t>Alat</a:t>
            </a:r>
            <a:r>
              <a:rPr lang="en-US" sz="3100" b="1" dirty="0"/>
              <a:t> </a:t>
            </a:r>
            <a:r>
              <a:rPr lang="en-US" sz="3100" b="1" dirty="0" err="1"/>
              <a:t>untuk</a:t>
            </a:r>
            <a:r>
              <a:rPr lang="en-US" sz="3100" b="1" dirty="0"/>
              <a:t> </a:t>
            </a:r>
            <a:r>
              <a:rPr lang="en-US" sz="3100" b="1" dirty="0" err="1"/>
              <a:t>Belajar</a:t>
            </a:r>
            <a:r>
              <a:rPr lang="en-US" sz="3100" b="1" dirty="0"/>
              <a:t> </a:t>
            </a:r>
            <a:r>
              <a:rPr lang="en-US" sz="3100" b="1" dirty="0" err="1"/>
              <a:t>Pemrograman</a:t>
            </a:r>
            <a:r>
              <a:rPr lang="en-US" sz="3100" b="1" dirty="0"/>
              <a:t>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alat-alat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Python</a:t>
            </a:r>
            <a:r>
              <a:rPr lang="en-US" dirty="0"/>
              <a:t>: Interpreter  yang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python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program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Teks</a:t>
            </a:r>
            <a:r>
              <a:rPr lang="en-US" b="1" dirty="0"/>
              <a:t> Editor/IDE</a:t>
            </a:r>
            <a:r>
              <a:rPr lang="en-US" dirty="0"/>
              <a:t>: Program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Kenapa</a:t>
            </a:r>
            <a:r>
              <a:rPr lang="en-US" b="1" dirty="0"/>
              <a:t> Python?</a:t>
            </a:r>
          </a:p>
        </p:txBody>
      </p:sp>
      <p:pic>
        <p:nvPicPr>
          <p:cNvPr id="4" name="Content Placeholder 3" descr="meme-pyth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905000"/>
            <a:ext cx="5483403" cy="465048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Aturan</a:t>
            </a:r>
            <a:r>
              <a:rPr lang="en-US" sz="4400" dirty="0"/>
              <a:t> </a:t>
            </a:r>
            <a:r>
              <a:rPr lang="en-US" sz="4400" dirty="0" err="1"/>
              <a:t>Penulisan</a:t>
            </a:r>
            <a:r>
              <a:rPr lang="en-US" sz="4400" dirty="0"/>
              <a:t> </a:t>
            </a:r>
            <a:r>
              <a:rPr lang="en-US" sz="4400" dirty="0" err="1"/>
              <a:t>Pada</a:t>
            </a:r>
            <a:r>
              <a:rPr lang="en-US" sz="4400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err="1"/>
              <a:t>Penulisan</a:t>
            </a:r>
            <a:r>
              <a:rPr lang="en-US" b="1" dirty="0"/>
              <a:t> Statement Python</a:t>
            </a:r>
          </a:p>
          <a:p>
            <a:pPr marL="514350" indent="-514350">
              <a:buNone/>
            </a:pPr>
            <a:r>
              <a:rPr lang="en-US" dirty="0"/>
              <a:t>Statement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i="1" dirty="0">
                <a:solidFill>
                  <a:schemeClr val="accent1"/>
                </a:solidFill>
              </a:rPr>
              <a:t>print</a:t>
            </a:r>
            <a:r>
              <a:rPr lang="en-US" dirty="0">
                <a:solidFill>
                  <a:schemeClr val="accent1"/>
                </a:solidFill>
              </a:rPr>
              <a:t>("Hello World!")</a:t>
            </a:r>
          </a:p>
          <a:p>
            <a:pPr>
              <a:buNone/>
            </a:pPr>
            <a:r>
              <a:rPr lang="en-US" i="1" dirty="0">
                <a:solidFill>
                  <a:schemeClr val="accent1"/>
                </a:solidFill>
              </a:rPr>
              <a:t>print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Belajar</a:t>
            </a:r>
            <a:r>
              <a:rPr lang="en-US" dirty="0">
                <a:solidFill>
                  <a:schemeClr val="accent1"/>
                </a:solidFill>
              </a:rPr>
              <a:t> Python </a:t>
            </a:r>
            <a:r>
              <a:rPr lang="en-US" dirty="0" err="1">
                <a:solidFill>
                  <a:schemeClr val="accent1"/>
                </a:solidFill>
              </a:rPr>
              <a:t>dari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Nol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nama</a:t>
            </a:r>
            <a:r>
              <a:rPr lang="en-US" dirty="0">
                <a:solidFill>
                  <a:schemeClr val="accent1"/>
                </a:solidFill>
              </a:rPr>
              <a:t> = "</a:t>
            </a:r>
            <a:r>
              <a:rPr lang="en-US" dirty="0" err="1">
                <a:solidFill>
                  <a:schemeClr val="accent1"/>
                </a:solidFill>
              </a:rPr>
              <a:t>petani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kode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>
              <a:buNone/>
            </a:pP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statement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titik-koma</a:t>
            </a:r>
            <a:r>
              <a:rPr lang="en-US" dirty="0"/>
              <a:t>.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Aturan</a:t>
            </a:r>
            <a:r>
              <a:rPr lang="en-US" sz="5400" dirty="0"/>
              <a:t> </a:t>
            </a:r>
            <a:r>
              <a:rPr lang="en-US" sz="5400" dirty="0" err="1"/>
              <a:t>Penulisan</a:t>
            </a:r>
            <a:r>
              <a:rPr lang="en-US" sz="5400" dirty="0"/>
              <a:t> </a:t>
            </a:r>
            <a:r>
              <a:rPr lang="en-US" sz="5400" dirty="0" err="1"/>
              <a:t>Pada</a:t>
            </a:r>
            <a:r>
              <a:rPr lang="en-US" sz="5400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dirty="0" err="1"/>
              <a:t>Penulisan</a:t>
            </a:r>
            <a:r>
              <a:rPr lang="en-US" dirty="0"/>
              <a:t> String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judul</a:t>
            </a:r>
            <a:r>
              <a:rPr lang="en-US" dirty="0">
                <a:solidFill>
                  <a:schemeClr val="accent1"/>
                </a:solidFill>
              </a:rPr>
              <a:t> = "</a:t>
            </a:r>
            <a:r>
              <a:rPr lang="en-US" dirty="0" err="1">
                <a:solidFill>
                  <a:schemeClr val="accent1"/>
                </a:solidFill>
              </a:rPr>
              <a:t>Belajar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Pemrograman</a:t>
            </a:r>
            <a:r>
              <a:rPr lang="en-US" dirty="0">
                <a:solidFill>
                  <a:schemeClr val="accent1"/>
                </a:solidFill>
              </a:rPr>
              <a:t> Python </a:t>
            </a:r>
            <a:r>
              <a:rPr lang="en-US" dirty="0" err="1">
                <a:solidFill>
                  <a:schemeClr val="accent1"/>
                </a:solidFill>
              </a:rPr>
              <a:t>sampai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Bisa</a:t>
            </a:r>
            <a:r>
              <a:rPr lang="en-US" dirty="0">
                <a:solidFill>
                  <a:schemeClr val="accent1"/>
                </a:solidFill>
              </a:rPr>
              <a:t>“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penulis</a:t>
            </a:r>
            <a:r>
              <a:rPr lang="en-US" dirty="0">
                <a:solidFill>
                  <a:schemeClr val="accent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Petani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Kode</a:t>
            </a:r>
            <a:r>
              <a:rPr lang="en-US" dirty="0">
                <a:solidFill>
                  <a:schemeClr val="accent1"/>
                </a:solidFill>
              </a:rPr>
              <a:t>‘</a:t>
            </a:r>
          </a:p>
          <a:p>
            <a:pPr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triple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Aturan</a:t>
            </a:r>
            <a:r>
              <a:rPr lang="en-US" sz="4800" dirty="0"/>
              <a:t> </a:t>
            </a:r>
            <a:r>
              <a:rPr lang="en-US" sz="4800" dirty="0" err="1"/>
              <a:t>Penulisan</a:t>
            </a:r>
            <a:r>
              <a:rPr lang="en-US" sz="4800" dirty="0"/>
              <a:t> </a:t>
            </a:r>
            <a:r>
              <a:rPr lang="en-US" sz="4800" dirty="0" err="1"/>
              <a:t>Pada</a:t>
            </a:r>
            <a:r>
              <a:rPr lang="en-US" sz="4800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US" dirty="0" err="1"/>
              <a:t>Penuilsan</a:t>
            </a:r>
            <a:r>
              <a:rPr lang="en-US" dirty="0"/>
              <a:t> Case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/>
              <a:t>Sintak</a:t>
            </a:r>
            <a:r>
              <a:rPr lang="en-US" dirty="0"/>
              <a:t> Python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i="1" dirty="0"/>
              <a:t>case sensitive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 </a:t>
            </a:r>
            <a:r>
              <a:rPr lang="en-US" dirty="0" err="1"/>
              <a:t>teksini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TeksIni</a:t>
            </a:r>
            <a:r>
              <a:rPr lang="en-US" dirty="0"/>
              <a:t> </a:t>
            </a:r>
            <a:r>
              <a:rPr lang="en-US" dirty="0" err="1"/>
              <a:t>dibedakan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judul</a:t>
            </a:r>
            <a:r>
              <a:rPr lang="en-US" dirty="0">
                <a:solidFill>
                  <a:schemeClr val="accent1"/>
                </a:solidFill>
              </a:rPr>
              <a:t> = "</a:t>
            </a:r>
            <a:r>
              <a:rPr lang="en-US" dirty="0" err="1">
                <a:solidFill>
                  <a:schemeClr val="accent1"/>
                </a:solidFill>
              </a:rPr>
              <a:t>Belajar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Dasa-dasar</a:t>
            </a:r>
            <a:r>
              <a:rPr lang="en-US" dirty="0">
                <a:solidFill>
                  <a:schemeClr val="accent1"/>
                </a:solidFill>
              </a:rPr>
              <a:t> Python“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Judul</a:t>
            </a:r>
            <a:r>
              <a:rPr lang="en-US" dirty="0">
                <a:solidFill>
                  <a:schemeClr val="accent1"/>
                </a:solidFill>
              </a:rPr>
              <a:t> = "</a:t>
            </a:r>
            <a:r>
              <a:rPr lang="en-US" dirty="0" err="1">
                <a:solidFill>
                  <a:schemeClr val="accent1"/>
                </a:solidFill>
              </a:rPr>
              <a:t>Belajar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Membuat</a:t>
            </a:r>
            <a:r>
              <a:rPr lang="en-US" dirty="0">
                <a:solidFill>
                  <a:schemeClr val="accent1"/>
                </a:solidFill>
              </a:rPr>
              <a:t> Program Python“</a:t>
            </a:r>
          </a:p>
          <a:p>
            <a:pPr>
              <a:buNone/>
            </a:pP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dirty="0" err="1"/>
              <a:t>judul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Judul</a:t>
            </a:r>
            <a:r>
              <a:rPr lang="en-US" dirty="0"/>
              <a:t> 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Aturan</a:t>
            </a:r>
            <a:r>
              <a:rPr lang="en-US" sz="5400" dirty="0"/>
              <a:t> </a:t>
            </a:r>
            <a:r>
              <a:rPr lang="en-US" sz="5400" dirty="0" err="1"/>
              <a:t>Penulisan</a:t>
            </a:r>
            <a:r>
              <a:rPr lang="en-US" sz="5400" dirty="0"/>
              <a:t> </a:t>
            </a:r>
            <a:r>
              <a:rPr lang="en-US" sz="5400" dirty="0" err="1"/>
              <a:t>Pada</a:t>
            </a:r>
            <a:r>
              <a:rPr lang="en-US" sz="5400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dirty="0" err="1"/>
              <a:t>Penulisan</a:t>
            </a:r>
            <a:r>
              <a:rPr lang="en-US" dirty="0"/>
              <a:t> Blok Program Python</a:t>
            </a:r>
          </a:p>
          <a:p>
            <a:pPr>
              <a:buNone/>
            </a:pPr>
            <a:r>
              <a:rPr lang="en-US" sz="2000" dirty="0"/>
              <a:t>Blok program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beberpaa</a:t>
            </a:r>
            <a:r>
              <a:rPr lang="en-US" sz="2000" dirty="0"/>
              <a:t> statement yang </a:t>
            </a:r>
            <a:r>
              <a:rPr lang="en-US" sz="2000" dirty="0" err="1"/>
              <a:t>digabungkan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program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indentasi</a:t>
            </a:r>
            <a:r>
              <a:rPr lang="en-US" sz="2000" dirty="0"/>
              <a:t> (tab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spasi</a:t>
            </a:r>
            <a:r>
              <a:rPr lang="en-US" sz="2000" dirty="0"/>
              <a:t> 2x/4x).</a:t>
            </a:r>
          </a:p>
          <a:p>
            <a:pPr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Blok Progra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733800"/>
            <a:ext cx="495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1131</TotalTime>
  <Words>749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Constantia</vt:lpstr>
      <vt:lpstr>Georgia</vt:lpstr>
      <vt:lpstr>Lato</vt:lpstr>
      <vt:lpstr>Open Sans</vt:lpstr>
      <vt:lpstr>Wingdings 2</vt:lpstr>
      <vt:lpstr>Flow</vt:lpstr>
      <vt:lpstr>PowerPoint Presentation</vt:lpstr>
      <vt:lpstr>Apa itu Python? </vt:lpstr>
      <vt:lpstr>PowerPoint Presentation</vt:lpstr>
      <vt:lpstr>Persiapan Alat untuk Belajar Pemrograman Python </vt:lpstr>
      <vt:lpstr>Kenapa Python?</vt:lpstr>
      <vt:lpstr>Aturan Penulisan Pada Python</vt:lpstr>
      <vt:lpstr>Aturan Penulisan Pada Python</vt:lpstr>
      <vt:lpstr>Aturan Penulisan Pada Python</vt:lpstr>
      <vt:lpstr>Aturan Penulisan Pada Python</vt:lpstr>
      <vt:lpstr>Aturan Penulisan Pada Python</vt:lpstr>
      <vt:lpstr>Pengertian Variabel dan Tipe Data</vt:lpstr>
      <vt:lpstr>Aturan Penulisan Variabel</vt:lpstr>
      <vt:lpstr>Macam – macam type data</vt:lpstr>
      <vt:lpstr>Operator</vt:lpstr>
      <vt:lpstr> Operator Aritmatika</vt:lpstr>
      <vt:lpstr>Operator Penugasan</vt:lpstr>
      <vt:lpstr>Operator Pembanding</vt:lpstr>
      <vt:lpstr>Operator Logika</vt:lpstr>
      <vt:lpstr>Percabangan</vt:lpstr>
      <vt:lpstr>Perulangan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azizah khairun nisa</cp:lastModifiedBy>
  <cp:revision>33</cp:revision>
  <dcterms:created xsi:type="dcterms:W3CDTF">2021-11-19T20:24:27Z</dcterms:created>
  <dcterms:modified xsi:type="dcterms:W3CDTF">2021-12-06T11:35:30Z</dcterms:modified>
</cp:coreProperties>
</file>