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75" r:id="rId12"/>
    <p:sldId id="276" r:id="rId13"/>
    <p:sldId id="277" r:id="rId14"/>
    <p:sldId id="265" r:id="rId15"/>
    <p:sldId id="266" r:id="rId16"/>
    <p:sldId id="267" r:id="rId17"/>
    <p:sldId id="268" r:id="rId18"/>
    <p:sldId id="269" r:id="rId19"/>
    <p:sldId id="278" r:id="rId20"/>
    <p:sldId id="279" r:id="rId21"/>
    <p:sldId id="270" r:id="rId22"/>
    <p:sldId id="280" r:id="rId23"/>
    <p:sldId id="271" r:id="rId24"/>
    <p:sldId id="272" r:id="rId25"/>
    <p:sldId id="282" r:id="rId26"/>
    <p:sldId id="281" r:id="rId27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8F8F8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552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 dirty="0" err="1">
                <a:solidFill>
                  <a:srgbClr val="FFC000"/>
                </a:solidFill>
              </a:rPr>
              <a:t>快.相亲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FF"/>
                </a:solidFill>
              </a:rPr>
              <a:t>聪明的移动相亲平台，让你快速找到意中人</a:t>
            </a:r>
            <a:r>
              <a:rPr sz="2400" dirty="0" smtClean="0">
                <a:solidFill>
                  <a:srgbClr val="FFFFFF"/>
                </a:solidFill>
              </a:rPr>
              <a:t>。</a:t>
            </a:r>
            <a:r>
              <a:rPr lang="en-US" sz="2400" dirty="0" smtClean="0">
                <a:solidFill>
                  <a:srgbClr val="FFFFFF"/>
                </a:solidFill>
              </a:rPr>
              <a:t>--by a Team.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>
                <a:solidFill>
                  <a:srgbClr val="FFFFFF"/>
                </a:solidFill>
              </a:rPr>
              <a:t>资料补充</a:t>
            </a:r>
            <a:r>
              <a: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rPr>
              <a:t>.One More Thing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990600" y="1931988"/>
            <a:ext cx="3022600" cy="4445001"/>
            <a:chOff x="0" y="0"/>
            <a:chExt cx="3022600" cy="4445000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990600" y="1931988"/>
            <a:ext cx="3022600" cy="488951"/>
            <a:chOff x="0" y="0"/>
            <a:chExt cx="3022600" cy="488950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0" y="112521"/>
              <a:ext cx="3022600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其他资料</a:t>
              </a:r>
            </a:p>
          </p:txBody>
        </p:sp>
      </p:grpSp>
      <p:sp>
        <p:nvSpPr>
          <p:cNvPr id="347" name="Shape 347"/>
          <p:cNvSpPr/>
          <p:nvPr/>
        </p:nvSpPr>
        <p:spPr>
          <a:xfrm>
            <a:off x="1019175" y="1978204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348" name="Shape 348"/>
          <p:cNvSpPr/>
          <p:nvPr/>
        </p:nvSpPr>
        <p:spPr>
          <a:xfrm>
            <a:off x="1232926" y="2839609"/>
            <a:ext cx="286232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One More Thing.</a:t>
            </a:r>
          </a:p>
          <a:p>
            <a:pPr lvl="0"/>
            <a:endParaRPr dirty="0"/>
          </a:p>
          <a:p>
            <a:pPr lvl="0"/>
            <a:r>
              <a:rPr dirty="0" err="1"/>
              <a:t>婚姻是两个家庭的结合</a:t>
            </a:r>
            <a:r>
              <a:rPr dirty="0"/>
              <a:t>，</a:t>
            </a:r>
          </a:p>
          <a:p>
            <a:pPr lvl="0"/>
            <a:r>
              <a:rPr lang="zh-CN" altLang="en-US" dirty="0" smtClean="0"/>
              <a:t>上传</a:t>
            </a:r>
            <a:r>
              <a:rPr dirty="0" err="1" smtClean="0"/>
              <a:t>亲友对你的介绍视频</a:t>
            </a:r>
            <a:r>
              <a:rPr dirty="0"/>
              <a:t>，</a:t>
            </a:r>
          </a:p>
          <a:p>
            <a:pPr lvl="0"/>
            <a:r>
              <a:rPr dirty="0" err="1"/>
              <a:t>会极大成功相亲几率</a:t>
            </a:r>
            <a:endParaRPr dirty="0"/>
          </a:p>
        </p:txBody>
      </p:sp>
      <p:grpSp>
        <p:nvGrpSpPr>
          <p:cNvPr id="351" name="Group 351"/>
          <p:cNvGrpSpPr/>
          <p:nvPr/>
        </p:nvGrpSpPr>
        <p:grpSpPr>
          <a:xfrm>
            <a:off x="2589751" y="5757415"/>
            <a:ext cx="1008455" cy="432196"/>
            <a:chOff x="1076864" y="24924"/>
            <a:chExt cx="1008454" cy="432195"/>
          </a:xfrm>
        </p:grpSpPr>
        <p:sp>
          <p:nvSpPr>
            <p:cNvPr id="349" name="Shape 349"/>
            <p:cNvSpPr/>
            <p:nvPr/>
          </p:nvSpPr>
          <p:spPr>
            <a:xfrm>
              <a:off x="1076864" y="24924"/>
              <a:ext cx="976313" cy="43219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151199" y="109067"/>
              <a:ext cx="934119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 dirty="0" err="1">
                  <a:solidFill>
                    <a:srgbClr val="0D0D0D"/>
                  </a:solidFill>
                </a:rPr>
                <a:t>完成</a:t>
              </a:r>
              <a:endParaRPr sz="1400" dirty="0">
                <a:solidFill>
                  <a:srgbClr val="0D0D0D"/>
                </a:solidFill>
              </a:endParaRPr>
            </a:p>
          </p:txBody>
        </p:sp>
      </p:grpSp>
      <p:sp>
        <p:nvSpPr>
          <p:cNvPr id="352" name="Shape 352"/>
          <p:cNvSpPr/>
          <p:nvPr/>
        </p:nvSpPr>
        <p:spPr>
          <a:xfrm>
            <a:off x="1359786" y="5798635"/>
            <a:ext cx="8011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dirty="0" err="1"/>
              <a:t>跳过</a:t>
            </a:r>
            <a:r>
              <a:rPr dirty="0"/>
              <a:t>&gt;&gt;</a:t>
            </a:r>
          </a:p>
        </p:txBody>
      </p:sp>
      <p:grpSp>
        <p:nvGrpSpPr>
          <p:cNvPr id="355" name="Group 355"/>
          <p:cNvGrpSpPr/>
          <p:nvPr/>
        </p:nvGrpSpPr>
        <p:grpSpPr>
          <a:xfrm>
            <a:off x="1954332" y="4404231"/>
            <a:ext cx="1069736" cy="1053098"/>
            <a:chOff x="0" y="0"/>
            <a:chExt cx="1069734" cy="1053096"/>
          </a:xfrm>
        </p:grpSpPr>
        <p:sp>
          <p:nvSpPr>
            <p:cNvPr id="353" name="Shape 353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1408" y="394595"/>
              <a:ext cx="966919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视频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8054975" y="1904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99985" y="226435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资料</a:t>
            </a:r>
            <a:r>
              <a:rPr lang="zh-CN" altLang="en-US" sz="4400" dirty="0" smtClean="0">
                <a:solidFill>
                  <a:srgbClr val="FFFFFF"/>
                </a:solidFill>
              </a:rPr>
              <a:t>认证</a:t>
            </a:r>
            <a:endParaRPr sz="44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grpSp>
        <p:nvGrpSpPr>
          <p:cNvPr id="343" name="Group 343"/>
          <p:cNvGrpSpPr/>
          <p:nvPr/>
        </p:nvGrpSpPr>
        <p:grpSpPr>
          <a:xfrm>
            <a:off x="990600" y="1931988"/>
            <a:ext cx="3022600" cy="4445001"/>
            <a:chOff x="0" y="0"/>
            <a:chExt cx="3022600" cy="4445000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990600" y="1931988"/>
            <a:ext cx="3022600" cy="488951"/>
            <a:chOff x="0" y="0"/>
            <a:chExt cx="3022600" cy="488950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 dirty="0" err="1" smtClean="0"/>
                <a:t>资料</a:t>
              </a:r>
              <a:r>
                <a:rPr lang="zh-CN" altLang="en-US" sz="1400" dirty="0" smtClean="0"/>
                <a:t>认证</a:t>
              </a:r>
              <a:endParaRPr sz="1400" dirty="0"/>
            </a:p>
          </p:txBody>
        </p:sp>
      </p:grpSp>
      <p:sp>
        <p:nvSpPr>
          <p:cNvPr id="347" name="Shape 347"/>
          <p:cNvSpPr/>
          <p:nvPr/>
        </p:nvSpPr>
        <p:spPr>
          <a:xfrm>
            <a:off x="1019175" y="1978204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348" name="Shape 348"/>
          <p:cNvSpPr/>
          <p:nvPr/>
        </p:nvSpPr>
        <p:spPr>
          <a:xfrm>
            <a:off x="1182658" y="2533460"/>
            <a:ext cx="2703542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lang="zh-CN" altLang="en-US" sz="1400" dirty="0" smtClean="0"/>
              <a:t>为了提高信任度，请拍照验证如下的资料，我们会保密，一旦您取消验证我们会立即删除。</a:t>
            </a:r>
            <a:endParaRPr sz="1400" dirty="0"/>
          </a:p>
        </p:txBody>
      </p:sp>
      <p:sp>
        <p:nvSpPr>
          <p:cNvPr id="352" name="Shape 352"/>
          <p:cNvSpPr/>
          <p:nvPr/>
        </p:nvSpPr>
        <p:spPr>
          <a:xfrm>
            <a:off x="1416314" y="5738976"/>
            <a:ext cx="8011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dirty="0" err="1"/>
              <a:t>跳过</a:t>
            </a:r>
            <a:r>
              <a:rPr dirty="0"/>
              <a:t>&gt;&gt;</a:t>
            </a:r>
          </a:p>
        </p:txBody>
      </p:sp>
      <p:sp>
        <p:nvSpPr>
          <p:cNvPr id="356" name="Shape 356"/>
          <p:cNvSpPr/>
          <p:nvPr/>
        </p:nvSpPr>
        <p:spPr>
          <a:xfrm>
            <a:off x="8054975" y="1904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23" name="Shape 267"/>
          <p:cNvSpPr/>
          <p:nvPr/>
        </p:nvSpPr>
        <p:spPr>
          <a:xfrm>
            <a:off x="2051024" y="3499173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zh-CN" altLang="en-US" dirty="0" smtClean="0"/>
              <a:t>身份证</a:t>
            </a:r>
            <a:endParaRPr dirty="0"/>
          </a:p>
        </p:txBody>
      </p:sp>
      <p:grpSp>
        <p:nvGrpSpPr>
          <p:cNvPr id="24" name="Group 355"/>
          <p:cNvGrpSpPr/>
          <p:nvPr/>
        </p:nvGrpSpPr>
        <p:grpSpPr>
          <a:xfrm>
            <a:off x="1750240" y="4062289"/>
            <a:ext cx="1386396" cy="1355819"/>
            <a:chOff x="0" y="0"/>
            <a:chExt cx="1069735" cy="1053097"/>
          </a:xfrm>
        </p:grpSpPr>
        <p:sp>
          <p:nvSpPr>
            <p:cNvPr id="25" name="Shape 353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6" name="Shape 354"/>
            <p:cNvSpPr/>
            <p:nvPr/>
          </p:nvSpPr>
          <p:spPr>
            <a:xfrm>
              <a:off x="51408" y="442878"/>
              <a:ext cx="966919" cy="16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AFABAB"/>
                  </a:solidFill>
                </a:rPr>
                <a:t>照片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27" name="Group 343"/>
          <p:cNvGrpSpPr/>
          <p:nvPr/>
        </p:nvGrpSpPr>
        <p:grpSpPr>
          <a:xfrm>
            <a:off x="4844504" y="1904801"/>
            <a:ext cx="3022600" cy="4445001"/>
            <a:chOff x="0" y="0"/>
            <a:chExt cx="3022600" cy="4445000"/>
          </a:xfrm>
        </p:grpSpPr>
        <p:sp>
          <p:nvSpPr>
            <p:cNvPr id="28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9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30" name="Group 346"/>
          <p:cNvGrpSpPr/>
          <p:nvPr/>
        </p:nvGrpSpPr>
        <p:grpSpPr>
          <a:xfrm>
            <a:off x="4844504" y="1904801"/>
            <a:ext cx="3022600" cy="488951"/>
            <a:chOff x="0" y="0"/>
            <a:chExt cx="3022600" cy="488950"/>
          </a:xfrm>
        </p:grpSpPr>
        <p:sp>
          <p:nvSpPr>
            <p:cNvPr id="31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2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 dirty="0" err="1" smtClean="0"/>
                <a:t>资料</a:t>
              </a:r>
              <a:r>
                <a:rPr lang="zh-CN" altLang="en-US" sz="1400" dirty="0" smtClean="0"/>
                <a:t>认证</a:t>
              </a:r>
              <a:endParaRPr sz="1400" dirty="0"/>
            </a:p>
          </p:txBody>
        </p:sp>
      </p:grpSp>
      <p:sp>
        <p:nvSpPr>
          <p:cNvPr id="33" name="Shape 347"/>
          <p:cNvSpPr/>
          <p:nvPr/>
        </p:nvSpPr>
        <p:spPr>
          <a:xfrm>
            <a:off x="4873079" y="195101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39" name="Shape 267"/>
          <p:cNvSpPr/>
          <p:nvPr/>
        </p:nvSpPr>
        <p:spPr>
          <a:xfrm>
            <a:off x="5327799" y="3455045"/>
            <a:ext cx="205601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altLang="zh-CN" dirty="0" smtClean="0"/>
              <a:t>6</a:t>
            </a:r>
            <a:r>
              <a:rPr lang="zh-CN" altLang="en-US" dirty="0" smtClean="0"/>
              <a:t>个月内银行流水单</a:t>
            </a:r>
            <a:endParaRPr dirty="0"/>
          </a:p>
        </p:txBody>
      </p:sp>
      <p:grpSp>
        <p:nvGrpSpPr>
          <p:cNvPr id="47" name="Group 355"/>
          <p:cNvGrpSpPr/>
          <p:nvPr/>
        </p:nvGrpSpPr>
        <p:grpSpPr>
          <a:xfrm>
            <a:off x="5649907" y="4013888"/>
            <a:ext cx="1386396" cy="1355819"/>
            <a:chOff x="0" y="0"/>
            <a:chExt cx="1069735" cy="1053097"/>
          </a:xfrm>
        </p:grpSpPr>
        <p:sp>
          <p:nvSpPr>
            <p:cNvPr id="48" name="Shape 353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49" name="Shape 354"/>
            <p:cNvSpPr/>
            <p:nvPr/>
          </p:nvSpPr>
          <p:spPr>
            <a:xfrm>
              <a:off x="51408" y="442878"/>
              <a:ext cx="966919" cy="16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AFABAB"/>
                  </a:solidFill>
                </a:rPr>
                <a:t>照片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sp>
        <p:nvSpPr>
          <p:cNvPr id="50" name="Shape 349"/>
          <p:cNvSpPr/>
          <p:nvPr/>
        </p:nvSpPr>
        <p:spPr>
          <a:xfrm>
            <a:off x="2560564" y="5739625"/>
            <a:ext cx="976314" cy="432195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350"/>
          <p:cNvSpPr/>
          <p:nvPr/>
        </p:nvSpPr>
        <p:spPr>
          <a:xfrm>
            <a:off x="2581661" y="5848001"/>
            <a:ext cx="93412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>
                <a:solidFill>
                  <a:srgbClr val="0D0D0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0D0D0D"/>
                </a:solidFill>
              </a:rPr>
              <a:t>下一步</a:t>
            </a:r>
            <a:endParaRPr sz="1400" dirty="0">
              <a:solidFill>
                <a:srgbClr val="0D0D0D"/>
              </a:solidFill>
            </a:endParaRPr>
          </a:p>
        </p:txBody>
      </p:sp>
      <p:sp>
        <p:nvSpPr>
          <p:cNvPr id="52" name="Shape 352"/>
          <p:cNvSpPr/>
          <p:nvPr/>
        </p:nvSpPr>
        <p:spPr>
          <a:xfrm>
            <a:off x="5249355" y="5724296"/>
            <a:ext cx="8011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dirty="0" err="1"/>
              <a:t>跳过</a:t>
            </a:r>
            <a:r>
              <a:rPr dirty="0"/>
              <a:t>&gt;&gt;</a:t>
            </a:r>
          </a:p>
        </p:txBody>
      </p:sp>
      <p:sp>
        <p:nvSpPr>
          <p:cNvPr id="53" name="Shape 349"/>
          <p:cNvSpPr/>
          <p:nvPr/>
        </p:nvSpPr>
        <p:spPr>
          <a:xfrm>
            <a:off x="6393605" y="5724945"/>
            <a:ext cx="976314" cy="432195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350"/>
          <p:cNvSpPr/>
          <p:nvPr/>
        </p:nvSpPr>
        <p:spPr>
          <a:xfrm>
            <a:off x="6414702" y="5833321"/>
            <a:ext cx="93412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>
                <a:solidFill>
                  <a:srgbClr val="0D0D0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0D0D0D"/>
                </a:solidFill>
              </a:rPr>
              <a:t>下一步</a:t>
            </a:r>
            <a:endParaRPr sz="1400" dirty="0">
              <a:solidFill>
                <a:srgbClr val="0D0D0D"/>
              </a:solidFill>
            </a:endParaRPr>
          </a:p>
        </p:txBody>
      </p:sp>
      <p:sp>
        <p:nvSpPr>
          <p:cNvPr id="55" name="Shape 356"/>
          <p:cNvSpPr/>
          <p:nvPr/>
        </p:nvSpPr>
        <p:spPr>
          <a:xfrm>
            <a:off x="12143381" y="1872303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grpSp>
        <p:nvGrpSpPr>
          <p:cNvPr id="56" name="Group 343"/>
          <p:cNvGrpSpPr/>
          <p:nvPr/>
        </p:nvGrpSpPr>
        <p:grpSpPr>
          <a:xfrm>
            <a:off x="8932910" y="1872303"/>
            <a:ext cx="3022600" cy="4445001"/>
            <a:chOff x="0" y="0"/>
            <a:chExt cx="3022600" cy="4445000"/>
          </a:xfrm>
        </p:grpSpPr>
        <p:sp>
          <p:nvSpPr>
            <p:cNvPr id="57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58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59" name="Group 346"/>
          <p:cNvGrpSpPr/>
          <p:nvPr/>
        </p:nvGrpSpPr>
        <p:grpSpPr>
          <a:xfrm>
            <a:off x="8932910" y="1872303"/>
            <a:ext cx="3022600" cy="488951"/>
            <a:chOff x="0" y="0"/>
            <a:chExt cx="3022600" cy="488950"/>
          </a:xfrm>
        </p:grpSpPr>
        <p:sp>
          <p:nvSpPr>
            <p:cNvPr id="60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61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 dirty="0" err="1" smtClean="0"/>
                <a:t>资料</a:t>
              </a:r>
              <a:r>
                <a:rPr lang="zh-CN" altLang="en-US" sz="1400" dirty="0" smtClean="0"/>
                <a:t>认证</a:t>
              </a:r>
              <a:endParaRPr sz="1400" dirty="0"/>
            </a:p>
          </p:txBody>
        </p:sp>
      </p:grpSp>
      <p:sp>
        <p:nvSpPr>
          <p:cNvPr id="62" name="Shape 347"/>
          <p:cNvSpPr/>
          <p:nvPr/>
        </p:nvSpPr>
        <p:spPr>
          <a:xfrm>
            <a:off x="8961485" y="1918519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63" name="Shape 267"/>
          <p:cNvSpPr/>
          <p:nvPr/>
        </p:nvSpPr>
        <p:spPr>
          <a:xfrm>
            <a:off x="10226110" y="3408158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zh-CN" altLang="en-US" dirty="0" smtClean="0"/>
              <a:t>房本</a:t>
            </a:r>
            <a:endParaRPr dirty="0"/>
          </a:p>
        </p:txBody>
      </p:sp>
      <p:grpSp>
        <p:nvGrpSpPr>
          <p:cNvPr id="64" name="Group 355"/>
          <p:cNvGrpSpPr/>
          <p:nvPr/>
        </p:nvGrpSpPr>
        <p:grpSpPr>
          <a:xfrm>
            <a:off x="9738313" y="3981390"/>
            <a:ext cx="1386396" cy="1355819"/>
            <a:chOff x="0" y="0"/>
            <a:chExt cx="1069735" cy="1053097"/>
          </a:xfrm>
        </p:grpSpPr>
        <p:sp>
          <p:nvSpPr>
            <p:cNvPr id="65" name="Shape 353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66" name="Shape 354"/>
            <p:cNvSpPr/>
            <p:nvPr/>
          </p:nvSpPr>
          <p:spPr>
            <a:xfrm>
              <a:off x="51408" y="442878"/>
              <a:ext cx="966919" cy="16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AFABAB"/>
                  </a:solidFill>
                </a:rPr>
                <a:t>照片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sp>
        <p:nvSpPr>
          <p:cNvPr id="67" name="Shape 352"/>
          <p:cNvSpPr/>
          <p:nvPr/>
        </p:nvSpPr>
        <p:spPr>
          <a:xfrm>
            <a:off x="9337761" y="5691798"/>
            <a:ext cx="8011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dirty="0" err="1"/>
              <a:t>跳过</a:t>
            </a:r>
            <a:r>
              <a:rPr dirty="0"/>
              <a:t>&gt;&gt;</a:t>
            </a:r>
          </a:p>
        </p:txBody>
      </p:sp>
      <p:sp>
        <p:nvSpPr>
          <p:cNvPr id="68" name="Shape 349"/>
          <p:cNvSpPr/>
          <p:nvPr/>
        </p:nvSpPr>
        <p:spPr>
          <a:xfrm>
            <a:off x="10482011" y="5692447"/>
            <a:ext cx="976314" cy="432195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350"/>
          <p:cNvSpPr/>
          <p:nvPr/>
        </p:nvSpPr>
        <p:spPr>
          <a:xfrm>
            <a:off x="10503108" y="5800823"/>
            <a:ext cx="93412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>
                <a:solidFill>
                  <a:srgbClr val="0D0D0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0D0D0D"/>
                </a:solidFill>
              </a:rPr>
              <a:t>完成</a:t>
            </a:r>
            <a:endParaRPr sz="1400" dirty="0">
              <a:solidFill>
                <a:srgbClr val="0D0D0D"/>
              </a:solidFill>
            </a:endParaRPr>
          </a:p>
        </p:txBody>
      </p:sp>
      <p:sp>
        <p:nvSpPr>
          <p:cNvPr id="70" name="Shape 151"/>
          <p:cNvSpPr/>
          <p:nvPr/>
        </p:nvSpPr>
        <p:spPr>
          <a:xfrm>
            <a:off x="5249355" y="960973"/>
            <a:ext cx="224676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验证完毕将向用户发送通知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72" name="Shape 151"/>
          <p:cNvSpPr/>
          <p:nvPr/>
        </p:nvSpPr>
        <p:spPr>
          <a:xfrm>
            <a:off x="829900" y="1533673"/>
            <a:ext cx="350352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用户可以拍照，并发送直接标志位验证成功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465184" y="3261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329503" y="3261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563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资料</a:t>
            </a:r>
            <a:r>
              <a:rPr lang="zh-CN" altLang="en-US" sz="4400" dirty="0" smtClean="0">
                <a:solidFill>
                  <a:srgbClr val="FFFFFF"/>
                </a:solidFill>
              </a:rPr>
              <a:t>认证提醒</a:t>
            </a:r>
            <a:endParaRPr sz="44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70" name="Shape 151"/>
          <p:cNvSpPr/>
          <p:nvPr/>
        </p:nvSpPr>
        <p:spPr>
          <a:xfrm>
            <a:off x="990600" y="2184798"/>
            <a:ext cx="489973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1.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发起相亲时会提示用户，添加认证信息会提高见面的成功率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71" name="Shape 151"/>
          <p:cNvSpPr/>
          <p:nvPr/>
        </p:nvSpPr>
        <p:spPr>
          <a:xfrm>
            <a:off x="990600" y="2806289"/>
            <a:ext cx="62478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2.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发起相亲失败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5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次以上时，会提示用户，添加认证信息会提高见面的成功率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72" name="Shape 151"/>
          <p:cNvSpPr/>
          <p:nvPr/>
        </p:nvSpPr>
        <p:spPr>
          <a:xfrm>
            <a:off x="990600" y="3469945"/>
            <a:ext cx="61084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3.</a:t>
            </a:r>
            <a:r>
              <a:rPr lang="zh-CN" altLang="en-US" sz="1400" b="1" dirty="0" smtClean="0"/>
              <a:t> 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用户每登陆次数为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5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的倍数时提示用户，添加认证信息会提高见面的成功率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73" name="Shape 151"/>
          <p:cNvSpPr/>
          <p:nvPr/>
        </p:nvSpPr>
        <p:spPr>
          <a:xfrm>
            <a:off x="990599" y="4070394"/>
            <a:ext cx="58374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4.</a:t>
            </a:r>
            <a:r>
              <a:rPr lang="zh-CN" altLang="en-US" sz="1400" b="1" dirty="0" smtClean="0"/>
              <a:t> 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相亲成功故事，现身说法来引导用户添加认证信息会提高见面的成功率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88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4400" dirty="0" smtClean="0">
                <a:solidFill>
                  <a:srgbClr val="FFFFFF"/>
                </a:solidFill>
              </a:rPr>
              <a:t>个人资料页</a:t>
            </a:r>
            <a:endParaRPr sz="44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grpSp>
        <p:nvGrpSpPr>
          <p:cNvPr id="343" name="Group 343"/>
          <p:cNvGrpSpPr/>
          <p:nvPr/>
        </p:nvGrpSpPr>
        <p:grpSpPr>
          <a:xfrm>
            <a:off x="990600" y="1931988"/>
            <a:ext cx="2530618" cy="4445001"/>
            <a:chOff x="0" y="0"/>
            <a:chExt cx="3022600" cy="4445000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990600" y="1931988"/>
            <a:ext cx="2519082" cy="488951"/>
            <a:chOff x="0" y="0"/>
            <a:chExt cx="3022600" cy="488950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我</a:t>
              </a:r>
              <a:endParaRPr sz="1400" dirty="0"/>
            </a:p>
          </p:txBody>
        </p:sp>
      </p:grpSp>
      <p:sp>
        <p:nvSpPr>
          <p:cNvPr id="347" name="Shape 347"/>
          <p:cNvSpPr/>
          <p:nvPr/>
        </p:nvSpPr>
        <p:spPr>
          <a:xfrm>
            <a:off x="1019175" y="1978204"/>
            <a:ext cx="18670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356" name="Shape 356"/>
          <p:cNvSpPr/>
          <p:nvPr/>
        </p:nvSpPr>
        <p:spPr>
          <a:xfrm>
            <a:off x="8054975" y="1904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2" name="椭圆 1"/>
          <p:cNvSpPr/>
          <p:nvPr/>
        </p:nvSpPr>
        <p:spPr>
          <a:xfrm>
            <a:off x="1084738" y="2527525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roup 389"/>
          <p:cNvGrpSpPr/>
          <p:nvPr/>
        </p:nvGrpSpPr>
        <p:grpSpPr>
          <a:xfrm>
            <a:off x="1061376" y="2994286"/>
            <a:ext cx="412791" cy="241917"/>
            <a:chOff x="0" y="0"/>
            <a:chExt cx="495300" cy="241916"/>
          </a:xfrm>
        </p:grpSpPr>
        <p:sp>
          <p:nvSpPr>
            <p:cNvPr id="35" name="Shape 387"/>
            <p:cNvSpPr/>
            <p:nvPr/>
          </p:nvSpPr>
          <p:spPr>
            <a:xfrm>
              <a:off x="0" y="0"/>
              <a:ext cx="495300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388"/>
            <p:cNvSpPr/>
            <p:nvPr/>
          </p:nvSpPr>
          <p:spPr>
            <a:xfrm>
              <a:off x="11808" y="19801"/>
              <a:ext cx="471684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机会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7" name="Shape 390"/>
          <p:cNvSpPr/>
          <p:nvPr/>
        </p:nvSpPr>
        <p:spPr>
          <a:xfrm>
            <a:off x="1489149" y="2977737"/>
            <a:ext cx="1424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sz="1200" dirty="0" smtClean="0"/>
              <a:t>5</a:t>
            </a:r>
            <a:endParaRPr sz="1200" dirty="0"/>
          </a:p>
        </p:txBody>
      </p:sp>
      <p:grpSp>
        <p:nvGrpSpPr>
          <p:cNvPr id="38" name="Group 393"/>
          <p:cNvGrpSpPr/>
          <p:nvPr/>
        </p:nvGrpSpPr>
        <p:grpSpPr>
          <a:xfrm>
            <a:off x="1758728" y="3001475"/>
            <a:ext cx="411086" cy="247895"/>
            <a:chOff x="-434686" y="7189"/>
            <a:chExt cx="493254" cy="247894"/>
          </a:xfrm>
        </p:grpSpPr>
        <p:sp>
          <p:nvSpPr>
            <p:cNvPr id="39" name="Shape 391"/>
            <p:cNvSpPr/>
            <p:nvPr/>
          </p:nvSpPr>
          <p:spPr>
            <a:xfrm>
              <a:off x="-434686" y="13167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 392"/>
            <p:cNvSpPr/>
            <p:nvPr/>
          </p:nvSpPr>
          <p:spPr>
            <a:xfrm>
              <a:off x="-408587" y="7189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信誉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1" name="Shape 394"/>
          <p:cNvSpPr/>
          <p:nvPr/>
        </p:nvSpPr>
        <p:spPr>
          <a:xfrm>
            <a:off x="2160400" y="2979833"/>
            <a:ext cx="26272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/>
              <a:t>99</a:t>
            </a:r>
          </a:p>
        </p:txBody>
      </p:sp>
      <p:grpSp>
        <p:nvGrpSpPr>
          <p:cNvPr id="42" name="Group 397"/>
          <p:cNvGrpSpPr/>
          <p:nvPr/>
        </p:nvGrpSpPr>
        <p:grpSpPr>
          <a:xfrm>
            <a:off x="2470378" y="2995781"/>
            <a:ext cx="409018" cy="254653"/>
            <a:chOff x="-952657" y="-376751"/>
            <a:chExt cx="490772" cy="254652"/>
          </a:xfrm>
        </p:grpSpPr>
        <p:sp>
          <p:nvSpPr>
            <p:cNvPr id="43" name="Shape 395"/>
            <p:cNvSpPr/>
            <p:nvPr/>
          </p:nvSpPr>
          <p:spPr>
            <a:xfrm>
              <a:off x="-952657" y="-376751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 396"/>
            <p:cNvSpPr/>
            <p:nvPr/>
          </p:nvSpPr>
          <p:spPr>
            <a:xfrm>
              <a:off x="-947206" y="-324412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缘分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Shape 398"/>
          <p:cNvSpPr/>
          <p:nvPr/>
        </p:nvSpPr>
        <p:spPr>
          <a:xfrm>
            <a:off x="2910557" y="2986877"/>
            <a:ext cx="34198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lang="en-US" sz="1200" dirty="0" smtClean="0"/>
              <a:t>50</a:t>
            </a:r>
            <a:endParaRPr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15350" y="2447334"/>
            <a:ext cx="13528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林志玲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65151" y="2665359"/>
            <a:ext cx="159941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已经进行过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次快相亲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roup 346"/>
          <p:cNvGrpSpPr/>
          <p:nvPr/>
        </p:nvGrpSpPr>
        <p:grpSpPr>
          <a:xfrm>
            <a:off x="990600" y="3334195"/>
            <a:ext cx="2530618" cy="420866"/>
            <a:chOff x="0" y="0"/>
            <a:chExt cx="3022600" cy="488950"/>
          </a:xfrm>
        </p:grpSpPr>
        <p:sp>
          <p:nvSpPr>
            <p:cNvPr id="49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50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 algn="l">
                <a:defRPr sz="1800"/>
              </a:pPr>
              <a:r>
                <a:rPr lang="zh-CN" altLang="en-US" sz="1800" dirty="0" smtClean="0"/>
                <a:t>  相册</a:t>
              </a:r>
              <a:endParaRPr sz="1400" dirty="0"/>
            </a:p>
          </p:txBody>
        </p:sp>
      </p:grpSp>
      <p:sp>
        <p:nvSpPr>
          <p:cNvPr id="51" name="Shape 345"/>
          <p:cNvSpPr/>
          <p:nvPr/>
        </p:nvSpPr>
        <p:spPr>
          <a:xfrm>
            <a:off x="3337989" y="3168497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52" name="Shape 344"/>
          <p:cNvSpPr/>
          <p:nvPr/>
        </p:nvSpPr>
        <p:spPr>
          <a:xfrm>
            <a:off x="990600" y="4449895"/>
            <a:ext cx="2530618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53" name="Shape 345"/>
          <p:cNvSpPr/>
          <p:nvPr/>
        </p:nvSpPr>
        <p:spPr>
          <a:xfrm>
            <a:off x="996827" y="450391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zh-CN" altLang="en-US" sz="1800" dirty="0"/>
              <a:t>资料</a:t>
            </a:r>
            <a:endParaRPr sz="1400" dirty="0"/>
          </a:p>
        </p:txBody>
      </p:sp>
      <p:sp>
        <p:nvSpPr>
          <p:cNvPr id="54" name="Shape 345"/>
          <p:cNvSpPr/>
          <p:nvPr/>
        </p:nvSpPr>
        <p:spPr>
          <a:xfrm>
            <a:off x="3348489" y="4194646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55" name="Shape 345"/>
          <p:cNvSpPr/>
          <p:nvPr/>
        </p:nvSpPr>
        <p:spPr>
          <a:xfrm>
            <a:off x="2742568" y="4550127"/>
            <a:ext cx="76306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400" dirty="0" smtClean="0"/>
              <a:t>已认证</a:t>
            </a:r>
            <a:endParaRPr sz="1400" dirty="0"/>
          </a:p>
        </p:txBody>
      </p:sp>
      <p:sp>
        <p:nvSpPr>
          <p:cNvPr id="56" name="Shape 344"/>
          <p:cNvSpPr/>
          <p:nvPr/>
        </p:nvSpPr>
        <p:spPr>
          <a:xfrm>
            <a:off x="1001877" y="4872270"/>
            <a:ext cx="2510913" cy="37396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57" name="Shape 345"/>
          <p:cNvSpPr/>
          <p:nvPr/>
        </p:nvSpPr>
        <p:spPr>
          <a:xfrm>
            <a:off x="987402" y="4898217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攻略</a:t>
            </a:r>
            <a:endParaRPr sz="1400" dirty="0"/>
          </a:p>
        </p:txBody>
      </p:sp>
      <p:sp>
        <p:nvSpPr>
          <p:cNvPr id="58" name="Shape 345"/>
          <p:cNvSpPr/>
          <p:nvPr/>
        </p:nvSpPr>
        <p:spPr>
          <a:xfrm>
            <a:off x="3348622" y="4644078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59" name="Shape 344"/>
          <p:cNvSpPr/>
          <p:nvPr/>
        </p:nvSpPr>
        <p:spPr>
          <a:xfrm>
            <a:off x="1001772" y="5313839"/>
            <a:ext cx="2530618" cy="34382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60" name="Shape 345"/>
          <p:cNvSpPr/>
          <p:nvPr/>
        </p:nvSpPr>
        <p:spPr>
          <a:xfrm>
            <a:off x="976833" y="5332699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帮助</a:t>
            </a:r>
            <a:endParaRPr sz="1400" dirty="0"/>
          </a:p>
        </p:txBody>
      </p:sp>
      <p:sp>
        <p:nvSpPr>
          <p:cNvPr id="61" name="Shape 345"/>
          <p:cNvSpPr/>
          <p:nvPr/>
        </p:nvSpPr>
        <p:spPr>
          <a:xfrm>
            <a:off x="3338686" y="5042929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62" name="Shape 344"/>
          <p:cNvSpPr/>
          <p:nvPr/>
        </p:nvSpPr>
        <p:spPr>
          <a:xfrm>
            <a:off x="996827" y="5718403"/>
            <a:ext cx="2510913" cy="39595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63" name="Shape 345"/>
          <p:cNvSpPr/>
          <p:nvPr/>
        </p:nvSpPr>
        <p:spPr>
          <a:xfrm>
            <a:off x="953050" y="5756913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免费券</a:t>
            </a:r>
            <a:endParaRPr sz="1400" dirty="0"/>
          </a:p>
        </p:txBody>
      </p:sp>
      <p:sp>
        <p:nvSpPr>
          <p:cNvPr id="64" name="Shape 345"/>
          <p:cNvSpPr/>
          <p:nvPr/>
        </p:nvSpPr>
        <p:spPr>
          <a:xfrm>
            <a:off x="3326537" y="5455451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65" name="Shape 345"/>
          <p:cNvSpPr/>
          <p:nvPr/>
        </p:nvSpPr>
        <p:spPr>
          <a:xfrm>
            <a:off x="2925570" y="3431759"/>
            <a:ext cx="76306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en-US" dirty="0" smtClean="0"/>
              <a:t>5</a:t>
            </a:r>
            <a:r>
              <a:rPr lang="zh-CN" altLang="en-US" dirty="0"/>
              <a:t>张</a:t>
            </a:r>
            <a:endParaRPr sz="1400" dirty="0"/>
          </a:p>
        </p:txBody>
      </p:sp>
      <p:sp>
        <p:nvSpPr>
          <p:cNvPr id="66" name="Shape 345"/>
          <p:cNvSpPr/>
          <p:nvPr/>
        </p:nvSpPr>
        <p:spPr>
          <a:xfrm>
            <a:off x="1606162" y="3466565"/>
            <a:ext cx="127795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200" dirty="0" smtClean="0"/>
              <a:t>想看你的家庭视频</a:t>
            </a:r>
            <a:r>
              <a:rPr lang="en-US" altLang="zh-CN" sz="1200" dirty="0" smtClean="0"/>
              <a:t>!</a:t>
            </a:r>
            <a:endParaRPr sz="1200" dirty="0"/>
          </a:p>
        </p:txBody>
      </p:sp>
      <p:grpSp>
        <p:nvGrpSpPr>
          <p:cNvPr id="67" name="Group 427"/>
          <p:cNvGrpSpPr/>
          <p:nvPr/>
        </p:nvGrpSpPr>
        <p:grpSpPr>
          <a:xfrm>
            <a:off x="3505637" y="1931991"/>
            <a:ext cx="3022600" cy="4445001"/>
            <a:chOff x="0" y="0"/>
            <a:chExt cx="3022600" cy="4445000"/>
          </a:xfrm>
        </p:grpSpPr>
        <p:sp>
          <p:nvSpPr>
            <p:cNvPr id="68" name="Shape 425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9" name="Shape 426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70" name="Shape 428"/>
          <p:cNvSpPr/>
          <p:nvPr/>
        </p:nvSpPr>
        <p:spPr>
          <a:xfrm>
            <a:off x="3505637" y="1931988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71" name="Group 431"/>
          <p:cNvGrpSpPr/>
          <p:nvPr/>
        </p:nvGrpSpPr>
        <p:grpSpPr>
          <a:xfrm>
            <a:off x="5880443" y="2035304"/>
            <a:ext cx="520701" cy="303213"/>
            <a:chOff x="0" y="0"/>
            <a:chExt cx="520700" cy="303212"/>
          </a:xfrm>
        </p:grpSpPr>
        <p:sp>
          <p:nvSpPr>
            <p:cNvPr id="72" name="Shape 42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73" name="Shape 43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74" name="Group 434"/>
          <p:cNvGrpSpPr/>
          <p:nvPr/>
        </p:nvGrpSpPr>
        <p:grpSpPr>
          <a:xfrm>
            <a:off x="3579203" y="2035304"/>
            <a:ext cx="520701" cy="303213"/>
            <a:chOff x="0" y="0"/>
            <a:chExt cx="520700" cy="303212"/>
          </a:xfrm>
        </p:grpSpPr>
        <p:sp>
          <p:nvSpPr>
            <p:cNvPr id="75" name="Shape 432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76" name="Shape 433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77" name="Shape 435"/>
          <p:cNvSpPr/>
          <p:nvPr/>
        </p:nvSpPr>
        <p:spPr>
          <a:xfrm>
            <a:off x="3991953" y="2063955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8" name="Group 438"/>
          <p:cNvGrpSpPr/>
          <p:nvPr/>
        </p:nvGrpSpPr>
        <p:grpSpPr>
          <a:xfrm>
            <a:off x="3780499" y="3225364"/>
            <a:ext cx="2419351" cy="2311484"/>
            <a:chOff x="0" y="0"/>
            <a:chExt cx="2419350" cy="2311482"/>
          </a:xfrm>
        </p:grpSpPr>
        <p:sp>
          <p:nvSpPr>
            <p:cNvPr id="79" name="Shape 436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80" name="Shape 437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81" name="Shape 439"/>
          <p:cNvSpPr/>
          <p:nvPr/>
        </p:nvSpPr>
        <p:spPr>
          <a:xfrm>
            <a:off x="4814279" y="2044961"/>
            <a:ext cx="4597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pic>
        <p:nvPicPr>
          <p:cNvPr id="82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3990618" y="3276163"/>
            <a:ext cx="2071625" cy="2137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443"/>
          <p:cNvGrpSpPr/>
          <p:nvPr/>
        </p:nvGrpSpPr>
        <p:grpSpPr>
          <a:xfrm>
            <a:off x="3565489" y="3474220"/>
            <a:ext cx="863074" cy="393701"/>
            <a:chOff x="0" y="0"/>
            <a:chExt cx="863072" cy="393700"/>
          </a:xfrm>
        </p:grpSpPr>
        <p:sp>
          <p:nvSpPr>
            <p:cNvPr id="84" name="Shape 441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Shape 442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86" name="Group 446"/>
          <p:cNvGrpSpPr/>
          <p:nvPr/>
        </p:nvGrpSpPr>
        <p:grpSpPr>
          <a:xfrm>
            <a:off x="4511639" y="2977737"/>
            <a:ext cx="1029644" cy="393701"/>
            <a:chOff x="0" y="0"/>
            <a:chExt cx="1029642" cy="393700"/>
          </a:xfrm>
        </p:grpSpPr>
        <p:sp>
          <p:nvSpPr>
            <p:cNvPr id="87" name="Shape 444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Shape 445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89" name="Group 449"/>
          <p:cNvGrpSpPr/>
          <p:nvPr/>
        </p:nvGrpSpPr>
        <p:grpSpPr>
          <a:xfrm>
            <a:off x="5383658" y="3459546"/>
            <a:ext cx="1029644" cy="393701"/>
            <a:chOff x="0" y="0"/>
            <a:chExt cx="1029642" cy="393700"/>
          </a:xfrm>
        </p:grpSpPr>
        <p:sp>
          <p:nvSpPr>
            <p:cNvPr id="90" name="Shape 447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448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92" name="Group 452"/>
          <p:cNvGrpSpPr/>
          <p:nvPr/>
        </p:nvGrpSpPr>
        <p:grpSpPr>
          <a:xfrm>
            <a:off x="3530556" y="4717206"/>
            <a:ext cx="1378913" cy="393701"/>
            <a:chOff x="0" y="0"/>
            <a:chExt cx="1378911" cy="393700"/>
          </a:xfrm>
        </p:grpSpPr>
        <p:sp>
          <p:nvSpPr>
            <p:cNvPr id="93" name="Shape 450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Shape 451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95" name="Group 455"/>
          <p:cNvGrpSpPr/>
          <p:nvPr/>
        </p:nvGrpSpPr>
        <p:grpSpPr>
          <a:xfrm>
            <a:off x="5457133" y="4696701"/>
            <a:ext cx="1029644" cy="393701"/>
            <a:chOff x="0" y="0"/>
            <a:chExt cx="1029642" cy="393700"/>
          </a:xfrm>
        </p:grpSpPr>
        <p:sp>
          <p:nvSpPr>
            <p:cNvPr id="96" name="Shape 45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454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grpSp>
        <p:nvGrpSpPr>
          <p:cNvPr id="98" name="Group 458"/>
          <p:cNvGrpSpPr/>
          <p:nvPr/>
        </p:nvGrpSpPr>
        <p:grpSpPr>
          <a:xfrm>
            <a:off x="5016937" y="5086361"/>
            <a:ext cx="1142832" cy="900972"/>
            <a:chOff x="0" y="-94339"/>
            <a:chExt cx="1142831" cy="900970"/>
          </a:xfrm>
        </p:grpSpPr>
        <p:sp>
          <p:nvSpPr>
            <p:cNvPr id="99" name="Shape 45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45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约TA</a:t>
              </a:r>
              <a:br>
                <a:rPr>
                  <a:solidFill>
                    <a:srgbClr val="FFFFFF"/>
                  </a:solidFill>
                </a:rPr>
              </a:br>
              <a:r>
                <a:rPr sz="1200">
                  <a:solidFill>
                    <a:srgbClr val="FFFFFF"/>
                  </a:solidFill>
                </a:rPr>
                <a:t>(匹配度:61)</a:t>
              </a:r>
            </a:p>
          </p:txBody>
        </p:sp>
      </p:grpSp>
      <p:grpSp>
        <p:nvGrpSpPr>
          <p:cNvPr id="101" name="Group 461"/>
          <p:cNvGrpSpPr/>
          <p:nvPr/>
        </p:nvGrpSpPr>
        <p:grpSpPr>
          <a:xfrm>
            <a:off x="3788467" y="5180700"/>
            <a:ext cx="1142832" cy="712293"/>
            <a:chOff x="0" y="0"/>
            <a:chExt cx="1142831" cy="712292"/>
          </a:xfrm>
        </p:grpSpPr>
        <p:sp>
          <p:nvSpPr>
            <p:cNvPr id="102" name="Shape 45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46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无爱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3893336" y="1438835"/>
            <a:ext cx="4161639" cy="5109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344"/>
          <p:cNvSpPr/>
          <p:nvPr/>
        </p:nvSpPr>
        <p:spPr>
          <a:xfrm>
            <a:off x="989694" y="3907060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09" name="Shape 345"/>
          <p:cNvSpPr/>
          <p:nvPr/>
        </p:nvSpPr>
        <p:spPr>
          <a:xfrm>
            <a:off x="1112526" y="394718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通知</a:t>
            </a:r>
            <a:endParaRPr sz="1800" dirty="0"/>
          </a:p>
        </p:txBody>
      </p:sp>
      <p:sp>
        <p:nvSpPr>
          <p:cNvPr id="111" name="Shape 344"/>
          <p:cNvSpPr/>
          <p:nvPr/>
        </p:nvSpPr>
        <p:spPr>
          <a:xfrm>
            <a:off x="2343736" y="3899773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12" name="Shape 345"/>
          <p:cNvSpPr/>
          <p:nvPr/>
        </p:nvSpPr>
        <p:spPr>
          <a:xfrm>
            <a:off x="3164571" y="3936054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13" name="Shape 345"/>
          <p:cNvSpPr/>
          <p:nvPr/>
        </p:nvSpPr>
        <p:spPr>
          <a:xfrm>
            <a:off x="1758728" y="3966896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14" name="Shape 345"/>
          <p:cNvSpPr/>
          <p:nvPr/>
        </p:nvSpPr>
        <p:spPr>
          <a:xfrm>
            <a:off x="2379913" y="3951314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私信</a:t>
            </a:r>
            <a:endParaRPr sz="1800" dirty="0"/>
          </a:p>
        </p:txBody>
      </p:sp>
      <p:sp>
        <p:nvSpPr>
          <p:cNvPr id="115" name="Shape 435"/>
          <p:cNvSpPr/>
          <p:nvPr/>
        </p:nvSpPr>
        <p:spPr>
          <a:xfrm>
            <a:off x="1638036" y="3992104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Shape 435"/>
          <p:cNvSpPr/>
          <p:nvPr/>
        </p:nvSpPr>
        <p:spPr>
          <a:xfrm>
            <a:off x="3014139" y="4010146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21" name="直接箭头连接符 120"/>
          <p:cNvCxnSpPr/>
          <p:nvPr/>
        </p:nvCxnSpPr>
        <p:spPr>
          <a:xfrm flipV="1">
            <a:off x="139394" y="5032486"/>
            <a:ext cx="888547" cy="7223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直接箭头连接符 122"/>
          <p:cNvCxnSpPr/>
          <p:nvPr/>
        </p:nvCxnSpPr>
        <p:spPr>
          <a:xfrm flipV="1">
            <a:off x="129320" y="5426792"/>
            <a:ext cx="888547" cy="7223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直接箭头连接符 123"/>
          <p:cNvCxnSpPr/>
          <p:nvPr/>
        </p:nvCxnSpPr>
        <p:spPr>
          <a:xfrm flipV="1">
            <a:off x="161461" y="5885771"/>
            <a:ext cx="888547" cy="7223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文本框 125"/>
          <p:cNvSpPr txBox="1"/>
          <p:nvPr/>
        </p:nvSpPr>
        <p:spPr>
          <a:xfrm>
            <a:off x="39757" y="4663156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9757" y="5086121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4962" y="5516319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74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发现并建立契约</a:t>
            </a:r>
          </a:p>
        </p:txBody>
      </p:sp>
      <p:grpSp>
        <p:nvGrpSpPr>
          <p:cNvPr id="362" name="Group 362"/>
          <p:cNvGrpSpPr/>
          <p:nvPr/>
        </p:nvGrpSpPr>
        <p:grpSpPr>
          <a:xfrm>
            <a:off x="838200" y="1995488"/>
            <a:ext cx="3022600" cy="4445001"/>
            <a:chOff x="0" y="0"/>
            <a:chExt cx="3022600" cy="4445000"/>
          </a:xfrm>
        </p:grpSpPr>
        <p:sp>
          <p:nvSpPr>
            <p:cNvPr id="360" name="Shape 36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A6A6A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新用户引导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4737100" y="1995488"/>
            <a:ext cx="3022600" cy="4445001"/>
            <a:chOff x="0" y="0"/>
            <a:chExt cx="3022600" cy="4445000"/>
          </a:xfrm>
        </p:grpSpPr>
        <p:sp>
          <p:nvSpPr>
            <p:cNvPr id="363" name="Shape 363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发现并建立契约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8407400" y="1995488"/>
            <a:ext cx="3022600" cy="4445001"/>
            <a:chOff x="0" y="0"/>
            <a:chExt cx="3022600" cy="4445000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A6A6A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0" y="1945501"/>
              <a:ext cx="3022600" cy="553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r>
                <a:rPr lang="zh-CN" altLang="en-US" dirty="0"/>
                <a:t>优化见面流程</a:t>
              </a:r>
            </a:p>
            <a:p>
              <a:pPr lvl="0"/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寻找合适的人</a:t>
            </a:r>
            <a:r>
              <a:rPr sz="4400" dirty="0" err="1">
                <a:solidFill>
                  <a:srgbClr val="FFFFFF"/>
                </a:solidFill>
              </a:rPr>
              <a:t>（大数据匹配</a:t>
            </a:r>
            <a:r>
              <a:rPr sz="4400" dirty="0">
                <a:solidFill>
                  <a:srgbClr val="FFFFFF"/>
                </a:solidFill>
              </a:rPr>
              <a:t>）</a:t>
            </a:r>
          </a:p>
        </p:txBody>
      </p:sp>
      <p:grpSp>
        <p:nvGrpSpPr>
          <p:cNvPr id="427" name="Group 427"/>
          <p:cNvGrpSpPr/>
          <p:nvPr/>
        </p:nvGrpSpPr>
        <p:grpSpPr>
          <a:xfrm>
            <a:off x="990600" y="1843091"/>
            <a:ext cx="3022600" cy="4445001"/>
            <a:chOff x="0" y="0"/>
            <a:chExt cx="3022600" cy="4445000"/>
          </a:xfrm>
        </p:grpSpPr>
        <p:sp>
          <p:nvSpPr>
            <p:cNvPr id="425" name="Shape 425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428" name="Shape 428"/>
          <p:cNvSpPr/>
          <p:nvPr/>
        </p:nvSpPr>
        <p:spPr>
          <a:xfrm>
            <a:off x="990600" y="1843088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431" name="Group 431"/>
          <p:cNvGrpSpPr/>
          <p:nvPr/>
        </p:nvGrpSpPr>
        <p:grpSpPr>
          <a:xfrm>
            <a:off x="3365406" y="1946404"/>
            <a:ext cx="520701" cy="303213"/>
            <a:chOff x="0" y="0"/>
            <a:chExt cx="520700" cy="303212"/>
          </a:xfrm>
        </p:grpSpPr>
        <p:sp>
          <p:nvSpPr>
            <p:cNvPr id="429" name="Shape 42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1064166" y="1946404"/>
            <a:ext cx="520701" cy="303213"/>
            <a:chOff x="0" y="0"/>
            <a:chExt cx="520700" cy="303212"/>
          </a:xfrm>
        </p:grpSpPr>
        <p:sp>
          <p:nvSpPr>
            <p:cNvPr id="432" name="Shape 432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435" name="Shape 435"/>
          <p:cNvSpPr/>
          <p:nvPr/>
        </p:nvSpPr>
        <p:spPr>
          <a:xfrm>
            <a:off x="1476916" y="1975055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38" name="Group 438"/>
          <p:cNvGrpSpPr/>
          <p:nvPr/>
        </p:nvGrpSpPr>
        <p:grpSpPr>
          <a:xfrm>
            <a:off x="1265462" y="3136464"/>
            <a:ext cx="2419351" cy="2311484"/>
            <a:chOff x="0" y="0"/>
            <a:chExt cx="2419350" cy="2311482"/>
          </a:xfrm>
        </p:grpSpPr>
        <p:sp>
          <p:nvSpPr>
            <p:cNvPr id="436" name="Shape 436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439" name="Shape 439"/>
          <p:cNvSpPr/>
          <p:nvPr/>
        </p:nvSpPr>
        <p:spPr>
          <a:xfrm>
            <a:off x="2299242" y="1956061"/>
            <a:ext cx="4597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pic>
        <p:nvPicPr>
          <p:cNvPr id="440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1475581" y="3187263"/>
            <a:ext cx="2071625" cy="2137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 443"/>
          <p:cNvGrpSpPr/>
          <p:nvPr/>
        </p:nvGrpSpPr>
        <p:grpSpPr>
          <a:xfrm>
            <a:off x="1050452" y="3385320"/>
            <a:ext cx="863074" cy="393701"/>
            <a:chOff x="0" y="0"/>
            <a:chExt cx="863072" cy="393700"/>
          </a:xfrm>
        </p:grpSpPr>
        <p:sp>
          <p:nvSpPr>
            <p:cNvPr id="441" name="Shape 441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446" name="Group 446"/>
          <p:cNvGrpSpPr/>
          <p:nvPr/>
        </p:nvGrpSpPr>
        <p:grpSpPr>
          <a:xfrm>
            <a:off x="1996602" y="2888837"/>
            <a:ext cx="1029644" cy="393701"/>
            <a:chOff x="0" y="0"/>
            <a:chExt cx="1029642" cy="393700"/>
          </a:xfrm>
        </p:grpSpPr>
        <p:sp>
          <p:nvSpPr>
            <p:cNvPr id="444" name="Shape 444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2868621" y="3370646"/>
            <a:ext cx="1029644" cy="393701"/>
            <a:chOff x="0" y="0"/>
            <a:chExt cx="1029642" cy="393700"/>
          </a:xfrm>
        </p:grpSpPr>
        <p:sp>
          <p:nvSpPr>
            <p:cNvPr id="447" name="Shape 447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1015519" y="4628306"/>
            <a:ext cx="1378913" cy="393701"/>
            <a:chOff x="0" y="0"/>
            <a:chExt cx="1378911" cy="393700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2942096" y="4607801"/>
            <a:ext cx="1029644" cy="393701"/>
            <a:chOff x="0" y="0"/>
            <a:chExt cx="1029642" cy="393700"/>
          </a:xfrm>
        </p:grpSpPr>
        <p:sp>
          <p:nvSpPr>
            <p:cNvPr id="453" name="Shape 45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grpSp>
        <p:nvGrpSpPr>
          <p:cNvPr id="458" name="Group 458"/>
          <p:cNvGrpSpPr/>
          <p:nvPr/>
        </p:nvGrpSpPr>
        <p:grpSpPr>
          <a:xfrm>
            <a:off x="2501900" y="4997461"/>
            <a:ext cx="1142832" cy="900972"/>
            <a:chOff x="0" y="-94339"/>
            <a:chExt cx="1142831" cy="900970"/>
          </a:xfrm>
        </p:grpSpPr>
        <p:sp>
          <p:nvSpPr>
            <p:cNvPr id="456" name="Shape 45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约TA</a:t>
              </a:r>
              <a:br>
                <a:rPr>
                  <a:solidFill>
                    <a:srgbClr val="FFFFFF"/>
                  </a:solidFill>
                </a:rPr>
              </a:br>
              <a:r>
                <a:rPr sz="1200">
                  <a:solidFill>
                    <a:srgbClr val="FFFFFF"/>
                  </a:solidFill>
                </a:rPr>
                <a:t>(匹配度:61)</a:t>
              </a:r>
            </a:p>
          </p:txBody>
        </p:sp>
      </p:grpSp>
      <p:grpSp>
        <p:nvGrpSpPr>
          <p:cNvPr id="461" name="Group 461"/>
          <p:cNvGrpSpPr/>
          <p:nvPr/>
        </p:nvGrpSpPr>
        <p:grpSpPr>
          <a:xfrm>
            <a:off x="1273430" y="5091800"/>
            <a:ext cx="1142832" cy="712293"/>
            <a:chOff x="0" y="0"/>
            <a:chExt cx="1142831" cy="712292"/>
          </a:xfrm>
        </p:grpSpPr>
        <p:sp>
          <p:nvSpPr>
            <p:cNvPr id="459" name="Shape 45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无爱</a:t>
              </a:r>
            </a:p>
          </p:txBody>
        </p:sp>
      </p:grpSp>
      <p:sp>
        <p:nvSpPr>
          <p:cNvPr id="97" name="Shape 151"/>
          <p:cNvSpPr/>
          <p:nvPr/>
        </p:nvSpPr>
        <p:spPr>
          <a:xfrm>
            <a:off x="4639907" y="3537306"/>
            <a:ext cx="134908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左右滑动切换人</a:t>
            </a:r>
            <a:endParaRPr sz="1400" b="1" dirty="0">
              <a:solidFill>
                <a:srgbClr val="FF9900"/>
              </a:solidFill>
            </a:endParaRPr>
          </a:p>
        </p:txBody>
      </p:sp>
      <p:sp>
        <p:nvSpPr>
          <p:cNvPr id="98" name="Shape 151"/>
          <p:cNvSpPr/>
          <p:nvPr/>
        </p:nvSpPr>
        <p:spPr>
          <a:xfrm>
            <a:off x="4425950" y="1909869"/>
            <a:ext cx="152862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筛选规则暂不实现</a:t>
            </a:r>
            <a:endParaRPr sz="1400" b="1" dirty="0">
              <a:solidFill>
                <a:srgbClr val="FF990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 flipV="1">
            <a:off x="3828830" y="2196663"/>
            <a:ext cx="1074639" cy="14446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Shape 151"/>
          <p:cNvSpPr/>
          <p:nvPr/>
        </p:nvSpPr>
        <p:spPr>
          <a:xfrm>
            <a:off x="4532531" y="2332941"/>
            <a:ext cx="5203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demo</a:t>
            </a:r>
            <a:endParaRPr sz="1400" b="1" dirty="0">
              <a:solidFill>
                <a:srgbClr val="FF99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详情页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469" name="Group 469"/>
          <p:cNvGrpSpPr/>
          <p:nvPr/>
        </p:nvGrpSpPr>
        <p:grpSpPr>
          <a:xfrm>
            <a:off x="6259946" y="3"/>
            <a:ext cx="3022600" cy="6733306"/>
            <a:chOff x="0" y="0"/>
            <a:chExt cx="3022600" cy="4445000"/>
          </a:xfrm>
        </p:grpSpPr>
        <p:sp>
          <p:nvSpPr>
            <p:cNvPr id="467" name="Shape 4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470" name="Shape 470"/>
          <p:cNvSpPr/>
          <p:nvPr/>
        </p:nvSpPr>
        <p:spPr>
          <a:xfrm>
            <a:off x="6259946" y="0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7123916" y="112973"/>
            <a:ext cx="134908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 dirty="0" smtClean="0"/>
              <a:t>王</a:t>
            </a:r>
            <a:r>
              <a:rPr lang="zh-CN" altLang="en-US" sz="1400" dirty="0" smtClean="0"/>
              <a:t>**</a:t>
            </a:r>
            <a:r>
              <a:rPr sz="1400" dirty="0" err="1" smtClean="0"/>
              <a:t>的个人主页</a:t>
            </a:r>
            <a:endParaRPr sz="1400" dirty="0"/>
          </a:p>
        </p:txBody>
      </p:sp>
      <p:pic>
        <p:nvPicPr>
          <p:cNvPr id="472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6453175" y="1740789"/>
            <a:ext cx="1456261" cy="1502788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Shape 474"/>
          <p:cNvSpPr/>
          <p:nvPr/>
        </p:nvSpPr>
        <p:spPr>
          <a:xfrm>
            <a:off x="7971117" y="469702"/>
            <a:ext cx="1073290" cy="900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/>
            <a:r>
              <a:rPr>
                <a:solidFill>
                  <a:srgbClr val="FFFFFF"/>
                </a:solidFill>
              </a:rPr>
              <a:t>约TA</a:t>
            </a:r>
            <a:br>
              <a:rPr>
                <a:solidFill>
                  <a:srgbClr val="FFFFFF"/>
                </a:solidFill>
              </a:rPr>
            </a:br>
            <a:r>
              <a:rPr sz="1200">
                <a:solidFill>
                  <a:srgbClr val="FFFFFF"/>
                </a:solidFill>
              </a:rPr>
              <a:t>(匹配度:61)</a:t>
            </a:r>
          </a:p>
        </p:txBody>
      </p:sp>
      <p:sp>
        <p:nvSpPr>
          <p:cNvPr id="479" name="Shape 479"/>
          <p:cNvSpPr/>
          <p:nvPr/>
        </p:nvSpPr>
        <p:spPr>
          <a:xfrm>
            <a:off x="6386372" y="91256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pic>
        <p:nvPicPr>
          <p:cNvPr id="480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7986615" y="1740640"/>
            <a:ext cx="1142709" cy="1179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8004762" y="3110498"/>
            <a:ext cx="1142709" cy="1179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6471322" y="3332657"/>
            <a:ext cx="1456240" cy="15027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5" name="Group 485"/>
          <p:cNvGrpSpPr/>
          <p:nvPr/>
        </p:nvGrpSpPr>
        <p:grpSpPr>
          <a:xfrm>
            <a:off x="7589736" y="5262848"/>
            <a:ext cx="863074" cy="393701"/>
            <a:chOff x="0" y="0"/>
            <a:chExt cx="863072" cy="393700"/>
          </a:xfrm>
        </p:grpSpPr>
        <p:sp>
          <p:nvSpPr>
            <p:cNvPr id="483" name="Shape 483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488" name="Group 488"/>
          <p:cNvGrpSpPr/>
          <p:nvPr/>
        </p:nvGrpSpPr>
        <p:grpSpPr>
          <a:xfrm>
            <a:off x="6414882" y="5786999"/>
            <a:ext cx="1029644" cy="393701"/>
            <a:chOff x="0" y="0"/>
            <a:chExt cx="1029642" cy="393700"/>
          </a:xfrm>
        </p:grpSpPr>
        <p:sp>
          <p:nvSpPr>
            <p:cNvPr id="486" name="Shape 486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491" name="Group 491"/>
          <p:cNvGrpSpPr/>
          <p:nvPr/>
        </p:nvGrpSpPr>
        <p:grpSpPr>
          <a:xfrm>
            <a:off x="6414881" y="5268539"/>
            <a:ext cx="1029644" cy="393701"/>
            <a:chOff x="0" y="0"/>
            <a:chExt cx="1029642" cy="393700"/>
          </a:xfrm>
        </p:grpSpPr>
        <p:sp>
          <p:nvSpPr>
            <p:cNvPr id="489" name="Shape 489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494" name="Group 494"/>
          <p:cNvGrpSpPr/>
          <p:nvPr/>
        </p:nvGrpSpPr>
        <p:grpSpPr>
          <a:xfrm>
            <a:off x="7587741" y="5779193"/>
            <a:ext cx="1378912" cy="393701"/>
            <a:chOff x="0" y="0"/>
            <a:chExt cx="1378911" cy="393700"/>
          </a:xfrm>
        </p:grpSpPr>
        <p:sp>
          <p:nvSpPr>
            <p:cNvPr id="492" name="Shape 492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497" name="Group 497"/>
          <p:cNvGrpSpPr/>
          <p:nvPr/>
        </p:nvGrpSpPr>
        <p:grpSpPr>
          <a:xfrm>
            <a:off x="6414881" y="6305459"/>
            <a:ext cx="1029644" cy="393701"/>
            <a:chOff x="0" y="0"/>
            <a:chExt cx="1029642" cy="393700"/>
          </a:xfrm>
        </p:grpSpPr>
        <p:sp>
          <p:nvSpPr>
            <p:cNvPr id="495" name="Shape 495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sp>
        <p:nvSpPr>
          <p:cNvPr id="498" name="Shape 498"/>
          <p:cNvSpPr/>
          <p:nvPr/>
        </p:nvSpPr>
        <p:spPr>
          <a:xfrm>
            <a:off x="6594419" y="4865867"/>
            <a:ext cx="13603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： </a:t>
            </a:r>
            <a:r>
              <a:rPr lang="zh-CN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anose="05000000000000000000" pitchFamily="2" charset="2"/>
              </a:rPr>
              <a:t>4.3</a:t>
            </a:r>
            <a:r>
              <a:rPr lang="zh-CN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星）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386372" y="587912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roup 393"/>
          <p:cNvGrpSpPr/>
          <p:nvPr/>
        </p:nvGrpSpPr>
        <p:grpSpPr>
          <a:xfrm>
            <a:off x="7060362" y="1061862"/>
            <a:ext cx="411086" cy="247895"/>
            <a:chOff x="-434686" y="7189"/>
            <a:chExt cx="493254" cy="247894"/>
          </a:xfrm>
        </p:grpSpPr>
        <p:sp>
          <p:nvSpPr>
            <p:cNvPr id="37" name="Shape 391"/>
            <p:cNvSpPr/>
            <p:nvPr/>
          </p:nvSpPr>
          <p:spPr>
            <a:xfrm>
              <a:off x="-434686" y="13167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 392"/>
            <p:cNvSpPr/>
            <p:nvPr/>
          </p:nvSpPr>
          <p:spPr>
            <a:xfrm>
              <a:off x="-408587" y="7189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信誉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9" name="Shape 394"/>
          <p:cNvSpPr/>
          <p:nvPr/>
        </p:nvSpPr>
        <p:spPr>
          <a:xfrm>
            <a:off x="7462034" y="1040220"/>
            <a:ext cx="26272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/>
              <a:t>99</a:t>
            </a:r>
          </a:p>
        </p:txBody>
      </p:sp>
      <p:grpSp>
        <p:nvGrpSpPr>
          <p:cNvPr id="40" name="Group 397"/>
          <p:cNvGrpSpPr/>
          <p:nvPr/>
        </p:nvGrpSpPr>
        <p:grpSpPr>
          <a:xfrm>
            <a:off x="7772012" y="1056168"/>
            <a:ext cx="409018" cy="254653"/>
            <a:chOff x="-952657" y="-376751"/>
            <a:chExt cx="490772" cy="254652"/>
          </a:xfrm>
        </p:grpSpPr>
        <p:sp>
          <p:nvSpPr>
            <p:cNvPr id="41" name="Shape 395"/>
            <p:cNvSpPr/>
            <p:nvPr/>
          </p:nvSpPr>
          <p:spPr>
            <a:xfrm>
              <a:off x="-952657" y="-376751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396"/>
            <p:cNvSpPr/>
            <p:nvPr/>
          </p:nvSpPr>
          <p:spPr>
            <a:xfrm>
              <a:off x="-947206" y="-324412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缘分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Shape 398"/>
          <p:cNvSpPr/>
          <p:nvPr/>
        </p:nvSpPr>
        <p:spPr>
          <a:xfrm>
            <a:off x="8212191" y="1047264"/>
            <a:ext cx="34198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lang="en-US" sz="1200" dirty="0" smtClean="0"/>
              <a:t>50</a:t>
            </a:r>
            <a:endParaRPr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943898" y="632203"/>
            <a:ext cx="13528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王</a:t>
            </a:r>
            <a:r>
              <a:rPr lang="zh-CN" altLang="en-US" sz="1400" dirty="0" smtClean="0">
                <a:solidFill>
                  <a:srgbClr val="000000"/>
                </a:solidFill>
              </a:rPr>
              <a:t>**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7075953" y="3857308"/>
            <a:ext cx="397233" cy="391262"/>
          </a:xfrm>
          <a:prstGeom prst="triangl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6372" y="1370676"/>
            <a:ext cx="13466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车：已验证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347970" y="1354662"/>
            <a:ext cx="13466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房：已验证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81456" y="1354662"/>
            <a:ext cx="13466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银行流水：无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38888" y="634531"/>
            <a:ext cx="13466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见面后可见全名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发起约会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503" name="Group 503"/>
          <p:cNvGrpSpPr/>
          <p:nvPr/>
        </p:nvGrpSpPr>
        <p:grpSpPr>
          <a:xfrm>
            <a:off x="990600" y="1931988"/>
            <a:ext cx="3022600" cy="4445001"/>
            <a:chOff x="0" y="0"/>
            <a:chExt cx="3022600" cy="4445000"/>
          </a:xfrm>
        </p:grpSpPr>
        <p:sp>
          <p:nvSpPr>
            <p:cNvPr id="501" name="Shape 50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504" name="Shape 504"/>
          <p:cNvSpPr/>
          <p:nvPr/>
        </p:nvSpPr>
        <p:spPr>
          <a:xfrm>
            <a:off x="977083" y="1945828"/>
            <a:ext cx="3022600" cy="53029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508" name="Group 508"/>
          <p:cNvGrpSpPr/>
          <p:nvPr/>
        </p:nvGrpSpPr>
        <p:grpSpPr>
          <a:xfrm>
            <a:off x="3364048" y="2073825"/>
            <a:ext cx="520701" cy="303214"/>
            <a:chOff x="0" y="0"/>
            <a:chExt cx="520700" cy="303212"/>
          </a:xfrm>
        </p:grpSpPr>
        <p:sp>
          <p:nvSpPr>
            <p:cNvPr id="506" name="Shape 506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511" name="Group 511"/>
          <p:cNvGrpSpPr/>
          <p:nvPr/>
        </p:nvGrpSpPr>
        <p:grpSpPr>
          <a:xfrm>
            <a:off x="1062808" y="2073825"/>
            <a:ext cx="520700" cy="303214"/>
            <a:chOff x="0" y="0"/>
            <a:chExt cx="520700" cy="303212"/>
          </a:xfrm>
        </p:grpSpPr>
        <p:sp>
          <p:nvSpPr>
            <p:cNvPr id="509" name="Shape 50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我</a:t>
              </a:r>
            </a:p>
          </p:txBody>
        </p:sp>
      </p:grpSp>
      <p:sp>
        <p:nvSpPr>
          <p:cNvPr id="512" name="Shape 512"/>
          <p:cNvSpPr/>
          <p:nvPr/>
        </p:nvSpPr>
        <p:spPr>
          <a:xfrm>
            <a:off x="1475557" y="2102476"/>
            <a:ext cx="215902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Group 515"/>
          <p:cNvGrpSpPr/>
          <p:nvPr/>
        </p:nvGrpSpPr>
        <p:grpSpPr>
          <a:xfrm>
            <a:off x="1265462" y="3225361"/>
            <a:ext cx="2419351" cy="2311484"/>
            <a:chOff x="0" y="0"/>
            <a:chExt cx="2419350" cy="2311482"/>
          </a:xfrm>
        </p:grpSpPr>
        <p:sp>
          <p:nvSpPr>
            <p:cNvPr id="513" name="Shape 513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516" name="Shape 516"/>
          <p:cNvSpPr/>
          <p:nvPr/>
        </p:nvSpPr>
        <p:spPr>
          <a:xfrm>
            <a:off x="2329542" y="2073825"/>
            <a:ext cx="459741" cy="26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sp>
        <p:nvSpPr>
          <p:cNvPr id="529" name="Shape 529"/>
          <p:cNvSpPr/>
          <p:nvPr/>
        </p:nvSpPr>
        <p:spPr>
          <a:xfrm>
            <a:off x="4029976" y="5536843"/>
            <a:ext cx="863074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530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1475581" y="3276160"/>
            <a:ext cx="2071625" cy="2137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 533"/>
          <p:cNvGrpSpPr/>
          <p:nvPr/>
        </p:nvGrpSpPr>
        <p:grpSpPr>
          <a:xfrm>
            <a:off x="1050453" y="3474217"/>
            <a:ext cx="863074" cy="393701"/>
            <a:chOff x="0" y="0"/>
            <a:chExt cx="863072" cy="393700"/>
          </a:xfrm>
        </p:grpSpPr>
        <p:sp>
          <p:nvSpPr>
            <p:cNvPr id="531" name="Shape 531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536" name="Group 536"/>
          <p:cNvGrpSpPr/>
          <p:nvPr/>
        </p:nvGrpSpPr>
        <p:grpSpPr>
          <a:xfrm>
            <a:off x="1996602" y="2977734"/>
            <a:ext cx="1029644" cy="393701"/>
            <a:chOff x="0" y="0"/>
            <a:chExt cx="1029642" cy="393700"/>
          </a:xfrm>
        </p:grpSpPr>
        <p:sp>
          <p:nvSpPr>
            <p:cNvPr id="534" name="Shape 534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539" name="Group 539"/>
          <p:cNvGrpSpPr/>
          <p:nvPr/>
        </p:nvGrpSpPr>
        <p:grpSpPr>
          <a:xfrm>
            <a:off x="2868621" y="3459543"/>
            <a:ext cx="1029644" cy="393701"/>
            <a:chOff x="0" y="0"/>
            <a:chExt cx="1029642" cy="393700"/>
          </a:xfrm>
        </p:grpSpPr>
        <p:sp>
          <p:nvSpPr>
            <p:cNvPr id="537" name="Shape 537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542" name="Group 542"/>
          <p:cNvGrpSpPr/>
          <p:nvPr/>
        </p:nvGrpSpPr>
        <p:grpSpPr>
          <a:xfrm>
            <a:off x="1015519" y="4717203"/>
            <a:ext cx="1378912" cy="393701"/>
            <a:chOff x="0" y="0"/>
            <a:chExt cx="1378911" cy="393700"/>
          </a:xfrm>
        </p:grpSpPr>
        <p:sp>
          <p:nvSpPr>
            <p:cNvPr id="540" name="Shape 540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545" name="Group 545"/>
          <p:cNvGrpSpPr/>
          <p:nvPr/>
        </p:nvGrpSpPr>
        <p:grpSpPr>
          <a:xfrm>
            <a:off x="2942095" y="4696698"/>
            <a:ext cx="1029644" cy="393701"/>
            <a:chOff x="0" y="0"/>
            <a:chExt cx="1029642" cy="393700"/>
          </a:xfrm>
        </p:grpSpPr>
        <p:sp>
          <p:nvSpPr>
            <p:cNvPr id="543" name="Shape 54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grpSp>
        <p:nvGrpSpPr>
          <p:cNvPr id="548" name="Group 548"/>
          <p:cNvGrpSpPr/>
          <p:nvPr/>
        </p:nvGrpSpPr>
        <p:grpSpPr>
          <a:xfrm>
            <a:off x="2501900" y="5086358"/>
            <a:ext cx="1142832" cy="900972"/>
            <a:chOff x="0" y="-94339"/>
            <a:chExt cx="1142831" cy="900970"/>
          </a:xfrm>
        </p:grpSpPr>
        <p:sp>
          <p:nvSpPr>
            <p:cNvPr id="546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约TA</a:t>
              </a:r>
              <a:br>
                <a:rPr>
                  <a:solidFill>
                    <a:srgbClr val="FFFFFF"/>
                  </a:solidFill>
                </a:rPr>
              </a:br>
              <a:r>
                <a:rPr sz="1200">
                  <a:solidFill>
                    <a:srgbClr val="FFFFFF"/>
                  </a:solidFill>
                </a:rPr>
                <a:t>(匹配度:61)</a:t>
              </a:r>
            </a:p>
          </p:txBody>
        </p:sp>
      </p:grpSp>
      <p:grpSp>
        <p:nvGrpSpPr>
          <p:cNvPr id="551" name="Group 551"/>
          <p:cNvGrpSpPr/>
          <p:nvPr/>
        </p:nvGrpSpPr>
        <p:grpSpPr>
          <a:xfrm>
            <a:off x="1273429" y="5180697"/>
            <a:ext cx="1142832" cy="712293"/>
            <a:chOff x="0" y="0"/>
            <a:chExt cx="1142831" cy="712292"/>
          </a:xfrm>
        </p:grpSpPr>
        <p:sp>
          <p:nvSpPr>
            <p:cNvPr id="549" name="Shape 54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无爱</a:t>
              </a:r>
            </a:p>
          </p:txBody>
        </p:sp>
      </p:grpSp>
      <p:grpSp>
        <p:nvGrpSpPr>
          <p:cNvPr id="554" name="Group 554"/>
          <p:cNvGrpSpPr/>
          <p:nvPr/>
        </p:nvGrpSpPr>
        <p:grpSpPr>
          <a:xfrm>
            <a:off x="4916177" y="1935164"/>
            <a:ext cx="3022601" cy="4445001"/>
            <a:chOff x="0" y="0"/>
            <a:chExt cx="3022600" cy="4445000"/>
          </a:xfrm>
        </p:grpSpPr>
        <p:sp>
          <p:nvSpPr>
            <p:cNvPr id="552" name="Shape 5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555" name="Shape 555"/>
          <p:cNvSpPr/>
          <p:nvPr/>
        </p:nvSpPr>
        <p:spPr>
          <a:xfrm>
            <a:off x="4916177" y="1935162"/>
            <a:ext cx="3022601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6047019" y="2048134"/>
            <a:ext cx="8153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约定地点</a:t>
            </a:r>
          </a:p>
        </p:txBody>
      </p:sp>
      <p:sp>
        <p:nvSpPr>
          <p:cNvPr id="557" name="Shape 557"/>
          <p:cNvSpPr/>
          <p:nvPr/>
        </p:nvSpPr>
        <p:spPr>
          <a:xfrm>
            <a:off x="5042603" y="2026417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pic>
        <p:nvPicPr>
          <p:cNvPr id="558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6177" y="3280145"/>
            <a:ext cx="2994026" cy="3314701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Shape 559"/>
          <p:cNvSpPr/>
          <p:nvPr/>
        </p:nvSpPr>
        <p:spPr>
          <a:xfrm>
            <a:off x="6346739" y="4369056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559339" y="4717203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346739" y="5250603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7096039" y="4273102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096039" y="4997002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66" name="Group 566"/>
          <p:cNvGrpSpPr/>
          <p:nvPr/>
        </p:nvGrpSpPr>
        <p:grpSpPr>
          <a:xfrm>
            <a:off x="5085783" y="2559827"/>
            <a:ext cx="1387712" cy="420489"/>
            <a:chOff x="0" y="0"/>
            <a:chExt cx="1387710" cy="420488"/>
          </a:xfrm>
        </p:grpSpPr>
        <p:sp>
          <p:nvSpPr>
            <p:cNvPr id="564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7236" y="51157"/>
              <a:ext cx="1340474" cy="369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 dirty="0" smtClean="0">
                  <a:solidFill>
                    <a:srgbClr val="FFFFFF"/>
                  </a:solidFill>
                </a:rPr>
                <a:t>选择</a:t>
              </a:r>
              <a:r>
                <a:rPr lang="en-US" sz="1200" dirty="0" smtClean="0">
                  <a:solidFill>
                    <a:srgbClr val="FFFFFF"/>
                  </a:solidFill>
                </a:rPr>
                <a:t>3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个</a:t>
              </a:r>
              <a:r>
                <a:rPr sz="1200" dirty="0" err="1" smtClean="0">
                  <a:solidFill>
                    <a:srgbClr val="FFFFFF"/>
                  </a:solidFill>
                </a:rPr>
                <a:t>约会地点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，以供对方选择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69" name="Group 569"/>
          <p:cNvGrpSpPr/>
          <p:nvPr/>
        </p:nvGrpSpPr>
        <p:grpSpPr>
          <a:xfrm>
            <a:off x="6900696" y="2479818"/>
            <a:ext cx="991138" cy="665773"/>
            <a:chOff x="0" y="-94339"/>
            <a:chExt cx="1142831" cy="900970"/>
          </a:xfrm>
        </p:grpSpPr>
        <p:sp>
          <p:nvSpPr>
            <p:cNvPr id="567" name="Shape 567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约起！</a:t>
              </a:r>
            </a:p>
          </p:txBody>
        </p:sp>
      </p:grpSp>
      <p:grpSp>
        <p:nvGrpSpPr>
          <p:cNvPr id="572" name="Group 572"/>
          <p:cNvGrpSpPr/>
          <p:nvPr/>
        </p:nvGrpSpPr>
        <p:grpSpPr>
          <a:xfrm>
            <a:off x="8889565" y="1940054"/>
            <a:ext cx="3022601" cy="4445001"/>
            <a:chOff x="0" y="0"/>
            <a:chExt cx="3022600" cy="4445000"/>
          </a:xfrm>
        </p:grpSpPr>
        <p:sp>
          <p:nvSpPr>
            <p:cNvPr id="570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571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573" name="Shape 573"/>
          <p:cNvSpPr/>
          <p:nvPr/>
        </p:nvSpPr>
        <p:spPr>
          <a:xfrm>
            <a:off x="8889565" y="1940051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577" name="Group 577"/>
          <p:cNvGrpSpPr/>
          <p:nvPr/>
        </p:nvGrpSpPr>
        <p:grpSpPr>
          <a:xfrm>
            <a:off x="11277047" y="2041144"/>
            <a:ext cx="520701" cy="303213"/>
            <a:chOff x="0" y="0"/>
            <a:chExt cx="520700" cy="303212"/>
          </a:xfrm>
        </p:grpSpPr>
        <p:sp>
          <p:nvSpPr>
            <p:cNvPr id="575" name="Shape 575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580" name="Group 580"/>
          <p:cNvGrpSpPr/>
          <p:nvPr/>
        </p:nvGrpSpPr>
        <p:grpSpPr>
          <a:xfrm>
            <a:off x="8975807" y="2041144"/>
            <a:ext cx="520701" cy="303213"/>
            <a:chOff x="0" y="0"/>
            <a:chExt cx="520700" cy="303212"/>
          </a:xfrm>
        </p:grpSpPr>
        <p:sp>
          <p:nvSpPr>
            <p:cNvPr id="578" name="Shape 578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581" name="Shape 581"/>
          <p:cNvSpPr/>
          <p:nvPr/>
        </p:nvSpPr>
        <p:spPr>
          <a:xfrm>
            <a:off x="9388557" y="2069795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84" name="Group 584"/>
          <p:cNvGrpSpPr/>
          <p:nvPr/>
        </p:nvGrpSpPr>
        <p:grpSpPr>
          <a:xfrm>
            <a:off x="9164426" y="3233427"/>
            <a:ext cx="2419351" cy="2311483"/>
            <a:chOff x="0" y="0"/>
            <a:chExt cx="2419350" cy="2311482"/>
          </a:xfrm>
        </p:grpSpPr>
        <p:sp>
          <p:nvSpPr>
            <p:cNvPr id="582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585" name="Shape 585"/>
          <p:cNvSpPr/>
          <p:nvPr/>
        </p:nvSpPr>
        <p:spPr>
          <a:xfrm>
            <a:off x="10242541" y="2041144"/>
            <a:ext cx="459741" cy="26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sp>
        <p:nvSpPr>
          <p:cNvPr id="598" name="Shape 598"/>
          <p:cNvSpPr/>
          <p:nvPr/>
        </p:nvSpPr>
        <p:spPr>
          <a:xfrm>
            <a:off x="11928941" y="5544909"/>
            <a:ext cx="863074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599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9374546" y="3284227"/>
            <a:ext cx="2071625" cy="21378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2" name="Group 602"/>
          <p:cNvGrpSpPr/>
          <p:nvPr/>
        </p:nvGrpSpPr>
        <p:grpSpPr>
          <a:xfrm>
            <a:off x="8949418" y="3482283"/>
            <a:ext cx="863074" cy="393701"/>
            <a:chOff x="0" y="0"/>
            <a:chExt cx="863072" cy="393700"/>
          </a:xfrm>
        </p:grpSpPr>
        <p:sp>
          <p:nvSpPr>
            <p:cNvPr id="600" name="Shape 600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605" name="Group 605"/>
          <p:cNvGrpSpPr/>
          <p:nvPr/>
        </p:nvGrpSpPr>
        <p:grpSpPr>
          <a:xfrm>
            <a:off x="9895568" y="2985800"/>
            <a:ext cx="1029644" cy="393701"/>
            <a:chOff x="0" y="0"/>
            <a:chExt cx="1029642" cy="393700"/>
          </a:xfrm>
        </p:grpSpPr>
        <p:sp>
          <p:nvSpPr>
            <p:cNvPr id="603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608" name="Group 608"/>
          <p:cNvGrpSpPr/>
          <p:nvPr/>
        </p:nvGrpSpPr>
        <p:grpSpPr>
          <a:xfrm>
            <a:off x="10767586" y="3467609"/>
            <a:ext cx="1029644" cy="393701"/>
            <a:chOff x="0" y="0"/>
            <a:chExt cx="1029642" cy="393700"/>
          </a:xfrm>
        </p:grpSpPr>
        <p:sp>
          <p:nvSpPr>
            <p:cNvPr id="606" name="Shape 606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611" name="Group 611"/>
          <p:cNvGrpSpPr/>
          <p:nvPr/>
        </p:nvGrpSpPr>
        <p:grpSpPr>
          <a:xfrm>
            <a:off x="8914483" y="4725270"/>
            <a:ext cx="1378913" cy="393701"/>
            <a:chOff x="0" y="0"/>
            <a:chExt cx="1378911" cy="393700"/>
          </a:xfrm>
        </p:grpSpPr>
        <p:sp>
          <p:nvSpPr>
            <p:cNvPr id="609" name="Shape 609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614" name="Group 614"/>
          <p:cNvGrpSpPr/>
          <p:nvPr/>
        </p:nvGrpSpPr>
        <p:grpSpPr>
          <a:xfrm>
            <a:off x="10841060" y="4704765"/>
            <a:ext cx="1029644" cy="393701"/>
            <a:chOff x="0" y="0"/>
            <a:chExt cx="1029642" cy="393700"/>
          </a:xfrm>
        </p:grpSpPr>
        <p:sp>
          <p:nvSpPr>
            <p:cNvPr id="612" name="Shape 612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grpSp>
        <p:nvGrpSpPr>
          <p:cNvPr id="617" name="Group 617"/>
          <p:cNvGrpSpPr/>
          <p:nvPr/>
        </p:nvGrpSpPr>
        <p:grpSpPr>
          <a:xfrm>
            <a:off x="9426611" y="5068454"/>
            <a:ext cx="2027947" cy="900974"/>
            <a:chOff x="0" y="-94340"/>
            <a:chExt cx="1142832" cy="900972"/>
          </a:xfrm>
        </p:grpSpPr>
        <p:sp>
          <p:nvSpPr>
            <p:cNvPr id="615" name="Shape 615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 smtClean="0">
                  <a:solidFill>
                    <a:srgbClr val="F8F8F8"/>
                  </a:solidFill>
                </a:rPr>
                <a:t>等待对方回复</a:t>
              </a:r>
              <a:endParaRPr lang="en-US" dirty="0" smtClean="0">
                <a:solidFill>
                  <a:srgbClr val="F8F8F8"/>
                </a:solidFill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dirty="0" smtClean="0">
                  <a:solidFill>
                    <a:srgbClr val="F8F8F8"/>
                  </a:solidFill>
                </a:rPr>
                <a:t>23:59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621" name="Shape 621"/>
          <p:cNvSpPr/>
          <p:nvPr/>
        </p:nvSpPr>
        <p:spPr>
          <a:xfrm>
            <a:off x="7979459" y="2161436"/>
            <a:ext cx="863074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5007095" y="3129729"/>
            <a:ext cx="1340476" cy="421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</a:rPr>
              <a:t>本次消费AA：100元</a:t>
            </a:r>
          </a:p>
        </p:txBody>
      </p:sp>
      <p:grpSp>
        <p:nvGrpSpPr>
          <p:cNvPr id="127" name="Group 566"/>
          <p:cNvGrpSpPr/>
          <p:nvPr/>
        </p:nvGrpSpPr>
        <p:grpSpPr>
          <a:xfrm>
            <a:off x="6819212" y="3765203"/>
            <a:ext cx="1064742" cy="393701"/>
            <a:chOff x="0" y="0"/>
            <a:chExt cx="1378912" cy="393700"/>
          </a:xfrm>
        </p:grpSpPr>
        <p:sp>
          <p:nvSpPr>
            <p:cNvPr id="128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938548" y="381210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星巴克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grpSp>
        <p:nvGrpSpPr>
          <p:cNvPr id="133" name="Group 566"/>
          <p:cNvGrpSpPr/>
          <p:nvPr/>
        </p:nvGrpSpPr>
        <p:grpSpPr>
          <a:xfrm>
            <a:off x="5657793" y="3743010"/>
            <a:ext cx="945406" cy="393701"/>
            <a:chOff x="0" y="0"/>
            <a:chExt cx="1378912" cy="393700"/>
          </a:xfrm>
        </p:grpSpPr>
        <p:sp>
          <p:nvSpPr>
            <p:cNvPr id="134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8" name="Group 566"/>
          <p:cNvGrpSpPr/>
          <p:nvPr/>
        </p:nvGrpSpPr>
        <p:grpSpPr>
          <a:xfrm>
            <a:off x="6587708" y="4513057"/>
            <a:ext cx="1378914" cy="393701"/>
            <a:chOff x="0" y="0"/>
            <a:chExt cx="1378912" cy="393700"/>
          </a:xfrm>
        </p:grpSpPr>
        <p:sp>
          <p:nvSpPr>
            <p:cNvPr id="139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2" name="矩形 141"/>
          <p:cNvSpPr/>
          <p:nvPr/>
        </p:nvSpPr>
        <p:spPr>
          <a:xfrm>
            <a:off x="7021216" y="455995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必胜客</a:t>
            </a:r>
          </a:p>
        </p:txBody>
      </p:sp>
      <p:grpSp>
        <p:nvGrpSpPr>
          <p:cNvPr id="143" name="Group 566"/>
          <p:cNvGrpSpPr/>
          <p:nvPr/>
        </p:nvGrpSpPr>
        <p:grpSpPr>
          <a:xfrm>
            <a:off x="4992561" y="4302997"/>
            <a:ext cx="1231693" cy="393701"/>
            <a:chOff x="0" y="0"/>
            <a:chExt cx="1378912" cy="393700"/>
          </a:xfrm>
        </p:grpSpPr>
        <p:sp>
          <p:nvSpPr>
            <p:cNvPr id="144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>
          <a:xfrm>
            <a:off x="5216108" y="4348633"/>
            <a:ext cx="9715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麻辣诱惑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grpSp>
        <p:nvGrpSpPr>
          <p:cNvPr id="148" name="Group 566"/>
          <p:cNvGrpSpPr/>
          <p:nvPr/>
        </p:nvGrpSpPr>
        <p:grpSpPr>
          <a:xfrm>
            <a:off x="5657282" y="5541033"/>
            <a:ext cx="1378914" cy="393701"/>
            <a:chOff x="0" y="0"/>
            <a:chExt cx="1378912" cy="393700"/>
          </a:xfrm>
        </p:grpSpPr>
        <p:sp>
          <p:nvSpPr>
            <p:cNvPr id="149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6090790" y="558793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咖啡厅</a:t>
            </a:r>
          </a:p>
        </p:txBody>
      </p:sp>
      <p:sp>
        <p:nvSpPr>
          <p:cNvPr id="156" name="矩形 155"/>
          <p:cNvSpPr/>
          <p:nvPr/>
        </p:nvSpPr>
        <p:spPr>
          <a:xfrm>
            <a:off x="5763743" y="3802756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dirty="0" smtClean="0">
                <a:solidFill>
                  <a:srgbClr val="FFFFFF"/>
                </a:solidFill>
              </a:rPr>
              <a:t>COSTA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123017" y="4298002"/>
            <a:ext cx="161197" cy="167124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6369679" y="4393494"/>
            <a:ext cx="161197" cy="167124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5590745" y="4741641"/>
            <a:ext cx="161197" cy="167124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84" y="4420282"/>
            <a:ext cx="153850" cy="115388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84" y="4316527"/>
            <a:ext cx="153850" cy="115388"/>
          </a:xfrm>
          <a:prstGeom prst="rect">
            <a:avLst/>
          </a:prstGeom>
        </p:spPr>
      </p:pic>
      <p:pic>
        <p:nvPicPr>
          <p:cNvPr id="163" name="图片 1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92" y="4765937"/>
            <a:ext cx="153850" cy="1153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75682" y="5905386"/>
            <a:ext cx="25023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若对方在规定时间内不回复将会扣除其信誉值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4509" y="923195"/>
            <a:ext cx="2961914" cy="92332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对方是女性，是否允许对方携带闺蜜参加约会？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</a:rPr>
              <a:t>是</a:t>
            </a:r>
            <a:r>
              <a:rPr lang="en-US" altLang="zh-CN" dirty="0" smtClean="0">
                <a:solidFill>
                  <a:srgbClr val="000000"/>
                </a:solidFill>
              </a:rPr>
              <a:t>】【</a:t>
            </a:r>
            <a:r>
              <a:rPr lang="zh-CN" altLang="en-US" dirty="0" smtClean="0">
                <a:solidFill>
                  <a:srgbClr val="000000"/>
                </a:solidFill>
              </a:rPr>
              <a:t>否</a:t>
            </a:r>
            <a:r>
              <a:rPr lang="en-US" altLang="zh-CN" dirty="0" smtClean="0">
                <a:solidFill>
                  <a:srgbClr val="000000"/>
                </a:solidFill>
              </a:rPr>
              <a:t>】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412026" y="3125136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594096" y="3042659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992506" y="453563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接受约会</a:t>
            </a:r>
            <a:r>
              <a:rPr sz="4400" dirty="0" smtClean="0">
                <a:solidFill>
                  <a:srgbClr val="FFFFFF"/>
                </a:solidFill>
              </a:rPr>
              <a:t>（</a:t>
            </a:r>
            <a:r>
              <a:rPr lang="zh-CN" altLang="en-US" sz="4400" dirty="0" smtClean="0">
                <a:solidFill>
                  <a:srgbClr val="FFFFFF"/>
                </a:solidFill>
              </a:rPr>
              <a:t>确认</a:t>
            </a:r>
            <a:r>
              <a:rPr sz="4400" dirty="0" err="1" smtClean="0">
                <a:solidFill>
                  <a:srgbClr val="FFFFFF"/>
                </a:solidFill>
              </a:rPr>
              <a:t>地点</a:t>
            </a:r>
            <a:r>
              <a:rPr sz="4400" dirty="0">
                <a:solidFill>
                  <a:srgbClr val="FFFFFF"/>
                </a:solidFill>
              </a:rPr>
              <a:t>）</a:t>
            </a:r>
          </a:p>
        </p:txBody>
      </p:sp>
      <p:grpSp>
        <p:nvGrpSpPr>
          <p:cNvPr id="65" name="Group 343"/>
          <p:cNvGrpSpPr/>
          <p:nvPr/>
        </p:nvGrpSpPr>
        <p:grpSpPr>
          <a:xfrm>
            <a:off x="990600" y="1931988"/>
            <a:ext cx="2530618" cy="4445001"/>
            <a:chOff x="0" y="0"/>
            <a:chExt cx="3022600" cy="4445000"/>
          </a:xfrm>
        </p:grpSpPr>
        <p:sp>
          <p:nvSpPr>
            <p:cNvPr id="66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67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68" name="Group 346"/>
          <p:cNvGrpSpPr/>
          <p:nvPr/>
        </p:nvGrpSpPr>
        <p:grpSpPr>
          <a:xfrm>
            <a:off x="990600" y="1931988"/>
            <a:ext cx="2519082" cy="488951"/>
            <a:chOff x="0" y="0"/>
            <a:chExt cx="3022600" cy="488950"/>
          </a:xfrm>
        </p:grpSpPr>
        <p:sp>
          <p:nvSpPr>
            <p:cNvPr id="69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70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800" dirty="0"/>
                <a:t>我</a:t>
              </a:r>
              <a:endParaRPr sz="1400" dirty="0"/>
            </a:p>
          </p:txBody>
        </p:sp>
      </p:grpSp>
      <p:sp>
        <p:nvSpPr>
          <p:cNvPr id="71" name="Shape 347"/>
          <p:cNvSpPr/>
          <p:nvPr/>
        </p:nvSpPr>
        <p:spPr>
          <a:xfrm>
            <a:off x="1019175" y="1978204"/>
            <a:ext cx="18670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72" name="Shape 356"/>
          <p:cNvSpPr/>
          <p:nvPr/>
        </p:nvSpPr>
        <p:spPr>
          <a:xfrm>
            <a:off x="8054975" y="1904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73" name="椭圆 72"/>
          <p:cNvSpPr/>
          <p:nvPr/>
        </p:nvSpPr>
        <p:spPr>
          <a:xfrm>
            <a:off x="1084738" y="2527525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roup 389"/>
          <p:cNvGrpSpPr/>
          <p:nvPr/>
        </p:nvGrpSpPr>
        <p:grpSpPr>
          <a:xfrm>
            <a:off x="1061376" y="2994286"/>
            <a:ext cx="412791" cy="241917"/>
            <a:chOff x="0" y="0"/>
            <a:chExt cx="495300" cy="241916"/>
          </a:xfrm>
        </p:grpSpPr>
        <p:sp>
          <p:nvSpPr>
            <p:cNvPr id="75" name="Shape 387"/>
            <p:cNvSpPr/>
            <p:nvPr/>
          </p:nvSpPr>
          <p:spPr>
            <a:xfrm>
              <a:off x="0" y="0"/>
              <a:ext cx="495300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 388"/>
            <p:cNvSpPr/>
            <p:nvPr/>
          </p:nvSpPr>
          <p:spPr>
            <a:xfrm>
              <a:off x="11808" y="19801"/>
              <a:ext cx="471684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机会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7" name="Shape 390"/>
          <p:cNvSpPr/>
          <p:nvPr/>
        </p:nvSpPr>
        <p:spPr>
          <a:xfrm>
            <a:off x="1489149" y="2977737"/>
            <a:ext cx="1424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sz="1200" dirty="0" smtClean="0"/>
              <a:t>5</a:t>
            </a:r>
            <a:endParaRPr sz="1200" dirty="0"/>
          </a:p>
        </p:txBody>
      </p:sp>
      <p:grpSp>
        <p:nvGrpSpPr>
          <p:cNvPr id="78" name="Group 393"/>
          <p:cNvGrpSpPr/>
          <p:nvPr/>
        </p:nvGrpSpPr>
        <p:grpSpPr>
          <a:xfrm>
            <a:off x="1758728" y="3001475"/>
            <a:ext cx="411086" cy="247895"/>
            <a:chOff x="-434686" y="7189"/>
            <a:chExt cx="493254" cy="247894"/>
          </a:xfrm>
        </p:grpSpPr>
        <p:sp>
          <p:nvSpPr>
            <p:cNvPr id="79" name="Shape 391"/>
            <p:cNvSpPr/>
            <p:nvPr/>
          </p:nvSpPr>
          <p:spPr>
            <a:xfrm>
              <a:off x="-434686" y="13167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Shape 392"/>
            <p:cNvSpPr/>
            <p:nvPr/>
          </p:nvSpPr>
          <p:spPr>
            <a:xfrm>
              <a:off x="-408587" y="7189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信誉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1" name="Shape 394"/>
          <p:cNvSpPr/>
          <p:nvPr/>
        </p:nvSpPr>
        <p:spPr>
          <a:xfrm>
            <a:off x="2160400" y="2979833"/>
            <a:ext cx="26272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/>
              <a:t>99</a:t>
            </a:r>
          </a:p>
        </p:txBody>
      </p:sp>
      <p:grpSp>
        <p:nvGrpSpPr>
          <p:cNvPr id="82" name="Group 397"/>
          <p:cNvGrpSpPr/>
          <p:nvPr/>
        </p:nvGrpSpPr>
        <p:grpSpPr>
          <a:xfrm>
            <a:off x="2470378" y="2995781"/>
            <a:ext cx="409018" cy="254653"/>
            <a:chOff x="-952657" y="-376751"/>
            <a:chExt cx="490772" cy="254652"/>
          </a:xfrm>
        </p:grpSpPr>
        <p:sp>
          <p:nvSpPr>
            <p:cNvPr id="83" name="Shape 395"/>
            <p:cNvSpPr/>
            <p:nvPr/>
          </p:nvSpPr>
          <p:spPr>
            <a:xfrm>
              <a:off x="-952657" y="-376751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 396"/>
            <p:cNvSpPr/>
            <p:nvPr/>
          </p:nvSpPr>
          <p:spPr>
            <a:xfrm>
              <a:off x="-947206" y="-324412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缘分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5" name="Shape 398"/>
          <p:cNvSpPr/>
          <p:nvPr/>
        </p:nvSpPr>
        <p:spPr>
          <a:xfrm>
            <a:off x="2910557" y="2986877"/>
            <a:ext cx="34198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lang="en-US" sz="1200" dirty="0" smtClean="0"/>
              <a:t>50</a:t>
            </a:r>
            <a:endParaRPr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1615350" y="2447334"/>
            <a:ext cx="13528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王小川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565151" y="2665359"/>
            <a:ext cx="159941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已经进行过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次快相亲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roup 346"/>
          <p:cNvGrpSpPr/>
          <p:nvPr/>
        </p:nvGrpSpPr>
        <p:grpSpPr>
          <a:xfrm>
            <a:off x="990600" y="3334195"/>
            <a:ext cx="2530618" cy="420866"/>
            <a:chOff x="0" y="0"/>
            <a:chExt cx="3022600" cy="488950"/>
          </a:xfrm>
        </p:grpSpPr>
        <p:sp>
          <p:nvSpPr>
            <p:cNvPr id="89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90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 algn="l">
                <a:defRPr sz="1800"/>
              </a:pPr>
              <a:r>
                <a:rPr lang="zh-CN" altLang="en-US" sz="1800" dirty="0" smtClean="0"/>
                <a:t>  相册</a:t>
              </a:r>
              <a:endParaRPr sz="1400" dirty="0"/>
            </a:p>
          </p:txBody>
        </p:sp>
      </p:grpSp>
      <p:sp>
        <p:nvSpPr>
          <p:cNvPr id="91" name="Shape 345"/>
          <p:cNvSpPr/>
          <p:nvPr/>
        </p:nvSpPr>
        <p:spPr>
          <a:xfrm>
            <a:off x="3337989" y="3168497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92" name="Shape 344"/>
          <p:cNvSpPr/>
          <p:nvPr/>
        </p:nvSpPr>
        <p:spPr>
          <a:xfrm>
            <a:off x="990600" y="4449895"/>
            <a:ext cx="2530618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93" name="Shape 345"/>
          <p:cNvSpPr/>
          <p:nvPr/>
        </p:nvSpPr>
        <p:spPr>
          <a:xfrm>
            <a:off x="996827" y="450391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zh-CN" altLang="en-US" sz="1800" dirty="0"/>
              <a:t>资料</a:t>
            </a:r>
            <a:endParaRPr sz="1400" dirty="0"/>
          </a:p>
        </p:txBody>
      </p:sp>
      <p:sp>
        <p:nvSpPr>
          <p:cNvPr id="94" name="Shape 345"/>
          <p:cNvSpPr/>
          <p:nvPr/>
        </p:nvSpPr>
        <p:spPr>
          <a:xfrm>
            <a:off x="3348489" y="4194646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95" name="Shape 345"/>
          <p:cNvSpPr/>
          <p:nvPr/>
        </p:nvSpPr>
        <p:spPr>
          <a:xfrm>
            <a:off x="2742568" y="4550127"/>
            <a:ext cx="76306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400" dirty="0" smtClean="0"/>
              <a:t>已认证</a:t>
            </a:r>
            <a:endParaRPr sz="1400" dirty="0"/>
          </a:p>
        </p:txBody>
      </p:sp>
      <p:sp>
        <p:nvSpPr>
          <p:cNvPr id="96" name="Shape 344"/>
          <p:cNvSpPr/>
          <p:nvPr/>
        </p:nvSpPr>
        <p:spPr>
          <a:xfrm>
            <a:off x="1001877" y="4872270"/>
            <a:ext cx="2510913" cy="37396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97" name="Shape 345"/>
          <p:cNvSpPr/>
          <p:nvPr/>
        </p:nvSpPr>
        <p:spPr>
          <a:xfrm>
            <a:off x="987402" y="4898217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攻略</a:t>
            </a:r>
            <a:endParaRPr sz="1400" dirty="0"/>
          </a:p>
        </p:txBody>
      </p:sp>
      <p:sp>
        <p:nvSpPr>
          <p:cNvPr id="98" name="Shape 345"/>
          <p:cNvSpPr/>
          <p:nvPr/>
        </p:nvSpPr>
        <p:spPr>
          <a:xfrm>
            <a:off x="3348622" y="4644078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99" name="Shape 344"/>
          <p:cNvSpPr/>
          <p:nvPr/>
        </p:nvSpPr>
        <p:spPr>
          <a:xfrm>
            <a:off x="1001772" y="5313839"/>
            <a:ext cx="2530618" cy="34382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00" name="Shape 345"/>
          <p:cNvSpPr/>
          <p:nvPr/>
        </p:nvSpPr>
        <p:spPr>
          <a:xfrm>
            <a:off x="976833" y="5332699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帮助</a:t>
            </a:r>
            <a:endParaRPr sz="1400" dirty="0"/>
          </a:p>
        </p:txBody>
      </p:sp>
      <p:sp>
        <p:nvSpPr>
          <p:cNvPr id="101" name="Shape 345"/>
          <p:cNvSpPr/>
          <p:nvPr/>
        </p:nvSpPr>
        <p:spPr>
          <a:xfrm>
            <a:off x="3338686" y="5042929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02" name="Shape 344"/>
          <p:cNvSpPr/>
          <p:nvPr/>
        </p:nvSpPr>
        <p:spPr>
          <a:xfrm>
            <a:off x="996827" y="5718403"/>
            <a:ext cx="2510913" cy="39595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03" name="Shape 345"/>
          <p:cNvSpPr/>
          <p:nvPr/>
        </p:nvSpPr>
        <p:spPr>
          <a:xfrm>
            <a:off x="953050" y="5756913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免费券</a:t>
            </a:r>
            <a:endParaRPr sz="1400" dirty="0"/>
          </a:p>
        </p:txBody>
      </p:sp>
      <p:sp>
        <p:nvSpPr>
          <p:cNvPr id="104" name="Shape 345"/>
          <p:cNvSpPr/>
          <p:nvPr/>
        </p:nvSpPr>
        <p:spPr>
          <a:xfrm>
            <a:off x="3326537" y="5455451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05" name="Shape 345"/>
          <p:cNvSpPr/>
          <p:nvPr/>
        </p:nvSpPr>
        <p:spPr>
          <a:xfrm>
            <a:off x="2925570" y="3431759"/>
            <a:ext cx="76306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en-US" dirty="0" smtClean="0"/>
              <a:t>5</a:t>
            </a:r>
            <a:r>
              <a:rPr lang="zh-CN" altLang="en-US" dirty="0"/>
              <a:t>张</a:t>
            </a:r>
            <a:endParaRPr sz="1400" dirty="0"/>
          </a:p>
        </p:txBody>
      </p:sp>
      <p:sp>
        <p:nvSpPr>
          <p:cNvPr id="106" name="Shape 345"/>
          <p:cNvSpPr/>
          <p:nvPr/>
        </p:nvSpPr>
        <p:spPr>
          <a:xfrm>
            <a:off x="1606162" y="3466565"/>
            <a:ext cx="127795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200" dirty="0" smtClean="0"/>
              <a:t>想看你的家庭视频</a:t>
            </a:r>
            <a:r>
              <a:rPr lang="en-US" altLang="zh-CN" sz="1200" dirty="0" smtClean="0"/>
              <a:t>!</a:t>
            </a:r>
            <a:endParaRPr sz="1200" dirty="0"/>
          </a:p>
        </p:txBody>
      </p:sp>
      <p:grpSp>
        <p:nvGrpSpPr>
          <p:cNvPr id="107" name="Group 427"/>
          <p:cNvGrpSpPr/>
          <p:nvPr/>
        </p:nvGrpSpPr>
        <p:grpSpPr>
          <a:xfrm>
            <a:off x="3505637" y="1931991"/>
            <a:ext cx="3022600" cy="4445001"/>
            <a:chOff x="0" y="0"/>
            <a:chExt cx="3022600" cy="4445000"/>
          </a:xfrm>
        </p:grpSpPr>
        <p:sp>
          <p:nvSpPr>
            <p:cNvPr id="108" name="Shape 425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09" name="Shape 426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110" name="Shape 428"/>
          <p:cNvSpPr/>
          <p:nvPr/>
        </p:nvSpPr>
        <p:spPr>
          <a:xfrm>
            <a:off x="3505637" y="1931988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111" name="Group 431"/>
          <p:cNvGrpSpPr/>
          <p:nvPr/>
        </p:nvGrpSpPr>
        <p:grpSpPr>
          <a:xfrm>
            <a:off x="5880443" y="2035304"/>
            <a:ext cx="520701" cy="303213"/>
            <a:chOff x="0" y="0"/>
            <a:chExt cx="520700" cy="303212"/>
          </a:xfrm>
        </p:grpSpPr>
        <p:sp>
          <p:nvSpPr>
            <p:cNvPr id="112" name="Shape 42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113" name="Shape 43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114" name="Group 434"/>
          <p:cNvGrpSpPr/>
          <p:nvPr/>
        </p:nvGrpSpPr>
        <p:grpSpPr>
          <a:xfrm>
            <a:off x="3579203" y="2035304"/>
            <a:ext cx="520701" cy="303213"/>
            <a:chOff x="0" y="0"/>
            <a:chExt cx="520700" cy="303212"/>
          </a:xfrm>
        </p:grpSpPr>
        <p:sp>
          <p:nvSpPr>
            <p:cNvPr id="115" name="Shape 432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116" name="Shape 433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117" name="Shape 435"/>
          <p:cNvSpPr/>
          <p:nvPr/>
        </p:nvSpPr>
        <p:spPr>
          <a:xfrm>
            <a:off x="3991953" y="2063955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8" name="Group 438"/>
          <p:cNvGrpSpPr/>
          <p:nvPr/>
        </p:nvGrpSpPr>
        <p:grpSpPr>
          <a:xfrm>
            <a:off x="3780499" y="3225364"/>
            <a:ext cx="2419351" cy="2311484"/>
            <a:chOff x="0" y="0"/>
            <a:chExt cx="2419350" cy="2311482"/>
          </a:xfrm>
        </p:grpSpPr>
        <p:sp>
          <p:nvSpPr>
            <p:cNvPr id="119" name="Shape 436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120" name="Shape 437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121" name="Shape 439"/>
          <p:cNvSpPr/>
          <p:nvPr/>
        </p:nvSpPr>
        <p:spPr>
          <a:xfrm>
            <a:off x="4814279" y="2044961"/>
            <a:ext cx="4597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pic>
        <p:nvPicPr>
          <p:cNvPr id="122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3990618" y="3276163"/>
            <a:ext cx="2071625" cy="2137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6" name="Group 446"/>
          <p:cNvGrpSpPr/>
          <p:nvPr/>
        </p:nvGrpSpPr>
        <p:grpSpPr>
          <a:xfrm>
            <a:off x="4511639" y="2977737"/>
            <a:ext cx="1029644" cy="393701"/>
            <a:chOff x="0" y="0"/>
            <a:chExt cx="1029642" cy="393700"/>
          </a:xfrm>
        </p:grpSpPr>
        <p:sp>
          <p:nvSpPr>
            <p:cNvPr id="127" name="Shape 444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445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141" name="Group 461"/>
          <p:cNvGrpSpPr/>
          <p:nvPr/>
        </p:nvGrpSpPr>
        <p:grpSpPr>
          <a:xfrm>
            <a:off x="3788467" y="5180700"/>
            <a:ext cx="1142832" cy="712293"/>
            <a:chOff x="0" y="0"/>
            <a:chExt cx="1142831" cy="712292"/>
          </a:xfrm>
        </p:grpSpPr>
        <p:sp>
          <p:nvSpPr>
            <p:cNvPr id="142" name="Shape 45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 46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无爱</a:t>
              </a:r>
            </a:p>
          </p:txBody>
        </p:sp>
      </p:grpSp>
      <p:sp>
        <p:nvSpPr>
          <p:cNvPr id="144" name="矩形 143"/>
          <p:cNvSpPr/>
          <p:nvPr/>
        </p:nvSpPr>
        <p:spPr>
          <a:xfrm>
            <a:off x="3893336" y="1438835"/>
            <a:ext cx="4161639" cy="5109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344"/>
          <p:cNvSpPr/>
          <p:nvPr/>
        </p:nvSpPr>
        <p:spPr>
          <a:xfrm>
            <a:off x="989694" y="3907060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46" name="Shape 345"/>
          <p:cNvSpPr/>
          <p:nvPr/>
        </p:nvSpPr>
        <p:spPr>
          <a:xfrm>
            <a:off x="1112526" y="394718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通知</a:t>
            </a:r>
            <a:endParaRPr sz="1800" dirty="0"/>
          </a:p>
        </p:txBody>
      </p:sp>
      <p:sp>
        <p:nvSpPr>
          <p:cNvPr id="147" name="Shape 344"/>
          <p:cNvSpPr/>
          <p:nvPr/>
        </p:nvSpPr>
        <p:spPr>
          <a:xfrm>
            <a:off x="2343736" y="3899773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48" name="Shape 345"/>
          <p:cNvSpPr/>
          <p:nvPr/>
        </p:nvSpPr>
        <p:spPr>
          <a:xfrm>
            <a:off x="3164571" y="3936054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49" name="Shape 345"/>
          <p:cNvSpPr/>
          <p:nvPr/>
        </p:nvSpPr>
        <p:spPr>
          <a:xfrm>
            <a:off x="1758728" y="3966896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50" name="Shape 345"/>
          <p:cNvSpPr/>
          <p:nvPr/>
        </p:nvSpPr>
        <p:spPr>
          <a:xfrm>
            <a:off x="2379913" y="3951314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私信</a:t>
            </a:r>
            <a:endParaRPr sz="1800" dirty="0"/>
          </a:p>
        </p:txBody>
      </p:sp>
      <p:sp>
        <p:nvSpPr>
          <p:cNvPr id="151" name="Shape 435"/>
          <p:cNvSpPr/>
          <p:nvPr/>
        </p:nvSpPr>
        <p:spPr>
          <a:xfrm>
            <a:off x="1638036" y="3992104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435"/>
          <p:cNvSpPr/>
          <p:nvPr/>
        </p:nvSpPr>
        <p:spPr>
          <a:xfrm>
            <a:off x="3014139" y="4010146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7" name="Group 343"/>
          <p:cNvGrpSpPr/>
          <p:nvPr/>
        </p:nvGrpSpPr>
        <p:grpSpPr>
          <a:xfrm>
            <a:off x="4844504" y="1852052"/>
            <a:ext cx="3022600" cy="4445001"/>
            <a:chOff x="0" y="0"/>
            <a:chExt cx="3022600" cy="4445000"/>
          </a:xfrm>
        </p:grpSpPr>
        <p:sp>
          <p:nvSpPr>
            <p:cNvPr id="258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59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260" name="Group 346"/>
          <p:cNvGrpSpPr/>
          <p:nvPr/>
        </p:nvGrpSpPr>
        <p:grpSpPr>
          <a:xfrm>
            <a:off x="4844504" y="1904801"/>
            <a:ext cx="3022600" cy="488951"/>
            <a:chOff x="0" y="0"/>
            <a:chExt cx="3022600" cy="488950"/>
          </a:xfrm>
        </p:grpSpPr>
        <p:sp>
          <p:nvSpPr>
            <p:cNvPr id="261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262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</a:t>
              </a:r>
              <a:endParaRPr sz="1400" dirty="0"/>
            </a:p>
          </p:txBody>
        </p:sp>
      </p:grpSp>
      <p:sp>
        <p:nvSpPr>
          <p:cNvPr id="263" name="Shape 347"/>
          <p:cNvSpPr/>
          <p:nvPr/>
        </p:nvSpPr>
        <p:spPr>
          <a:xfrm>
            <a:off x="4873079" y="195101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sp>
        <p:nvSpPr>
          <p:cNvPr id="271" name="Shape 344"/>
          <p:cNvSpPr/>
          <p:nvPr/>
        </p:nvSpPr>
        <p:spPr>
          <a:xfrm>
            <a:off x="4849397" y="2623666"/>
            <a:ext cx="3017707" cy="75535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272" name="Shape 345"/>
          <p:cNvSpPr/>
          <p:nvPr/>
        </p:nvSpPr>
        <p:spPr>
          <a:xfrm>
            <a:off x="7455506" y="2862845"/>
            <a:ext cx="4115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5489313" y="2876513"/>
            <a:ext cx="17583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林志玲的见面邀请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椭圆 273"/>
          <p:cNvSpPr/>
          <p:nvPr/>
        </p:nvSpPr>
        <p:spPr>
          <a:xfrm>
            <a:off x="4958513" y="2819531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435"/>
          <p:cNvSpPr/>
          <p:nvPr/>
        </p:nvSpPr>
        <p:spPr>
          <a:xfrm>
            <a:off x="7329029" y="2899452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Shape 344"/>
          <p:cNvSpPr/>
          <p:nvPr/>
        </p:nvSpPr>
        <p:spPr>
          <a:xfrm>
            <a:off x="4861490" y="3538124"/>
            <a:ext cx="3017707" cy="75535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280" name="Shape 345"/>
          <p:cNvSpPr/>
          <p:nvPr/>
        </p:nvSpPr>
        <p:spPr>
          <a:xfrm>
            <a:off x="7467599" y="3777303"/>
            <a:ext cx="4115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5501406" y="3790971"/>
            <a:ext cx="17583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苍井空的见面邀请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4970606" y="3733989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435"/>
          <p:cNvSpPr/>
          <p:nvPr/>
        </p:nvSpPr>
        <p:spPr>
          <a:xfrm>
            <a:off x="7341122" y="3813910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4" name="Group 572"/>
          <p:cNvGrpSpPr/>
          <p:nvPr/>
        </p:nvGrpSpPr>
        <p:grpSpPr>
          <a:xfrm>
            <a:off x="8876865" y="1811806"/>
            <a:ext cx="3022601" cy="4445001"/>
            <a:chOff x="0" y="0"/>
            <a:chExt cx="3022600" cy="4445000"/>
          </a:xfrm>
        </p:grpSpPr>
        <p:sp>
          <p:nvSpPr>
            <p:cNvPr id="285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86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87" name="Shape 573"/>
          <p:cNvSpPr/>
          <p:nvPr/>
        </p:nvSpPr>
        <p:spPr>
          <a:xfrm>
            <a:off x="8876865" y="1811803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295" name="Group 584"/>
          <p:cNvGrpSpPr/>
          <p:nvPr/>
        </p:nvGrpSpPr>
        <p:grpSpPr>
          <a:xfrm>
            <a:off x="9151726" y="3105179"/>
            <a:ext cx="2419351" cy="2311483"/>
            <a:chOff x="0" y="0"/>
            <a:chExt cx="2419350" cy="2311482"/>
          </a:xfrm>
        </p:grpSpPr>
        <p:sp>
          <p:nvSpPr>
            <p:cNvPr id="296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97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299" name="Shape 598"/>
          <p:cNvSpPr/>
          <p:nvPr/>
        </p:nvSpPr>
        <p:spPr>
          <a:xfrm>
            <a:off x="11916241" y="5416661"/>
            <a:ext cx="863074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" name="文本框 318"/>
          <p:cNvSpPr txBox="1"/>
          <p:nvPr/>
        </p:nvSpPr>
        <p:spPr>
          <a:xfrm>
            <a:off x="9264563" y="5752966"/>
            <a:ext cx="250233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若你在规定时间内不回复将会扣除你的信誉值，拒绝不扣任何信誉值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roup 346"/>
          <p:cNvGrpSpPr/>
          <p:nvPr/>
        </p:nvGrpSpPr>
        <p:grpSpPr>
          <a:xfrm>
            <a:off x="8885254" y="1815512"/>
            <a:ext cx="3022600" cy="488951"/>
            <a:chOff x="0" y="0"/>
            <a:chExt cx="3022600" cy="488950"/>
          </a:xfrm>
        </p:grpSpPr>
        <p:sp>
          <p:nvSpPr>
            <p:cNvPr id="357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58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通知（</a:t>
              </a:r>
              <a:r>
                <a:rPr lang="en-US" altLang="zh-CN" dirty="0" smtClean="0"/>
                <a:t>1/2</a:t>
              </a:r>
              <a:r>
                <a:rPr lang="zh-CN" altLang="en-US" sz="1400" dirty="0" smtClean="0"/>
                <a:t>）</a:t>
              </a:r>
              <a:endParaRPr sz="1400" dirty="0"/>
            </a:p>
          </p:txBody>
        </p:sp>
      </p:grpSp>
      <p:sp>
        <p:nvSpPr>
          <p:cNvPr id="359" name="Shape 347"/>
          <p:cNvSpPr/>
          <p:nvPr/>
        </p:nvSpPr>
        <p:spPr>
          <a:xfrm>
            <a:off x="8913829" y="1861728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pic>
        <p:nvPicPr>
          <p:cNvPr id="360" name="图片 3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3519"/>
          <a:stretch/>
        </p:blipFill>
        <p:spPr>
          <a:xfrm>
            <a:off x="9334501" y="3310851"/>
            <a:ext cx="2082800" cy="1831564"/>
          </a:xfrm>
          <a:prstGeom prst="rect">
            <a:avLst/>
          </a:prstGeom>
        </p:spPr>
      </p:pic>
      <p:grpSp>
        <p:nvGrpSpPr>
          <p:cNvPr id="365" name="Group 605"/>
          <p:cNvGrpSpPr/>
          <p:nvPr/>
        </p:nvGrpSpPr>
        <p:grpSpPr>
          <a:xfrm>
            <a:off x="9933600" y="2870175"/>
            <a:ext cx="1029645" cy="393701"/>
            <a:chOff x="0" y="0"/>
            <a:chExt cx="1029643" cy="393700"/>
          </a:xfrm>
        </p:grpSpPr>
        <p:sp>
          <p:nvSpPr>
            <p:cNvPr id="366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Shape 604"/>
            <p:cNvSpPr/>
            <p:nvPr/>
          </p:nvSpPr>
          <p:spPr>
            <a:xfrm>
              <a:off x="19218" y="89128"/>
              <a:ext cx="991206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女神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377" name="Group 548"/>
          <p:cNvGrpSpPr/>
          <p:nvPr/>
        </p:nvGrpSpPr>
        <p:grpSpPr>
          <a:xfrm>
            <a:off x="10434207" y="4844129"/>
            <a:ext cx="1142832" cy="900972"/>
            <a:chOff x="0" y="-94339"/>
            <a:chExt cx="1142831" cy="900970"/>
          </a:xfrm>
        </p:grpSpPr>
        <p:sp>
          <p:nvSpPr>
            <p:cNvPr id="37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dirty="0" smtClean="0">
                  <a:solidFill>
                    <a:srgbClr val="FFFFFF"/>
                  </a:solidFill>
                </a:rPr>
                <a:t>同意见面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0" name="Group 551"/>
          <p:cNvGrpSpPr/>
          <p:nvPr/>
        </p:nvGrpSpPr>
        <p:grpSpPr>
          <a:xfrm>
            <a:off x="9205736" y="4938468"/>
            <a:ext cx="1142832" cy="712293"/>
            <a:chOff x="0" y="0"/>
            <a:chExt cx="1142831" cy="712292"/>
          </a:xfrm>
        </p:grpSpPr>
        <p:sp>
          <p:nvSpPr>
            <p:cNvPr id="381" name="Shape 54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Shape 55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礼貌拒绝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383" name="直接箭头连接符 382"/>
          <p:cNvCxnSpPr/>
          <p:nvPr/>
        </p:nvCxnSpPr>
        <p:spPr>
          <a:xfrm flipH="1" flipV="1">
            <a:off x="7646351" y="2958035"/>
            <a:ext cx="1074639" cy="14446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4" name="文本框 383"/>
          <p:cNvSpPr txBox="1"/>
          <p:nvPr/>
        </p:nvSpPr>
        <p:spPr>
          <a:xfrm>
            <a:off x="8027159" y="3139844"/>
            <a:ext cx="8580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9900"/>
                </a:solidFill>
              </a:rPr>
              <a:t>只</a:t>
            </a:r>
            <a:r>
              <a:rPr lang="zh-CN" altLang="en-US" dirty="0" smtClean="0">
                <a:solidFill>
                  <a:srgbClr val="FF9900"/>
                </a:solidFill>
              </a:rPr>
              <a:t>显示最新一条即可。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066077" y="3168497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8190687" y="1681890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992506" y="453563"/>
            <a:ext cx="5916294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接受约会</a:t>
            </a:r>
            <a:r>
              <a:rPr sz="4400" dirty="0" smtClean="0">
                <a:solidFill>
                  <a:srgbClr val="FFFFFF"/>
                </a:solidFill>
              </a:rPr>
              <a:t>（</a:t>
            </a:r>
            <a:r>
              <a:rPr lang="zh-CN" altLang="en-US" sz="4400" dirty="0" smtClean="0">
                <a:solidFill>
                  <a:srgbClr val="FFFFFF"/>
                </a:solidFill>
              </a:rPr>
              <a:t>确认</a:t>
            </a:r>
            <a:r>
              <a:rPr sz="4400" dirty="0" err="1" smtClean="0">
                <a:solidFill>
                  <a:srgbClr val="FFFFFF"/>
                </a:solidFill>
              </a:rPr>
              <a:t>地点</a:t>
            </a:r>
            <a:r>
              <a:rPr sz="4400" dirty="0">
                <a:solidFill>
                  <a:srgbClr val="FFFFFF"/>
                </a:solidFill>
              </a:rPr>
              <a:t>）</a:t>
            </a:r>
          </a:p>
        </p:txBody>
      </p:sp>
      <p:grpSp>
        <p:nvGrpSpPr>
          <p:cNvPr id="123" name="Group 554"/>
          <p:cNvGrpSpPr/>
          <p:nvPr/>
        </p:nvGrpSpPr>
        <p:grpSpPr>
          <a:xfrm>
            <a:off x="992506" y="1779128"/>
            <a:ext cx="3022601" cy="4445001"/>
            <a:chOff x="0" y="0"/>
            <a:chExt cx="3022600" cy="4445000"/>
          </a:xfrm>
        </p:grpSpPr>
        <p:sp>
          <p:nvSpPr>
            <p:cNvPr id="124" name="Shape 5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25" name="Shape 5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129" name="Shape 555"/>
          <p:cNvSpPr/>
          <p:nvPr/>
        </p:nvSpPr>
        <p:spPr>
          <a:xfrm>
            <a:off x="992506" y="1779126"/>
            <a:ext cx="3022601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130" name="Shape 556"/>
          <p:cNvSpPr/>
          <p:nvPr/>
        </p:nvSpPr>
        <p:spPr>
          <a:xfrm>
            <a:off x="2023189" y="1892098"/>
            <a:ext cx="10156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dirty="0"/>
              <a:t>确定</a:t>
            </a:r>
            <a:r>
              <a:rPr dirty="0" err="1" smtClean="0"/>
              <a:t>地点</a:t>
            </a:r>
            <a:endParaRPr dirty="0"/>
          </a:p>
        </p:txBody>
      </p:sp>
      <p:sp>
        <p:nvSpPr>
          <p:cNvPr id="131" name="Shape 557"/>
          <p:cNvSpPr/>
          <p:nvPr/>
        </p:nvSpPr>
        <p:spPr>
          <a:xfrm>
            <a:off x="1118932" y="1870381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138" name="Shape 564"/>
          <p:cNvSpPr/>
          <p:nvPr/>
        </p:nvSpPr>
        <p:spPr>
          <a:xfrm>
            <a:off x="1162112" y="2403792"/>
            <a:ext cx="1378914" cy="393702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 cap="flat">
            <a:solidFill>
              <a:srgbClr val="527E34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r>
              <a:rPr lang="zh-CN" altLang="en-US" dirty="0" smtClean="0"/>
              <a:t>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个地点中选择心仪的一个？</a:t>
            </a:r>
            <a:endParaRPr dirty="0"/>
          </a:p>
        </p:txBody>
      </p:sp>
      <p:grpSp>
        <p:nvGrpSpPr>
          <p:cNvPr id="140" name="Group 569"/>
          <p:cNvGrpSpPr/>
          <p:nvPr/>
        </p:nvGrpSpPr>
        <p:grpSpPr>
          <a:xfrm>
            <a:off x="2977025" y="2323782"/>
            <a:ext cx="991138" cy="665773"/>
            <a:chOff x="0" y="-94339"/>
            <a:chExt cx="1142831" cy="900970"/>
          </a:xfrm>
        </p:grpSpPr>
        <p:sp>
          <p:nvSpPr>
            <p:cNvPr id="153" name="Shape 567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Shape 568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F8F8F8"/>
                  </a:solidFill>
                </a:rPr>
                <a:t>接受</a:t>
              </a:r>
              <a:r>
                <a:rPr dirty="0" smtClean="0">
                  <a:solidFill>
                    <a:srgbClr val="FFFFFF"/>
                  </a:solidFill>
                </a:rPr>
                <a:t>！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18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793" y="2909428"/>
            <a:ext cx="2994026" cy="331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559"/>
          <p:cNvSpPr/>
          <p:nvPr/>
        </p:nvSpPr>
        <p:spPr>
          <a:xfrm>
            <a:off x="2423068" y="4213020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Shape 560"/>
          <p:cNvSpPr/>
          <p:nvPr/>
        </p:nvSpPr>
        <p:spPr>
          <a:xfrm>
            <a:off x="1635668" y="4561167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562"/>
          <p:cNvSpPr/>
          <p:nvPr/>
        </p:nvSpPr>
        <p:spPr>
          <a:xfrm>
            <a:off x="3172368" y="4117066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Shape 623"/>
          <p:cNvSpPr/>
          <p:nvPr/>
        </p:nvSpPr>
        <p:spPr>
          <a:xfrm>
            <a:off x="1083424" y="2973693"/>
            <a:ext cx="1340476" cy="421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</a:rPr>
              <a:t>本次消费AA：100元</a:t>
            </a:r>
          </a:p>
        </p:txBody>
      </p:sp>
      <p:grpSp>
        <p:nvGrpSpPr>
          <p:cNvPr id="189" name="Group 566"/>
          <p:cNvGrpSpPr/>
          <p:nvPr/>
        </p:nvGrpSpPr>
        <p:grpSpPr>
          <a:xfrm>
            <a:off x="2895541" y="3609167"/>
            <a:ext cx="1064742" cy="393701"/>
            <a:chOff x="0" y="0"/>
            <a:chExt cx="1378912" cy="393700"/>
          </a:xfrm>
        </p:grpSpPr>
        <p:sp>
          <p:nvSpPr>
            <p:cNvPr id="190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2" name="矩形 191"/>
          <p:cNvSpPr/>
          <p:nvPr/>
        </p:nvSpPr>
        <p:spPr>
          <a:xfrm>
            <a:off x="3014877" y="365606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星巴克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grpSp>
        <p:nvGrpSpPr>
          <p:cNvPr id="193" name="Group 566"/>
          <p:cNvGrpSpPr/>
          <p:nvPr/>
        </p:nvGrpSpPr>
        <p:grpSpPr>
          <a:xfrm>
            <a:off x="1734122" y="3586974"/>
            <a:ext cx="945406" cy="393701"/>
            <a:chOff x="0" y="0"/>
            <a:chExt cx="1378912" cy="393700"/>
          </a:xfrm>
        </p:grpSpPr>
        <p:sp>
          <p:nvSpPr>
            <p:cNvPr id="194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3097545" y="440391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必胜客</a:t>
            </a:r>
          </a:p>
        </p:txBody>
      </p:sp>
      <p:grpSp>
        <p:nvGrpSpPr>
          <p:cNvPr id="200" name="Group 566"/>
          <p:cNvGrpSpPr/>
          <p:nvPr/>
        </p:nvGrpSpPr>
        <p:grpSpPr>
          <a:xfrm>
            <a:off x="1068890" y="4146961"/>
            <a:ext cx="1231693" cy="393701"/>
            <a:chOff x="0" y="0"/>
            <a:chExt cx="1378912" cy="393700"/>
          </a:xfrm>
        </p:grpSpPr>
        <p:sp>
          <p:nvSpPr>
            <p:cNvPr id="201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3" name="矩形 202"/>
          <p:cNvSpPr/>
          <p:nvPr/>
        </p:nvSpPr>
        <p:spPr>
          <a:xfrm>
            <a:off x="1292437" y="4192597"/>
            <a:ext cx="9715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麻辣诱惑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2167119" y="543189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咖啡厅</a:t>
            </a:r>
          </a:p>
        </p:txBody>
      </p:sp>
      <p:sp>
        <p:nvSpPr>
          <p:cNvPr id="208" name="矩形 207"/>
          <p:cNvSpPr/>
          <p:nvPr/>
        </p:nvSpPr>
        <p:spPr>
          <a:xfrm>
            <a:off x="1840072" y="3646720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dirty="0" smtClean="0">
                <a:solidFill>
                  <a:srgbClr val="FFFFFF"/>
                </a:solidFill>
              </a:rPr>
              <a:t>COSTA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2446008" y="4237458"/>
            <a:ext cx="161197" cy="167124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图片 2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13" y="4264246"/>
            <a:ext cx="153850" cy="115388"/>
          </a:xfrm>
          <a:prstGeom prst="rect">
            <a:avLst/>
          </a:prstGeom>
        </p:spPr>
      </p:pic>
      <p:grpSp>
        <p:nvGrpSpPr>
          <p:cNvPr id="215" name="Group 554"/>
          <p:cNvGrpSpPr/>
          <p:nvPr/>
        </p:nvGrpSpPr>
        <p:grpSpPr>
          <a:xfrm>
            <a:off x="4426740" y="1771580"/>
            <a:ext cx="3022601" cy="4445001"/>
            <a:chOff x="0" y="0"/>
            <a:chExt cx="3022600" cy="4445000"/>
          </a:xfrm>
        </p:grpSpPr>
        <p:sp>
          <p:nvSpPr>
            <p:cNvPr id="216" name="Shape 5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17" name="Shape 5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18" name="Shape 555"/>
          <p:cNvSpPr/>
          <p:nvPr/>
        </p:nvSpPr>
        <p:spPr>
          <a:xfrm>
            <a:off x="4426740" y="1771578"/>
            <a:ext cx="3022601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219" name="Shape 556"/>
          <p:cNvSpPr/>
          <p:nvPr/>
        </p:nvSpPr>
        <p:spPr>
          <a:xfrm>
            <a:off x="5457423" y="1884550"/>
            <a:ext cx="10156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dirty="0"/>
              <a:t>确定</a:t>
            </a:r>
            <a:r>
              <a:rPr dirty="0" err="1" smtClean="0"/>
              <a:t>地点</a:t>
            </a:r>
            <a:endParaRPr dirty="0"/>
          </a:p>
        </p:txBody>
      </p:sp>
      <p:sp>
        <p:nvSpPr>
          <p:cNvPr id="220" name="Shape 557"/>
          <p:cNvSpPr/>
          <p:nvPr/>
        </p:nvSpPr>
        <p:spPr>
          <a:xfrm>
            <a:off x="4553166" y="1862833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221" name="Shape 564"/>
          <p:cNvSpPr/>
          <p:nvPr/>
        </p:nvSpPr>
        <p:spPr>
          <a:xfrm>
            <a:off x="4596346" y="2396244"/>
            <a:ext cx="1138471" cy="393702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 cap="flat">
            <a:solidFill>
              <a:srgbClr val="527E34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r>
              <a:rPr lang="zh-CN" altLang="en-US" dirty="0" smtClean="0"/>
              <a:t>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个地点中选择心仪的一个？</a:t>
            </a:r>
            <a:endParaRPr dirty="0"/>
          </a:p>
        </p:txBody>
      </p:sp>
      <p:grpSp>
        <p:nvGrpSpPr>
          <p:cNvPr id="222" name="Group 569"/>
          <p:cNvGrpSpPr/>
          <p:nvPr/>
        </p:nvGrpSpPr>
        <p:grpSpPr>
          <a:xfrm>
            <a:off x="6411259" y="2418571"/>
            <a:ext cx="991139" cy="728126"/>
            <a:chOff x="-29074" y="188734"/>
            <a:chExt cx="1142832" cy="900972"/>
          </a:xfrm>
        </p:grpSpPr>
        <p:sp>
          <p:nvSpPr>
            <p:cNvPr id="223" name="Shape 567"/>
            <p:cNvSpPr/>
            <p:nvPr/>
          </p:nvSpPr>
          <p:spPr>
            <a:xfrm>
              <a:off x="-29074" y="283074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Shape 568"/>
            <p:cNvSpPr/>
            <p:nvPr/>
          </p:nvSpPr>
          <p:spPr>
            <a:xfrm>
              <a:off x="5697" y="188734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F8F8F8"/>
                  </a:solidFill>
                </a:rPr>
                <a:t>接受</a:t>
              </a:r>
              <a:r>
                <a:rPr dirty="0" smtClean="0">
                  <a:solidFill>
                    <a:srgbClr val="FFFFFF"/>
                  </a:solidFill>
                </a:rPr>
                <a:t>！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22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1027" y="3387787"/>
            <a:ext cx="2994026" cy="282879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559"/>
          <p:cNvSpPr/>
          <p:nvPr/>
        </p:nvSpPr>
        <p:spPr>
          <a:xfrm>
            <a:off x="5857302" y="4205472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Shape 560"/>
          <p:cNvSpPr/>
          <p:nvPr/>
        </p:nvSpPr>
        <p:spPr>
          <a:xfrm>
            <a:off x="5069902" y="4553619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Shape 562"/>
          <p:cNvSpPr/>
          <p:nvPr/>
        </p:nvSpPr>
        <p:spPr>
          <a:xfrm>
            <a:off x="6606602" y="4109518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Shape 623"/>
          <p:cNvSpPr/>
          <p:nvPr/>
        </p:nvSpPr>
        <p:spPr>
          <a:xfrm>
            <a:off x="4517658" y="2966145"/>
            <a:ext cx="1340476" cy="421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</a:rPr>
              <a:t>本次消费AA：100元</a:t>
            </a:r>
          </a:p>
        </p:txBody>
      </p:sp>
      <p:grpSp>
        <p:nvGrpSpPr>
          <p:cNvPr id="230" name="Group 566"/>
          <p:cNvGrpSpPr/>
          <p:nvPr/>
        </p:nvGrpSpPr>
        <p:grpSpPr>
          <a:xfrm>
            <a:off x="6329775" y="3601619"/>
            <a:ext cx="1064742" cy="393701"/>
            <a:chOff x="0" y="0"/>
            <a:chExt cx="1378912" cy="393700"/>
          </a:xfrm>
        </p:grpSpPr>
        <p:sp>
          <p:nvSpPr>
            <p:cNvPr id="231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矩形 232"/>
          <p:cNvSpPr/>
          <p:nvPr/>
        </p:nvSpPr>
        <p:spPr>
          <a:xfrm>
            <a:off x="6449111" y="364851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星巴克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grpSp>
        <p:nvGrpSpPr>
          <p:cNvPr id="234" name="Group 566"/>
          <p:cNvGrpSpPr/>
          <p:nvPr/>
        </p:nvGrpSpPr>
        <p:grpSpPr>
          <a:xfrm>
            <a:off x="5168356" y="3579426"/>
            <a:ext cx="945406" cy="393701"/>
            <a:chOff x="0" y="0"/>
            <a:chExt cx="1378912" cy="393700"/>
          </a:xfrm>
        </p:grpSpPr>
        <p:sp>
          <p:nvSpPr>
            <p:cNvPr id="235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7" name="矩形 236"/>
          <p:cNvSpPr/>
          <p:nvPr/>
        </p:nvSpPr>
        <p:spPr>
          <a:xfrm>
            <a:off x="6531779" y="439637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必胜客</a:t>
            </a:r>
          </a:p>
        </p:txBody>
      </p:sp>
      <p:grpSp>
        <p:nvGrpSpPr>
          <p:cNvPr id="238" name="Group 566"/>
          <p:cNvGrpSpPr/>
          <p:nvPr/>
        </p:nvGrpSpPr>
        <p:grpSpPr>
          <a:xfrm>
            <a:off x="4503124" y="4139413"/>
            <a:ext cx="1231693" cy="393701"/>
            <a:chOff x="0" y="0"/>
            <a:chExt cx="1378912" cy="393700"/>
          </a:xfrm>
        </p:grpSpPr>
        <p:sp>
          <p:nvSpPr>
            <p:cNvPr id="239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0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41" name="矩形 240"/>
          <p:cNvSpPr/>
          <p:nvPr/>
        </p:nvSpPr>
        <p:spPr>
          <a:xfrm>
            <a:off x="4726671" y="4185049"/>
            <a:ext cx="9715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麻辣诱惑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5601353" y="542434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咖啡厅</a:t>
            </a:r>
          </a:p>
        </p:txBody>
      </p:sp>
      <p:sp>
        <p:nvSpPr>
          <p:cNvPr id="243" name="矩形 242"/>
          <p:cNvSpPr/>
          <p:nvPr/>
        </p:nvSpPr>
        <p:spPr>
          <a:xfrm>
            <a:off x="5274306" y="3639172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dirty="0" smtClean="0">
                <a:solidFill>
                  <a:srgbClr val="FFFFFF"/>
                </a:solidFill>
              </a:rPr>
              <a:t>COSTA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5880242" y="4229910"/>
            <a:ext cx="161197" cy="167124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图片 2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47" y="4256698"/>
            <a:ext cx="153850" cy="115388"/>
          </a:xfrm>
          <a:prstGeom prst="rect">
            <a:avLst/>
          </a:prstGeom>
        </p:spPr>
      </p:pic>
      <p:sp>
        <p:nvSpPr>
          <p:cNvPr id="246" name="Shape 564"/>
          <p:cNvSpPr/>
          <p:nvPr/>
        </p:nvSpPr>
        <p:spPr>
          <a:xfrm>
            <a:off x="4610231" y="2815883"/>
            <a:ext cx="1124586" cy="393702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 cap="flat">
            <a:solidFill>
              <a:srgbClr val="527E34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r">
              <a:defRPr sz="1200">
                <a:solidFill>
                  <a:srgbClr val="FFFFFF"/>
                </a:solidFill>
              </a:defRPr>
            </a:pPr>
            <a:r>
              <a:rPr lang="zh-CN" altLang="en-US" dirty="0" smtClean="0"/>
              <a:t>携带闺蜜</a:t>
            </a:r>
            <a:endParaRPr dirty="0"/>
          </a:p>
        </p:txBody>
      </p:sp>
      <p:sp>
        <p:nvSpPr>
          <p:cNvPr id="247" name="Shape 562"/>
          <p:cNvSpPr/>
          <p:nvPr/>
        </p:nvSpPr>
        <p:spPr>
          <a:xfrm>
            <a:off x="4664014" y="2904077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r">
              <a:defRPr>
                <a:solidFill>
                  <a:srgbClr val="FFFFFF"/>
                </a:solidFill>
              </a:defRPr>
            </a:pPr>
            <a:endParaRPr dirty="0"/>
          </a:p>
        </p:txBody>
      </p:sp>
      <p:grpSp>
        <p:nvGrpSpPr>
          <p:cNvPr id="248" name="Group 554"/>
          <p:cNvGrpSpPr/>
          <p:nvPr/>
        </p:nvGrpSpPr>
        <p:grpSpPr>
          <a:xfrm>
            <a:off x="8108996" y="1764032"/>
            <a:ext cx="3022601" cy="4445001"/>
            <a:chOff x="0" y="0"/>
            <a:chExt cx="3022600" cy="4445000"/>
          </a:xfrm>
        </p:grpSpPr>
        <p:sp>
          <p:nvSpPr>
            <p:cNvPr id="249" name="Shape 5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50" name="Shape 5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51" name="Shape 555"/>
          <p:cNvSpPr/>
          <p:nvPr/>
        </p:nvSpPr>
        <p:spPr>
          <a:xfrm>
            <a:off x="8108996" y="1764030"/>
            <a:ext cx="3022601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252" name="Shape 556"/>
          <p:cNvSpPr/>
          <p:nvPr/>
        </p:nvSpPr>
        <p:spPr>
          <a:xfrm>
            <a:off x="9024264" y="1877002"/>
            <a:ext cx="124649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dirty="0" smtClean="0"/>
              <a:t>支付保证金</a:t>
            </a:r>
            <a:endParaRPr dirty="0"/>
          </a:p>
        </p:txBody>
      </p:sp>
      <p:sp>
        <p:nvSpPr>
          <p:cNvPr id="253" name="Shape 557"/>
          <p:cNvSpPr/>
          <p:nvPr/>
        </p:nvSpPr>
        <p:spPr>
          <a:xfrm>
            <a:off x="8235422" y="1855285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39408" y="2386870"/>
            <a:ext cx="267149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为了保证你们能够真实见面，我们将收取见面的保证金。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我们承诺：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0000"/>
                </a:solidFill>
              </a:rPr>
              <a:t>见面后立即退还到您的现金账号。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0000"/>
                </a:solidFill>
              </a:rPr>
              <a:t>因为任何原因见面失败，将会在</a:t>
            </a:r>
            <a:r>
              <a:rPr lang="en-US" altLang="zh-CN" sz="1400" dirty="0" smtClean="0">
                <a:solidFill>
                  <a:srgbClr val="000000"/>
                </a:solidFill>
              </a:rPr>
              <a:t>7</a:t>
            </a:r>
            <a:r>
              <a:rPr lang="zh-CN" altLang="en-US" sz="1400" dirty="0" smtClean="0">
                <a:solidFill>
                  <a:srgbClr val="000000"/>
                </a:solidFill>
              </a:rPr>
              <a:t>天内退还保证金。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roup 569"/>
          <p:cNvGrpSpPr/>
          <p:nvPr/>
        </p:nvGrpSpPr>
        <p:grpSpPr>
          <a:xfrm>
            <a:off x="9621109" y="5120618"/>
            <a:ext cx="991139" cy="728126"/>
            <a:chOff x="-29074" y="188734"/>
            <a:chExt cx="1142832" cy="900972"/>
          </a:xfrm>
        </p:grpSpPr>
        <p:sp>
          <p:nvSpPr>
            <p:cNvPr id="307" name="Shape 567"/>
            <p:cNvSpPr/>
            <p:nvPr/>
          </p:nvSpPr>
          <p:spPr>
            <a:xfrm>
              <a:off x="-29074" y="283074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Shape 568"/>
            <p:cNvSpPr/>
            <p:nvPr/>
          </p:nvSpPr>
          <p:spPr>
            <a:xfrm>
              <a:off x="5697" y="188734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F8F8F8"/>
                  </a:solidFill>
                </a:rPr>
                <a:t>保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存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50</a:t>
              </a:r>
              <a:r>
                <a:rPr lang="zh-CN" altLang="en-US" dirty="0">
                  <a:solidFill>
                    <a:srgbClr val="F8F8F8"/>
                  </a:solidFill>
                </a:rPr>
                <a:t>元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311" name="Shape 568"/>
          <p:cNvSpPr/>
          <p:nvPr/>
        </p:nvSpPr>
        <p:spPr>
          <a:xfrm>
            <a:off x="8384561" y="5120618"/>
            <a:ext cx="930827" cy="728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zh-CN" altLang="en-US" sz="1200" dirty="0" smtClean="0">
                <a:solidFill>
                  <a:schemeClr val="bg1"/>
                </a:solidFill>
              </a:rPr>
              <a:t>取消见面</a:t>
            </a:r>
            <a:r>
              <a:rPr lang="en-US" altLang="zh-CN" sz="1200" dirty="0" smtClean="0">
                <a:solidFill>
                  <a:schemeClr val="bg1"/>
                </a:solidFill>
              </a:rPr>
              <a:t>&gt;&gt;</a:t>
            </a:r>
            <a:endParaRPr sz="1200" dirty="0">
              <a:solidFill>
                <a:schemeClr val="bg1"/>
              </a:solidFill>
            </a:endParaRPr>
          </a:p>
        </p:txBody>
      </p:sp>
      <p:cxnSp>
        <p:nvCxnSpPr>
          <p:cNvPr id="312" name="直接箭头连接符 311"/>
          <p:cNvCxnSpPr/>
          <p:nvPr/>
        </p:nvCxnSpPr>
        <p:spPr>
          <a:xfrm flipH="1" flipV="1">
            <a:off x="10703990" y="5536846"/>
            <a:ext cx="1074639" cy="14446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3" name="文本框 312"/>
          <p:cNvSpPr txBox="1"/>
          <p:nvPr/>
        </p:nvSpPr>
        <p:spPr>
          <a:xfrm>
            <a:off x="11451885" y="5101868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9900"/>
                </a:solidFill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174631" y="3238491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24929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375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婚恋市场机会（缘起）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1968500" y="3654824"/>
            <a:ext cx="3086100" cy="723901"/>
            <a:chOff x="0" y="0"/>
            <a:chExt cx="3086100" cy="72390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30861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5337" y="39751"/>
              <a:ext cx="3015426" cy="644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t>世纪佳缘 （2亿美元市值）</a:t>
              </a:r>
              <a:endParaRPr>
                <a:solidFill>
                  <a:srgbClr val="FFFFFF"/>
                </a:solidFill>
              </a:endParaRPr>
            </a:p>
            <a:p>
              <a:pPr lvl="0"/>
              <a:r>
                <a:t>月活用户数：620万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968500" y="4613278"/>
            <a:ext cx="3086100" cy="723901"/>
            <a:chOff x="0" y="0"/>
            <a:chExt cx="3086100" cy="723900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30861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337" y="182880"/>
              <a:ext cx="301542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t>百合网（3亿美元估值）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7543800" y="4644630"/>
            <a:ext cx="3086100" cy="723901"/>
            <a:chOff x="0" y="0"/>
            <a:chExt cx="3086100" cy="7239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30861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35337" y="46101"/>
              <a:ext cx="3015426" cy="631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t>陌陌（30亿美元市值）</a:t>
              </a:r>
              <a:endParaRPr>
                <a:solidFill>
                  <a:srgbClr val="FFFFFF"/>
                </a:solidFill>
              </a:endParaRPr>
            </a:p>
            <a:p>
              <a:pPr lvl="0"/>
              <a:r>
                <a:t>月活用户数：7810万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7543800" y="3680721"/>
            <a:ext cx="3086100" cy="723901"/>
            <a:chOff x="0" y="0"/>
            <a:chExt cx="3086100" cy="723900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30861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35337" y="46101"/>
              <a:ext cx="3015426" cy="631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t>Tinder（10亿美元估值）</a:t>
              </a:r>
              <a:endParaRPr>
                <a:solidFill>
                  <a:srgbClr val="FFFFFF"/>
                </a:solidFill>
              </a:endParaRPr>
            </a:p>
            <a:p>
              <a:pPr lvl="0"/>
              <a:r>
                <a:t>活跃用户数：号称5000万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930400" y="5634437"/>
            <a:ext cx="8699500" cy="723901"/>
            <a:chOff x="0" y="0"/>
            <a:chExt cx="8699500" cy="723900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86995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35337" y="182880"/>
              <a:ext cx="862882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t>中国单身男女数量1.8亿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968500" y="2686944"/>
            <a:ext cx="5575300" cy="723901"/>
            <a:chOff x="0" y="0"/>
            <a:chExt cx="5575300" cy="723900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55753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5337" y="62230"/>
              <a:ext cx="5504626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t>快相亲：</a:t>
              </a:r>
              <a:endParaRPr>
                <a:solidFill>
                  <a:srgbClr val="FFFFFF"/>
                </a:solidFill>
              </a:endParaRPr>
            </a:p>
            <a:p>
              <a:pPr lvl="0"/>
              <a:r>
                <a:t>目标月活用户数：1000万，单月收入：1000万元</a:t>
              </a:r>
            </a:p>
          </p:txBody>
        </p:sp>
      </p:grpSp>
      <p:sp>
        <p:nvSpPr>
          <p:cNvPr id="71" name="Shape 71"/>
          <p:cNvSpPr/>
          <p:nvPr/>
        </p:nvSpPr>
        <p:spPr>
          <a:xfrm>
            <a:off x="7774366" y="2895006"/>
            <a:ext cx="281732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1400">
                <a:solidFill>
                  <a:srgbClr val="808080"/>
                </a:solidFill>
              </a:rPr>
              <a:t>1000万人X1次见面X1元钱消费分成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992505" y="453563"/>
            <a:ext cx="7450889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接受约会</a:t>
            </a:r>
            <a:r>
              <a:rPr sz="4400" dirty="0" smtClean="0">
                <a:solidFill>
                  <a:srgbClr val="FFFFFF"/>
                </a:solidFill>
              </a:rPr>
              <a:t>（</a:t>
            </a:r>
            <a:r>
              <a:rPr lang="zh-CN" altLang="en-US" sz="4400" dirty="0" smtClean="0">
                <a:solidFill>
                  <a:srgbClr val="FFFFFF"/>
                </a:solidFill>
              </a:rPr>
              <a:t>再次确认</a:t>
            </a:r>
            <a:r>
              <a:rPr sz="4400" dirty="0" err="1" smtClean="0">
                <a:solidFill>
                  <a:srgbClr val="FFFFFF"/>
                </a:solidFill>
              </a:rPr>
              <a:t>地点</a:t>
            </a:r>
            <a:r>
              <a:rPr sz="4400" dirty="0">
                <a:solidFill>
                  <a:srgbClr val="FFFFFF"/>
                </a:solidFill>
              </a:rPr>
              <a:t>）</a:t>
            </a:r>
          </a:p>
        </p:txBody>
      </p:sp>
      <p:grpSp>
        <p:nvGrpSpPr>
          <p:cNvPr id="248" name="Group 554"/>
          <p:cNvGrpSpPr/>
          <p:nvPr/>
        </p:nvGrpSpPr>
        <p:grpSpPr>
          <a:xfrm>
            <a:off x="8108996" y="1764032"/>
            <a:ext cx="3022601" cy="4445001"/>
            <a:chOff x="0" y="0"/>
            <a:chExt cx="3022600" cy="4445000"/>
          </a:xfrm>
        </p:grpSpPr>
        <p:sp>
          <p:nvSpPr>
            <p:cNvPr id="249" name="Shape 5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50" name="Shape 5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51" name="Shape 555"/>
          <p:cNvSpPr/>
          <p:nvPr/>
        </p:nvSpPr>
        <p:spPr>
          <a:xfrm>
            <a:off x="8108996" y="1764030"/>
            <a:ext cx="3022601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252" name="Shape 556"/>
          <p:cNvSpPr/>
          <p:nvPr/>
        </p:nvSpPr>
        <p:spPr>
          <a:xfrm>
            <a:off x="9024264" y="1877002"/>
            <a:ext cx="124649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dirty="0" smtClean="0"/>
              <a:t>支付保证金</a:t>
            </a:r>
            <a:endParaRPr dirty="0"/>
          </a:p>
        </p:txBody>
      </p:sp>
      <p:sp>
        <p:nvSpPr>
          <p:cNvPr id="253" name="Shape 557"/>
          <p:cNvSpPr/>
          <p:nvPr/>
        </p:nvSpPr>
        <p:spPr>
          <a:xfrm>
            <a:off x="8235422" y="1855285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39408" y="3139844"/>
            <a:ext cx="267149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为了保证你们能够真实见面，我们将收取见面的保证金。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我们承诺：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0000"/>
                </a:solidFill>
              </a:rPr>
              <a:t>见面后立即退还到您的现金账号。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0000"/>
                </a:solidFill>
              </a:rPr>
              <a:t>因为任何原因见面失败，将会在</a:t>
            </a:r>
            <a:r>
              <a:rPr lang="en-US" altLang="zh-CN" sz="1400" dirty="0" smtClean="0">
                <a:solidFill>
                  <a:srgbClr val="000000"/>
                </a:solidFill>
              </a:rPr>
              <a:t>7</a:t>
            </a:r>
            <a:r>
              <a:rPr lang="zh-CN" altLang="en-US" sz="1400" dirty="0" smtClean="0">
                <a:solidFill>
                  <a:srgbClr val="000000"/>
                </a:solidFill>
              </a:rPr>
              <a:t>天内退还保证金。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roup 569"/>
          <p:cNvGrpSpPr/>
          <p:nvPr/>
        </p:nvGrpSpPr>
        <p:grpSpPr>
          <a:xfrm>
            <a:off x="8659696" y="5154965"/>
            <a:ext cx="2030916" cy="728126"/>
            <a:chOff x="-29074" y="188734"/>
            <a:chExt cx="1142832" cy="900972"/>
          </a:xfrm>
        </p:grpSpPr>
        <p:sp>
          <p:nvSpPr>
            <p:cNvPr id="307" name="Shape 567"/>
            <p:cNvSpPr/>
            <p:nvPr/>
          </p:nvSpPr>
          <p:spPr>
            <a:xfrm>
              <a:off x="-29074" y="283074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Shape 568"/>
            <p:cNvSpPr/>
            <p:nvPr/>
          </p:nvSpPr>
          <p:spPr>
            <a:xfrm>
              <a:off x="5697" y="188734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保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存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50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元，并开始聊天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11" name="Shape 568"/>
          <p:cNvSpPr/>
          <p:nvPr/>
        </p:nvSpPr>
        <p:spPr>
          <a:xfrm>
            <a:off x="9704461" y="5642755"/>
            <a:ext cx="930827" cy="728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zh-CN" altLang="en-US" sz="1200" dirty="0" smtClean="0">
                <a:solidFill>
                  <a:schemeClr val="bg1"/>
                </a:solidFill>
              </a:rPr>
              <a:t>取消见面</a:t>
            </a:r>
            <a:r>
              <a:rPr lang="en-US" altLang="zh-CN" sz="1200" dirty="0" smtClean="0">
                <a:solidFill>
                  <a:schemeClr val="bg1"/>
                </a:solidFill>
              </a:rPr>
              <a:t>&gt;&gt;</a:t>
            </a:r>
            <a:endParaRPr sz="1200" dirty="0">
              <a:solidFill>
                <a:schemeClr val="bg1"/>
              </a:solidFill>
            </a:endParaRPr>
          </a:p>
        </p:txBody>
      </p:sp>
      <p:grpSp>
        <p:nvGrpSpPr>
          <p:cNvPr id="136" name="Group 343"/>
          <p:cNvGrpSpPr/>
          <p:nvPr/>
        </p:nvGrpSpPr>
        <p:grpSpPr>
          <a:xfrm>
            <a:off x="990600" y="1931988"/>
            <a:ext cx="2530618" cy="4445001"/>
            <a:chOff x="0" y="0"/>
            <a:chExt cx="3022600" cy="4445000"/>
          </a:xfrm>
        </p:grpSpPr>
        <p:sp>
          <p:nvSpPr>
            <p:cNvPr id="137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139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141" name="Group 346"/>
          <p:cNvGrpSpPr/>
          <p:nvPr/>
        </p:nvGrpSpPr>
        <p:grpSpPr>
          <a:xfrm>
            <a:off x="990600" y="1931988"/>
            <a:ext cx="2519082" cy="488951"/>
            <a:chOff x="0" y="0"/>
            <a:chExt cx="3022600" cy="488950"/>
          </a:xfrm>
        </p:grpSpPr>
        <p:sp>
          <p:nvSpPr>
            <p:cNvPr id="142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143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800" dirty="0"/>
                <a:t>我</a:t>
              </a:r>
              <a:endParaRPr sz="1400" dirty="0"/>
            </a:p>
          </p:txBody>
        </p:sp>
      </p:grpSp>
      <p:sp>
        <p:nvSpPr>
          <p:cNvPr id="144" name="Shape 347"/>
          <p:cNvSpPr/>
          <p:nvPr/>
        </p:nvSpPr>
        <p:spPr>
          <a:xfrm>
            <a:off x="1019175" y="1978204"/>
            <a:ext cx="18670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145" name="Shape 356"/>
          <p:cNvSpPr/>
          <p:nvPr/>
        </p:nvSpPr>
        <p:spPr>
          <a:xfrm>
            <a:off x="8054975" y="1904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146" name="椭圆 145"/>
          <p:cNvSpPr/>
          <p:nvPr/>
        </p:nvSpPr>
        <p:spPr>
          <a:xfrm>
            <a:off x="1084738" y="2527525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roup 389"/>
          <p:cNvGrpSpPr/>
          <p:nvPr/>
        </p:nvGrpSpPr>
        <p:grpSpPr>
          <a:xfrm>
            <a:off x="1061376" y="2994286"/>
            <a:ext cx="412791" cy="241917"/>
            <a:chOff x="0" y="0"/>
            <a:chExt cx="495300" cy="241916"/>
          </a:xfrm>
        </p:grpSpPr>
        <p:sp>
          <p:nvSpPr>
            <p:cNvPr id="148" name="Shape 387"/>
            <p:cNvSpPr/>
            <p:nvPr/>
          </p:nvSpPr>
          <p:spPr>
            <a:xfrm>
              <a:off x="0" y="0"/>
              <a:ext cx="495300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Shape 388"/>
            <p:cNvSpPr/>
            <p:nvPr/>
          </p:nvSpPr>
          <p:spPr>
            <a:xfrm>
              <a:off x="11808" y="19801"/>
              <a:ext cx="471684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机会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0" name="Shape 390"/>
          <p:cNvSpPr/>
          <p:nvPr/>
        </p:nvSpPr>
        <p:spPr>
          <a:xfrm>
            <a:off x="1489149" y="2977737"/>
            <a:ext cx="1424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sz="1200" dirty="0" smtClean="0"/>
              <a:t>5</a:t>
            </a:r>
            <a:endParaRPr sz="1200" dirty="0"/>
          </a:p>
        </p:txBody>
      </p:sp>
      <p:grpSp>
        <p:nvGrpSpPr>
          <p:cNvPr id="151" name="Group 393"/>
          <p:cNvGrpSpPr/>
          <p:nvPr/>
        </p:nvGrpSpPr>
        <p:grpSpPr>
          <a:xfrm>
            <a:off x="1758728" y="3001475"/>
            <a:ext cx="411086" cy="247895"/>
            <a:chOff x="-434686" y="7189"/>
            <a:chExt cx="493254" cy="247894"/>
          </a:xfrm>
        </p:grpSpPr>
        <p:sp>
          <p:nvSpPr>
            <p:cNvPr id="152" name="Shape 391"/>
            <p:cNvSpPr/>
            <p:nvPr/>
          </p:nvSpPr>
          <p:spPr>
            <a:xfrm>
              <a:off x="-434686" y="13167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Shape 392"/>
            <p:cNvSpPr/>
            <p:nvPr/>
          </p:nvSpPr>
          <p:spPr>
            <a:xfrm>
              <a:off x="-408587" y="7189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信誉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6" name="Shape 394"/>
          <p:cNvSpPr/>
          <p:nvPr/>
        </p:nvSpPr>
        <p:spPr>
          <a:xfrm>
            <a:off x="2160400" y="2979833"/>
            <a:ext cx="26272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/>
              <a:t>99</a:t>
            </a:r>
          </a:p>
        </p:txBody>
      </p:sp>
      <p:grpSp>
        <p:nvGrpSpPr>
          <p:cNvPr id="157" name="Group 397"/>
          <p:cNvGrpSpPr/>
          <p:nvPr/>
        </p:nvGrpSpPr>
        <p:grpSpPr>
          <a:xfrm>
            <a:off x="2470378" y="2995781"/>
            <a:ext cx="409018" cy="254653"/>
            <a:chOff x="-952657" y="-376751"/>
            <a:chExt cx="490772" cy="254652"/>
          </a:xfrm>
        </p:grpSpPr>
        <p:sp>
          <p:nvSpPr>
            <p:cNvPr id="158" name="Shape 395"/>
            <p:cNvSpPr/>
            <p:nvPr/>
          </p:nvSpPr>
          <p:spPr>
            <a:xfrm>
              <a:off x="-952657" y="-376751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Shape 396"/>
            <p:cNvSpPr/>
            <p:nvPr/>
          </p:nvSpPr>
          <p:spPr>
            <a:xfrm>
              <a:off x="-947206" y="-324412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缘分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0" name="Shape 398"/>
          <p:cNvSpPr/>
          <p:nvPr/>
        </p:nvSpPr>
        <p:spPr>
          <a:xfrm>
            <a:off x="2910557" y="2986877"/>
            <a:ext cx="34198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lang="en-US" sz="1200" dirty="0" smtClean="0"/>
              <a:t>50</a:t>
            </a:r>
            <a:endParaRPr sz="1200" dirty="0"/>
          </a:p>
        </p:txBody>
      </p:sp>
      <p:sp>
        <p:nvSpPr>
          <p:cNvPr id="161" name="文本框 160"/>
          <p:cNvSpPr txBox="1"/>
          <p:nvPr/>
        </p:nvSpPr>
        <p:spPr>
          <a:xfrm>
            <a:off x="1615350" y="2447334"/>
            <a:ext cx="13528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林志林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565151" y="2665359"/>
            <a:ext cx="159941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已经进行过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次快相亲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roup 346"/>
          <p:cNvGrpSpPr/>
          <p:nvPr/>
        </p:nvGrpSpPr>
        <p:grpSpPr>
          <a:xfrm>
            <a:off x="990600" y="3334195"/>
            <a:ext cx="2530618" cy="420866"/>
            <a:chOff x="0" y="0"/>
            <a:chExt cx="3022600" cy="488950"/>
          </a:xfrm>
        </p:grpSpPr>
        <p:sp>
          <p:nvSpPr>
            <p:cNvPr id="164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165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 algn="l">
                <a:defRPr sz="1800"/>
              </a:pPr>
              <a:r>
                <a:rPr lang="zh-CN" altLang="en-US" sz="1800" dirty="0" smtClean="0"/>
                <a:t>  相册</a:t>
              </a:r>
              <a:endParaRPr sz="1400" dirty="0"/>
            </a:p>
          </p:txBody>
        </p:sp>
      </p:grpSp>
      <p:sp>
        <p:nvSpPr>
          <p:cNvPr id="166" name="Shape 345"/>
          <p:cNvSpPr/>
          <p:nvPr/>
        </p:nvSpPr>
        <p:spPr>
          <a:xfrm>
            <a:off x="3337989" y="3168497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67" name="Shape 344"/>
          <p:cNvSpPr/>
          <p:nvPr/>
        </p:nvSpPr>
        <p:spPr>
          <a:xfrm>
            <a:off x="990600" y="4449895"/>
            <a:ext cx="2530618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68" name="Shape 345"/>
          <p:cNvSpPr/>
          <p:nvPr/>
        </p:nvSpPr>
        <p:spPr>
          <a:xfrm>
            <a:off x="996827" y="450391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zh-CN" altLang="en-US" sz="1800" dirty="0"/>
              <a:t>资料</a:t>
            </a:r>
            <a:endParaRPr sz="1400" dirty="0"/>
          </a:p>
        </p:txBody>
      </p:sp>
      <p:sp>
        <p:nvSpPr>
          <p:cNvPr id="169" name="Shape 345"/>
          <p:cNvSpPr/>
          <p:nvPr/>
        </p:nvSpPr>
        <p:spPr>
          <a:xfrm>
            <a:off x="3348489" y="4194646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70" name="Shape 345"/>
          <p:cNvSpPr/>
          <p:nvPr/>
        </p:nvSpPr>
        <p:spPr>
          <a:xfrm>
            <a:off x="2742568" y="4550127"/>
            <a:ext cx="76306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400" dirty="0" smtClean="0"/>
              <a:t>已认证</a:t>
            </a:r>
            <a:endParaRPr sz="1400" dirty="0"/>
          </a:p>
        </p:txBody>
      </p:sp>
      <p:sp>
        <p:nvSpPr>
          <p:cNvPr id="171" name="Shape 344"/>
          <p:cNvSpPr/>
          <p:nvPr/>
        </p:nvSpPr>
        <p:spPr>
          <a:xfrm>
            <a:off x="1001877" y="4872270"/>
            <a:ext cx="2510913" cy="37396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72" name="Shape 345"/>
          <p:cNvSpPr/>
          <p:nvPr/>
        </p:nvSpPr>
        <p:spPr>
          <a:xfrm>
            <a:off x="987402" y="4898217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攻略</a:t>
            </a:r>
            <a:endParaRPr sz="1400" dirty="0"/>
          </a:p>
        </p:txBody>
      </p:sp>
      <p:sp>
        <p:nvSpPr>
          <p:cNvPr id="173" name="Shape 345"/>
          <p:cNvSpPr/>
          <p:nvPr/>
        </p:nvSpPr>
        <p:spPr>
          <a:xfrm>
            <a:off x="3348622" y="4644078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74" name="Shape 344"/>
          <p:cNvSpPr/>
          <p:nvPr/>
        </p:nvSpPr>
        <p:spPr>
          <a:xfrm>
            <a:off x="1001772" y="5313839"/>
            <a:ext cx="2530618" cy="34382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75" name="Shape 345"/>
          <p:cNvSpPr/>
          <p:nvPr/>
        </p:nvSpPr>
        <p:spPr>
          <a:xfrm>
            <a:off x="976833" y="5332699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帮助</a:t>
            </a:r>
            <a:endParaRPr sz="1400" dirty="0"/>
          </a:p>
        </p:txBody>
      </p:sp>
      <p:sp>
        <p:nvSpPr>
          <p:cNvPr id="176" name="Shape 345"/>
          <p:cNvSpPr/>
          <p:nvPr/>
        </p:nvSpPr>
        <p:spPr>
          <a:xfrm>
            <a:off x="3338686" y="5042929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77" name="Shape 344"/>
          <p:cNvSpPr/>
          <p:nvPr/>
        </p:nvSpPr>
        <p:spPr>
          <a:xfrm>
            <a:off x="996827" y="5718403"/>
            <a:ext cx="2510913" cy="39595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78" name="Shape 345"/>
          <p:cNvSpPr/>
          <p:nvPr/>
        </p:nvSpPr>
        <p:spPr>
          <a:xfrm>
            <a:off x="953050" y="5756913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免费券</a:t>
            </a:r>
            <a:endParaRPr sz="1400" dirty="0"/>
          </a:p>
        </p:txBody>
      </p:sp>
      <p:sp>
        <p:nvSpPr>
          <p:cNvPr id="179" name="Shape 345"/>
          <p:cNvSpPr/>
          <p:nvPr/>
        </p:nvSpPr>
        <p:spPr>
          <a:xfrm>
            <a:off x="3326537" y="5455451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80" name="Shape 345"/>
          <p:cNvSpPr/>
          <p:nvPr/>
        </p:nvSpPr>
        <p:spPr>
          <a:xfrm>
            <a:off x="2925570" y="3431759"/>
            <a:ext cx="76306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en-US" dirty="0" smtClean="0"/>
              <a:t>5</a:t>
            </a:r>
            <a:r>
              <a:rPr lang="zh-CN" altLang="en-US" dirty="0"/>
              <a:t>张</a:t>
            </a:r>
            <a:endParaRPr sz="1400" dirty="0"/>
          </a:p>
        </p:txBody>
      </p:sp>
      <p:sp>
        <p:nvSpPr>
          <p:cNvPr id="181" name="Shape 345"/>
          <p:cNvSpPr/>
          <p:nvPr/>
        </p:nvSpPr>
        <p:spPr>
          <a:xfrm>
            <a:off x="1606162" y="3466565"/>
            <a:ext cx="127795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200" dirty="0" smtClean="0"/>
              <a:t>想看你的家庭视频</a:t>
            </a:r>
            <a:r>
              <a:rPr lang="en-US" altLang="zh-CN" sz="1200" dirty="0" smtClean="0"/>
              <a:t>!</a:t>
            </a:r>
            <a:endParaRPr sz="1200" dirty="0"/>
          </a:p>
        </p:txBody>
      </p:sp>
      <p:grpSp>
        <p:nvGrpSpPr>
          <p:cNvPr id="185" name="Group 427"/>
          <p:cNvGrpSpPr/>
          <p:nvPr/>
        </p:nvGrpSpPr>
        <p:grpSpPr>
          <a:xfrm>
            <a:off x="3505637" y="1931991"/>
            <a:ext cx="3022600" cy="4445001"/>
            <a:chOff x="0" y="0"/>
            <a:chExt cx="3022600" cy="4445000"/>
          </a:xfrm>
        </p:grpSpPr>
        <p:sp>
          <p:nvSpPr>
            <p:cNvPr id="187" name="Shape 425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96" name="Shape 426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197" name="Shape 428"/>
          <p:cNvSpPr/>
          <p:nvPr/>
        </p:nvSpPr>
        <p:spPr>
          <a:xfrm>
            <a:off x="3505637" y="1931988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198" name="Group 431"/>
          <p:cNvGrpSpPr/>
          <p:nvPr/>
        </p:nvGrpSpPr>
        <p:grpSpPr>
          <a:xfrm>
            <a:off x="5880443" y="2035304"/>
            <a:ext cx="520701" cy="303213"/>
            <a:chOff x="0" y="0"/>
            <a:chExt cx="520700" cy="303212"/>
          </a:xfrm>
        </p:grpSpPr>
        <p:sp>
          <p:nvSpPr>
            <p:cNvPr id="204" name="Shape 42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205" name="Shape 43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206" name="Group 434"/>
          <p:cNvGrpSpPr/>
          <p:nvPr/>
        </p:nvGrpSpPr>
        <p:grpSpPr>
          <a:xfrm>
            <a:off x="3579203" y="2035304"/>
            <a:ext cx="520701" cy="303213"/>
            <a:chOff x="0" y="0"/>
            <a:chExt cx="520700" cy="303212"/>
          </a:xfrm>
        </p:grpSpPr>
        <p:sp>
          <p:nvSpPr>
            <p:cNvPr id="209" name="Shape 432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211" name="Shape 433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213" name="Shape 435"/>
          <p:cNvSpPr/>
          <p:nvPr/>
        </p:nvSpPr>
        <p:spPr>
          <a:xfrm>
            <a:off x="3991953" y="2063955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4" name="Group 438"/>
          <p:cNvGrpSpPr/>
          <p:nvPr/>
        </p:nvGrpSpPr>
        <p:grpSpPr>
          <a:xfrm>
            <a:off x="3780499" y="3225364"/>
            <a:ext cx="2419351" cy="2311484"/>
            <a:chOff x="0" y="0"/>
            <a:chExt cx="2419350" cy="2311482"/>
          </a:xfrm>
        </p:grpSpPr>
        <p:sp>
          <p:nvSpPr>
            <p:cNvPr id="254" name="Shape 436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55" name="Shape 437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256" name="Shape 439"/>
          <p:cNvSpPr/>
          <p:nvPr/>
        </p:nvSpPr>
        <p:spPr>
          <a:xfrm>
            <a:off x="4814279" y="2044961"/>
            <a:ext cx="4597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pic>
        <p:nvPicPr>
          <p:cNvPr id="257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3990618" y="3276163"/>
            <a:ext cx="2071625" cy="2137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Group 446"/>
          <p:cNvGrpSpPr/>
          <p:nvPr/>
        </p:nvGrpSpPr>
        <p:grpSpPr>
          <a:xfrm>
            <a:off x="4511639" y="2977737"/>
            <a:ext cx="1029644" cy="393701"/>
            <a:chOff x="0" y="0"/>
            <a:chExt cx="1029642" cy="393700"/>
          </a:xfrm>
        </p:grpSpPr>
        <p:sp>
          <p:nvSpPr>
            <p:cNvPr id="259" name="Shape 444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Shape 445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261" name="Group 461"/>
          <p:cNvGrpSpPr/>
          <p:nvPr/>
        </p:nvGrpSpPr>
        <p:grpSpPr>
          <a:xfrm>
            <a:off x="3788467" y="5180700"/>
            <a:ext cx="1142832" cy="712293"/>
            <a:chOff x="0" y="0"/>
            <a:chExt cx="1142831" cy="712292"/>
          </a:xfrm>
        </p:grpSpPr>
        <p:sp>
          <p:nvSpPr>
            <p:cNvPr id="262" name="Shape 45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46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无爱</a:t>
              </a:r>
            </a:p>
          </p:txBody>
        </p:sp>
      </p:grpSp>
      <p:sp>
        <p:nvSpPr>
          <p:cNvPr id="264" name="矩形 263"/>
          <p:cNvSpPr/>
          <p:nvPr/>
        </p:nvSpPr>
        <p:spPr>
          <a:xfrm>
            <a:off x="3893336" y="1438835"/>
            <a:ext cx="4161639" cy="5109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344"/>
          <p:cNvSpPr/>
          <p:nvPr/>
        </p:nvSpPr>
        <p:spPr>
          <a:xfrm>
            <a:off x="989694" y="3907060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266" name="Shape 345"/>
          <p:cNvSpPr/>
          <p:nvPr/>
        </p:nvSpPr>
        <p:spPr>
          <a:xfrm>
            <a:off x="1112526" y="394718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通知</a:t>
            </a:r>
            <a:endParaRPr sz="1800" dirty="0"/>
          </a:p>
        </p:txBody>
      </p:sp>
      <p:sp>
        <p:nvSpPr>
          <p:cNvPr id="267" name="Shape 344"/>
          <p:cNvSpPr/>
          <p:nvPr/>
        </p:nvSpPr>
        <p:spPr>
          <a:xfrm>
            <a:off x="2343736" y="3899773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268" name="Shape 345"/>
          <p:cNvSpPr/>
          <p:nvPr/>
        </p:nvSpPr>
        <p:spPr>
          <a:xfrm>
            <a:off x="3164571" y="3936054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269" name="Shape 345"/>
          <p:cNvSpPr/>
          <p:nvPr/>
        </p:nvSpPr>
        <p:spPr>
          <a:xfrm>
            <a:off x="1758728" y="3966896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270" name="Shape 345"/>
          <p:cNvSpPr/>
          <p:nvPr/>
        </p:nvSpPr>
        <p:spPr>
          <a:xfrm>
            <a:off x="2379913" y="3951314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私信</a:t>
            </a:r>
            <a:endParaRPr sz="1800" dirty="0"/>
          </a:p>
        </p:txBody>
      </p:sp>
      <p:sp>
        <p:nvSpPr>
          <p:cNvPr id="271" name="Shape 435"/>
          <p:cNvSpPr/>
          <p:nvPr/>
        </p:nvSpPr>
        <p:spPr>
          <a:xfrm>
            <a:off x="1638036" y="3992104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Shape 435"/>
          <p:cNvSpPr/>
          <p:nvPr/>
        </p:nvSpPr>
        <p:spPr>
          <a:xfrm>
            <a:off x="3014139" y="4010146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3" name="Group 343"/>
          <p:cNvGrpSpPr/>
          <p:nvPr/>
        </p:nvGrpSpPr>
        <p:grpSpPr>
          <a:xfrm>
            <a:off x="4844504" y="1852052"/>
            <a:ext cx="3022600" cy="4445000"/>
            <a:chOff x="0" y="0"/>
            <a:chExt cx="3022600" cy="4445000"/>
          </a:xfrm>
        </p:grpSpPr>
        <p:sp>
          <p:nvSpPr>
            <p:cNvPr id="274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75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 dirty="0"/>
                <a:t>.</a:t>
              </a:r>
            </a:p>
          </p:txBody>
        </p:sp>
      </p:grpSp>
      <p:grpSp>
        <p:nvGrpSpPr>
          <p:cNvPr id="276" name="Group 346"/>
          <p:cNvGrpSpPr/>
          <p:nvPr/>
        </p:nvGrpSpPr>
        <p:grpSpPr>
          <a:xfrm>
            <a:off x="4844504" y="1904801"/>
            <a:ext cx="3022600" cy="488951"/>
            <a:chOff x="0" y="0"/>
            <a:chExt cx="3022600" cy="488950"/>
          </a:xfrm>
        </p:grpSpPr>
        <p:sp>
          <p:nvSpPr>
            <p:cNvPr id="277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278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</a:t>
              </a:r>
              <a:endParaRPr sz="1400" dirty="0"/>
            </a:p>
          </p:txBody>
        </p:sp>
      </p:grpSp>
      <p:sp>
        <p:nvSpPr>
          <p:cNvPr id="279" name="Shape 347"/>
          <p:cNvSpPr/>
          <p:nvPr/>
        </p:nvSpPr>
        <p:spPr>
          <a:xfrm>
            <a:off x="4873079" y="195101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sp>
        <p:nvSpPr>
          <p:cNvPr id="280" name="Shape 344"/>
          <p:cNvSpPr/>
          <p:nvPr/>
        </p:nvSpPr>
        <p:spPr>
          <a:xfrm>
            <a:off x="4849397" y="2623666"/>
            <a:ext cx="3017707" cy="75535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281" name="Shape 345"/>
          <p:cNvSpPr/>
          <p:nvPr/>
        </p:nvSpPr>
        <p:spPr>
          <a:xfrm>
            <a:off x="7455506" y="2862845"/>
            <a:ext cx="4115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5489313" y="2876513"/>
            <a:ext cx="17583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王小川已接受见面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4958513" y="2819531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435"/>
          <p:cNvSpPr/>
          <p:nvPr/>
        </p:nvSpPr>
        <p:spPr>
          <a:xfrm>
            <a:off x="7329029" y="2899452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0" name="Group 569"/>
          <p:cNvGrpSpPr/>
          <p:nvPr/>
        </p:nvGrpSpPr>
        <p:grpSpPr>
          <a:xfrm>
            <a:off x="8379339" y="2249870"/>
            <a:ext cx="2631561" cy="728126"/>
            <a:chOff x="-29074" y="188734"/>
            <a:chExt cx="1142832" cy="900972"/>
          </a:xfrm>
        </p:grpSpPr>
        <p:sp>
          <p:nvSpPr>
            <p:cNvPr id="291" name="Shape 567"/>
            <p:cNvSpPr/>
            <p:nvPr/>
          </p:nvSpPr>
          <p:spPr>
            <a:xfrm>
              <a:off x="-29074" y="283074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2" name="Shape 568"/>
            <p:cNvSpPr/>
            <p:nvPr/>
          </p:nvSpPr>
          <p:spPr>
            <a:xfrm>
              <a:off x="5697" y="188734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 algn="l">
                <a:defRPr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F8F8F8"/>
                  </a:solidFill>
                </a:rPr>
                <a:t>王小川已经支付了保证金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50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元，诚心邀请您见面。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293" name="直接箭头连接符 292"/>
          <p:cNvCxnSpPr/>
          <p:nvPr/>
        </p:nvCxnSpPr>
        <p:spPr>
          <a:xfrm flipH="1" flipV="1">
            <a:off x="10703990" y="5536846"/>
            <a:ext cx="1074639" cy="14446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4" name="文本框 293"/>
          <p:cNvSpPr txBox="1"/>
          <p:nvPr/>
        </p:nvSpPr>
        <p:spPr>
          <a:xfrm>
            <a:off x="11451885" y="5101868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9900"/>
                </a:solidFill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384483" y="3182137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035969" y="3046494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786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>
                <a:solidFill>
                  <a:srgbClr val="FFFFFF"/>
                </a:solidFill>
              </a:rPr>
              <a:t>契约</a:t>
            </a:r>
            <a:r>
              <a: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rPr>
              <a:t>.</a:t>
            </a:r>
            <a:r>
              <a:rPr sz="4400">
                <a:solidFill>
                  <a:srgbClr val="FFFFFF"/>
                </a:solidFill>
              </a:rPr>
              <a:t>简单的聊天</a:t>
            </a:r>
          </a:p>
        </p:txBody>
      </p:sp>
      <p:grpSp>
        <p:nvGrpSpPr>
          <p:cNvPr id="631" name="Group 631"/>
          <p:cNvGrpSpPr/>
          <p:nvPr/>
        </p:nvGrpSpPr>
        <p:grpSpPr>
          <a:xfrm>
            <a:off x="1092200" y="1868488"/>
            <a:ext cx="3022600" cy="4445001"/>
            <a:chOff x="0" y="0"/>
            <a:chExt cx="3022600" cy="4445000"/>
          </a:xfrm>
        </p:grpSpPr>
        <p:sp>
          <p:nvSpPr>
            <p:cNvPr id="629" name="Shape 629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632" name="Shape 632"/>
          <p:cNvSpPr/>
          <p:nvPr/>
        </p:nvSpPr>
        <p:spPr>
          <a:xfrm>
            <a:off x="1092200" y="1868485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956342" y="1981458"/>
            <a:ext cx="13487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和王小川的对话</a:t>
            </a:r>
          </a:p>
        </p:txBody>
      </p:sp>
      <p:grpSp>
        <p:nvGrpSpPr>
          <p:cNvPr id="636" name="Group 636"/>
          <p:cNvGrpSpPr/>
          <p:nvPr/>
        </p:nvGrpSpPr>
        <p:grpSpPr>
          <a:xfrm>
            <a:off x="1676400" y="4244658"/>
            <a:ext cx="2323933" cy="900974"/>
            <a:chOff x="0" y="-94340"/>
            <a:chExt cx="1142832" cy="900972"/>
          </a:xfrm>
        </p:grpSpPr>
        <p:sp>
          <p:nvSpPr>
            <p:cNvPr id="634" name="Shape 634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的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13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次方，减去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1504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Group 639"/>
          <p:cNvGrpSpPr/>
          <p:nvPr/>
        </p:nvGrpSpPr>
        <p:grpSpPr>
          <a:xfrm>
            <a:off x="1289287" y="3532363"/>
            <a:ext cx="2596206" cy="712295"/>
            <a:chOff x="-34772" y="495678"/>
            <a:chExt cx="1142832" cy="712293"/>
          </a:xfrm>
        </p:grpSpPr>
        <p:sp>
          <p:nvSpPr>
            <p:cNvPr id="637" name="Shape 637"/>
            <p:cNvSpPr/>
            <p:nvPr/>
          </p:nvSpPr>
          <p:spPr>
            <a:xfrm>
              <a:off x="-34772" y="495678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-34772" y="649381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你手机号多少？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640" name="Shape 640"/>
          <p:cNvSpPr/>
          <p:nvPr/>
        </p:nvSpPr>
        <p:spPr>
          <a:xfrm>
            <a:off x="1218626" y="1959741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grpSp>
        <p:nvGrpSpPr>
          <p:cNvPr id="643" name="Group 643"/>
          <p:cNvGrpSpPr/>
          <p:nvPr/>
        </p:nvGrpSpPr>
        <p:grpSpPr>
          <a:xfrm>
            <a:off x="1347242" y="5418683"/>
            <a:ext cx="1546141" cy="712294"/>
            <a:chOff x="0" y="0"/>
            <a:chExt cx="1142831" cy="712292"/>
          </a:xfrm>
        </p:grpSpPr>
        <p:sp>
          <p:nvSpPr>
            <p:cNvPr id="641" name="Shape 641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F8F8F8"/>
                  </a:solidFill>
                </a:rPr>
                <a:t>哇，直接说吧，我数学不好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18" name="Group 569"/>
          <p:cNvGrpSpPr/>
          <p:nvPr/>
        </p:nvGrpSpPr>
        <p:grpSpPr>
          <a:xfrm>
            <a:off x="1334000" y="2364060"/>
            <a:ext cx="2631561" cy="1014598"/>
            <a:chOff x="-29074" y="188734"/>
            <a:chExt cx="1142832" cy="900972"/>
          </a:xfrm>
        </p:grpSpPr>
        <p:sp>
          <p:nvSpPr>
            <p:cNvPr id="19" name="Shape 567"/>
            <p:cNvSpPr/>
            <p:nvPr/>
          </p:nvSpPr>
          <p:spPr>
            <a:xfrm>
              <a:off x="-29074" y="283074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68"/>
            <p:cNvSpPr/>
            <p:nvPr/>
          </p:nvSpPr>
          <p:spPr>
            <a:xfrm>
              <a:off x="5697" y="188734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 algn="l">
                <a:defRPr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F8F8F8"/>
                  </a:solidFill>
                </a:rPr>
                <a:t>管理员温馨建议：约到中午的时间，尽量不约到晚上。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5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月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30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日前约会有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Uber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打折码赠送。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 flipH="1" flipV="1">
            <a:off x="3965561" y="3876419"/>
            <a:ext cx="1074639" cy="14446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文本框 24"/>
          <p:cNvSpPr txBox="1"/>
          <p:nvPr/>
        </p:nvSpPr>
        <p:spPr>
          <a:xfrm>
            <a:off x="4713456" y="3441441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9900"/>
                </a:solidFill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4400" dirty="0" smtClean="0">
                <a:solidFill>
                  <a:srgbClr val="FFFFFF"/>
                </a:solidFill>
              </a:rPr>
              <a:t>达成约会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21" name="Group 572"/>
          <p:cNvGrpSpPr/>
          <p:nvPr/>
        </p:nvGrpSpPr>
        <p:grpSpPr>
          <a:xfrm>
            <a:off x="2412565" y="1843088"/>
            <a:ext cx="3022601" cy="4445001"/>
            <a:chOff x="0" y="0"/>
            <a:chExt cx="3022600" cy="4445000"/>
          </a:xfrm>
        </p:grpSpPr>
        <p:sp>
          <p:nvSpPr>
            <p:cNvPr id="22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3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4" name="Shape 573"/>
          <p:cNvSpPr/>
          <p:nvPr/>
        </p:nvSpPr>
        <p:spPr>
          <a:xfrm>
            <a:off x="2412565" y="1843085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25" name="Group 584"/>
          <p:cNvGrpSpPr/>
          <p:nvPr/>
        </p:nvGrpSpPr>
        <p:grpSpPr>
          <a:xfrm>
            <a:off x="2687426" y="3136461"/>
            <a:ext cx="2419351" cy="2311483"/>
            <a:chOff x="0" y="0"/>
            <a:chExt cx="2419350" cy="2311482"/>
          </a:xfrm>
        </p:grpSpPr>
        <p:sp>
          <p:nvSpPr>
            <p:cNvPr id="26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7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grpSp>
        <p:nvGrpSpPr>
          <p:cNvPr id="29" name="Group 346"/>
          <p:cNvGrpSpPr/>
          <p:nvPr/>
        </p:nvGrpSpPr>
        <p:grpSpPr>
          <a:xfrm>
            <a:off x="2420954" y="1846794"/>
            <a:ext cx="3022600" cy="488951"/>
            <a:chOff x="0" y="0"/>
            <a:chExt cx="3022600" cy="488950"/>
          </a:xfrm>
        </p:grpSpPr>
        <p:sp>
          <p:nvSpPr>
            <p:cNvPr id="30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1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通知（</a:t>
              </a:r>
              <a:r>
                <a:rPr lang="en-US" altLang="zh-CN" dirty="0" smtClean="0"/>
                <a:t>1/2</a:t>
              </a:r>
              <a:r>
                <a:rPr lang="zh-CN" altLang="en-US" sz="1400" dirty="0" smtClean="0"/>
                <a:t>）</a:t>
              </a:r>
              <a:endParaRPr sz="1400" dirty="0"/>
            </a:p>
          </p:txBody>
        </p:sp>
      </p:grpSp>
      <p:sp>
        <p:nvSpPr>
          <p:cNvPr id="32" name="Shape 347"/>
          <p:cNvSpPr/>
          <p:nvPr/>
        </p:nvSpPr>
        <p:spPr>
          <a:xfrm>
            <a:off x="2449529" y="1893010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3519"/>
          <a:stretch/>
        </p:blipFill>
        <p:spPr>
          <a:xfrm>
            <a:off x="2870201" y="3342133"/>
            <a:ext cx="2082800" cy="1831564"/>
          </a:xfrm>
          <a:prstGeom prst="rect">
            <a:avLst/>
          </a:prstGeom>
        </p:spPr>
      </p:pic>
      <p:grpSp>
        <p:nvGrpSpPr>
          <p:cNvPr id="34" name="Group 605"/>
          <p:cNvGrpSpPr/>
          <p:nvPr/>
        </p:nvGrpSpPr>
        <p:grpSpPr>
          <a:xfrm>
            <a:off x="3469300" y="2901457"/>
            <a:ext cx="1029645" cy="393701"/>
            <a:chOff x="0" y="0"/>
            <a:chExt cx="1029643" cy="393700"/>
          </a:xfrm>
        </p:grpSpPr>
        <p:sp>
          <p:nvSpPr>
            <p:cNvPr id="35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604"/>
            <p:cNvSpPr/>
            <p:nvPr/>
          </p:nvSpPr>
          <p:spPr>
            <a:xfrm>
              <a:off x="19218" y="89128"/>
              <a:ext cx="991206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女神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37" name="Group 548"/>
          <p:cNvGrpSpPr/>
          <p:nvPr/>
        </p:nvGrpSpPr>
        <p:grpSpPr>
          <a:xfrm>
            <a:off x="2541812" y="4967045"/>
            <a:ext cx="772888" cy="900972"/>
            <a:chOff x="0" y="-94339"/>
            <a:chExt cx="1142831" cy="900970"/>
          </a:xfrm>
        </p:grpSpPr>
        <p:sp>
          <p:nvSpPr>
            <p:cNvPr id="3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私信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Shape 504"/>
          <p:cNvSpPr/>
          <p:nvPr/>
        </p:nvSpPr>
        <p:spPr>
          <a:xfrm>
            <a:off x="2420954" y="1844924"/>
            <a:ext cx="3022600" cy="53029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r>
              <a:rPr lang="zh-CN" altLang="en-US" dirty="0" smtClean="0"/>
              <a:t>等待见面</a:t>
            </a:r>
            <a:endParaRPr dirty="0"/>
          </a:p>
        </p:txBody>
      </p:sp>
      <p:grpSp>
        <p:nvGrpSpPr>
          <p:cNvPr id="44" name="Group 508"/>
          <p:cNvGrpSpPr/>
          <p:nvPr/>
        </p:nvGrpSpPr>
        <p:grpSpPr>
          <a:xfrm>
            <a:off x="4807919" y="1972920"/>
            <a:ext cx="520701" cy="303216"/>
            <a:chOff x="0" y="-1"/>
            <a:chExt cx="520700" cy="303214"/>
          </a:xfrm>
        </p:grpSpPr>
        <p:sp>
          <p:nvSpPr>
            <p:cNvPr id="45" name="Shape 506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6" name="Shape 507"/>
            <p:cNvSpPr/>
            <p:nvPr/>
          </p:nvSpPr>
          <p:spPr>
            <a:xfrm>
              <a:off x="0" y="74662"/>
              <a:ext cx="520700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lang="zh-CN" altLang="en-US" sz="1000" dirty="0" smtClean="0"/>
                <a:t>更多操作</a:t>
              </a:r>
              <a:endParaRPr sz="1000" dirty="0"/>
            </a:p>
          </p:txBody>
        </p:sp>
      </p:grpSp>
      <p:grpSp>
        <p:nvGrpSpPr>
          <p:cNvPr id="47" name="Group 511"/>
          <p:cNvGrpSpPr/>
          <p:nvPr/>
        </p:nvGrpSpPr>
        <p:grpSpPr>
          <a:xfrm>
            <a:off x="2506679" y="1972921"/>
            <a:ext cx="520700" cy="303214"/>
            <a:chOff x="0" y="0"/>
            <a:chExt cx="520700" cy="303212"/>
          </a:xfrm>
        </p:grpSpPr>
        <p:sp>
          <p:nvSpPr>
            <p:cNvPr id="48" name="Shape 50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9" name="Shape 51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我</a:t>
              </a:r>
            </a:p>
          </p:txBody>
        </p:sp>
      </p:grpSp>
      <p:grpSp>
        <p:nvGrpSpPr>
          <p:cNvPr id="50" name="Group 548"/>
          <p:cNvGrpSpPr/>
          <p:nvPr/>
        </p:nvGrpSpPr>
        <p:grpSpPr>
          <a:xfrm>
            <a:off x="3450339" y="4964598"/>
            <a:ext cx="740661" cy="900972"/>
            <a:chOff x="0" y="-94339"/>
            <a:chExt cx="1142831" cy="900970"/>
          </a:xfrm>
        </p:grpSpPr>
        <p:sp>
          <p:nvSpPr>
            <p:cNvPr id="51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地点导航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548"/>
          <p:cNvGrpSpPr/>
          <p:nvPr/>
        </p:nvGrpSpPr>
        <p:grpSpPr>
          <a:xfrm>
            <a:off x="4431485" y="4950780"/>
            <a:ext cx="740661" cy="900972"/>
            <a:chOff x="0" y="-94339"/>
            <a:chExt cx="1142831" cy="900970"/>
          </a:xfrm>
        </p:grpSpPr>
        <p:sp>
          <p:nvSpPr>
            <p:cNvPr id="54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>
                  <a:solidFill>
                    <a:srgbClr val="FFFFFF"/>
                  </a:solidFill>
                </a:rPr>
                <a:t>正在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见面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6" name="Shape 151"/>
          <p:cNvSpPr/>
          <p:nvPr/>
        </p:nvSpPr>
        <p:spPr>
          <a:xfrm>
            <a:off x="6684607" y="3342133"/>
            <a:ext cx="188769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左右滑动不可以切换人</a:t>
            </a:r>
            <a:endParaRPr sz="1400" b="1" dirty="0">
              <a:solidFill>
                <a:srgbClr val="FF9900"/>
              </a:solidFill>
            </a:endParaRPr>
          </a:p>
        </p:txBody>
      </p:sp>
      <p:grpSp>
        <p:nvGrpSpPr>
          <p:cNvPr id="57" name="Group 548"/>
          <p:cNvGrpSpPr/>
          <p:nvPr/>
        </p:nvGrpSpPr>
        <p:grpSpPr>
          <a:xfrm>
            <a:off x="2480197" y="2395039"/>
            <a:ext cx="716848" cy="467174"/>
            <a:chOff x="0" y="-94339"/>
            <a:chExt cx="1142831" cy="900970"/>
          </a:xfrm>
        </p:grpSpPr>
        <p:sp>
          <p:nvSpPr>
            <p:cNvPr id="5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srgbClr val="FFFFFF"/>
                  </a:solidFill>
                </a:rPr>
                <a:t>Uber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Group 548"/>
          <p:cNvGrpSpPr/>
          <p:nvPr/>
        </p:nvGrpSpPr>
        <p:grpSpPr>
          <a:xfrm>
            <a:off x="3227347" y="2394811"/>
            <a:ext cx="772888" cy="467174"/>
            <a:chOff x="0" y="-94339"/>
            <a:chExt cx="1142831" cy="900970"/>
          </a:xfrm>
        </p:grpSpPr>
        <p:sp>
          <p:nvSpPr>
            <p:cNvPr id="61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鲜花送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Group 548"/>
          <p:cNvGrpSpPr/>
          <p:nvPr/>
        </p:nvGrpSpPr>
        <p:grpSpPr>
          <a:xfrm>
            <a:off x="4055935" y="2394811"/>
            <a:ext cx="747548" cy="467174"/>
            <a:chOff x="0" y="-94339"/>
            <a:chExt cx="1142831" cy="900970"/>
          </a:xfrm>
        </p:grpSpPr>
        <p:sp>
          <p:nvSpPr>
            <p:cNvPr id="64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审美券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Group 548"/>
          <p:cNvGrpSpPr/>
          <p:nvPr/>
        </p:nvGrpSpPr>
        <p:grpSpPr>
          <a:xfrm>
            <a:off x="4856527" y="2380527"/>
            <a:ext cx="537180" cy="467175"/>
            <a:chOff x="-54994" y="-94341"/>
            <a:chExt cx="1163056" cy="900972"/>
          </a:xfrm>
        </p:grpSpPr>
        <p:sp>
          <p:nvSpPr>
            <p:cNvPr id="67" name="Shape 546"/>
            <p:cNvSpPr/>
            <p:nvPr/>
          </p:nvSpPr>
          <p:spPr>
            <a:xfrm>
              <a:off x="-54994" y="0"/>
              <a:ext cx="1142832" cy="712294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547"/>
            <p:cNvSpPr/>
            <p:nvPr/>
          </p:nvSpPr>
          <p:spPr>
            <a:xfrm>
              <a:off x="34771" y="-94341"/>
              <a:ext cx="1073291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更多</a:t>
              </a:r>
              <a:r>
                <a:rPr lang="en-US" altLang="zh-CN" sz="1200" dirty="0" smtClean="0">
                  <a:solidFill>
                    <a:srgbClr val="FFFFFF"/>
                  </a:solidFill>
                </a:rPr>
                <a:t>&gt;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9" name="直接箭头连接符 68"/>
          <p:cNvCxnSpPr/>
          <p:nvPr/>
        </p:nvCxnSpPr>
        <p:spPr>
          <a:xfrm flipH="1" flipV="1">
            <a:off x="5509385" y="2613592"/>
            <a:ext cx="1074639" cy="14446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文本框 69"/>
          <p:cNvSpPr txBox="1"/>
          <p:nvPr/>
        </p:nvSpPr>
        <p:spPr>
          <a:xfrm>
            <a:off x="6257280" y="2178614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9900"/>
                </a:solidFill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H="1" flipV="1">
            <a:off x="3917374" y="5674211"/>
            <a:ext cx="2063500" cy="300357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文本框 71"/>
          <p:cNvSpPr txBox="1"/>
          <p:nvPr/>
        </p:nvSpPr>
        <p:spPr>
          <a:xfrm>
            <a:off x="5654129" y="5525144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9900"/>
                </a:solidFill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31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见面</a:t>
            </a:r>
          </a:p>
        </p:txBody>
      </p:sp>
      <p:grpSp>
        <p:nvGrpSpPr>
          <p:cNvPr id="649" name="Group 649"/>
          <p:cNvGrpSpPr/>
          <p:nvPr/>
        </p:nvGrpSpPr>
        <p:grpSpPr>
          <a:xfrm>
            <a:off x="838200" y="1995488"/>
            <a:ext cx="3022600" cy="4445001"/>
            <a:chOff x="0" y="0"/>
            <a:chExt cx="3022600" cy="4445000"/>
          </a:xfrm>
        </p:grpSpPr>
        <p:sp>
          <p:nvSpPr>
            <p:cNvPr id="647" name="Shape 64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A6A6A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新用户引导</a:t>
              </a:r>
            </a:p>
          </p:txBody>
        </p:sp>
      </p:grpSp>
      <p:grpSp>
        <p:nvGrpSpPr>
          <p:cNvPr id="652" name="Group 652"/>
          <p:cNvGrpSpPr/>
          <p:nvPr/>
        </p:nvGrpSpPr>
        <p:grpSpPr>
          <a:xfrm>
            <a:off x="4737100" y="1995488"/>
            <a:ext cx="3022600" cy="4445001"/>
            <a:chOff x="0" y="0"/>
            <a:chExt cx="3022600" cy="4445000"/>
          </a:xfrm>
          <a:solidFill>
            <a:srgbClr val="A6A6A6"/>
          </a:solidFill>
        </p:grpSpPr>
        <p:sp>
          <p:nvSpPr>
            <p:cNvPr id="650" name="Shape 65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发现并建立契约</a:t>
              </a:r>
            </a:p>
          </p:txBody>
        </p:sp>
      </p:grpSp>
      <p:grpSp>
        <p:nvGrpSpPr>
          <p:cNvPr id="655" name="Group 655"/>
          <p:cNvGrpSpPr/>
          <p:nvPr/>
        </p:nvGrpSpPr>
        <p:grpSpPr>
          <a:xfrm>
            <a:off x="8407400" y="1995488"/>
            <a:ext cx="3022600" cy="4445001"/>
            <a:chOff x="0" y="0"/>
            <a:chExt cx="3022600" cy="4445000"/>
          </a:xfrm>
          <a:solidFill>
            <a:srgbClr val="F8F8F8"/>
          </a:solidFill>
        </p:grpSpPr>
        <p:sp>
          <p:nvSpPr>
            <p:cNvPr id="653" name="Shape 653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grp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r>
                <a:rPr lang="zh-CN" altLang="en-US" dirty="0"/>
                <a:t>优化见面</a:t>
              </a:r>
              <a:r>
                <a:rPr lang="zh-CN" altLang="en-US" dirty="0" smtClean="0"/>
                <a:t>流程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558800" y="73447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见面</a:t>
            </a:r>
          </a:p>
        </p:txBody>
      </p:sp>
      <p:grpSp>
        <p:nvGrpSpPr>
          <p:cNvPr id="669" name="Group 669"/>
          <p:cNvGrpSpPr/>
          <p:nvPr/>
        </p:nvGrpSpPr>
        <p:grpSpPr>
          <a:xfrm>
            <a:off x="4788434" y="1824495"/>
            <a:ext cx="3022600" cy="4445001"/>
            <a:chOff x="0" y="0"/>
            <a:chExt cx="3022600" cy="4445000"/>
          </a:xfrm>
        </p:grpSpPr>
        <p:sp>
          <p:nvSpPr>
            <p:cNvPr id="667" name="Shape 6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670" name="Shape 670"/>
          <p:cNvSpPr/>
          <p:nvPr/>
        </p:nvSpPr>
        <p:spPr>
          <a:xfrm>
            <a:off x="4788434" y="1824493"/>
            <a:ext cx="3022600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6011476" y="1937465"/>
            <a:ext cx="63094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sz="1400" dirty="0" smtClean="0"/>
              <a:t>见面中</a:t>
            </a:r>
            <a:endParaRPr sz="1400" dirty="0"/>
          </a:p>
        </p:txBody>
      </p:sp>
      <p:grpSp>
        <p:nvGrpSpPr>
          <p:cNvPr id="674" name="Group 674"/>
          <p:cNvGrpSpPr/>
          <p:nvPr/>
        </p:nvGrpSpPr>
        <p:grpSpPr>
          <a:xfrm>
            <a:off x="5398356" y="2887754"/>
            <a:ext cx="1857180" cy="2142995"/>
            <a:chOff x="0" y="-94339"/>
            <a:chExt cx="1142831" cy="900970"/>
          </a:xfrm>
        </p:grpSpPr>
        <p:sp>
          <p:nvSpPr>
            <p:cNvPr id="672" name="Shape 672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F8F8F8"/>
                  </a:solidFill>
                </a:rPr>
                <a:t>请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将两个手机碰在一起，并关闭静音以确定见面！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675" name="Shape 675"/>
          <p:cNvSpPr/>
          <p:nvPr/>
        </p:nvSpPr>
        <p:spPr>
          <a:xfrm>
            <a:off x="4914860" y="1915748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grpSp>
        <p:nvGrpSpPr>
          <p:cNvPr id="22" name="Group 572"/>
          <p:cNvGrpSpPr/>
          <p:nvPr/>
        </p:nvGrpSpPr>
        <p:grpSpPr>
          <a:xfrm>
            <a:off x="842511" y="1829385"/>
            <a:ext cx="3022601" cy="4445001"/>
            <a:chOff x="0" y="0"/>
            <a:chExt cx="3022600" cy="4445000"/>
          </a:xfrm>
        </p:grpSpPr>
        <p:sp>
          <p:nvSpPr>
            <p:cNvPr id="23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4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5" name="Shape 573"/>
          <p:cNvSpPr/>
          <p:nvPr/>
        </p:nvSpPr>
        <p:spPr>
          <a:xfrm>
            <a:off x="842511" y="1829382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26" name="Group 584"/>
          <p:cNvGrpSpPr/>
          <p:nvPr/>
        </p:nvGrpSpPr>
        <p:grpSpPr>
          <a:xfrm>
            <a:off x="1117372" y="3122758"/>
            <a:ext cx="2419351" cy="2311483"/>
            <a:chOff x="0" y="0"/>
            <a:chExt cx="2419350" cy="2311482"/>
          </a:xfrm>
        </p:grpSpPr>
        <p:sp>
          <p:nvSpPr>
            <p:cNvPr id="27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8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grpSp>
        <p:nvGrpSpPr>
          <p:cNvPr id="29" name="Group 346"/>
          <p:cNvGrpSpPr/>
          <p:nvPr/>
        </p:nvGrpSpPr>
        <p:grpSpPr>
          <a:xfrm>
            <a:off x="850900" y="1833091"/>
            <a:ext cx="3022600" cy="488951"/>
            <a:chOff x="0" y="0"/>
            <a:chExt cx="3022600" cy="488950"/>
          </a:xfrm>
        </p:grpSpPr>
        <p:sp>
          <p:nvSpPr>
            <p:cNvPr id="30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1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通知（</a:t>
              </a:r>
              <a:r>
                <a:rPr lang="en-US" altLang="zh-CN" dirty="0" smtClean="0"/>
                <a:t>1/2</a:t>
              </a:r>
              <a:r>
                <a:rPr lang="zh-CN" altLang="en-US" sz="1400" dirty="0" smtClean="0"/>
                <a:t>）</a:t>
              </a:r>
              <a:endParaRPr sz="1400" dirty="0"/>
            </a:p>
          </p:txBody>
        </p:sp>
      </p:grpSp>
      <p:sp>
        <p:nvSpPr>
          <p:cNvPr id="32" name="Shape 347"/>
          <p:cNvSpPr/>
          <p:nvPr/>
        </p:nvSpPr>
        <p:spPr>
          <a:xfrm>
            <a:off x="879475" y="187930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3519"/>
          <a:stretch/>
        </p:blipFill>
        <p:spPr>
          <a:xfrm>
            <a:off x="1300147" y="3328430"/>
            <a:ext cx="2082800" cy="1831564"/>
          </a:xfrm>
          <a:prstGeom prst="rect">
            <a:avLst/>
          </a:prstGeom>
        </p:spPr>
      </p:pic>
      <p:grpSp>
        <p:nvGrpSpPr>
          <p:cNvPr id="34" name="Group 605"/>
          <p:cNvGrpSpPr/>
          <p:nvPr/>
        </p:nvGrpSpPr>
        <p:grpSpPr>
          <a:xfrm>
            <a:off x="1899246" y="2887754"/>
            <a:ext cx="1029645" cy="393701"/>
            <a:chOff x="0" y="0"/>
            <a:chExt cx="1029643" cy="393700"/>
          </a:xfrm>
        </p:grpSpPr>
        <p:sp>
          <p:nvSpPr>
            <p:cNvPr id="35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604"/>
            <p:cNvSpPr/>
            <p:nvPr/>
          </p:nvSpPr>
          <p:spPr>
            <a:xfrm>
              <a:off x="19218" y="89128"/>
              <a:ext cx="991206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女神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37" name="Group 548"/>
          <p:cNvGrpSpPr/>
          <p:nvPr/>
        </p:nvGrpSpPr>
        <p:grpSpPr>
          <a:xfrm>
            <a:off x="971758" y="4953342"/>
            <a:ext cx="772888" cy="900972"/>
            <a:chOff x="0" y="-94339"/>
            <a:chExt cx="1142831" cy="900970"/>
          </a:xfrm>
        </p:grpSpPr>
        <p:sp>
          <p:nvSpPr>
            <p:cNvPr id="3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私信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Shape 504"/>
          <p:cNvSpPr/>
          <p:nvPr/>
        </p:nvSpPr>
        <p:spPr>
          <a:xfrm>
            <a:off x="850900" y="1831221"/>
            <a:ext cx="3022600" cy="53029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r>
              <a:rPr lang="zh-CN" altLang="en-US" dirty="0" smtClean="0"/>
              <a:t>等待见面</a:t>
            </a:r>
            <a:endParaRPr dirty="0"/>
          </a:p>
        </p:txBody>
      </p:sp>
      <p:grpSp>
        <p:nvGrpSpPr>
          <p:cNvPr id="41" name="Group 508"/>
          <p:cNvGrpSpPr/>
          <p:nvPr/>
        </p:nvGrpSpPr>
        <p:grpSpPr>
          <a:xfrm>
            <a:off x="3237865" y="1959217"/>
            <a:ext cx="520701" cy="303216"/>
            <a:chOff x="0" y="-1"/>
            <a:chExt cx="520700" cy="303214"/>
          </a:xfrm>
        </p:grpSpPr>
        <p:sp>
          <p:nvSpPr>
            <p:cNvPr id="42" name="Shape 506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3" name="Shape 507"/>
            <p:cNvSpPr/>
            <p:nvPr/>
          </p:nvSpPr>
          <p:spPr>
            <a:xfrm>
              <a:off x="0" y="74662"/>
              <a:ext cx="520700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lang="zh-CN" altLang="en-US" sz="1000" dirty="0" smtClean="0"/>
                <a:t>更多操作</a:t>
              </a:r>
              <a:endParaRPr sz="1000" dirty="0"/>
            </a:p>
          </p:txBody>
        </p:sp>
      </p:grpSp>
      <p:grpSp>
        <p:nvGrpSpPr>
          <p:cNvPr id="44" name="Group 511"/>
          <p:cNvGrpSpPr/>
          <p:nvPr/>
        </p:nvGrpSpPr>
        <p:grpSpPr>
          <a:xfrm>
            <a:off x="936625" y="1959218"/>
            <a:ext cx="520700" cy="303214"/>
            <a:chOff x="0" y="0"/>
            <a:chExt cx="520700" cy="303212"/>
          </a:xfrm>
        </p:grpSpPr>
        <p:sp>
          <p:nvSpPr>
            <p:cNvPr id="45" name="Shape 50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6" name="Shape 51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我</a:t>
              </a:r>
            </a:p>
          </p:txBody>
        </p:sp>
      </p:grpSp>
      <p:grpSp>
        <p:nvGrpSpPr>
          <p:cNvPr id="47" name="Group 548"/>
          <p:cNvGrpSpPr/>
          <p:nvPr/>
        </p:nvGrpSpPr>
        <p:grpSpPr>
          <a:xfrm>
            <a:off x="1880285" y="4950895"/>
            <a:ext cx="740661" cy="900972"/>
            <a:chOff x="0" y="-94339"/>
            <a:chExt cx="1142831" cy="900970"/>
          </a:xfrm>
        </p:grpSpPr>
        <p:sp>
          <p:nvSpPr>
            <p:cNvPr id="4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地点导航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548"/>
          <p:cNvGrpSpPr/>
          <p:nvPr/>
        </p:nvGrpSpPr>
        <p:grpSpPr>
          <a:xfrm>
            <a:off x="2861431" y="4937077"/>
            <a:ext cx="740661" cy="900972"/>
            <a:chOff x="0" y="-94339"/>
            <a:chExt cx="1142831" cy="900970"/>
          </a:xfrm>
        </p:grpSpPr>
        <p:sp>
          <p:nvSpPr>
            <p:cNvPr id="51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>
                  <a:solidFill>
                    <a:srgbClr val="FFFFFF"/>
                  </a:solidFill>
                </a:rPr>
                <a:t>正在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见面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548"/>
          <p:cNvGrpSpPr/>
          <p:nvPr/>
        </p:nvGrpSpPr>
        <p:grpSpPr>
          <a:xfrm>
            <a:off x="910143" y="2381336"/>
            <a:ext cx="716848" cy="467174"/>
            <a:chOff x="0" y="-94339"/>
            <a:chExt cx="1142831" cy="900970"/>
          </a:xfrm>
        </p:grpSpPr>
        <p:sp>
          <p:nvSpPr>
            <p:cNvPr id="54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srgbClr val="FFFFFF"/>
                  </a:solidFill>
                </a:rPr>
                <a:t>Uber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Group 548"/>
          <p:cNvGrpSpPr/>
          <p:nvPr/>
        </p:nvGrpSpPr>
        <p:grpSpPr>
          <a:xfrm>
            <a:off x="1657293" y="2381108"/>
            <a:ext cx="772888" cy="467174"/>
            <a:chOff x="0" y="-94339"/>
            <a:chExt cx="1142831" cy="900970"/>
          </a:xfrm>
        </p:grpSpPr>
        <p:sp>
          <p:nvSpPr>
            <p:cNvPr id="57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鲜花送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Group 548"/>
          <p:cNvGrpSpPr/>
          <p:nvPr/>
        </p:nvGrpSpPr>
        <p:grpSpPr>
          <a:xfrm>
            <a:off x="2485881" y="2381108"/>
            <a:ext cx="747548" cy="467174"/>
            <a:chOff x="0" y="-94339"/>
            <a:chExt cx="1142831" cy="900970"/>
          </a:xfrm>
        </p:grpSpPr>
        <p:sp>
          <p:nvSpPr>
            <p:cNvPr id="60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审美券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2" name="Group 548"/>
          <p:cNvGrpSpPr/>
          <p:nvPr/>
        </p:nvGrpSpPr>
        <p:grpSpPr>
          <a:xfrm>
            <a:off x="3286473" y="2366824"/>
            <a:ext cx="537180" cy="467175"/>
            <a:chOff x="-54994" y="-94341"/>
            <a:chExt cx="1163056" cy="900972"/>
          </a:xfrm>
        </p:grpSpPr>
        <p:sp>
          <p:nvSpPr>
            <p:cNvPr id="63" name="Shape 546"/>
            <p:cNvSpPr/>
            <p:nvPr/>
          </p:nvSpPr>
          <p:spPr>
            <a:xfrm>
              <a:off x="-54994" y="0"/>
              <a:ext cx="1142832" cy="712294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547"/>
            <p:cNvSpPr/>
            <p:nvPr/>
          </p:nvSpPr>
          <p:spPr>
            <a:xfrm>
              <a:off x="34771" y="-94341"/>
              <a:ext cx="1073291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更多</a:t>
              </a:r>
              <a:r>
                <a:rPr lang="en-US" altLang="zh-CN" sz="1200" dirty="0" smtClean="0">
                  <a:solidFill>
                    <a:srgbClr val="FFFFFF"/>
                  </a:solidFill>
                </a:rPr>
                <a:t>&gt;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5" name="Group 669"/>
          <p:cNvGrpSpPr/>
          <p:nvPr/>
        </p:nvGrpSpPr>
        <p:grpSpPr>
          <a:xfrm>
            <a:off x="8746921" y="1824495"/>
            <a:ext cx="3022600" cy="4445001"/>
            <a:chOff x="0" y="0"/>
            <a:chExt cx="3022600" cy="4445000"/>
          </a:xfrm>
        </p:grpSpPr>
        <p:sp>
          <p:nvSpPr>
            <p:cNvPr id="66" name="Shape 6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7" name="Shape 66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68" name="Shape 670"/>
          <p:cNvSpPr/>
          <p:nvPr/>
        </p:nvSpPr>
        <p:spPr>
          <a:xfrm>
            <a:off x="8746921" y="1824493"/>
            <a:ext cx="3022600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69" name="Shape 671"/>
          <p:cNvSpPr/>
          <p:nvPr/>
        </p:nvSpPr>
        <p:spPr>
          <a:xfrm>
            <a:off x="9893019" y="1937465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sz="1800" dirty="0"/>
              <a:t>见面中</a:t>
            </a:r>
          </a:p>
        </p:txBody>
      </p:sp>
      <p:grpSp>
        <p:nvGrpSpPr>
          <p:cNvPr id="70" name="Group 674"/>
          <p:cNvGrpSpPr/>
          <p:nvPr/>
        </p:nvGrpSpPr>
        <p:grpSpPr>
          <a:xfrm>
            <a:off x="9356843" y="2887752"/>
            <a:ext cx="1857182" cy="2143000"/>
            <a:chOff x="0" y="-94340"/>
            <a:chExt cx="1142832" cy="900972"/>
          </a:xfrm>
        </p:grpSpPr>
        <p:sp>
          <p:nvSpPr>
            <p:cNvPr id="71" name="Shape 672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673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系统已经成功退回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50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元，祝你们聊得愉快。</a:t>
              </a:r>
              <a:endParaRPr lang="en-US" altLang="zh-CN" dirty="0" smtClean="0">
                <a:solidFill>
                  <a:srgbClr val="F8F8F8"/>
                </a:solidFill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lang="en-US" dirty="0">
                <a:solidFill>
                  <a:srgbClr val="F8F8F8"/>
                </a:solidFill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lang="en-US" dirty="0" smtClean="0">
                <a:solidFill>
                  <a:srgbClr val="F8F8F8"/>
                </a:solidFill>
              </a:endParaRPr>
            </a:p>
          </p:txBody>
        </p:sp>
      </p:grpSp>
      <p:sp>
        <p:nvSpPr>
          <p:cNvPr id="73" name="Shape 675"/>
          <p:cNvSpPr/>
          <p:nvPr/>
        </p:nvSpPr>
        <p:spPr>
          <a:xfrm>
            <a:off x="8873347" y="1915748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74" name="Shape 546"/>
          <p:cNvSpPr/>
          <p:nvPr/>
        </p:nvSpPr>
        <p:spPr>
          <a:xfrm>
            <a:off x="8933991" y="4954486"/>
            <a:ext cx="2648459" cy="874065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zh-CN" altLang="en-US" sz="1400" dirty="0" smtClean="0"/>
              <a:t>这是系统赠送的美团打折券，感谢使用我们的服务</a:t>
            </a:r>
            <a:endParaRPr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43461" y="3085016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873347" y="3042079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558800" y="73447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rgbClr val="FFFFFF"/>
                </a:solidFill>
              </a:rPr>
              <a:t>取消见</a:t>
            </a:r>
            <a:r>
              <a:rPr sz="4400" dirty="0" smtClean="0">
                <a:solidFill>
                  <a:srgbClr val="FFFFFF"/>
                </a:solidFill>
              </a:rPr>
              <a:t>面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669" name="Group 669"/>
          <p:cNvGrpSpPr/>
          <p:nvPr/>
        </p:nvGrpSpPr>
        <p:grpSpPr>
          <a:xfrm>
            <a:off x="4788434" y="1824495"/>
            <a:ext cx="3022600" cy="4445001"/>
            <a:chOff x="0" y="0"/>
            <a:chExt cx="3022600" cy="4445000"/>
          </a:xfrm>
        </p:grpSpPr>
        <p:sp>
          <p:nvSpPr>
            <p:cNvPr id="667" name="Shape 6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670" name="Shape 670"/>
          <p:cNvSpPr/>
          <p:nvPr/>
        </p:nvSpPr>
        <p:spPr>
          <a:xfrm>
            <a:off x="4788434" y="1824493"/>
            <a:ext cx="3022600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5921709" y="1937465"/>
            <a:ext cx="81047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sz="1400" dirty="0" smtClean="0"/>
              <a:t>等待见面</a:t>
            </a:r>
            <a:endParaRPr sz="1400" dirty="0"/>
          </a:p>
        </p:txBody>
      </p:sp>
      <p:grpSp>
        <p:nvGrpSpPr>
          <p:cNvPr id="674" name="Group 674"/>
          <p:cNvGrpSpPr/>
          <p:nvPr/>
        </p:nvGrpSpPr>
        <p:grpSpPr>
          <a:xfrm>
            <a:off x="5055279" y="2785083"/>
            <a:ext cx="2696390" cy="2662146"/>
            <a:chOff x="0" y="-94339"/>
            <a:chExt cx="1142831" cy="900970"/>
          </a:xfrm>
        </p:grpSpPr>
        <p:sp>
          <p:nvSpPr>
            <p:cNvPr id="672" name="Shape 672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取消见面，将会导致您的信誉值降低，您的被推荐几率，以及可以发起见面的次数将会减少。</a:t>
              </a:r>
              <a:endParaRPr lang="en-US" altLang="zh-CN" dirty="0" smtClean="0">
                <a:solidFill>
                  <a:srgbClr val="F8F8F8"/>
                </a:solidFill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altLang="zh-CN" dirty="0" smtClean="0">
                  <a:solidFill>
                    <a:srgbClr val="F8F8F8"/>
                  </a:solidFill>
                </a:rPr>
                <a:t>【</a:t>
              </a:r>
              <a:r>
                <a:rPr lang="zh-CN" altLang="en-US" dirty="0">
                  <a:solidFill>
                    <a:srgbClr val="F8F8F8"/>
                  </a:solidFill>
                </a:rPr>
                <a:t>确定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】【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取消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】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675" name="Shape 675"/>
          <p:cNvSpPr/>
          <p:nvPr/>
        </p:nvSpPr>
        <p:spPr>
          <a:xfrm>
            <a:off x="4914860" y="1915748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grpSp>
        <p:nvGrpSpPr>
          <p:cNvPr id="22" name="Group 572"/>
          <p:cNvGrpSpPr/>
          <p:nvPr/>
        </p:nvGrpSpPr>
        <p:grpSpPr>
          <a:xfrm>
            <a:off x="842511" y="1829385"/>
            <a:ext cx="3022601" cy="4445001"/>
            <a:chOff x="0" y="0"/>
            <a:chExt cx="3022600" cy="4445000"/>
          </a:xfrm>
        </p:grpSpPr>
        <p:sp>
          <p:nvSpPr>
            <p:cNvPr id="23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4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5" name="Shape 573"/>
          <p:cNvSpPr/>
          <p:nvPr/>
        </p:nvSpPr>
        <p:spPr>
          <a:xfrm>
            <a:off x="842511" y="1829382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26" name="Group 584"/>
          <p:cNvGrpSpPr/>
          <p:nvPr/>
        </p:nvGrpSpPr>
        <p:grpSpPr>
          <a:xfrm>
            <a:off x="1117372" y="3122758"/>
            <a:ext cx="2419351" cy="2311483"/>
            <a:chOff x="0" y="0"/>
            <a:chExt cx="2419350" cy="2311482"/>
          </a:xfrm>
        </p:grpSpPr>
        <p:sp>
          <p:nvSpPr>
            <p:cNvPr id="27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8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grpSp>
        <p:nvGrpSpPr>
          <p:cNvPr id="29" name="Group 346"/>
          <p:cNvGrpSpPr/>
          <p:nvPr/>
        </p:nvGrpSpPr>
        <p:grpSpPr>
          <a:xfrm>
            <a:off x="850900" y="1833091"/>
            <a:ext cx="3022600" cy="488951"/>
            <a:chOff x="0" y="0"/>
            <a:chExt cx="3022600" cy="488950"/>
          </a:xfrm>
        </p:grpSpPr>
        <p:sp>
          <p:nvSpPr>
            <p:cNvPr id="30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1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通知（</a:t>
              </a:r>
              <a:r>
                <a:rPr lang="en-US" altLang="zh-CN" dirty="0" smtClean="0"/>
                <a:t>1/2</a:t>
              </a:r>
              <a:r>
                <a:rPr lang="zh-CN" altLang="en-US" sz="1400" dirty="0" smtClean="0"/>
                <a:t>）</a:t>
              </a:r>
              <a:endParaRPr sz="1400" dirty="0"/>
            </a:p>
          </p:txBody>
        </p:sp>
      </p:grpSp>
      <p:sp>
        <p:nvSpPr>
          <p:cNvPr id="32" name="Shape 347"/>
          <p:cNvSpPr/>
          <p:nvPr/>
        </p:nvSpPr>
        <p:spPr>
          <a:xfrm>
            <a:off x="879475" y="187930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3519"/>
          <a:stretch/>
        </p:blipFill>
        <p:spPr>
          <a:xfrm>
            <a:off x="1300147" y="3328430"/>
            <a:ext cx="2082800" cy="1831564"/>
          </a:xfrm>
          <a:prstGeom prst="rect">
            <a:avLst/>
          </a:prstGeom>
        </p:spPr>
      </p:pic>
      <p:grpSp>
        <p:nvGrpSpPr>
          <p:cNvPr id="34" name="Group 605"/>
          <p:cNvGrpSpPr/>
          <p:nvPr/>
        </p:nvGrpSpPr>
        <p:grpSpPr>
          <a:xfrm>
            <a:off x="1899246" y="2887754"/>
            <a:ext cx="1029645" cy="393701"/>
            <a:chOff x="0" y="0"/>
            <a:chExt cx="1029643" cy="393700"/>
          </a:xfrm>
        </p:grpSpPr>
        <p:sp>
          <p:nvSpPr>
            <p:cNvPr id="35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604"/>
            <p:cNvSpPr/>
            <p:nvPr/>
          </p:nvSpPr>
          <p:spPr>
            <a:xfrm>
              <a:off x="19218" y="89128"/>
              <a:ext cx="991206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女神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37" name="Group 548"/>
          <p:cNvGrpSpPr/>
          <p:nvPr/>
        </p:nvGrpSpPr>
        <p:grpSpPr>
          <a:xfrm>
            <a:off x="971758" y="4953342"/>
            <a:ext cx="772888" cy="900972"/>
            <a:chOff x="0" y="-94339"/>
            <a:chExt cx="1142831" cy="900970"/>
          </a:xfrm>
        </p:grpSpPr>
        <p:sp>
          <p:nvSpPr>
            <p:cNvPr id="3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私信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Shape 504"/>
          <p:cNvSpPr/>
          <p:nvPr/>
        </p:nvSpPr>
        <p:spPr>
          <a:xfrm>
            <a:off x="850900" y="1831221"/>
            <a:ext cx="3022600" cy="53029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r>
              <a:rPr lang="zh-CN" altLang="en-US" dirty="0" smtClean="0"/>
              <a:t>等待见面</a:t>
            </a:r>
            <a:endParaRPr dirty="0"/>
          </a:p>
        </p:txBody>
      </p:sp>
      <p:grpSp>
        <p:nvGrpSpPr>
          <p:cNvPr id="41" name="Group 508"/>
          <p:cNvGrpSpPr/>
          <p:nvPr/>
        </p:nvGrpSpPr>
        <p:grpSpPr>
          <a:xfrm>
            <a:off x="3237865" y="1959217"/>
            <a:ext cx="520701" cy="303216"/>
            <a:chOff x="0" y="-1"/>
            <a:chExt cx="520700" cy="303214"/>
          </a:xfrm>
        </p:grpSpPr>
        <p:sp>
          <p:nvSpPr>
            <p:cNvPr id="42" name="Shape 506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3" name="Shape 507"/>
            <p:cNvSpPr/>
            <p:nvPr/>
          </p:nvSpPr>
          <p:spPr>
            <a:xfrm>
              <a:off x="0" y="74662"/>
              <a:ext cx="520700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lang="zh-CN" altLang="en-US" sz="1000" dirty="0" smtClean="0"/>
                <a:t>更多操作</a:t>
              </a:r>
              <a:endParaRPr sz="1000" dirty="0"/>
            </a:p>
          </p:txBody>
        </p:sp>
      </p:grpSp>
      <p:grpSp>
        <p:nvGrpSpPr>
          <p:cNvPr id="44" name="Group 511"/>
          <p:cNvGrpSpPr/>
          <p:nvPr/>
        </p:nvGrpSpPr>
        <p:grpSpPr>
          <a:xfrm>
            <a:off x="936625" y="1959218"/>
            <a:ext cx="520700" cy="303214"/>
            <a:chOff x="0" y="0"/>
            <a:chExt cx="520700" cy="303212"/>
          </a:xfrm>
        </p:grpSpPr>
        <p:sp>
          <p:nvSpPr>
            <p:cNvPr id="45" name="Shape 50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6" name="Shape 51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我</a:t>
              </a:r>
            </a:p>
          </p:txBody>
        </p:sp>
      </p:grpSp>
      <p:grpSp>
        <p:nvGrpSpPr>
          <p:cNvPr id="47" name="Group 548"/>
          <p:cNvGrpSpPr/>
          <p:nvPr/>
        </p:nvGrpSpPr>
        <p:grpSpPr>
          <a:xfrm>
            <a:off x="1880285" y="4950895"/>
            <a:ext cx="740661" cy="900972"/>
            <a:chOff x="0" y="-94339"/>
            <a:chExt cx="1142831" cy="900970"/>
          </a:xfrm>
        </p:grpSpPr>
        <p:sp>
          <p:nvSpPr>
            <p:cNvPr id="4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地点导航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548"/>
          <p:cNvGrpSpPr/>
          <p:nvPr/>
        </p:nvGrpSpPr>
        <p:grpSpPr>
          <a:xfrm>
            <a:off x="2861431" y="4937077"/>
            <a:ext cx="740661" cy="900972"/>
            <a:chOff x="0" y="-94339"/>
            <a:chExt cx="1142831" cy="900970"/>
          </a:xfrm>
        </p:grpSpPr>
        <p:sp>
          <p:nvSpPr>
            <p:cNvPr id="51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>
                  <a:solidFill>
                    <a:srgbClr val="FFFFFF"/>
                  </a:solidFill>
                </a:rPr>
                <a:t>正在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见面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548"/>
          <p:cNvGrpSpPr/>
          <p:nvPr/>
        </p:nvGrpSpPr>
        <p:grpSpPr>
          <a:xfrm>
            <a:off x="910143" y="2381336"/>
            <a:ext cx="716848" cy="467174"/>
            <a:chOff x="0" y="-94339"/>
            <a:chExt cx="1142831" cy="900970"/>
          </a:xfrm>
        </p:grpSpPr>
        <p:sp>
          <p:nvSpPr>
            <p:cNvPr id="54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srgbClr val="FFFFFF"/>
                  </a:solidFill>
                </a:rPr>
                <a:t>Uber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Group 548"/>
          <p:cNvGrpSpPr/>
          <p:nvPr/>
        </p:nvGrpSpPr>
        <p:grpSpPr>
          <a:xfrm>
            <a:off x="1657293" y="2381108"/>
            <a:ext cx="772888" cy="467174"/>
            <a:chOff x="0" y="-94339"/>
            <a:chExt cx="1142831" cy="900970"/>
          </a:xfrm>
        </p:grpSpPr>
        <p:sp>
          <p:nvSpPr>
            <p:cNvPr id="57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鲜花送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Group 548"/>
          <p:cNvGrpSpPr/>
          <p:nvPr/>
        </p:nvGrpSpPr>
        <p:grpSpPr>
          <a:xfrm>
            <a:off x="2485881" y="2381108"/>
            <a:ext cx="747548" cy="467174"/>
            <a:chOff x="0" y="-94339"/>
            <a:chExt cx="1142831" cy="900970"/>
          </a:xfrm>
        </p:grpSpPr>
        <p:sp>
          <p:nvSpPr>
            <p:cNvPr id="60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审美券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2" name="Group 548"/>
          <p:cNvGrpSpPr/>
          <p:nvPr/>
        </p:nvGrpSpPr>
        <p:grpSpPr>
          <a:xfrm>
            <a:off x="3286473" y="2366824"/>
            <a:ext cx="537180" cy="467175"/>
            <a:chOff x="-54994" y="-94341"/>
            <a:chExt cx="1163056" cy="900972"/>
          </a:xfrm>
        </p:grpSpPr>
        <p:sp>
          <p:nvSpPr>
            <p:cNvPr id="63" name="Shape 546"/>
            <p:cNvSpPr/>
            <p:nvPr/>
          </p:nvSpPr>
          <p:spPr>
            <a:xfrm>
              <a:off x="-54994" y="0"/>
              <a:ext cx="1142832" cy="712294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547"/>
            <p:cNvSpPr/>
            <p:nvPr/>
          </p:nvSpPr>
          <p:spPr>
            <a:xfrm>
              <a:off x="34771" y="-94341"/>
              <a:ext cx="1073291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更多</a:t>
              </a:r>
              <a:r>
                <a:rPr lang="en-US" altLang="zh-CN" sz="1200" dirty="0" smtClean="0">
                  <a:solidFill>
                    <a:srgbClr val="FFFFFF"/>
                  </a:solidFill>
                </a:rPr>
                <a:t>&gt;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5" name="Group 669"/>
          <p:cNvGrpSpPr/>
          <p:nvPr/>
        </p:nvGrpSpPr>
        <p:grpSpPr>
          <a:xfrm>
            <a:off x="8746921" y="1824495"/>
            <a:ext cx="3022600" cy="4445001"/>
            <a:chOff x="0" y="0"/>
            <a:chExt cx="3022600" cy="4445000"/>
          </a:xfrm>
        </p:grpSpPr>
        <p:sp>
          <p:nvSpPr>
            <p:cNvPr id="66" name="Shape 6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7" name="Shape 66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68" name="Shape 670"/>
          <p:cNvSpPr/>
          <p:nvPr/>
        </p:nvSpPr>
        <p:spPr>
          <a:xfrm>
            <a:off x="8746921" y="1824493"/>
            <a:ext cx="3022600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69" name="Shape 671"/>
          <p:cNvSpPr/>
          <p:nvPr/>
        </p:nvSpPr>
        <p:spPr>
          <a:xfrm>
            <a:off x="9893019" y="1937465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sz="1800" dirty="0"/>
              <a:t>见面中</a:t>
            </a:r>
          </a:p>
        </p:txBody>
      </p:sp>
      <p:sp>
        <p:nvSpPr>
          <p:cNvPr id="73" name="Shape 675"/>
          <p:cNvSpPr/>
          <p:nvPr/>
        </p:nvSpPr>
        <p:spPr>
          <a:xfrm>
            <a:off x="8873347" y="1915748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2" name="矩形 1"/>
          <p:cNvSpPr/>
          <p:nvPr/>
        </p:nvSpPr>
        <p:spPr>
          <a:xfrm>
            <a:off x="2482293" y="2361514"/>
            <a:ext cx="1391207" cy="18391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8502" y="2477011"/>
            <a:ext cx="10475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取消见面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roup 674"/>
          <p:cNvGrpSpPr/>
          <p:nvPr/>
        </p:nvGrpSpPr>
        <p:grpSpPr>
          <a:xfrm>
            <a:off x="8977333" y="2772096"/>
            <a:ext cx="2696390" cy="2662146"/>
            <a:chOff x="0" y="-94339"/>
            <a:chExt cx="1142831" cy="900970"/>
          </a:xfrm>
        </p:grpSpPr>
        <p:sp>
          <p:nvSpPr>
            <p:cNvPr id="80" name="Shape 672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Shape 673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 algn="l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我们将在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2015.7.30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日退款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10%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，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8.1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退款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30%,8.2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日退款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60%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。</a:t>
              </a:r>
              <a:endParaRPr lang="en-US" altLang="zh-CN" dirty="0" smtClean="0">
                <a:solidFill>
                  <a:srgbClr val="F8F8F8"/>
                </a:solidFill>
              </a:endParaRPr>
            </a:p>
            <a:p>
              <a:pPr lvl="0" algn="l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感谢您的理解与支持，期望您能尽快找到合适的对象。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384803" y="3302459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265838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19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558800" y="73447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rgbClr val="F8F8F8"/>
                </a:solidFill>
              </a:rPr>
              <a:t>评价（</a:t>
            </a:r>
            <a:r>
              <a:rPr lang="en-US" altLang="zh-CN" dirty="0" smtClean="0">
                <a:solidFill>
                  <a:srgbClr val="F8F8F8"/>
                </a:solidFill>
              </a:rPr>
              <a:t>4</a:t>
            </a:r>
            <a:r>
              <a:rPr lang="zh-CN" altLang="en-US" dirty="0" smtClean="0">
                <a:solidFill>
                  <a:srgbClr val="F8F8F8"/>
                </a:solidFill>
              </a:rPr>
              <a:t>小时后</a:t>
            </a:r>
            <a:r>
              <a:rPr lang="zh-CN" altLang="en-US" sz="4400" dirty="0" smtClean="0">
                <a:solidFill>
                  <a:srgbClr val="F8F8F8"/>
                </a:solidFill>
              </a:rPr>
              <a:t>）</a:t>
            </a:r>
            <a:endParaRPr sz="4400" dirty="0">
              <a:solidFill>
                <a:srgbClr val="F8F8F8"/>
              </a:solidFill>
            </a:endParaRPr>
          </a:p>
        </p:txBody>
      </p:sp>
      <p:grpSp>
        <p:nvGrpSpPr>
          <p:cNvPr id="22" name="Group 572"/>
          <p:cNvGrpSpPr/>
          <p:nvPr/>
        </p:nvGrpSpPr>
        <p:grpSpPr>
          <a:xfrm>
            <a:off x="842511" y="2166009"/>
            <a:ext cx="3022601" cy="4445001"/>
            <a:chOff x="0" y="0"/>
            <a:chExt cx="3022600" cy="4445000"/>
          </a:xfrm>
        </p:grpSpPr>
        <p:sp>
          <p:nvSpPr>
            <p:cNvPr id="23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4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5" name="Shape 573"/>
          <p:cNvSpPr/>
          <p:nvPr/>
        </p:nvSpPr>
        <p:spPr>
          <a:xfrm>
            <a:off x="842511" y="1829382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26" name="Group 584"/>
          <p:cNvGrpSpPr/>
          <p:nvPr/>
        </p:nvGrpSpPr>
        <p:grpSpPr>
          <a:xfrm>
            <a:off x="1117372" y="3122758"/>
            <a:ext cx="2419351" cy="2311483"/>
            <a:chOff x="0" y="0"/>
            <a:chExt cx="2419350" cy="2311482"/>
          </a:xfrm>
        </p:grpSpPr>
        <p:sp>
          <p:nvSpPr>
            <p:cNvPr id="27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8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grpSp>
        <p:nvGrpSpPr>
          <p:cNvPr id="29" name="Group 346"/>
          <p:cNvGrpSpPr/>
          <p:nvPr/>
        </p:nvGrpSpPr>
        <p:grpSpPr>
          <a:xfrm>
            <a:off x="850900" y="1833091"/>
            <a:ext cx="3022600" cy="488951"/>
            <a:chOff x="0" y="0"/>
            <a:chExt cx="3022600" cy="488950"/>
          </a:xfrm>
        </p:grpSpPr>
        <p:sp>
          <p:nvSpPr>
            <p:cNvPr id="30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1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通知（</a:t>
              </a:r>
              <a:r>
                <a:rPr lang="en-US" altLang="zh-CN" dirty="0" smtClean="0"/>
                <a:t>1/2</a:t>
              </a:r>
              <a:r>
                <a:rPr lang="zh-CN" altLang="en-US" sz="1400" dirty="0" smtClean="0"/>
                <a:t>）</a:t>
              </a:r>
              <a:endParaRPr sz="1400" dirty="0"/>
            </a:p>
          </p:txBody>
        </p:sp>
      </p:grpSp>
      <p:sp>
        <p:nvSpPr>
          <p:cNvPr id="32" name="Shape 347"/>
          <p:cNvSpPr/>
          <p:nvPr/>
        </p:nvSpPr>
        <p:spPr>
          <a:xfrm>
            <a:off x="879475" y="187930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3519"/>
          <a:stretch/>
        </p:blipFill>
        <p:spPr>
          <a:xfrm>
            <a:off x="1300147" y="3328430"/>
            <a:ext cx="2082800" cy="1831564"/>
          </a:xfrm>
          <a:prstGeom prst="rect">
            <a:avLst/>
          </a:prstGeom>
        </p:spPr>
      </p:pic>
      <p:grpSp>
        <p:nvGrpSpPr>
          <p:cNvPr id="34" name="Group 605"/>
          <p:cNvGrpSpPr/>
          <p:nvPr/>
        </p:nvGrpSpPr>
        <p:grpSpPr>
          <a:xfrm>
            <a:off x="1899246" y="2887754"/>
            <a:ext cx="1029645" cy="393701"/>
            <a:chOff x="0" y="0"/>
            <a:chExt cx="1029643" cy="393700"/>
          </a:xfrm>
        </p:grpSpPr>
        <p:sp>
          <p:nvSpPr>
            <p:cNvPr id="35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604"/>
            <p:cNvSpPr/>
            <p:nvPr/>
          </p:nvSpPr>
          <p:spPr>
            <a:xfrm>
              <a:off x="19218" y="89128"/>
              <a:ext cx="991206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女神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37" name="Group 548"/>
          <p:cNvGrpSpPr/>
          <p:nvPr/>
        </p:nvGrpSpPr>
        <p:grpSpPr>
          <a:xfrm>
            <a:off x="1565958" y="4746896"/>
            <a:ext cx="1653351" cy="1400430"/>
            <a:chOff x="-128846" y="-61841"/>
            <a:chExt cx="1271678" cy="900972"/>
          </a:xfrm>
        </p:grpSpPr>
        <p:sp>
          <p:nvSpPr>
            <p:cNvPr id="3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547"/>
            <p:cNvSpPr/>
            <p:nvPr/>
          </p:nvSpPr>
          <p:spPr>
            <a:xfrm>
              <a:off x="-128846" y="-61841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匿名评价</a:t>
              </a:r>
              <a:r>
                <a:rPr lang="en-US" altLang="zh-CN" sz="1200" dirty="0" smtClean="0">
                  <a:solidFill>
                    <a:srgbClr val="FFFFFF"/>
                  </a:solidFill>
                </a:rPr>
                <a:t>TA:</a:t>
              </a:r>
            </a:p>
            <a:p>
              <a:pPr lvl="0" algn="ctr"/>
              <a:endParaRPr lang="en-US" sz="1200" dirty="0">
                <a:solidFill>
                  <a:srgbClr val="FFFFFF"/>
                </a:solidFill>
              </a:endParaRPr>
            </a:p>
            <a:p>
              <a:pPr lvl="0" algn="ctr"/>
              <a:endParaRPr lang="en-US" sz="1200" dirty="0" smtClean="0">
                <a:solidFill>
                  <a:srgbClr val="FFFFFF"/>
                </a:solidFill>
              </a:endParaRPr>
            </a:p>
            <a:p>
              <a:pPr lvl="0" algn="ctr"/>
              <a:endParaRPr lang="en-US" sz="1200" dirty="0">
                <a:solidFill>
                  <a:srgbClr val="FFFFFF"/>
                </a:solidFill>
              </a:endParaRPr>
            </a:p>
            <a:p>
              <a:pPr lvl="0" algn="ctr"/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Shape 504"/>
          <p:cNvSpPr/>
          <p:nvPr/>
        </p:nvSpPr>
        <p:spPr>
          <a:xfrm>
            <a:off x="850900" y="1831221"/>
            <a:ext cx="3022600" cy="53029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r>
              <a:rPr lang="zh-CN" altLang="en-US" dirty="0" smtClean="0"/>
              <a:t>评价对方</a:t>
            </a:r>
            <a:endParaRPr dirty="0"/>
          </a:p>
        </p:txBody>
      </p:sp>
      <p:grpSp>
        <p:nvGrpSpPr>
          <p:cNvPr id="41" name="Group 508"/>
          <p:cNvGrpSpPr/>
          <p:nvPr/>
        </p:nvGrpSpPr>
        <p:grpSpPr>
          <a:xfrm>
            <a:off x="3237865" y="1959217"/>
            <a:ext cx="520701" cy="303216"/>
            <a:chOff x="0" y="-1"/>
            <a:chExt cx="520700" cy="303214"/>
          </a:xfrm>
        </p:grpSpPr>
        <p:sp>
          <p:nvSpPr>
            <p:cNvPr id="42" name="Shape 506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3" name="Shape 507"/>
            <p:cNvSpPr/>
            <p:nvPr/>
          </p:nvSpPr>
          <p:spPr>
            <a:xfrm>
              <a:off x="0" y="74662"/>
              <a:ext cx="520700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lang="zh-CN" altLang="en-US" sz="1000" dirty="0" smtClean="0"/>
                <a:t>更多操作</a:t>
              </a:r>
              <a:endParaRPr sz="1000" dirty="0"/>
            </a:p>
          </p:txBody>
        </p:sp>
      </p:grpSp>
      <p:grpSp>
        <p:nvGrpSpPr>
          <p:cNvPr id="44" name="Group 511"/>
          <p:cNvGrpSpPr/>
          <p:nvPr/>
        </p:nvGrpSpPr>
        <p:grpSpPr>
          <a:xfrm>
            <a:off x="936625" y="1959218"/>
            <a:ext cx="520700" cy="303214"/>
            <a:chOff x="0" y="0"/>
            <a:chExt cx="520700" cy="303212"/>
          </a:xfrm>
        </p:grpSpPr>
        <p:sp>
          <p:nvSpPr>
            <p:cNvPr id="45" name="Shape 50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6" name="Shape 51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我</a:t>
              </a:r>
            </a:p>
          </p:txBody>
        </p:sp>
      </p:grpSp>
      <p:sp>
        <p:nvSpPr>
          <p:cNvPr id="49" name="Shape 547"/>
          <p:cNvSpPr/>
          <p:nvPr/>
        </p:nvSpPr>
        <p:spPr>
          <a:xfrm>
            <a:off x="2760641" y="4961934"/>
            <a:ext cx="695591" cy="900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" name="五角星 1"/>
          <p:cNvSpPr/>
          <p:nvPr/>
        </p:nvSpPr>
        <p:spPr>
          <a:xfrm flipH="1">
            <a:off x="1774718" y="5500721"/>
            <a:ext cx="217962" cy="273962"/>
          </a:xfrm>
          <a:prstGeom prst="star5">
            <a:avLst/>
          </a:prstGeom>
          <a:solidFill>
            <a:srgbClr val="FFC0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五角星 74"/>
          <p:cNvSpPr/>
          <p:nvPr/>
        </p:nvSpPr>
        <p:spPr>
          <a:xfrm flipH="1">
            <a:off x="2048987" y="5493979"/>
            <a:ext cx="217962" cy="273962"/>
          </a:xfrm>
          <a:prstGeom prst="star5">
            <a:avLst/>
          </a:prstGeom>
          <a:solidFill>
            <a:srgbClr val="FFC0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五角星 75"/>
          <p:cNvSpPr/>
          <p:nvPr/>
        </p:nvSpPr>
        <p:spPr>
          <a:xfrm flipH="1">
            <a:off x="2312439" y="5502122"/>
            <a:ext cx="217962" cy="273962"/>
          </a:xfrm>
          <a:prstGeom prst="star5">
            <a:avLst/>
          </a:prstGeom>
          <a:solidFill>
            <a:srgbClr val="FFC0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五角星 76"/>
          <p:cNvSpPr/>
          <p:nvPr/>
        </p:nvSpPr>
        <p:spPr>
          <a:xfrm flipH="1">
            <a:off x="2587258" y="5505767"/>
            <a:ext cx="217962" cy="273962"/>
          </a:xfrm>
          <a:prstGeom prst="star5">
            <a:avLst/>
          </a:prstGeom>
          <a:solidFill>
            <a:srgbClr val="FFC0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五角星 77"/>
          <p:cNvSpPr/>
          <p:nvPr/>
        </p:nvSpPr>
        <p:spPr>
          <a:xfrm flipH="1">
            <a:off x="2829487" y="5517114"/>
            <a:ext cx="217962" cy="273962"/>
          </a:xfrm>
          <a:prstGeom prst="star5">
            <a:avLst/>
          </a:prstGeom>
          <a:solidFill>
            <a:srgbClr val="FFC0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547"/>
          <p:cNvSpPr/>
          <p:nvPr/>
        </p:nvSpPr>
        <p:spPr>
          <a:xfrm>
            <a:off x="2354503" y="6049360"/>
            <a:ext cx="1216145" cy="4687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r"/>
            <a:r>
              <a:rPr lang="zh-CN" altLang="en-US" sz="1200" dirty="0" smtClean="0">
                <a:solidFill>
                  <a:schemeClr val="bg1"/>
                </a:solidFill>
              </a:rPr>
              <a:t>举报，索赔</a:t>
            </a:r>
            <a:r>
              <a:rPr lang="en-US" altLang="zh-CN" sz="1200" dirty="0" smtClean="0">
                <a:solidFill>
                  <a:schemeClr val="bg1"/>
                </a:solidFill>
              </a:rPr>
              <a:t>&gt;&gt;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990" y="5251996"/>
            <a:ext cx="16482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FFFF"/>
                </a:solidFill>
              </a:rPr>
              <a:t>填写评价（</a:t>
            </a:r>
            <a:r>
              <a:rPr lang="en-US" altLang="zh-CN" sz="1200" dirty="0" smtClean="0">
                <a:solidFill>
                  <a:srgbClr val="FFFFFF"/>
                </a:solidFill>
              </a:rPr>
              <a:t>5</a:t>
            </a:r>
            <a:r>
              <a:rPr lang="zh-CN" altLang="en-US" sz="1200" dirty="0" smtClean="0">
                <a:solidFill>
                  <a:srgbClr val="FFFFFF"/>
                </a:solidFill>
              </a:rPr>
              <a:t>个字内）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15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520825" y="4183060"/>
            <a:ext cx="9658350" cy="2374902"/>
          </a:xfrm>
          <a:prstGeom prst="rect">
            <a:avLst/>
          </a:prstGeom>
          <a:solidFill/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504950" y="1549397"/>
            <a:ext cx="9658350" cy="2499520"/>
          </a:xfrm>
          <a:prstGeom prst="rect">
            <a:avLst/>
          </a:prstGeom>
          <a:solidFill/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7" name="Group 77"/>
          <p:cNvGrpSpPr/>
          <p:nvPr/>
        </p:nvGrpSpPr>
        <p:grpSpPr>
          <a:xfrm>
            <a:off x="4470400" y="3575843"/>
            <a:ext cx="6261100" cy="398459"/>
            <a:chOff x="0" y="-1"/>
            <a:chExt cx="6261100" cy="398458"/>
          </a:xfrm>
        </p:grpSpPr>
        <p:sp>
          <p:nvSpPr>
            <p:cNvPr id="75" name="Shape 75"/>
            <p:cNvSpPr/>
            <p:nvPr/>
          </p:nvSpPr>
          <p:spPr>
            <a:xfrm>
              <a:off x="0" y="-1"/>
              <a:ext cx="6261100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60729"/>
              <a:ext cx="62611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chemeClr val="bg1"/>
                  </a:solidFill>
                </a:rPr>
                <a:t>先聊再约见面地点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rgbClr val="FFFFFF"/>
                </a:solidFill>
              </a:rPr>
              <a:t>玩法对比（创新</a:t>
            </a:r>
            <a:r>
              <a:rPr sz="4400" dirty="0">
                <a:solidFill>
                  <a:srgbClr val="FFFFFF"/>
                </a:solidFill>
              </a:rPr>
              <a:t>）</a:t>
            </a:r>
          </a:p>
        </p:txBody>
      </p:sp>
      <p:grpSp>
        <p:nvGrpSpPr>
          <p:cNvPr id="81" name="Group 81"/>
          <p:cNvGrpSpPr/>
          <p:nvPr/>
        </p:nvGrpSpPr>
        <p:grpSpPr>
          <a:xfrm>
            <a:off x="1752600" y="2501900"/>
            <a:ext cx="952500" cy="965200"/>
            <a:chOff x="0" y="0"/>
            <a:chExt cx="952500" cy="96520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注册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3111500" y="2501900"/>
            <a:ext cx="952500" cy="965200"/>
            <a:chOff x="0" y="0"/>
            <a:chExt cx="952500" cy="965200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填写资料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4470400" y="2501900"/>
            <a:ext cx="952500" cy="965200"/>
            <a:chOff x="0" y="0"/>
            <a:chExt cx="952500" cy="965200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寻找合适对象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5829300" y="2501900"/>
            <a:ext cx="952500" cy="965200"/>
            <a:chOff x="0" y="0"/>
            <a:chExt cx="952500" cy="965200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聊天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8547100" y="2501900"/>
            <a:ext cx="952500" cy="965200"/>
            <a:chOff x="0" y="0"/>
            <a:chExt cx="952500" cy="965200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确认见面？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7188200" y="2501900"/>
            <a:ext cx="952500" cy="965200"/>
            <a:chOff x="0" y="0"/>
            <a:chExt cx="952500" cy="965200"/>
          </a:xfrm>
        </p:grpSpPr>
        <p:sp>
          <p:nvSpPr>
            <p:cNvPr id="94" name="Shape 94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继续聊</a:t>
              </a:r>
            </a:p>
          </p:txBody>
        </p:sp>
      </p:grpSp>
      <p:sp>
        <p:nvSpPr>
          <p:cNvPr id="137" name="Shape 137"/>
          <p:cNvSpPr/>
          <p:nvPr/>
        </p:nvSpPr>
        <p:spPr>
          <a:xfrm>
            <a:off x="2711450" y="2984500"/>
            <a:ext cx="39370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070350" y="2984500"/>
            <a:ext cx="3937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429250" y="2984500"/>
            <a:ext cx="39370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788150" y="2984500"/>
            <a:ext cx="39370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147050" y="2984500"/>
            <a:ext cx="39370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/>
          <p:nvPr/>
        </p:nvSpPr>
        <p:spPr>
          <a:xfrm rot="10800000">
            <a:off x="4946650" y="2273300"/>
            <a:ext cx="528955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8" y="0"/>
                </a:lnTo>
                <a:lnTo>
                  <a:pt x="78" y="21600"/>
                </a:lnTo>
                <a:lnTo>
                  <a:pt x="21600" y="21600"/>
                </a:lnTo>
                <a:lnTo>
                  <a:pt x="21600" y="2160"/>
                </a:ln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105" name="Group 105"/>
          <p:cNvGrpSpPr/>
          <p:nvPr/>
        </p:nvGrpSpPr>
        <p:grpSpPr>
          <a:xfrm>
            <a:off x="1752600" y="4752971"/>
            <a:ext cx="952500" cy="965201"/>
            <a:chOff x="0" y="0"/>
            <a:chExt cx="952500" cy="9652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注册</a:t>
              </a:r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3111500" y="4752971"/>
            <a:ext cx="952500" cy="965201"/>
            <a:chOff x="0" y="0"/>
            <a:chExt cx="952500" cy="965200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填写资料</a:t>
              </a:r>
            </a:p>
          </p:txBody>
        </p:sp>
      </p:grpSp>
      <p:grpSp>
        <p:nvGrpSpPr>
          <p:cNvPr id="111" name="Group 111"/>
          <p:cNvGrpSpPr/>
          <p:nvPr/>
        </p:nvGrpSpPr>
        <p:grpSpPr>
          <a:xfrm>
            <a:off x="4470400" y="4752971"/>
            <a:ext cx="952500" cy="965201"/>
            <a:chOff x="0" y="0"/>
            <a:chExt cx="952500" cy="965200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寻找合适对象</a:t>
              </a:r>
            </a:p>
          </p:txBody>
        </p:sp>
      </p:grpSp>
      <p:grpSp>
        <p:nvGrpSpPr>
          <p:cNvPr id="114" name="Group 114"/>
          <p:cNvGrpSpPr/>
          <p:nvPr/>
        </p:nvGrpSpPr>
        <p:grpSpPr>
          <a:xfrm>
            <a:off x="5829300" y="4752971"/>
            <a:ext cx="952500" cy="965201"/>
            <a:chOff x="0" y="0"/>
            <a:chExt cx="952500" cy="965200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确认见面</a:t>
              </a:r>
            </a:p>
          </p:txBody>
        </p:sp>
      </p:grpSp>
      <p:sp>
        <p:nvSpPr>
          <p:cNvPr id="142" name="Shape 142"/>
          <p:cNvSpPr/>
          <p:nvPr/>
        </p:nvSpPr>
        <p:spPr>
          <a:xfrm>
            <a:off x="2711450" y="5235571"/>
            <a:ext cx="3937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2471" extrusionOk="0">
                <a:moveTo>
                  <a:pt x="0" y="12471"/>
                </a:moveTo>
                <a:cubicBezTo>
                  <a:pt x="7200" y="1671"/>
                  <a:pt x="14400" y="-9129"/>
                  <a:pt x="21600" y="12471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070350" y="5235571"/>
            <a:ext cx="3937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429250" y="5235571"/>
            <a:ext cx="3937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0" name="Group 120"/>
          <p:cNvGrpSpPr/>
          <p:nvPr/>
        </p:nvGrpSpPr>
        <p:grpSpPr>
          <a:xfrm>
            <a:off x="7188200" y="4752971"/>
            <a:ext cx="952500" cy="965201"/>
            <a:chOff x="0" y="0"/>
            <a:chExt cx="952500" cy="965200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聊天</a:t>
              </a:r>
            </a:p>
          </p:txBody>
        </p:sp>
      </p:grpSp>
      <p:sp>
        <p:nvSpPr>
          <p:cNvPr id="121" name="Shape 121"/>
          <p:cNvSpPr/>
          <p:nvPr/>
        </p:nvSpPr>
        <p:spPr>
          <a:xfrm>
            <a:off x="6781800" y="5235571"/>
            <a:ext cx="406400" cy="1"/>
          </a:xfrm>
          <a:prstGeom prst="line">
            <a:avLst/>
          </a:prstGeom>
          <a:ln w="19050">
            <a:solidFill>
              <a:srgbClr val="FF99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946650" y="4263390"/>
            <a:ext cx="2717800" cy="48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5" name="Group 125"/>
          <p:cNvGrpSpPr/>
          <p:nvPr/>
        </p:nvGrpSpPr>
        <p:grpSpPr>
          <a:xfrm>
            <a:off x="9931401" y="2512708"/>
            <a:ext cx="952500" cy="965201"/>
            <a:chOff x="0" y="0"/>
            <a:chExt cx="952500" cy="965200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见面</a:t>
              </a:r>
            </a:p>
          </p:txBody>
        </p:sp>
      </p:grpSp>
      <p:sp>
        <p:nvSpPr>
          <p:cNvPr id="126" name="Shape 126"/>
          <p:cNvSpPr/>
          <p:nvPr/>
        </p:nvSpPr>
        <p:spPr>
          <a:xfrm>
            <a:off x="1684099" y="1606312"/>
            <a:ext cx="35885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>
                <a:solidFill>
                  <a:srgbClr val="FFFFFF"/>
                </a:solidFill>
              </a:rPr>
              <a:t>成熟的相亲平台 （Web + Mobile）</a:t>
            </a:r>
          </a:p>
        </p:txBody>
      </p:sp>
      <p:sp>
        <p:nvSpPr>
          <p:cNvPr id="127" name="Shape 127"/>
          <p:cNvSpPr/>
          <p:nvPr/>
        </p:nvSpPr>
        <p:spPr>
          <a:xfrm>
            <a:off x="1683381" y="4249496"/>
            <a:ext cx="16908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>
                <a:solidFill>
                  <a:srgbClr val="FFFFFF"/>
                </a:solidFill>
              </a:rPr>
              <a:t>快相亲 (Mobile)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4470400" y="5852311"/>
            <a:ext cx="3670300" cy="398459"/>
            <a:chOff x="0" y="-1"/>
            <a:chExt cx="3670300" cy="398458"/>
          </a:xfrm>
        </p:grpSpPr>
        <p:sp>
          <p:nvSpPr>
            <p:cNvPr id="128" name="Shape 128"/>
            <p:cNvSpPr/>
            <p:nvPr/>
          </p:nvSpPr>
          <p:spPr>
            <a:xfrm>
              <a:off x="0" y="-1"/>
              <a:ext cx="3670300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60729"/>
              <a:ext cx="36703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chemeClr val="bg1"/>
                  </a:solidFill>
                </a:rPr>
                <a:t>先确认见面再聊天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8636000" y="1558530"/>
            <a:ext cx="2527300" cy="398460"/>
            <a:chOff x="0" y="-1"/>
            <a:chExt cx="2527300" cy="398458"/>
          </a:xfrm>
        </p:grpSpPr>
        <p:sp>
          <p:nvSpPr>
            <p:cNvPr id="131" name="Shape 131"/>
            <p:cNvSpPr/>
            <p:nvPr/>
          </p:nvSpPr>
          <p:spPr>
            <a:xfrm>
              <a:off x="0" y="-1"/>
              <a:ext cx="2527300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60729"/>
              <a:ext cx="25273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chemeClr val="bg1"/>
                  </a:solidFill>
                </a:rPr>
                <a:t>盈利模式：会员费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8651875" y="4187430"/>
            <a:ext cx="2527300" cy="398460"/>
            <a:chOff x="0" y="-1"/>
            <a:chExt cx="2527300" cy="398458"/>
          </a:xfrm>
        </p:grpSpPr>
        <p:sp>
          <p:nvSpPr>
            <p:cNvPr id="134" name="Shape 134"/>
            <p:cNvSpPr/>
            <p:nvPr/>
          </p:nvSpPr>
          <p:spPr>
            <a:xfrm>
              <a:off x="0" y="-1"/>
              <a:ext cx="2527300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60729"/>
              <a:ext cx="25273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chemeClr val="bg1"/>
                  </a:solidFill>
                </a:rPr>
                <a:t>盈利模式：商家分成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Shape 141"/>
          <p:cNvSpPr/>
          <p:nvPr/>
        </p:nvSpPr>
        <p:spPr>
          <a:xfrm>
            <a:off x="9499600" y="2984500"/>
            <a:ext cx="39370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prstDash val="sysDash"/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核心要素（机遇）</a:t>
            </a:r>
          </a:p>
        </p:txBody>
      </p:sp>
      <p:sp>
        <p:nvSpPr>
          <p:cNvPr id="148" name="Shape 148"/>
          <p:cNvSpPr/>
          <p:nvPr/>
        </p:nvSpPr>
        <p:spPr>
          <a:xfrm>
            <a:off x="635000" y="2628900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593600" y="2628900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552200" y="2628900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990600" y="3483073"/>
            <a:ext cx="15144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9900"/>
                </a:solidFill>
              </a:rPr>
              <a:t>LOCATION</a:t>
            </a:r>
          </a:p>
        </p:txBody>
      </p:sp>
      <p:sp>
        <p:nvSpPr>
          <p:cNvPr id="152" name="Shape 152"/>
          <p:cNvSpPr/>
          <p:nvPr/>
        </p:nvSpPr>
        <p:spPr>
          <a:xfrm>
            <a:off x="4130211" y="3483073"/>
            <a:ext cx="12487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9900"/>
                </a:solidFill>
              </a:rPr>
              <a:t>CAMERA</a:t>
            </a:r>
          </a:p>
        </p:txBody>
      </p:sp>
      <p:sp>
        <p:nvSpPr>
          <p:cNvPr id="153" name="Shape 153"/>
          <p:cNvSpPr/>
          <p:nvPr/>
        </p:nvSpPr>
        <p:spPr>
          <a:xfrm>
            <a:off x="7088810" y="3483073"/>
            <a:ext cx="118097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9900"/>
                </a:solidFill>
              </a:rPr>
              <a:t>SENSOR</a:t>
            </a:r>
          </a:p>
        </p:txBody>
      </p:sp>
      <p:sp>
        <p:nvSpPr>
          <p:cNvPr id="154" name="Shape 154"/>
          <p:cNvSpPr/>
          <p:nvPr/>
        </p:nvSpPr>
        <p:spPr>
          <a:xfrm>
            <a:off x="9510800" y="2628900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0047410" y="3483073"/>
            <a:ext cx="128360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9900"/>
                </a:solidFill>
              </a:rPr>
              <a:t>Big Data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634998" y="5328655"/>
            <a:ext cx="11035804" cy="398459"/>
            <a:chOff x="-1" y="-1"/>
            <a:chExt cx="11035802" cy="398458"/>
          </a:xfrm>
        </p:grpSpPr>
        <p:sp>
          <p:nvSpPr>
            <p:cNvPr id="156" name="Shape 156"/>
            <p:cNvSpPr/>
            <p:nvPr/>
          </p:nvSpPr>
          <p:spPr>
            <a:xfrm>
              <a:off x="-1" y="-1"/>
              <a:ext cx="11035802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60729"/>
              <a:ext cx="11035802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chemeClr val="bg1"/>
                  </a:solidFill>
                </a:rPr>
                <a:t>优化贯穿整个约会场景的产品体验</a:t>
              </a:r>
              <a:r>
                <a:rPr dirty="0">
                  <a:solidFill>
                    <a:schemeClr val="bg1"/>
                  </a:solidFill>
                </a:rPr>
                <a:t>！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rgbClr val="FFFFFF"/>
                </a:solidFill>
              </a:rPr>
              <a:t>需要克服的难点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842181" y="2592368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928820" y="2474103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555415" y="3429228"/>
            <a:ext cx="733532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心理</a:t>
            </a:r>
            <a:endParaRPr sz="2500" dirty="0">
              <a:solidFill>
                <a:srgbClr val="FF9900"/>
              </a:solidFill>
            </a:endParaRPr>
          </a:p>
        </p:txBody>
      </p:sp>
      <p:grpSp>
        <p:nvGrpSpPr>
          <p:cNvPr id="158" name="Group 158"/>
          <p:cNvGrpSpPr/>
          <p:nvPr/>
        </p:nvGrpSpPr>
        <p:grpSpPr>
          <a:xfrm>
            <a:off x="634998" y="5328655"/>
            <a:ext cx="11035804" cy="398459"/>
            <a:chOff x="-1" y="-1"/>
            <a:chExt cx="11035802" cy="398458"/>
          </a:xfrm>
        </p:grpSpPr>
        <p:sp>
          <p:nvSpPr>
            <p:cNvPr id="156" name="Shape 156"/>
            <p:cNvSpPr/>
            <p:nvPr/>
          </p:nvSpPr>
          <p:spPr>
            <a:xfrm>
              <a:off x="-1" y="-1"/>
              <a:ext cx="11035802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60729"/>
              <a:ext cx="11035802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chemeClr val="bg1"/>
                  </a:solidFill>
                </a:rPr>
                <a:t>建立新标准，提高用户满意度，建立口碑。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Shape 151"/>
          <p:cNvSpPr/>
          <p:nvPr/>
        </p:nvSpPr>
        <p:spPr>
          <a:xfrm>
            <a:off x="8321453" y="3315114"/>
            <a:ext cx="1374733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种子用户</a:t>
            </a:r>
            <a:endParaRPr sz="2500" dirty="0">
              <a:solidFill>
                <a:srgbClr val="FF9900"/>
              </a:solidFill>
            </a:endParaRPr>
          </a:p>
        </p:txBody>
      </p:sp>
      <p:sp>
        <p:nvSpPr>
          <p:cNvPr id="15" name="Shape 148"/>
          <p:cNvSpPr/>
          <p:nvPr/>
        </p:nvSpPr>
        <p:spPr>
          <a:xfrm>
            <a:off x="2420873" y="1532627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51"/>
          <p:cNvSpPr/>
          <p:nvPr/>
        </p:nvSpPr>
        <p:spPr>
          <a:xfrm>
            <a:off x="4203670" y="3216376"/>
            <a:ext cx="733532" cy="124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见面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引导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500" dirty="0">
              <a:solidFill>
                <a:srgbClr val="FF9900"/>
              </a:solidFill>
            </a:endParaRPr>
          </a:p>
        </p:txBody>
      </p:sp>
      <p:sp>
        <p:nvSpPr>
          <p:cNvPr id="17" name="Shape 148"/>
          <p:cNvSpPr/>
          <p:nvPr/>
        </p:nvSpPr>
        <p:spPr>
          <a:xfrm>
            <a:off x="4002182" y="3107263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51"/>
          <p:cNvSpPr/>
          <p:nvPr/>
        </p:nvSpPr>
        <p:spPr>
          <a:xfrm>
            <a:off x="2594107" y="1660374"/>
            <a:ext cx="733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用户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资料</a:t>
            </a:r>
            <a:endParaRPr sz="2500" dirty="0">
              <a:solidFill>
                <a:srgbClr val="FF9900"/>
              </a:solidFill>
            </a:endParaRPr>
          </a:p>
        </p:txBody>
      </p:sp>
      <p:sp>
        <p:nvSpPr>
          <p:cNvPr id="19" name="Shape 151"/>
          <p:cNvSpPr/>
          <p:nvPr/>
        </p:nvSpPr>
        <p:spPr>
          <a:xfrm>
            <a:off x="937810" y="3194575"/>
            <a:ext cx="733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视频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介绍</a:t>
            </a:r>
            <a:endParaRPr sz="2500" dirty="0">
              <a:solidFill>
                <a:srgbClr val="FF9900"/>
              </a:solidFill>
            </a:endParaRPr>
          </a:p>
        </p:txBody>
      </p:sp>
      <p:sp>
        <p:nvSpPr>
          <p:cNvPr id="20" name="Shape 148"/>
          <p:cNvSpPr/>
          <p:nvPr/>
        </p:nvSpPr>
        <p:spPr>
          <a:xfrm>
            <a:off x="778804" y="3045871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148"/>
          <p:cNvSpPr/>
          <p:nvPr/>
        </p:nvSpPr>
        <p:spPr>
          <a:xfrm>
            <a:off x="10101767" y="3082501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151"/>
          <p:cNvSpPr/>
          <p:nvPr/>
        </p:nvSpPr>
        <p:spPr>
          <a:xfrm>
            <a:off x="10287935" y="3269225"/>
            <a:ext cx="733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行业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用户</a:t>
            </a:r>
            <a:endParaRPr lang="en-US" altLang="zh-CN" sz="2500" dirty="0" smtClean="0">
              <a:solidFill>
                <a:srgbClr val="FF9900"/>
              </a:solidFill>
            </a:endParaRPr>
          </a:p>
        </p:txBody>
      </p:sp>
      <p:sp>
        <p:nvSpPr>
          <p:cNvPr id="23" name="Shape 148"/>
          <p:cNvSpPr/>
          <p:nvPr/>
        </p:nvSpPr>
        <p:spPr>
          <a:xfrm>
            <a:off x="6844490" y="2965913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151"/>
          <p:cNvSpPr/>
          <p:nvPr/>
        </p:nvSpPr>
        <p:spPr>
          <a:xfrm>
            <a:off x="7089071" y="3105612"/>
            <a:ext cx="733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运营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活动</a:t>
            </a:r>
            <a:endParaRPr lang="en-US" altLang="zh-CN" sz="2500" dirty="0" smtClean="0">
              <a:solidFill>
                <a:srgbClr val="FF9900"/>
              </a:solidFill>
            </a:endParaRPr>
          </a:p>
        </p:txBody>
      </p:sp>
      <p:sp>
        <p:nvSpPr>
          <p:cNvPr id="25" name="Shape 148"/>
          <p:cNvSpPr/>
          <p:nvPr/>
        </p:nvSpPr>
        <p:spPr>
          <a:xfrm>
            <a:off x="11194713" y="3234620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151"/>
          <p:cNvSpPr/>
          <p:nvPr/>
        </p:nvSpPr>
        <p:spPr>
          <a:xfrm>
            <a:off x="11253512" y="3341266"/>
            <a:ext cx="63094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互联网</a:t>
            </a:r>
            <a:endParaRPr lang="en-US" altLang="zh-CN" sz="14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公司</a:t>
            </a:r>
            <a:endParaRPr lang="en-US" altLang="zh-CN" sz="14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endParaRPr lang="en-US" altLang="zh-CN" sz="1400" dirty="0" smtClean="0">
              <a:solidFill>
                <a:srgbClr val="FF9900"/>
              </a:solidFill>
            </a:endParaRPr>
          </a:p>
        </p:txBody>
      </p:sp>
      <p:sp>
        <p:nvSpPr>
          <p:cNvPr id="27" name="Shape 148"/>
          <p:cNvSpPr/>
          <p:nvPr/>
        </p:nvSpPr>
        <p:spPr>
          <a:xfrm>
            <a:off x="10323855" y="2341234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151"/>
          <p:cNvSpPr/>
          <p:nvPr/>
        </p:nvSpPr>
        <p:spPr>
          <a:xfrm>
            <a:off x="10446209" y="2566970"/>
            <a:ext cx="45140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医院</a:t>
            </a:r>
            <a:endParaRPr lang="en-US" altLang="zh-CN" sz="1400" dirty="0" smtClean="0">
              <a:solidFill>
                <a:srgbClr val="FF9900"/>
              </a:solidFill>
            </a:endParaRPr>
          </a:p>
        </p:txBody>
      </p:sp>
      <p:sp>
        <p:nvSpPr>
          <p:cNvPr id="29" name="Shape 148"/>
          <p:cNvSpPr/>
          <p:nvPr/>
        </p:nvSpPr>
        <p:spPr>
          <a:xfrm>
            <a:off x="10414942" y="4137053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151"/>
          <p:cNvSpPr/>
          <p:nvPr/>
        </p:nvSpPr>
        <p:spPr>
          <a:xfrm>
            <a:off x="10606822" y="4343976"/>
            <a:ext cx="45140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学校</a:t>
            </a:r>
            <a:endParaRPr lang="en-US" altLang="zh-CN" sz="1400" dirty="0" smtClean="0">
              <a:solidFill>
                <a:srgbClr val="FF9900"/>
              </a:solidFill>
            </a:endParaRPr>
          </a:p>
        </p:txBody>
      </p:sp>
      <p:sp>
        <p:nvSpPr>
          <p:cNvPr id="31" name="Shape 148"/>
          <p:cNvSpPr/>
          <p:nvPr/>
        </p:nvSpPr>
        <p:spPr>
          <a:xfrm>
            <a:off x="7067581" y="2206970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 151"/>
          <p:cNvSpPr/>
          <p:nvPr/>
        </p:nvSpPr>
        <p:spPr>
          <a:xfrm>
            <a:off x="7216148" y="2313616"/>
            <a:ext cx="45140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约会</a:t>
            </a:r>
            <a:endParaRPr lang="en-US" altLang="zh-CN" sz="14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券</a:t>
            </a:r>
            <a:endParaRPr lang="en-US" altLang="zh-CN" sz="1400" dirty="0" smtClean="0">
              <a:solidFill>
                <a:srgbClr val="FF9900"/>
              </a:solidFill>
            </a:endParaRPr>
          </a:p>
        </p:txBody>
      </p:sp>
      <p:sp>
        <p:nvSpPr>
          <p:cNvPr id="33" name="Shape 148"/>
          <p:cNvSpPr/>
          <p:nvPr/>
        </p:nvSpPr>
        <p:spPr>
          <a:xfrm>
            <a:off x="6158923" y="3070926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151"/>
          <p:cNvSpPr/>
          <p:nvPr/>
        </p:nvSpPr>
        <p:spPr>
          <a:xfrm>
            <a:off x="6307490" y="3177572"/>
            <a:ext cx="45140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媒体</a:t>
            </a:r>
            <a:endParaRPr lang="en-US" altLang="zh-CN" sz="14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营销</a:t>
            </a:r>
            <a:endParaRPr lang="en-US" altLang="zh-CN" sz="14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25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产品设计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838200" y="1995488"/>
            <a:ext cx="3022600" cy="4445001"/>
            <a:chOff x="0" y="0"/>
            <a:chExt cx="3022600" cy="4445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新</a:t>
              </a:r>
              <a:r>
                <a:rPr lang="zh-CN" altLang="en-US" dirty="0" smtClean="0"/>
                <a:t>用户引导</a:t>
              </a:r>
              <a:endParaRPr dirty="0"/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4737100" y="1995488"/>
            <a:ext cx="3022600" cy="4445001"/>
            <a:chOff x="0" y="0"/>
            <a:chExt cx="3022600" cy="4445000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 smtClean="0"/>
                <a:t>发现并建立</a:t>
              </a:r>
              <a:r>
                <a:rPr dirty="0" err="1" smtClean="0"/>
                <a:t>契约</a:t>
              </a:r>
              <a:endParaRPr dirty="0"/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8407400" y="1995488"/>
            <a:ext cx="3022600" cy="4445001"/>
            <a:chOff x="0" y="0"/>
            <a:chExt cx="3022600" cy="4445000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 smtClean="0"/>
                <a:t>优化</a:t>
              </a:r>
              <a:r>
                <a:rPr dirty="0" err="1" smtClean="0"/>
                <a:t>见面</a:t>
              </a:r>
              <a:r>
                <a:rPr lang="zh-CN" altLang="en-US" dirty="0" smtClean="0"/>
                <a:t>流程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rgbClr val="FFFFFF"/>
                </a:solidFill>
              </a:rPr>
              <a:t>新用户引导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175" name="Group 175"/>
          <p:cNvGrpSpPr/>
          <p:nvPr/>
        </p:nvGrpSpPr>
        <p:grpSpPr>
          <a:xfrm>
            <a:off x="838200" y="1995488"/>
            <a:ext cx="3022600" cy="4445001"/>
            <a:chOff x="0" y="0"/>
            <a:chExt cx="3022600" cy="4445000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新用户引导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4737100" y="1995488"/>
            <a:ext cx="3022600" cy="4445001"/>
            <a:chOff x="0" y="0"/>
            <a:chExt cx="3022600" cy="4445000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A6A6A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发现并建立契约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8407400" y="1995488"/>
            <a:ext cx="3022600" cy="4445001"/>
            <a:chOff x="0" y="0"/>
            <a:chExt cx="3022600" cy="4445000"/>
          </a:xfrm>
        </p:grpSpPr>
        <p:sp>
          <p:nvSpPr>
            <p:cNvPr id="179" name="Shape 179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A6A6A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优化见面流程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>
                <a:solidFill>
                  <a:srgbClr val="FFFFFF"/>
                </a:solidFill>
              </a:rPr>
              <a:t>注册</a:t>
            </a:r>
            <a:r>
              <a: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rPr>
              <a:t>.</a:t>
            </a:r>
            <a:r>
              <a:rPr sz="4400">
                <a:solidFill>
                  <a:srgbClr val="FFFFFF"/>
                </a:solidFill>
              </a:rPr>
              <a:t>启动和闪屏介绍</a:t>
            </a:r>
          </a:p>
        </p:txBody>
      </p:sp>
      <p:grpSp>
        <p:nvGrpSpPr>
          <p:cNvPr id="186" name="Group 186"/>
          <p:cNvGrpSpPr/>
          <p:nvPr/>
        </p:nvGrpSpPr>
        <p:grpSpPr>
          <a:xfrm>
            <a:off x="502023" y="1995488"/>
            <a:ext cx="3022600" cy="4445001"/>
            <a:chOff x="0" y="0"/>
            <a:chExt cx="3022600" cy="4445000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2007056"/>
              <a:ext cx="3022600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 dirty="0" err="1"/>
                <a:t>快.相亲</a:t>
              </a:r>
              <a:endParaRPr sz="1400" dirty="0"/>
            </a:p>
            <a:p>
              <a:pPr lvl="0" algn="ctr"/>
              <a:r>
                <a:rPr lang="zh-CN" altLang="en-US" sz="1400" dirty="0" smtClean="0">
                  <a:latin typeface="方正舒体"/>
                  <a:ea typeface="方正舒体"/>
                  <a:cs typeface="方正舒体"/>
                  <a:sym typeface="方正舒体"/>
                </a:rPr>
                <a:t>快速见到</a:t>
              </a:r>
              <a:r>
                <a:rPr lang="en-US" altLang="zh-CN" sz="1400" dirty="0" smtClean="0">
                  <a:latin typeface="方正舒体"/>
                  <a:ea typeface="方正舒体"/>
                  <a:cs typeface="方正舒体"/>
                  <a:sym typeface="方正舒体"/>
                </a:rPr>
                <a:t>TA</a:t>
              </a:r>
              <a:r>
                <a:rPr sz="1400" dirty="0" smtClean="0">
                  <a:latin typeface="方正舒体"/>
                  <a:ea typeface="方正舒体"/>
                  <a:cs typeface="方正舒体"/>
                  <a:sym typeface="方正舒体"/>
                </a:rPr>
                <a:t>，</a:t>
              </a:r>
              <a:r>
                <a:rPr lang="zh-CN" altLang="en-US" sz="1400" dirty="0" smtClean="0">
                  <a:latin typeface="方正舒体"/>
                  <a:ea typeface="方正舒体"/>
                  <a:cs typeface="方正舒体"/>
                  <a:sym typeface="方正舒体"/>
                </a:rPr>
                <a:t>才能快速</a:t>
              </a:r>
              <a:r>
                <a:rPr sz="1400" dirty="0" err="1" smtClean="0">
                  <a:latin typeface="方正舒体"/>
                  <a:ea typeface="方正舒体"/>
                  <a:cs typeface="方正舒体"/>
                  <a:sym typeface="方正舒体"/>
                </a:rPr>
                <a:t>遇见TA</a:t>
              </a:r>
              <a:r>
                <a:rPr lang="zh-CN" altLang="en-US" sz="1400" dirty="0">
                  <a:latin typeface="方正舒体"/>
                  <a:ea typeface="方正舒体"/>
                  <a:cs typeface="方正舒体"/>
                  <a:sym typeface="方正舒体"/>
                </a:rPr>
                <a:t>！</a:t>
              </a:r>
              <a:endParaRPr sz="1400" dirty="0">
                <a:latin typeface="方正舒体"/>
                <a:ea typeface="方正舒体"/>
                <a:cs typeface="方正舒体"/>
                <a:sym typeface="方正舒体"/>
              </a:endParaRP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4578723" y="1995488"/>
            <a:ext cx="3022600" cy="4445001"/>
            <a:chOff x="0" y="0"/>
            <a:chExt cx="3022600" cy="4445000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pic>
        <p:nvPicPr>
          <p:cNvPr id="19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7298" y="2484438"/>
            <a:ext cx="2994025" cy="3314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 193"/>
          <p:cNvGrpSpPr/>
          <p:nvPr/>
        </p:nvGrpSpPr>
        <p:grpSpPr>
          <a:xfrm>
            <a:off x="4578723" y="1995488"/>
            <a:ext cx="3022600" cy="488951"/>
            <a:chOff x="0" y="0"/>
            <a:chExt cx="3022600" cy="488950"/>
          </a:xfrm>
        </p:grpSpPr>
        <p:sp>
          <p:nvSpPr>
            <p:cNvPr id="191" name="Shape 191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97154"/>
              <a:ext cx="30226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 dirty="0" err="1"/>
                <a:t>快.相亲</a:t>
              </a:r>
              <a:endParaRPr sz="1400" dirty="0"/>
            </a:p>
          </p:txBody>
        </p:sp>
      </p:grpSp>
      <p:sp>
        <p:nvSpPr>
          <p:cNvPr id="194" name="Shape 194"/>
          <p:cNvSpPr/>
          <p:nvPr/>
        </p:nvSpPr>
        <p:spPr>
          <a:xfrm>
            <a:off x="4578723" y="5791994"/>
            <a:ext cx="3022600" cy="64611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7" name="Group 197"/>
          <p:cNvGrpSpPr/>
          <p:nvPr/>
        </p:nvGrpSpPr>
        <p:grpSpPr>
          <a:xfrm>
            <a:off x="4578722" y="5801519"/>
            <a:ext cx="1485901" cy="648494"/>
            <a:chOff x="0" y="0"/>
            <a:chExt cx="1485899" cy="648493"/>
          </a:xfrm>
        </p:grpSpPr>
        <p:sp>
          <p:nvSpPr>
            <p:cNvPr id="195" name="Shape 195"/>
            <p:cNvSpPr/>
            <p:nvPr/>
          </p:nvSpPr>
          <p:spPr>
            <a:xfrm>
              <a:off x="-1" y="-1"/>
              <a:ext cx="1485901" cy="648495"/>
            </a:xfrm>
            <a:prstGeom prst="rect">
              <a:avLst/>
            </a:prstGeom>
            <a:solidFill>
              <a:srgbClr val="A9D18E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192293"/>
              <a:ext cx="1485901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注册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6093196" y="5801519"/>
            <a:ext cx="1508127" cy="648494"/>
            <a:chOff x="0" y="0"/>
            <a:chExt cx="1508126" cy="648493"/>
          </a:xfrm>
        </p:grpSpPr>
        <p:sp>
          <p:nvSpPr>
            <p:cNvPr id="198" name="Shape 198"/>
            <p:cNvSpPr/>
            <p:nvPr/>
          </p:nvSpPr>
          <p:spPr>
            <a:xfrm>
              <a:off x="-1" y="-1"/>
              <a:ext cx="1508128" cy="648495"/>
            </a:xfrm>
            <a:prstGeom prst="rect">
              <a:avLst/>
            </a:prstGeom>
            <a:solidFill>
              <a:srgbClr val="FF7C8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-1" y="192293"/>
              <a:ext cx="1508128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登录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5213721" y="3833416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651872" y="3428208"/>
            <a:ext cx="215902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543922" y="4508501"/>
            <a:ext cx="215902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33D8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848721" y="3938587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D7D3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996360" y="4914505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CA7E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104310" y="3326608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375772" y="4036617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464672" y="4627167"/>
            <a:ext cx="215902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DF34E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909172" y="4141787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651997" y="3524648"/>
            <a:ext cx="215902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30A0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6394029" y="4216798"/>
            <a:ext cx="839788" cy="403730"/>
            <a:chOff x="0" y="0"/>
            <a:chExt cx="839787" cy="403729"/>
          </a:xfrm>
        </p:grpSpPr>
        <p:sp>
          <p:nvSpPr>
            <p:cNvPr id="211" name="Shape 211"/>
            <p:cNvSpPr/>
            <p:nvPr/>
          </p:nvSpPr>
          <p:spPr>
            <a:xfrm>
              <a:off x="0" y="0"/>
              <a:ext cx="839788" cy="40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86"/>
                  </a:moveTo>
                  <a:cubicBezTo>
                    <a:pt x="0" y="1247"/>
                    <a:pt x="600" y="0"/>
                    <a:pt x="1339" y="0"/>
                  </a:cubicBezTo>
                  <a:lnTo>
                    <a:pt x="3600" y="0"/>
                  </a:lnTo>
                  <a:lnTo>
                    <a:pt x="20261" y="0"/>
                  </a:lnTo>
                  <a:cubicBezTo>
                    <a:pt x="21000" y="0"/>
                    <a:pt x="21600" y="1247"/>
                    <a:pt x="21600" y="2786"/>
                  </a:cubicBezTo>
                  <a:lnTo>
                    <a:pt x="21600" y="13929"/>
                  </a:lnTo>
                  <a:cubicBezTo>
                    <a:pt x="21600" y="15467"/>
                    <a:pt x="21000" y="16714"/>
                    <a:pt x="20261" y="16714"/>
                  </a:cubicBezTo>
                  <a:lnTo>
                    <a:pt x="9000" y="16714"/>
                  </a:lnTo>
                  <a:lnTo>
                    <a:pt x="6300" y="21600"/>
                  </a:lnTo>
                  <a:lnTo>
                    <a:pt x="3600" y="16714"/>
                  </a:lnTo>
                  <a:lnTo>
                    <a:pt x="1339" y="16714"/>
                  </a:lnTo>
                  <a:cubicBezTo>
                    <a:pt x="600" y="16714"/>
                    <a:pt x="0" y="15467"/>
                    <a:pt x="0" y="13929"/>
                  </a:cubicBezTo>
                  <a:lnTo>
                    <a:pt x="0" y="13929"/>
                  </a:lnTo>
                  <a:lnTo>
                    <a:pt x="0" y="975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251" y="42730"/>
              <a:ext cx="809286" cy="226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/>
              </a:lvl1pPr>
            </a:lstStyle>
            <a:p>
              <a:pPr lvl="0">
                <a:defRPr sz="1800"/>
              </a:pPr>
              <a:r>
                <a:rPr sz="1100"/>
                <a:t>正在见面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5072435" y="3380161"/>
            <a:ext cx="839788" cy="403730"/>
            <a:chOff x="0" y="0"/>
            <a:chExt cx="839787" cy="403729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839788" cy="40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86"/>
                  </a:moveTo>
                  <a:cubicBezTo>
                    <a:pt x="0" y="1247"/>
                    <a:pt x="600" y="0"/>
                    <a:pt x="1339" y="0"/>
                  </a:cubicBezTo>
                  <a:lnTo>
                    <a:pt x="3600" y="0"/>
                  </a:lnTo>
                  <a:lnTo>
                    <a:pt x="20261" y="0"/>
                  </a:lnTo>
                  <a:cubicBezTo>
                    <a:pt x="21000" y="0"/>
                    <a:pt x="21600" y="1247"/>
                    <a:pt x="21600" y="2786"/>
                  </a:cubicBezTo>
                  <a:lnTo>
                    <a:pt x="21600" y="13929"/>
                  </a:lnTo>
                  <a:cubicBezTo>
                    <a:pt x="21600" y="15467"/>
                    <a:pt x="21000" y="16714"/>
                    <a:pt x="20261" y="16714"/>
                  </a:cubicBezTo>
                  <a:lnTo>
                    <a:pt x="9000" y="16714"/>
                  </a:lnTo>
                  <a:lnTo>
                    <a:pt x="6300" y="21600"/>
                  </a:lnTo>
                  <a:lnTo>
                    <a:pt x="3600" y="16714"/>
                  </a:lnTo>
                  <a:lnTo>
                    <a:pt x="1339" y="16714"/>
                  </a:lnTo>
                  <a:cubicBezTo>
                    <a:pt x="600" y="16714"/>
                    <a:pt x="0" y="15467"/>
                    <a:pt x="0" y="13929"/>
                  </a:cubicBezTo>
                  <a:lnTo>
                    <a:pt x="0" y="13929"/>
                  </a:lnTo>
                  <a:lnTo>
                    <a:pt x="0" y="9750"/>
                  </a:lnTo>
                  <a:close/>
                </a:path>
              </a:pathLst>
            </a:custGeom>
            <a:solidFill>
              <a:srgbClr val="F33D8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251" y="42730"/>
              <a:ext cx="809286" cy="226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/>
              </a:lvl1pPr>
            </a:lstStyle>
            <a:p>
              <a:pPr lvl="0">
                <a:defRPr sz="1800"/>
              </a:pPr>
              <a:r>
                <a:rPr sz="1100"/>
                <a:t>相亲成功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5434385" y="4079573"/>
            <a:ext cx="839788" cy="403730"/>
            <a:chOff x="0" y="0"/>
            <a:chExt cx="839787" cy="403729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839788" cy="40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86"/>
                  </a:moveTo>
                  <a:cubicBezTo>
                    <a:pt x="0" y="1247"/>
                    <a:pt x="600" y="0"/>
                    <a:pt x="1339" y="0"/>
                  </a:cubicBezTo>
                  <a:lnTo>
                    <a:pt x="3600" y="0"/>
                  </a:lnTo>
                  <a:lnTo>
                    <a:pt x="20261" y="0"/>
                  </a:lnTo>
                  <a:cubicBezTo>
                    <a:pt x="21000" y="0"/>
                    <a:pt x="21600" y="1247"/>
                    <a:pt x="21600" y="2786"/>
                  </a:cubicBezTo>
                  <a:lnTo>
                    <a:pt x="21600" y="13929"/>
                  </a:lnTo>
                  <a:cubicBezTo>
                    <a:pt x="21600" y="15467"/>
                    <a:pt x="21000" y="16714"/>
                    <a:pt x="20261" y="16714"/>
                  </a:cubicBezTo>
                  <a:lnTo>
                    <a:pt x="9000" y="16714"/>
                  </a:lnTo>
                  <a:lnTo>
                    <a:pt x="6300" y="21600"/>
                  </a:lnTo>
                  <a:lnTo>
                    <a:pt x="3600" y="16714"/>
                  </a:lnTo>
                  <a:lnTo>
                    <a:pt x="1339" y="16714"/>
                  </a:lnTo>
                  <a:cubicBezTo>
                    <a:pt x="600" y="16714"/>
                    <a:pt x="0" y="15467"/>
                    <a:pt x="0" y="13929"/>
                  </a:cubicBezTo>
                  <a:lnTo>
                    <a:pt x="0" y="13929"/>
                  </a:lnTo>
                  <a:lnTo>
                    <a:pt x="0" y="97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251" y="42730"/>
              <a:ext cx="809286" cy="226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/>
              </a:lvl1pPr>
            </a:lstStyle>
            <a:p>
              <a:pPr lvl="0">
                <a:defRPr sz="1800"/>
              </a:pPr>
              <a:r>
                <a:rPr sz="1100"/>
                <a:t>确定见面！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4578723" y="2476301"/>
            <a:ext cx="3036887" cy="598689"/>
            <a:chOff x="0" y="1"/>
            <a:chExt cx="3036887" cy="288563"/>
          </a:xfrm>
        </p:grpSpPr>
        <p:sp>
          <p:nvSpPr>
            <p:cNvPr id="220" name="Shape 220"/>
            <p:cNvSpPr/>
            <p:nvPr/>
          </p:nvSpPr>
          <p:spPr>
            <a:xfrm>
              <a:off x="0" y="1"/>
              <a:ext cx="3022600" cy="288563"/>
            </a:xfrm>
            <a:prstGeom prst="rect">
              <a:avLst/>
            </a:prstGeom>
            <a:solidFill>
              <a:srgbClr val="FFFF6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4287" y="51143"/>
              <a:ext cx="3022600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lang="zh-CN" altLang="en-US" sz="1200" dirty="0"/>
                <a:t>相亲</a:t>
              </a:r>
              <a:r>
                <a:rPr sz="1200" dirty="0" smtClean="0"/>
                <a:t>，</a:t>
              </a:r>
              <a:r>
                <a:rPr sz="1200" dirty="0" err="1"/>
                <a:t>是多次合理的双向选择</a:t>
              </a:r>
              <a:r>
                <a:rPr sz="1200" dirty="0" smtClean="0"/>
                <a:t>。</a:t>
              </a:r>
              <a:endParaRPr lang="en-US" sz="1200" dirty="0" smtClean="0"/>
            </a:p>
            <a:p>
              <a:pPr lvl="0" algn="ctr"/>
              <a:r>
                <a:rPr lang="en-US" sz="1200" dirty="0" smtClean="0"/>
                <a:t>10</a:t>
              </a:r>
              <a:r>
                <a:rPr lang="zh-CN" altLang="en-US" sz="1200" dirty="0" smtClean="0"/>
                <a:t>万优质会员正在等你约见！</a:t>
              </a:r>
              <a:endParaRPr sz="1200" dirty="0"/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8821267" y="1995488"/>
            <a:ext cx="3022601" cy="4445001"/>
            <a:chOff x="0" y="0"/>
            <a:chExt cx="3022600" cy="4445000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8821267" y="1995488"/>
            <a:ext cx="3022601" cy="488951"/>
            <a:chOff x="0" y="0"/>
            <a:chExt cx="3022600" cy="488950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112521"/>
              <a:ext cx="3022600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注册</a:t>
              </a:r>
            </a:p>
          </p:txBody>
        </p:sp>
      </p:grpSp>
      <p:sp>
        <p:nvSpPr>
          <p:cNvPr id="229" name="Shape 229"/>
          <p:cNvSpPr/>
          <p:nvPr/>
        </p:nvSpPr>
        <p:spPr>
          <a:xfrm>
            <a:off x="8849842" y="2041704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grpSp>
        <p:nvGrpSpPr>
          <p:cNvPr id="232" name="Group 232"/>
          <p:cNvGrpSpPr/>
          <p:nvPr/>
        </p:nvGrpSpPr>
        <p:grpSpPr>
          <a:xfrm>
            <a:off x="9368955" y="3344676"/>
            <a:ext cx="698501" cy="695795"/>
            <a:chOff x="0" y="0"/>
            <a:chExt cx="698500" cy="695794"/>
          </a:xfrm>
        </p:grpSpPr>
        <p:sp>
          <p:nvSpPr>
            <p:cNvPr id="230" name="Shape 230"/>
            <p:cNvSpPr/>
            <p:nvPr/>
          </p:nvSpPr>
          <p:spPr>
            <a:xfrm>
              <a:off x="0" y="-1"/>
              <a:ext cx="698500" cy="69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6CA7E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02293" y="228262"/>
              <a:ext cx="493914" cy="239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微信</a:t>
              </a:r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10481792" y="3351355"/>
            <a:ext cx="698501" cy="695795"/>
            <a:chOff x="0" y="0"/>
            <a:chExt cx="698500" cy="695794"/>
          </a:xfrm>
        </p:grpSpPr>
        <p:sp>
          <p:nvSpPr>
            <p:cNvPr id="233" name="Shape 233"/>
            <p:cNvSpPr/>
            <p:nvPr/>
          </p:nvSpPr>
          <p:spPr>
            <a:xfrm>
              <a:off x="0" y="-1"/>
              <a:ext cx="698500" cy="69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02293" y="213276"/>
              <a:ext cx="493914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QQ</a:t>
              </a:r>
            </a:p>
          </p:txBody>
        </p:sp>
      </p:grpSp>
      <p:sp>
        <p:nvSpPr>
          <p:cNvPr id="236" name="Shape 236"/>
          <p:cNvSpPr/>
          <p:nvPr/>
        </p:nvSpPr>
        <p:spPr>
          <a:xfrm>
            <a:off x="9149925" y="2720776"/>
            <a:ext cx="2476457" cy="26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请使用如下账号注册：</a:t>
            </a:r>
          </a:p>
        </p:txBody>
      </p:sp>
      <p:sp>
        <p:nvSpPr>
          <p:cNvPr id="237" name="Shape 237"/>
          <p:cNvSpPr/>
          <p:nvPr/>
        </p:nvSpPr>
        <p:spPr>
          <a:xfrm>
            <a:off x="9178500" y="4359435"/>
            <a:ext cx="2476457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或者,</a:t>
            </a:r>
          </a:p>
          <a:p>
            <a:pPr lvl="0"/>
            <a:r>
              <a:rPr sz="1400"/>
              <a:t>输入手机号码注册：</a:t>
            </a:r>
          </a:p>
        </p:txBody>
      </p:sp>
      <p:grpSp>
        <p:nvGrpSpPr>
          <p:cNvPr id="240" name="Group 240"/>
          <p:cNvGrpSpPr/>
          <p:nvPr/>
        </p:nvGrpSpPr>
        <p:grpSpPr>
          <a:xfrm>
            <a:off x="9299105" y="4939155"/>
            <a:ext cx="2174877" cy="432195"/>
            <a:chOff x="0" y="0"/>
            <a:chExt cx="2174875" cy="432194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2174876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1097" y="84143"/>
              <a:ext cx="2132682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手机号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10165881" y="5431408"/>
            <a:ext cx="1308100" cy="431743"/>
            <a:chOff x="0" y="0"/>
            <a:chExt cx="1308100" cy="431742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1308100" cy="43174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1075" y="36801"/>
              <a:ext cx="12659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AFABAB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AFABAB"/>
                  </a:solidFill>
                </a:rPr>
                <a:t>314159</a:t>
              </a: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9299105" y="5447608"/>
            <a:ext cx="768351" cy="431743"/>
            <a:chOff x="0" y="0"/>
            <a:chExt cx="768350" cy="431742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768350" cy="431743"/>
            </a:xfrm>
            <a:prstGeom prst="roundRect">
              <a:avLst>
                <a:gd name="adj" fmla="val 16667"/>
              </a:avLst>
            </a:prstGeom>
            <a:solidFill>
              <a:srgbClr val="66CA7E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1075" y="96236"/>
              <a:ext cx="7262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验证码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9299105" y="5943822"/>
            <a:ext cx="2174877" cy="432195"/>
            <a:chOff x="0" y="0"/>
            <a:chExt cx="2174875" cy="432194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2174876" cy="43219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1097" y="84143"/>
              <a:ext cx="2132682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开始</a:t>
              </a:r>
            </a:p>
          </p:txBody>
        </p:sp>
      </p:grpSp>
      <p:cxnSp>
        <p:nvCxnSpPr>
          <p:cNvPr id="3" name="直接箭头连接符 2"/>
          <p:cNvCxnSpPr>
            <a:stCxn id="184" idx="3"/>
            <a:endCxn id="187" idx="1"/>
          </p:cNvCxnSpPr>
          <p:nvPr/>
        </p:nvCxnSpPr>
        <p:spPr>
          <a:xfrm>
            <a:off x="3524623" y="4217989"/>
            <a:ext cx="1054100" cy="0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Shape 151"/>
          <p:cNvSpPr/>
          <p:nvPr/>
        </p:nvSpPr>
        <p:spPr>
          <a:xfrm>
            <a:off x="3566545" y="3833416"/>
            <a:ext cx="9836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2S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自动进入</a:t>
            </a:r>
            <a:endParaRPr sz="1400" b="1" dirty="0">
              <a:solidFill>
                <a:srgbClr val="FF9900"/>
              </a:solidFill>
            </a:endParaRPr>
          </a:p>
        </p:txBody>
      </p:sp>
      <p:cxnSp>
        <p:nvCxnSpPr>
          <p:cNvPr id="5" name="肘形连接符 4"/>
          <p:cNvCxnSpPr>
            <a:stCxn id="195" idx="2"/>
            <a:endCxn id="223" idx="1"/>
          </p:cNvCxnSpPr>
          <p:nvPr/>
        </p:nvCxnSpPr>
        <p:spPr>
          <a:xfrm rot="5400000" flipH="1" flipV="1">
            <a:off x="5955457" y="3584205"/>
            <a:ext cx="2232025" cy="3499594"/>
          </a:xfrm>
          <a:prstGeom prst="bentConnector4">
            <a:avLst>
              <a:gd name="adj1" fmla="val -10242"/>
              <a:gd name="adj2" fmla="val 79827"/>
            </a:avLst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Shape 151"/>
          <p:cNvSpPr/>
          <p:nvPr/>
        </p:nvSpPr>
        <p:spPr>
          <a:xfrm>
            <a:off x="8734604" y="622676"/>
            <a:ext cx="3530773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功能实现：</a:t>
            </a:r>
            <a:endParaRPr lang="en-US" altLang="zh-CN" sz="1400" b="1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1.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如果用户点击微信和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QQ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登陆，则随机分配</a:t>
            </a:r>
            <a:endParaRPr lang="en-US" altLang="zh-CN" sz="1400" b="1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用户信息和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SESSION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，直接登陆成功</a:t>
            </a:r>
            <a:endParaRPr lang="en-US" altLang="zh-CN" sz="1400" b="1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84" name="Shape 151"/>
          <p:cNvSpPr/>
          <p:nvPr/>
        </p:nvSpPr>
        <p:spPr>
          <a:xfrm>
            <a:off x="8734603" y="1339514"/>
            <a:ext cx="292483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2.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如果用户使用手机号登陆，则记录</a:t>
            </a:r>
            <a:endParaRPr lang="en-US" altLang="zh-CN" sz="1400" b="1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手机号和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SESSION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85" name="Shape 151"/>
          <p:cNvSpPr/>
          <p:nvPr/>
        </p:nvSpPr>
        <p:spPr>
          <a:xfrm>
            <a:off x="4617197" y="1357219"/>
            <a:ext cx="303865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使用地图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API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，支持定位到用户的位置</a:t>
            </a:r>
            <a:endParaRPr lang="zh-CN" altLang="en-US" sz="1400" b="1" dirty="0" smtClean="0"/>
          </a:p>
        </p:txBody>
      </p:sp>
      <p:sp>
        <p:nvSpPr>
          <p:cNvPr id="87" name="Shape 151"/>
          <p:cNvSpPr/>
          <p:nvPr/>
        </p:nvSpPr>
        <p:spPr>
          <a:xfrm>
            <a:off x="4617197" y="1539654"/>
            <a:ext cx="306398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默认显示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6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个颜色的点，其中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3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个点为有气泡的点，</a:t>
            </a:r>
            <a:endParaRPr lang="zh-CN" altLang="en-US" sz="14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199985" y="226435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044855" y="2219979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990759" y="216710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资料填写</a:t>
            </a:r>
          </a:p>
        </p:txBody>
      </p:sp>
      <p:grpSp>
        <p:nvGrpSpPr>
          <p:cNvPr id="254" name="Group 254"/>
          <p:cNvGrpSpPr/>
          <p:nvPr/>
        </p:nvGrpSpPr>
        <p:grpSpPr>
          <a:xfrm>
            <a:off x="973050" y="1961258"/>
            <a:ext cx="3022601" cy="4445001"/>
            <a:chOff x="0" y="0"/>
            <a:chExt cx="3022600" cy="444500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973050" y="1961258"/>
            <a:ext cx="3022601" cy="488951"/>
            <a:chOff x="0" y="0"/>
            <a:chExt cx="3022600" cy="488950"/>
          </a:xfrm>
        </p:grpSpPr>
        <p:sp>
          <p:nvSpPr>
            <p:cNvPr id="255" name="Shape 255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97154"/>
              <a:ext cx="30226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/>
                <a:t>立即开始相亲（1/3）</a:t>
              </a:r>
            </a:p>
          </p:txBody>
        </p:sp>
      </p:grpSp>
      <p:sp>
        <p:nvSpPr>
          <p:cNvPr id="258" name="Shape 258"/>
          <p:cNvSpPr/>
          <p:nvPr/>
        </p:nvSpPr>
        <p:spPr>
          <a:xfrm>
            <a:off x="4637044" y="1994773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259" name="Shape 259"/>
          <p:cNvSpPr/>
          <p:nvPr/>
        </p:nvSpPr>
        <p:spPr>
          <a:xfrm>
            <a:off x="2543518" y="315021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 err="1" smtClean="0"/>
              <a:t>年龄</a:t>
            </a:r>
            <a:endParaRPr dirty="0"/>
          </a:p>
        </p:txBody>
      </p:sp>
      <p:grpSp>
        <p:nvGrpSpPr>
          <p:cNvPr id="262" name="Group 262"/>
          <p:cNvGrpSpPr/>
          <p:nvPr/>
        </p:nvGrpSpPr>
        <p:grpSpPr>
          <a:xfrm>
            <a:off x="3173058" y="3079015"/>
            <a:ext cx="682281" cy="432195"/>
            <a:chOff x="0" y="0"/>
            <a:chExt cx="682280" cy="432194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1097" y="68777"/>
              <a:ext cx="64008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24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1235111" y="3700088"/>
            <a:ext cx="10185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您的收入</a:t>
            </a:r>
          </a:p>
        </p:txBody>
      </p:sp>
      <p:grpSp>
        <p:nvGrpSpPr>
          <p:cNvPr id="266" name="Group 266"/>
          <p:cNvGrpSpPr/>
          <p:nvPr/>
        </p:nvGrpSpPr>
        <p:grpSpPr>
          <a:xfrm>
            <a:off x="2560549" y="3668657"/>
            <a:ext cx="682282" cy="432195"/>
            <a:chOff x="0" y="0"/>
            <a:chExt cx="682280" cy="432194"/>
          </a:xfrm>
        </p:grpSpPr>
        <p:sp>
          <p:nvSpPr>
            <p:cNvPr id="264" name="Shape 264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097" y="68777"/>
              <a:ext cx="64008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>
                  <a:solidFill>
                    <a:srgbClr val="AFABAB"/>
                  </a:solidFill>
                </a:rPr>
                <a:t>5千</a:t>
              </a:r>
            </a:p>
          </p:txBody>
        </p:sp>
      </p:grpSp>
      <p:sp>
        <p:nvSpPr>
          <p:cNvPr id="267" name="Shape 267"/>
          <p:cNvSpPr/>
          <p:nvPr/>
        </p:nvSpPr>
        <p:spPr>
          <a:xfrm>
            <a:off x="1235111" y="4290242"/>
            <a:ext cx="3327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车</a:t>
            </a:r>
          </a:p>
        </p:txBody>
      </p:sp>
      <p:grpSp>
        <p:nvGrpSpPr>
          <p:cNvPr id="270" name="Group 270"/>
          <p:cNvGrpSpPr/>
          <p:nvPr/>
        </p:nvGrpSpPr>
        <p:grpSpPr>
          <a:xfrm>
            <a:off x="1659237" y="4281118"/>
            <a:ext cx="682282" cy="432195"/>
            <a:chOff x="0" y="0"/>
            <a:chExt cx="682280" cy="432194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097" y="84143"/>
              <a:ext cx="640087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是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2728084" y="4317339"/>
            <a:ext cx="33274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房</a:t>
            </a:r>
          </a:p>
        </p:txBody>
      </p:sp>
      <p:grpSp>
        <p:nvGrpSpPr>
          <p:cNvPr id="274" name="Group 274"/>
          <p:cNvGrpSpPr/>
          <p:nvPr/>
        </p:nvGrpSpPr>
        <p:grpSpPr>
          <a:xfrm>
            <a:off x="3143581" y="4272483"/>
            <a:ext cx="682282" cy="432195"/>
            <a:chOff x="0" y="0"/>
            <a:chExt cx="682280" cy="432194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097" y="84143"/>
              <a:ext cx="640087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是</a:t>
              </a:r>
            </a:p>
          </p:txBody>
        </p:sp>
      </p:grpSp>
      <p:sp>
        <p:nvSpPr>
          <p:cNvPr id="275" name="Shape 275"/>
          <p:cNvSpPr/>
          <p:nvPr/>
        </p:nvSpPr>
        <p:spPr>
          <a:xfrm>
            <a:off x="1215376" y="5432897"/>
            <a:ext cx="10185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婚姻经历</a:t>
            </a:r>
          </a:p>
        </p:txBody>
      </p:sp>
      <p:grpSp>
        <p:nvGrpSpPr>
          <p:cNvPr id="278" name="Group 278"/>
          <p:cNvGrpSpPr/>
          <p:nvPr/>
        </p:nvGrpSpPr>
        <p:grpSpPr>
          <a:xfrm>
            <a:off x="2543519" y="5495847"/>
            <a:ext cx="682282" cy="432195"/>
            <a:chOff x="0" y="0"/>
            <a:chExt cx="682280" cy="432194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097" y="84143"/>
              <a:ext cx="640087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无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1495337" y="5761761"/>
            <a:ext cx="2174876" cy="432195"/>
            <a:chOff x="0" y="0"/>
            <a:chExt cx="2174875" cy="432194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2174876" cy="43219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097" y="84143"/>
              <a:ext cx="2132682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下一步</a:t>
              </a:r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8543835" y="1961258"/>
            <a:ext cx="3022601" cy="4445001"/>
            <a:chOff x="0" y="0"/>
            <a:chExt cx="3022600" cy="4445000"/>
          </a:xfrm>
        </p:grpSpPr>
        <p:sp>
          <p:nvSpPr>
            <p:cNvPr id="282" name="Shape 28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8543835" y="1961258"/>
            <a:ext cx="3022601" cy="488951"/>
            <a:chOff x="0" y="0"/>
            <a:chExt cx="3022600" cy="488950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97154"/>
              <a:ext cx="30226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/>
                <a:t>立即开始相亲（3/3）</a:t>
              </a:r>
            </a:p>
          </p:txBody>
        </p:sp>
      </p:grpSp>
      <p:sp>
        <p:nvSpPr>
          <p:cNvPr id="288" name="Shape 288"/>
          <p:cNvSpPr/>
          <p:nvPr/>
        </p:nvSpPr>
        <p:spPr>
          <a:xfrm>
            <a:off x="8572410" y="2007473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289" name="Shape 289"/>
          <p:cNvSpPr/>
          <p:nvPr/>
        </p:nvSpPr>
        <p:spPr>
          <a:xfrm>
            <a:off x="8572410" y="2698937"/>
            <a:ext cx="30759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请选择你对婚姻的渴望程度？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9066123" y="5761761"/>
            <a:ext cx="2174877" cy="432195"/>
            <a:chOff x="0" y="0"/>
            <a:chExt cx="2174875" cy="432194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2174876" cy="43219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1097" y="84143"/>
              <a:ext cx="2132682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完成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9763035" y="3208940"/>
            <a:ext cx="584201" cy="416358"/>
            <a:chOff x="0" y="0"/>
            <a:chExt cx="584200" cy="416356"/>
          </a:xfrm>
        </p:grpSpPr>
        <p:sp>
          <p:nvSpPr>
            <p:cNvPr id="293" name="Shape 293"/>
            <p:cNvSpPr/>
            <p:nvPr/>
          </p:nvSpPr>
          <p:spPr>
            <a:xfrm>
              <a:off x="0" y="0"/>
              <a:ext cx="584200" cy="4163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0" y="29108"/>
              <a:ext cx="5842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D0D0D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D0D0D"/>
                  </a:solidFill>
                </a:rPr>
                <a:t>5</a:t>
              </a:r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9763035" y="3698492"/>
            <a:ext cx="584201" cy="416358"/>
            <a:chOff x="0" y="0"/>
            <a:chExt cx="584200" cy="416356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584200" cy="4163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0" y="29108"/>
              <a:ext cx="5842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D0D0D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D0D0D"/>
                  </a:solidFill>
                </a:rPr>
                <a:t>4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9763035" y="4220054"/>
            <a:ext cx="584201" cy="416358"/>
            <a:chOff x="0" y="0"/>
            <a:chExt cx="584200" cy="416356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584200" cy="416357"/>
            </a:xfrm>
            <a:prstGeom prst="rect">
              <a:avLst/>
            </a:prstGeom>
            <a:solidFill>
              <a:srgbClr val="FF99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29108"/>
              <a:ext cx="5842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D0D0D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D0D0D"/>
                  </a:solidFill>
                </a:rPr>
                <a:t>3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9759771" y="4752499"/>
            <a:ext cx="584201" cy="416358"/>
            <a:chOff x="0" y="0"/>
            <a:chExt cx="584200" cy="416356"/>
          </a:xfrm>
        </p:grpSpPr>
        <p:sp>
          <p:nvSpPr>
            <p:cNvPr id="302" name="Shape 302"/>
            <p:cNvSpPr/>
            <p:nvPr/>
          </p:nvSpPr>
          <p:spPr>
            <a:xfrm>
              <a:off x="0" y="0"/>
              <a:ext cx="584200" cy="416357"/>
            </a:xfrm>
            <a:prstGeom prst="rect">
              <a:avLst/>
            </a:prstGeom>
            <a:solidFill>
              <a:srgbClr val="FF99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0" y="29108"/>
              <a:ext cx="5842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D0D0D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D0D0D"/>
                  </a:solidFill>
                </a:rPr>
                <a:t>2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9759771" y="5297830"/>
            <a:ext cx="584201" cy="416358"/>
            <a:chOff x="0" y="0"/>
            <a:chExt cx="584200" cy="416356"/>
          </a:xfrm>
        </p:grpSpPr>
        <p:sp>
          <p:nvSpPr>
            <p:cNvPr id="305" name="Shape 305"/>
            <p:cNvSpPr/>
            <p:nvPr/>
          </p:nvSpPr>
          <p:spPr>
            <a:xfrm>
              <a:off x="0" y="0"/>
              <a:ext cx="584200" cy="416357"/>
            </a:xfrm>
            <a:prstGeom prst="rect">
              <a:avLst/>
            </a:prstGeom>
            <a:solidFill>
              <a:srgbClr val="FF99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29108"/>
              <a:ext cx="5842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D0D0D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D0D0D"/>
                  </a:solidFill>
                </a:rPr>
                <a:t>1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1182398" y="316003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 err="1" smtClean="0"/>
              <a:t>性别</a:t>
            </a:r>
            <a:endParaRPr dirty="0"/>
          </a:p>
        </p:txBody>
      </p:sp>
      <p:grpSp>
        <p:nvGrpSpPr>
          <p:cNvPr id="311" name="Group 311"/>
          <p:cNvGrpSpPr/>
          <p:nvPr/>
        </p:nvGrpSpPr>
        <p:grpSpPr>
          <a:xfrm>
            <a:off x="1731913" y="3101825"/>
            <a:ext cx="682282" cy="432195"/>
            <a:chOff x="0" y="0"/>
            <a:chExt cx="682280" cy="432194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1097" y="84143"/>
              <a:ext cx="640087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男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4830326" y="1961258"/>
            <a:ext cx="3022601" cy="4445001"/>
            <a:chOff x="0" y="0"/>
            <a:chExt cx="3022600" cy="4445000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4830326" y="1961258"/>
            <a:ext cx="3022601" cy="488951"/>
            <a:chOff x="0" y="0"/>
            <a:chExt cx="3022600" cy="488950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97154"/>
              <a:ext cx="30226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/>
                <a:t>立即开始相亲（2/3）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4858901" y="2007473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319" name="Shape 319"/>
          <p:cNvSpPr/>
          <p:nvPr/>
        </p:nvSpPr>
        <p:spPr>
          <a:xfrm>
            <a:off x="5123536" y="2639516"/>
            <a:ext cx="26187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增加一张以上的本人照片</a:t>
            </a:r>
          </a:p>
        </p:txBody>
      </p:sp>
      <p:grpSp>
        <p:nvGrpSpPr>
          <p:cNvPr id="322" name="Group 322"/>
          <p:cNvGrpSpPr/>
          <p:nvPr/>
        </p:nvGrpSpPr>
        <p:grpSpPr>
          <a:xfrm>
            <a:off x="5352613" y="5761761"/>
            <a:ext cx="2174877" cy="432195"/>
            <a:chOff x="0" y="0"/>
            <a:chExt cx="2174875" cy="432194"/>
          </a:xfrm>
        </p:grpSpPr>
        <p:sp>
          <p:nvSpPr>
            <p:cNvPr id="320" name="Shape 320"/>
            <p:cNvSpPr/>
            <p:nvPr/>
          </p:nvSpPr>
          <p:spPr>
            <a:xfrm>
              <a:off x="0" y="0"/>
              <a:ext cx="2174876" cy="43219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1097" y="84143"/>
              <a:ext cx="2132682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下一步</a:t>
              </a:r>
            </a:p>
          </p:txBody>
        </p:sp>
      </p:grpSp>
      <p:grpSp>
        <p:nvGrpSpPr>
          <p:cNvPr id="325" name="Group 325"/>
          <p:cNvGrpSpPr/>
          <p:nvPr/>
        </p:nvGrpSpPr>
        <p:grpSpPr>
          <a:xfrm>
            <a:off x="5127864" y="3166955"/>
            <a:ext cx="1069736" cy="1053098"/>
            <a:chOff x="0" y="0"/>
            <a:chExt cx="1069734" cy="1053096"/>
          </a:xfrm>
        </p:grpSpPr>
        <p:sp>
          <p:nvSpPr>
            <p:cNvPr id="323" name="Shape 323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1408" y="394595"/>
              <a:ext cx="966919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 dirty="0" err="1">
                  <a:solidFill>
                    <a:srgbClr val="AFABAB"/>
                  </a:solidFill>
                </a:rPr>
                <a:t>照片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328" name="Group 328"/>
          <p:cNvGrpSpPr/>
          <p:nvPr/>
        </p:nvGrpSpPr>
        <p:grpSpPr>
          <a:xfrm>
            <a:off x="6485447" y="3175126"/>
            <a:ext cx="1069736" cy="1053098"/>
            <a:chOff x="0" y="0"/>
            <a:chExt cx="1069734" cy="1053096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1408" y="394595"/>
              <a:ext cx="966919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 dirty="0" err="1">
                  <a:solidFill>
                    <a:srgbClr val="AFABAB"/>
                  </a:solidFill>
                </a:rPr>
                <a:t>照片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5127864" y="4369044"/>
            <a:ext cx="1069736" cy="1053098"/>
            <a:chOff x="0" y="0"/>
            <a:chExt cx="1069734" cy="1053096"/>
          </a:xfrm>
        </p:grpSpPr>
        <p:sp>
          <p:nvSpPr>
            <p:cNvPr id="329" name="Shape 329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1408" y="394595"/>
              <a:ext cx="966919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 dirty="0" err="1">
                  <a:solidFill>
                    <a:srgbClr val="AFABAB"/>
                  </a:solidFill>
                </a:rPr>
                <a:t>视频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6497408" y="4379800"/>
            <a:ext cx="1069736" cy="1053098"/>
            <a:chOff x="0" y="0"/>
            <a:chExt cx="1069734" cy="1053096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1408" y="394595"/>
              <a:ext cx="966919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视频</a:t>
              </a:r>
            </a:p>
          </p:txBody>
        </p:sp>
      </p:grpSp>
      <p:grpSp>
        <p:nvGrpSpPr>
          <p:cNvPr id="337" name="Group 337"/>
          <p:cNvGrpSpPr/>
          <p:nvPr/>
        </p:nvGrpSpPr>
        <p:grpSpPr>
          <a:xfrm>
            <a:off x="2560549" y="4836631"/>
            <a:ext cx="682282" cy="432195"/>
            <a:chOff x="0" y="0"/>
            <a:chExt cx="682280" cy="432194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097" y="84143"/>
              <a:ext cx="640087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本科</a:t>
              </a:r>
            </a:p>
          </p:txBody>
        </p:sp>
      </p:grpSp>
      <p:sp>
        <p:nvSpPr>
          <p:cNvPr id="338" name="Shape 338"/>
          <p:cNvSpPr/>
          <p:nvPr/>
        </p:nvSpPr>
        <p:spPr>
          <a:xfrm>
            <a:off x="1221785" y="4880395"/>
            <a:ext cx="56134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学历</a:t>
            </a:r>
          </a:p>
        </p:txBody>
      </p:sp>
      <p:sp>
        <p:nvSpPr>
          <p:cNvPr id="90" name="Shape 151"/>
          <p:cNvSpPr/>
          <p:nvPr/>
        </p:nvSpPr>
        <p:spPr>
          <a:xfrm>
            <a:off x="8781060" y="1573589"/>
            <a:ext cx="278537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每天登陆渴望值会增加（不实现）</a:t>
            </a:r>
            <a:endParaRPr lang="zh-CN" altLang="en-US" sz="1400" b="1" dirty="0" smtClean="0"/>
          </a:p>
        </p:txBody>
      </p:sp>
      <p:sp>
        <p:nvSpPr>
          <p:cNvPr id="91" name="Shape 308"/>
          <p:cNvSpPr/>
          <p:nvPr/>
        </p:nvSpPr>
        <p:spPr>
          <a:xfrm>
            <a:off x="1221785" y="257693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zh-CN" altLang="en-US" dirty="0" smtClean="0"/>
              <a:t>实名</a:t>
            </a:r>
            <a:endParaRPr dirty="0"/>
          </a:p>
        </p:txBody>
      </p:sp>
      <p:grpSp>
        <p:nvGrpSpPr>
          <p:cNvPr id="92" name="Group 311"/>
          <p:cNvGrpSpPr/>
          <p:nvPr/>
        </p:nvGrpSpPr>
        <p:grpSpPr>
          <a:xfrm>
            <a:off x="1804355" y="2528847"/>
            <a:ext cx="923729" cy="432196"/>
            <a:chOff x="0" y="0"/>
            <a:chExt cx="682281" cy="432195"/>
          </a:xfrm>
        </p:grpSpPr>
        <p:sp>
          <p:nvSpPr>
            <p:cNvPr id="93" name="Shape 309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94" name="Shape 310"/>
            <p:cNvSpPr/>
            <p:nvPr/>
          </p:nvSpPr>
          <p:spPr>
            <a:xfrm>
              <a:off x="21097" y="77598"/>
              <a:ext cx="640087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dirty="0" smtClean="0"/>
                <a:t>XXX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28084" y="2558267"/>
            <a:ext cx="12675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平时显示姓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，</a:t>
            </a:r>
            <a:endParaRPr kumimoji="0" lang="en-US" altLang="zh-CN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约会后可见全名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151"/>
          <p:cNvSpPr/>
          <p:nvPr/>
        </p:nvSpPr>
        <p:spPr>
          <a:xfrm>
            <a:off x="1567852" y="1524017"/>
            <a:ext cx="81047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真实数据</a:t>
            </a:r>
            <a:endParaRPr lang="zh-CN" altLang="en-US" sz="1400" b="1" dirty="0" smtClean="0"/>
          </a:p>
        </p:txBody>
      </p:sp>
      <p:sp>
        <p:nvSpPr>
          <p:cNvPr id="98" name="Shape 151"/>
          <p:cNvSpPr/>
          <p:nvPr/>
        </p:nvSpPr>
        <p:spPr>
          <a:xfrm>
            <a:off x="5494602" y="1555252"/>
            <a:ext cx="18909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真实照片和，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15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秒录像</a:t>
            </a:r>
            <a:endParaRPr lang="zh-CN" altLang="en-US" sz="1400" b="1" dirty="0" smtClean="0"/>
          </a:p>
        </p:txBody>
      </p:sp>
      <p:sp>
        <p:nvSpPr>
          <p:cNvPr id="99" name="文本框 98"/>
          <p:cNvSpPr txBox="1"/>
          <p:nvPr/>
        </p:nvSpPr>
        <p:spPr>
          <a:xfrm>
            <a:off x="4356930" y="2222156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99985" y="226435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232304" y="2098727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779666" y="4138734"/>
            <a:ext cx="1274618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范例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1573</Words>
  <Application>Microsoft Office PowerPoint</Application>
  <PresentationFormat>宽屏</PresentationFormat>
  <Paragraphs>592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Helvetica Neue</vt:lpstr>
      <vt:lpstr>方正舒体</vt:lpstr>
      <vt:lpstr>Arial</vt:lpstr>
      <vt:lpstr>Calibri</vt:lpstr>
      <vt:lpstr>Calibri Light</vt:lpstr>
      <vt:lpstr>Helvetica</vt:lpstr>
      <vt:lpstr>Wingdings</vt:lpstr>
      <vt:lpstr>Default</vt:lpstr>
      <vt:lpstr>快.相亲</vt:lpstr>
      <vt:lpstr>PowerPoint 演示文稿</vt:lpstr>
      <vt:lpstr>玩法对比（创新）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快.相亲</dc:title>
  <cp:lastModifiedBy>GaoWenJun(桌面事业部)</cp:lastModifiedBy>
  <cp:revision>62</cp:revision>
  <cp:lastPrinted>2015-05-22T07:51:49Z</cp:lastPrinted>
  <dcterms:modified xsi:type="dcterms:W3CDTF">2015-05-22T08:57:55Z</dcterms:modified>
</cp:coreProperties>
</file>