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6357-6550-45AB-972B-EE39A3AC3762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23F1E-76B0-4E18-9E4C-5C480B6AC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3F1E-76B0-4E18-9E4C-5C480B6ACF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4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3F1E-76B0-4E18-9E4C-5C480B6ACF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47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29DE-4E4E-4E19-A823-60E0FF73B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657C9C-B190-46D7-8C22-57475627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298417-60CD-44C0-9DEC-1131F183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22677-743F-4EB6-8CCC-A730978E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27238-6E84-4EC3-BB78-06D921A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1F972-9162-4FB4-A6F3-29F88D5B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82CFE8-111F-4815-A5EF-B81C873F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D5ADE-69C9-4A43-A5BC-FB6BE8EB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F3233-9C2C-45EA-BF4F-B27BF457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671EE-60D3-4CFA-BFD3-AE6E144C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58CA67-1657-4533-A937-F1F8A65FF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82F0BC-CF6D-4B18-8787-88CF9E28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B2E1D-261B-4BEA-B0A8-9BBB61D7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730F65-92C9-404C-BF13-9B4EEC8E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2EDB5-2A55-49AA-9104-1CB6272C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29679-A081-41E2-94B1-F33CA19B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BF1D7-EA21-4768-9CD0-C63F4020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64B586-E1A3-4331-A188-08B60FCF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901F2-A83B-4832-91BF-18A8184C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1FDD12-B529-41DA-A71E-08F536AB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6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A5422-914A-4642-B217-AFDF3621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7FCF10-54A6-4A07-A145-372A09441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18F0A-5C6C-4C35-8955-F60E0E22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3C3E0E-079F-4BC1-82F4-1E9D6897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81C87-7CE1-4FB4-BD53-63045FC5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7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06EF-E9EE-479D-B7F4-24E4A0C6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9AADC-B252-438E-8174-48AA0BB8C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ED92AC-B262-4178-96FB-69D18B5AA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3DF28-1FDA-494B-B4DC-14254B3C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455B30-CAE4-46CE-A54D-E4EFF32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6A04A-80E2-46B1-9340-2D3DE242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2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B680-F41D-4B45-ACC0-01E22A1D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E7F399-6E7C-4129-B724-17C3D500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9EBBE2-B7AC-4124-8343-827FBEC60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31B978-8BEA-4C59-8BA9-2AAA1E28D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08B631-787B-4B32-A000-7042FB5FF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73D591-0CF4-4E09-9BAA-9046D35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185166-6752-4CDB-B682-F483381E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9167A5-9CDE-4A21-A974-64FD1A8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3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22A8B-217D-4EE1-81CD-619C7993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AB4AB9-7362-48BB-A701-B0489A63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98FD67-3CA4-4F19-B4EA-0C10653B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DBC7FA-2892-4771-A79B-83A1AE40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7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4BC495-C5D1-4FB1-BEBA-E7DB602B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441224-ECD2-4850-88FA-C0CE141A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AD5F55-E8CB-4D1B-9C43-183169DA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2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81933-C972-41A3-9484-F59D7BE8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830FE-0A8C-4963-8D3C-E66A0726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9217AF-199C-4ABF-BD55-024CB810E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ABB7FD-97A4-49FB-AFD0-F81D72A6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C2F3A-DDB1-4D82-AAE2-66095AAF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2FFB12-4DB6-47DC-99BA-83DFBDCA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16B88-3A6D-48FC-B47E-79600866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D257CE-DD01-4655-B685-5EFA2DA0D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F1C252-BD62-486D-8C1B-BCD9A350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DAEBE-A01E-42D7-A9B3-29256340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2053D-9314-4608-BB65-764C350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B1D19B-B6F2-4031-856C-7CC8EE45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8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21520-7327-4F5E-8957-B370B723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C6F637-576E-41BC-8B07-BC5A99EA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A5EFC-ED62-46BA-8DA6-E11DD4BBF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653D-7530-4DC9-AE42-873CFDC363BE}" type="datetimeFigureOut">
              <a:rPr lang="ru-RU" smtClean="0"/>
              <a:t>13.12.2022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AA8FF-D3CE-49D8-866E-BCD55691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51E77-A9F1-4564-8F12-9883D0A0C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2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4F6D4-03BA-4EC2-9522-57A2763E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4560"/>
            <a:ext cx="10168128" cy="1645919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технологического процесса изготовления детали 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«Поршень пироперезарядки»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84" y="4491121"/>
            <a:ext cx="2950464" cy="134569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 К. Широкопетлев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СМ6-92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 В. Никитина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 Э. Баумана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66688"/>
            <a:ext cx="12192000" cy="5913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Москва, 2022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1812" y="124353"/>
            <a:ext cx="1323044" cy="1561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DB57D8-742F-4D16-BA3B-4E3EDDE20258}"/>
              </a:ext>
            </a:extLst>
          </p:cNvPr>
          <p:cNvSpPr txBox="1"/>
          <p:nvPr/>
        </p:nvSpPr>
        <p:spPr>
          <a:xfrm>
            <a:off x="4857834" y="4491121"/>
            <a:ext cx="4471416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курсовой работы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12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Результаты решения обратной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6D9AD2-3417-4B58-94CD-69068CF75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46" y="1339099"/>
            <a:ext cx="4276673" cy="4138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42E232-0C55-4E67-81A8-0F97155FD3F7}"/>
              </a:ext>
            </a:extLst>
          </p:cNvPr>
          <p:cNvSpPr txBox="1"/>
          <p:nvPr/>
        </p:nvSpPr>
        <p:spPr>
          <a:xfrm rot="10800000" flipV="1">
            <a:off x="5629809" y="5556555"/>
            <a:ext cx="671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10. Укрупнение искомой области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10E646-51DE-478F-9CC1-7DB1F0804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182" y="1301446"/>
            <a:ext cx="4424753" cy="4197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80D5E9-CA29-4713-8DA9-D7A4DBB5E2CF}"/>
              </a:ext>
            </a:extLst>
          </p:cNvPr>
          <p:cNvSpPr txBox="1"/>
          <p:nvPr/>
        </p:nvSpPr>
        <p:spPr>
          <a:xfrm rot="10800000" flipV="1">
            <a:off x="260437" y="5556554"/>
            <a:ext cx="671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9. Решение для всей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221989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Проверка правильности найденного решения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B2E4F13E-16FD-4816-9C5E-F236BA8EC12D}"/>
              </a:ext>
            </a:extLst>
          </p:cNvPr>
          <p:cNvSpPr/>
          <p:nvPr/>
        </p:nvSpPr>
        <p:spPr>
          <a:xfrm rot="10800000">
            <a:off x="260437" y="1904191"/>
            <a:ext cx="6995340" cy="3595407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7355E-A548-4BF8-9752-34BA0D0F5ADB}"/>
              </a:ext>
            </a:extLst>
          </p:cNvPr>
          <p:cNvSpPr txBox="1"/>
          <p:nvPr/>
        </p:nvSpPr>
        <p:spPr>
          <a:xfrm>
            <a:off x="473460" y="4576269"/>
            <a:ext cx="6508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решения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зависимость скорости поршня от времени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– зависимость давления на дно камеры и дно поршня от времени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9BCC5-2629-4438-9863-BCA92B3EE981}"/>
              </a:ext>
            </a:extLst>
          </p:cNvPr>
          <p:cNvSpPr txBox="1"/>
          <p:nvPr/>
        </p:nvSpPr>
        <p:spPr>
          <a:xfrm>
            <a:off x="1842302" y="4306636"/>
            <a:ext cx="4522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                                                        б)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4071D80-8689-4ED1-B01C-2146E5F11067}"/>
              </a:ext>
            </a:extLst>
          </p:cNvPr>
          <p:cNvPicPr/>
          <p:nvPr/>
        </p:nvPicPr>
        <p:blipFill rotWithShape="1">
          <a:blip r:embed="rId4"/>
          <a:srcRect b="1511"/>
          <a:stretch/>
        </p:blipFill>
        <p:spPr bwMode="auto">
          <a:xfrm>
            <a:off x="400159" y="2050905"/>
            <a:ext cx="3155366" cy="23265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9AFBA8E-07B7-4832-B26C-756397C49D0B}"/>
              </a:ext>
            </a:extLst>
          </p:cNvPr>
          <p:cNvPicPr/>
          <p:nvPr/>
        </p:nvPicPr>
        <p:blipFill rotWithShape="1">
          <a:blip r:embed="rId5"/>
          <a:srcRect t="301" b="1847"/>
          <a:stretch/>
        </p:blipFill>
        <p:spPr bwMode="auto">
          <a:xfrm>
            <a:off x="3727648" y="2018001"/>
            <a:ext cx="3254188" cy="2326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389CFE90-9034-4CD0-957B-7C06F0EEB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5777" y="1909061"/>
            <a:ext cx="4936223" cy="68345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Погрешность выходной скорости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2CFF76-8867-47E8-9374-5DDAAA50EE10}"/>
                  </a:ext>
                </a:extLst>
              </p:cNvPr>
              <p:cNvSpPr txBox="1"/>
              <p:nvPr/>
            </p:nvSpPr>
            <p:spPr>
              <a:xfrm>
                <a:off x="7255776" y="2465792"/>
                <a:ext cx="4936224" cy="683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расч.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исх.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исх.</m:t>
                              </m:r>
                            </m:sub>
                          </m:sSub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∙100%=0.012 %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2CFF76-8867-47E8-9374-5DDAAA50E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76" y="2465792"/>
                <a:ext cx="4936224" cy="683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311FF5A2-964A-4014-B19B-7C94911B3417}"/>
              </a:ext>
            </a:extLst>
          </p:cNvPr>
          <p:cNvSpPr txBox="1">
            <a:spLocks/>
          </p:cNvSpPr>
          <p:nvPr/>
        </p:nvSpPr>
        <p:spPr>
          <a:xfrm>
            <a:off x="7255777" y="3264731"/>
            <a:ext cx="4936223" cy="59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начальных условий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836B9E-AE35-486A-8BC2-0D4768A6862B}"/>
                  </a:ext>
                </a:extLst>
              </p:cNvPr>
              <p:cNvSpPr txBox="1"/>
              <p:nvPr/>
            </p:nvSpPr>
            <p:spPr>
              <a:xfrm>
                <a:off x="7255776" y="3880217"/>
                <a:ext cx="4936223" cy="40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12 </m:t>
                      </m:r>
                      <m:r>
                        <m:rPr>
                          <m:nor/>
                        </m:rP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МПа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12 </m:t>
                      </m:r>
                      <m:r>
                        <m:rPr>
                          <m:nor/>
                        </m:rP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МПа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836B9E-AE35-486A-8BC2-0D4768A6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76" y="3880217"/>
                <a:ext cx="4936223" cy="400109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5CC8AF-DC71-411B-81AC-459AB9BFB435}"/>
                  </a:ext>
                </a:extLst>
              </p:cNvPr>
              <p:cNvSpPr txBox="1"/>
              <p:nvPr/>
            </p:nvSpPr>
            <p:spPr>
              <a:xfrm>
                <a:off x="7255777" y="4421243"/>
                <a:ext cx="4936223" cy="40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 0.892 м≤  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 0.9 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5CC8AF-DC71-411B-81AC-459AB9BFB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77" y="4421243"/>
                <a:ext cx="4936223" cy="4085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5E2D76-218A-40C9-A425-6FF9744FC1E4}"/>
                  </a:ext>
                </a:extLst>
              </p:cNvPr>
              <p:cNvSpPr txBox="1"/>
              <p:nvPr/>
            </p:nvSpPr>
            <p:spPr>
              <a:xfrm>
                <a:off x="7194860" y="4957783"/>
                <a:ext cx="4936223" cy="408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=0.0345 м≤</m:t>
                      </m:r>
                      <m:f>
                        <m:fPr>
                          <m:type m:val="li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 = 0.3 м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5E2D76-218A-40C9-A425-6FF9744FC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860" y="4957783"/>
                <a:ext cx="4936223" cy="408504"/>
              </a:xfrm>
              <a:prstGeom prst="rect">
                <a:avLst/>
              </a:prstGeom>
              <a:blipFill>
                <a:blip r:embed="rId9"/>
                <a:stretch>
                  <a:fillRect t="-114925" b="-173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40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6557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308F8D-C40C-4CE9-9A7E-C471A1C5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5003"/>
            <a:ext cx="9144000" cy="707994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1883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D44A745B-9FBD-44C6-AA39-7EAF21389853}"/>
              </a:ext>
            </a:extLst>
          </p:cNvPr>
          <p:cNvSpPr/>
          <p:nvPr/>
        </p:nvSpPr>
        <p:spPr>
          <a:xfrm rot="10800000">
            <a:off x="4873841" y="1453782"/>
            <a:ext cx="6927312" cy="437456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437" y="1839366"/>
            <a:ext cx="4390530" cy="1978032"/>
          </a:xfrm>
        </p:spPr>
        <p:txBody>
          <a:bodyPr/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работа системы автоматического перезаряжания двухствольной авиационной пушки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2"/>
            <a:ext cx="12192000" cy="11708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Общие сведения об объекте производства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45152A-A9E1-4F32-9443-DFA237D5D50C}"/>
              </a:ext>
            </a:extLst>
          </p:cNvPr>
          <p:cNvSpPr txBox="1"/>
          <p:nvPr/>
        </p:nvSpPr>
        <p:spPr>
          <a:xfrm>
            <a:off x="6381415" y="5444244"/>
            <a:ext cx="391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1.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пушка ГШ-23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9BE29-BF42-4DA9-8141-F42AC8D20303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612A3C-61A0-5D99-01DA-F577E44FC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37" y="1638448"/>
            <a:ext cx="5805719" cy="38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2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6703" y="1660731"/>
            <a:ext cx="3051001" cy="619016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Законы сохранения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24" name="Прямоугольник: скругленные верхние углы 23">
            <a:extLst>
              <a:ext uri="{FF2B5EF4-FFF2-40B4-BE49-F238E27FC236}">
                <a16:creationId xmlns:a16="http://schemas.microsoft.com/office/drawing/2014/main" id="{D61775BB-906D-460F-B801-8A3D195D0638}"/>
              </a:ext>
            </a:extLst>
          </p:cNvPr>
          <p:cNvSpPr/>
          <p:nvPr/>
        </p:nvSpPr>
        <p:spPr>
          <a:xfrm rot="10800000">
            <a:off x="495826" y="1223863"/>
            <a:ext cx="5147165" cy="4164608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5E8EA5-D75A-4477-BFDF-6C608C7804DE}"/>
              </a:ext>
            </a:extLst>
          </p:cNvPr>
          <p:cNvSpPr txBox="1"/>
          <p:nvPr/>
        </p:nvSpPr>
        <p:spPr>
          <a:xfrm>
            <a:off x="1434056" y="5019140"/>
            <a:ext cx="327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пироперезарядки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108F2-C536-4C23-8881-3C704FFCECDF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85C7DB1-E242-42DB-AF0C-0266CB09B80D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и условия эксплуатации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4D4BBF-EA60-1F11-5577-32ACCF0A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76" y="1283422"/>
            <a:ext cx="4426582" cy="37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Метод численного решения задачи Лагранжа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9C6B3C6C-25FF-4480-9BE3-2BE99479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42476"/>
            <a:ext cx="6096000" cy="515214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Массовая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Лагранжева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координата (МЛК)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9131A4-02A5-4EF8-947F-3D989D283551}"/>
                  </a:ext>
                </a:extLst>
              </p:cNvPr>
              <p:cNvSpPr txBox="1"/>
              <p:nvPr/>
            </p:nvSpPr>
            <p:spPr>
              <a:xfrm>
                <a:off x="0" y="1985946"/>
                <a:ext cx="6096000" cy="1047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9131A4-02A5-4EF8-947F-3D989D283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5946"/>
                <a:ext cx="6096000" cy="1047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15E5EBE-3269-49D8-850B-EC8DC431C2D4}"/>
              </a:ext>
            </a:extLst>
          </p:cNvPr>
          <p:cNvSpPr txBox="1">
            <a:spLocks/>
          </p:cNvSpPr>
          <p:nvPr/>
        </p:nvSpPr>
        <p:spPr>
          <a:xfrm>
            <a:off x="0" y="2969973"/>
            <a:ext cx="6096000" cy="515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Законы сохранения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МЛК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94DB1-2FEA-4F21-945F-BF5C13246520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1B9386-18D6-4F24-B9A8-4F81CAE37E4E}"/>
                  </a:ext>
                </a:extLst>
              </p:cNvPr>
              <p:cNvSpPr txBox="1"/>
              <p:nvPr/>
            </p:nvSpPr>
            <p:spPr>
              <a:xfrm>
                <a:off x="0" y="3485187"/>
                <a:ext cx="6096000" cy="72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1B9386-18D6-4F24-B9A8-4F81CAE37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85187"/>
                <a:ext cx="6096000" cy="7294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7240F2-8F02-4F8D-840A-747051B8C512}"/>
                  </a:ext>
                </a:extLst>
              </p:cNvPr>
              <p:cNvSpPr txBox="1"/>
              <p:nvPr/>
            </p:nvSpPr>
            <p:spPr>
              <a:xfrm>
                <a:off x="0" y="4258537"/>
                <a:ext cx="6096000" cy="72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7240F2-8F02-4F8D-840A-747051B8C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58537"/>
                <a:ext cx="6096000" cy="729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F55384-C6CA-4313-9D8F-0811EFC23BD2}"/>
                  </a:ext>
                </a:extLst>
              </p:cNvPr>
              <p:cNvSpPr txBox="1"/>
              <p:nvPr/>
            </p:nvSpPr>
            <p:spPr>
              <a:xfrm>
                <a:off x="0" y="5031886"/>
                <a:ext cx="6096000" cy="72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ru-RU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F55384-C6CA-4313-9D8F-0811EFC2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31886"/>
                <a:ext cx="6096000" cy="7294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2BEAA784-9A57-43D8-B632-F974A9581458}"/>
              </a:ext>
            </a:extLst>
          </p:cNvPr>
          <p:cNvSpPr txBox="1">
            <a:spLocks/>
          </p:cNvSpPr>
          <p:nvPr/>
        </p:nvSpPr>
        <p:spPr>
          <a:xfrm>
            <a:off x="6096000" y="1642475"/>
            <a:ext cx="6096000" cy="55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Конечно-разностная аппроксимация уравнений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D8DA1-A94B-4C7F-ABFF-15E5BBA4EC8A}"/>
                  </a:ext>
                </a:extLst>
              </p:cNvPr>
              <p:cNvSpPr txBox="1"/>
              <p:nvPr/>
            </p:nvSpPr>
            <p:spPr>
              <a:xfrm>
                <a:off x="6096000" y="2112625"/>
                <a:ext cx="6096000" cy="826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ru-RU" sz="20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0,5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BD8DA1-A94B-4C7F-ABFF-15E5BBA4E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12625"/>
                <a:ext cx="6096000" cy="8265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A2CFDD-34C2-49B0-B656-50D601110DF0}"/>
                  </a:ext>
                </a:extLst>
              </p:cNvPr>
              <p:cNvSpPr txBox="1"/>
              <p:nvPr/>
            </p:nvSpPr>
            <p:spPr>
              <a:xfrm>
                <a:off x="6096000" y="3053619"/>
                <a:ext cx="6096000" cy="417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Sup>
                        <m:sSub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A2CFDD-34C2-49B0-B656-50D601110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53619"/>
                <a:ext cx="6096000" cy="417743"/>
              </a:xfrm>
              <a:prstGeom prst="rect">
                <a:avLst/>
              </a:prstGeom>
              <a:blipFill>
                <a:blip r:embed="rId9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4524F1-A450-4F0E-BC1A-E5AC7519B640}"/>
                  </a:ext>
                </a:extLst>
              </p:cNvPr>
              <p:cNvSpPr txBox="1"/>
              <p:nvPr/>
            </p:nvSpPr>
            <p:spPr>
              <a:xfrm>
                <a:off x="6096000" y="3553264"/>
                <a:ext cx="6096000" cy="706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4524F1-A450-4F0E-BC1A-E5AC7519B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3264"/>
                <a:ext cx="6096000" cy="7061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FE0158-9899-4C99-B141-1EC13F9B87E2}"/>
                  </a:ext>
                </a:extLst>
              </p:cNvPr>
              <p:cNvSpPr txBox="1"/>
              <p:nvPr/>
            </p:nvSpPr>
            <p:spPr>
              <a:xfrm>
                <a:off x="5827776" y="4289174"/>
                <a:ext cx="6364224" cy="826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ru-RU" sz="20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2000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FE0158-9899-4C99-B141-1EC13F9B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776" y="4289174"/>
                <a:ext cx="6364224" cy="8266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500443-33AE-4FFA-838D-EB16ECDDD600}"/>
                  </a:ext>
                </a:extLst>
              </p:cNvPr>
              <p:cNvSpPr txBox="1"/>
              <p:nvPr/>
            </p:nvSpPr>
            <p:spPr>
              <a:xfrm>
                <a:off x="6096000" y="5241057"/>
                <a:ext cx="6096000" cy="456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2000" i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−1)</m:t>
                      </m:r>
                      <m:sSubSup>
                        <m:sSub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bSup>
                        <m:sSubSup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500443-33AE-4FFA-838D-EB16ECDD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41057"/>
                <a:ext cx="6096000" cy="456920"/>
              </a:xfrm>
              <a:prstGeom prst="rect">
                <a:avLst/>
              </a:prstGeom>
              <a:blipFill>
                <a:blip r:embed="rId12"/>
                <a:stretch>
                  <a:fillRect t="-41333" b="-12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86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1FA4E906-1A27-46F7-B848-6D29FFDD0562}"/>
              </a:ext>
            </a:extLst>
          </p:cNvPr>
          <p:cNvSpPr/>
          <p:nvPr/>
        </p:nvSpPr>
        <p:spPr>
          <a:xfrm rot="10800000">
            <a:off x="890016" y="1463414"/>
            <a:ext cx="9972714" cy="4476963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Проверка правильности работы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DC7AB8-C914-4CDA-9802-3E621F99E95F}"/>
              </a:ext>
            </a:extLst>
          </p:cNvPr>
          <p:cNvPicPr/>
          <p:nvPr/>
        </p:nvPicPr>
        <p:blipFill rotWithShape="1">
          <a:blip r:embed="rId4"/>
          <a:srcRect l="692" t="1842" r="1214" b="2605"/>
          <a:stretch/>
        </p:blipFill>
        <p:spPr bwMode="auto">
          <a:xfrm>
            <a:off x="1032930" y="1586977"/>
            <a:ext cx="4629912" cy="32347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4DACD8-85B5-4606-A76F-B9850814E459}"/>
              </a:ext>
            </a:extLst>
          </p:cNvPr>
          <p:cNvPicPr/>
          <p:nvPr/>
        </p:nvPicPr>
        <p:blipFill rotWithShape="1">
          <a:blip r:embed="rId5"/>
          <a:srcRect t="1238" b="2200"/>
          <a:stretch/>
        </p:blipFill>
        <p:spPr>
          <a:xfrm>
            <a:off x="5876372" y="1592161"/>
            <a:ext cx="4779435" cy="32296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668B86-C396-47EB-8697-FFCF1C839970}"/>
              </a:ext>
            </a:extLst>
          </p:cNvPr>
          <p:cNvSpPr txBox="1"/>
          <p:nvPr/>
        </p:nvSpPr>
        <p:spPr>
          <a:xfrm>
            <a:off x="2217420" y="5039348"/>
            <a:ext cx="7757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3. Сравнение полученного решения тестовой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зависимость скорости поршня от времени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– зависимость давления на дно камеры и дно поршня от времени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17CDB5-2C3D-4809-8537-93A658851DB6}"/>
              </a:ext>
            </a:extLst>
          </p:cNvPr>
          <p:cNvSpPr txBox="1"/>
          <p:nvPr/>
        </p:nvSpPr>
        <p:spPr>
          <a:xfrm>
            <a:off x="2738628" y="4725304"/>
            <a:ext cx="671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                                                                                                   б)</a:t>
            </a:r>
          </a:p>
        </p:txBody>
      </p:sp>
    </p:spTree>
    <p:extLst>
      <p:ext uri="{BB962C8B-B14F-4D97-AF65-F5344CB8AC3E}">
        <p14:creationId xmlns:p14="http://schemas.microsoft.com/office/powerpoint/2010/main" val="269060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верхние углы 13">
            <a:extLst>
              <a:ext uri="{FF2B5EF4-FFF2-40B4-BE49-F238E27FC236}">
                <a16:creationId xmlns:a16="http://schemas.microsoft.com/office/drawing/2014/main" id="{E5D8427A-5333-47EF-AE5B-64959CE41D04}"/>
              </a:ext>
            </a:extLst>
          </p:cNvPr>
          <p:cNvSpPr/>
          <p:nvPr/>
        </p:nvSpPr>
        <p:spPr>
          <a:xfrm rot="10800000">
            <a:off x="5425941" y="2302512"/>
            <a:ext cx="6641429" cy="3383686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Проверка правильности работы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351F3DFF-2C69-4158-A5FA-20C3964DA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01601"/>
            <a:ext cx="6096000" cy="515214"/>
          </a:xfrm>
        </p:spPr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Задача о распаде произвольного разрыва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B3CC6B-0E30-43D3-BBED-A6D5050B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20"/>
          <a:stretch/>
        </p:blipFill>
        <p:spPr>
          <a:xfrm>
            <a:off x="763488" y="2524269"/>
            <a:ext cx="4569023" cy="2236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2A8C27-E2F3-438E-A5EF-EA14286C2A09}"/>
              </a:ext>
            </a:extLst>
          </p:cNvPr>
          <p:cNvSpPr txBox="1"/>
          <p:nvPr/>
        </p:nvSpPr>
        <p:spPr>
          <a:xfrm>
            <a:off x="0" y="4993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Схема задачи о распаде разрыва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8CB75A-4CFA-4087-BCB0-8ED79D0FDF3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61627" y="2372498"/>
            <a:ext cx="3267454" cy="22980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652750-5B5D-4068-91B5-526511FA9EA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729082" y="2431011"/>
            <a:ext cx="3267454" cy="22537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08E6B7-6063-4DD3-841D-B8FC28059431}"/>
              </a:ext>
            </a:extLst>
          </p:cNvPr>
          <p:cNvSpPr txBox="1"/>
          <p:nvPr/>
        </p:nvSpPr>
        <p:spPr>
          <a:xfrm rot="10800000" flipV="1">
            <a:off x="5725286" y="5055859"/>
            <a:ext cx="6466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Распределение параметров газа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распределение давлений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– распределение плотностей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E60D1-33E1-4EC2-82C2-627290042054}"/>
              </a:ext>
            </a:extLst>
          </p:cNvPr>
          <p:cNvSpPr txBox="1"/>
          <p:nvPr/>
        </p:nvSpPr>
        <p:spPr>
          <a:xfrm>
            <a:off x="6730374" y="4780812"/>
            <a:ext cx="526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                                                              б)</a:t>
            </a:r>
          </a:p>
        </p:txBody>
      </p:sp>
    </p:spTree>
    <p:extLst>
      <p:ext uri="{BB962C8B-B14F-4D97-AF65-F5344CB8AC3E}">
        <p14:creationId xmlns:p14="http://schemas.microsoft.com/office/powerpoint/2010/main" val="93914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-1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Проверка правильности работы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C4E8E-67AA-4D36-B85C-86298C0D1E41}"/>
              </a:ext>
            </a:extLst>
          </p:cNvPr>
          <p:cNvSpPr txBox="1"/>
          <p:nvPr/>
        </p:nvSpPr>
        <p:spPr>
          <a:xfrm rot="10800000" flipV="1">
            <a:off x="2739601" y="4931216"/>
            <a:ext cx="6977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6. Распределение параметров газа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распределение скоростей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– распределение удельных энергий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чисел маха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858186-7985-4659-BED3-F178F1F2DEB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2538" y="1842804"/>
            <a:ext cx="3774358" cy="25646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C86F78-7F7A-4F83-A674-3272E3646831}"/>
              </a:ext>
            </a:extLst>
          </p:cNvPr>
          <p:cNvPicPr/>
          <p:nvPr/>
        </p:nvPicPr>
        <p:blipFill rotWithShape="1">
          <a:blip r:embed="rId6"/>
          <a:srcRect b="1182"/>
          <a:stretch/>
        </p:blipFill>
        <p:spPr bwMode="auto">
          <a:xfrm>
            <a:off x="4208821" y="1828103"/>
            <a:ext cx="3774358" cy="25940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D222A7-F0B6-43F8-823D-B0AE9A81247D}"/>
              </a:ext>
            </a:extLst>
          </p:cNvPr>
          <p:cNvPicPr/>
          <p:nvPr/>
        </p:nvPicPr>
        <p:blipFill rotWithShape="1">
          <a:blip r:embed="rId7"/>
          <a:srcRect t="1799"/>
          <a:stretch/>
        </p:blipFill>
        <p:spPr>
          <a:xfrm>
            <a:off x="8105104" y="1851132"/>
            <a:ext cx="3685071" cy="2594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EE327E-52A2-46E1-B327-B134F6BB7D7F}"/>
              </a:ext>
            </a:extLst>
          </p:cNvPr>
          <p:cNvSpPr txBox="1"/>
          <p:nvPr/>
        </p:nvSpPr>
        <p:spPr>
          <a:xfrm>
            <a:off x="2172751" y="4493281"/>
            <a:ext cx="961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                                                              б)                                                               в)</a:t>
            </a:r>
          </a:p>
        </p:txBody>
      </p:sp>
    </p:spTree>
    <p:extLst>
      <p:ext uri="{BB962C8B-B14F-4D97-AF65-F5344CB8AC3E}">
        <p14:creationId xmlns:p14="http://schemas.microsoft.com/office/powerpoint/2010/main" val="848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Выбор числа ячеек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C4E8E-67AA-4D36-B85C-86298C0D1E41}"/>
              </a:ext>
            </a:extLst>
          </p:cNvPr>
          <p:cNvSpPr txBox="1"/>
          <p:nvPr/>
        </p:nvSpPr>
        <p:spPr>
          <a:xfrm rot="10800000" flipV="1">
            <a:off x="9002573" y="3890747"/>
            <a:ext cx="4108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1. Выбор числа ячеек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2A213F-E161-4593-9EAA-F89278833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16" y="4324001"/>
            <a:ext cx="5697966" cy="18450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F771FC-06BC-4848-B338-8AD0FD1D1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29" y="1431751"/>
            <a:ext cx="3956759" cy="28922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0B7B9A-0CE5-43A6-8895-D7038D0C0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5062" y="1431751"/>
            <a:ext cx="4108747" cy="29074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0B6F6F-79FD-4671-8C44-A0CC7C284F5F}"/>
              </a:ext>
            </a:extLst>
          </p:cNvPr>
          <p:cNvSpPr txBox="1"/>
          <p:nvPr/>
        </p:nvSpPr>
        <p:spPr>
          <a:xfrm rot="10800000" flipV="1">
            <a:off x="109828" y="4777681"/>
            <a:ext cx="6308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Сравнение полученного решения тестовой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числе ячеек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– зависимость скорости поршня от времени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 – зависимость давления на дно камеры и дно поршня от времени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5ABEF-3215-457E-AE84-69D3FDF40E37}"/>
              </a:ext>
            </a:extLst>
          </p:cNvPr>
          <p:cNvSpPr txBox="1"/>
          <p:nvPr/>
        </p:nvSpPr>
        <p:spPr>
          <a:xfrm>
            <a:off x="2088208" y="4396268"/>
            <a:ext cx="5266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                                                               б)</a:t>
            </a:r>
          </a:p>
        </p:txBody>
      </p:sp>
    </p:spTree>
    <p:extLst>
      <p:ext uri="{BB962C8B-B14F-4D97-AF65-F5344CB8AC3E}">
        <p14:creationId xmlns:p14="http://schemas.microsoft.com/office/powerpoint/2010/main" val="227734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Постановка и метод решения обратной 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C4E8E-67AA-4D36-B85C-86298C0D1E41}"/>
              </a:ext>
            </a:extLst>
          </p:cNvPr>
          <p:cNvSpPr txBox="1"/>
          <p:nvPr/>
        </p:nvSpPr>
        <p:spPr>
          <a:xfrm rot="10800000" flipV="1">
            <a:off x="0" y="4265533"/>
            <a:ext cx="6712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Схема обратной задачи Лагранжа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B13300-F82C-4A9C-AAB4-6D44E676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99" y="1413266"/>
            <a:ext cx="6343898" cy="2805673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F267D935-DCD3-4451-A6B8-40A50850E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43961"/>
            <a:ext cx="6712797" cy="389456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полезного действия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КПД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B8BA08-86A9-4B87-891A-0BF1D5ACDBB3}"/>
                  </a:ext>
                </a:extLst>
              </p:cNvPr>
              <p:cNvSpPr txBox="1"/>
              <p:nvPr/>
            </p:nvSpPr>
            <p:spPr>
              <a:xfrm>
                <a:off x="574165" y="5224735"/>
                <a:ext cx="4606963" cy="766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η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B8BA08-86A9-4B87-891A-0BF1D5ACD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65" y="5224735"/>
                <a:ext cx="4606963" cy="766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одзаголовок 2">
                <a:extLst>
                  <a:ext uri="{FF2B5EF4-FFF2-40B4-BE49-F238E27FC236}">
                    <a16:creationId xmlns:a16="http://schemas.microsoft.com/office/drawing/2014/main" id="{7F3B933D-DDF9-4A64-B97C-A425D46804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2797" y="1779426"/>
                <a:ext cx="5479203" cy="42121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 решения обратной задачи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заданных параметрах (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 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производится</a:t>
                </a:r>
                <a:r>
                  <a:rPr lang="ru-RU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варьирование начального давления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начальной длины камеры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ри помощи математической модели находится выходная скорость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производится проверка по двум условиям:</a:t>
                </a: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Скорость поршня на выходе из трубы составляет 150 м/с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Длина трубы при достижении необходимой скорости не более </a:t>
                </a:r>
                <a:r>
                  <a:rPr lang="en-US" sz="20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калибров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одзаголовок 2">
                <a:extLst>
                  <a:ext uri="{FF2B5EF4-FFF2-40B4-BE49-F238E27FC236}">
                    <a16:creationId xmlns:a16="http://schemas.microsoft.com/office/drawing/2014/main" id="{7F3B933D-DDF9-4A64-B97C-A425D468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797" y="1779426"/>
                <a:ext cx="5479203" cy="4212186"/>
              </a:xfrm>
              <a:prstGeom prst="rect">
                <a:avLst/>
              </a:prstGeom>
              <a:blipFill>
                <a:blip r:embed="rId6"/>
                <a:stretch>
                  <a:fillRect t="-1592" r="-16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85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665</Words>
  <Application>Microsoft Office PowerPoint</Application>
  <PresentationFormat>Широкоэкранный</PresentationFormat>
  <Paragraphs>94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технологического процесса изготовления детали  «Поршень пироперезарядки»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Никита</cp:lastModifiedBy>
  <cp:revision>47</cp:revision>
  <dcterms:created xsi:type="dcterms:W3CDTF">2021-01-14T11:13:34Z</dcterms:created>
  <dcterms:modified xsi:type="dcterms:W3CDTF">2022-12-13T11:05:43Z</dcterms:modified>
</cp:coreProperties>
</file>