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7" r:id="rId3"/>
    <p:sldId id="258" r:id="rId4"/>
    <p:sldId id="445" r:id="rId5"/>
    <p:sldId id="460" r:id="rId6"/>
    <p:sldId id="446" r:id="rId7"/>
    <p:sldId id="469" r:id="rId8"/>
    <p:sldId id="470" r:id="rId9"/>
    <p:sldId id="447" r:id="rId10"/>
    <p:sldId id="461" r:id="rId11"/>
    <p:sldId id="448" r:id="rId12"/>
    <p:sldId id="451" r:id="rId13"/>
    <p:sldId id="278" r:id="rId14"/>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20204" pitchFamily="34" charset="0"/>
      <a:buNone/>
      <a:defRPr sz="1300" b="0" i="0" u="none" kern="1200" baseline="0">
        <a:solidFill>
          <a:schemeClr val="tx1"/>
        </a:solidFill>
        <a:latin typeface="Calibri" panose="020F0502020204030204" pitchFamily="34" charset="0"/>
        <a:ea typeface="SimSun"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592"/>
        <p:guide pos="286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SimSun" panose="02010600030101010101"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2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anose="020F0502020204030204" pitchFamily="34" charset="0"/>
              <a:ea typeface="Microsoft YaHei" panose="020B0503020204020204"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anose="020B0503020204020204"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anose="020B0503020204020204"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anose="020F0502020204030204" pitchFamily="34" charset="0"/>
              <a:ea typeface="Microsoft YaHei" panose="020B0503020204020204"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anose="020B0503020204020204" pitchFamily="34" charset="-122"/>
              </a:defRPr>
            </a:lvl1pPr>
          </a:lstStyle>
          <a:p>
            <a:pPr lvl="0" eaLnBrk="1" fontAlgn="base" hangingPunct="1"/>
            <a:fld id="{9A0DB2DC-4C9A-4742-B13C-FB6460FD3503}" type="slidenum">
              <a:rPr lang="zh-CN" altLang="en-US" strike="noStrike" noProof="1" dirty="0">
                <a:latin typeface="Calibri" panose="020F0502020204030204" pitchFamily="34" charset="0"/>
                <a:ea typeface="Microsoft YaHei" panose="020B0503020204020204" pitchFamily="34" charset="-122"/>
                <a:cs typeface="+mn-cs"/>
              </a:rPr>
            </a:fld>
            <a:endParaRPr lang="zh-CN"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SimSun" panose="02010600030101010101" pitchFamily="2"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2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4106" name="矩形 391"/>
            <p:cNvSpPr/>
            <p:nvPr/>
          </p:nvSpPr>
          <p:spPr>
            <a:xfrm>
              <a:off x="734486" y="180836"/>
              <a:ext cx="6612042" cy="645122"/>
            </a:xfrm>
            <a:prstGeom prst="rect">
              <a:avLst/>
            </a:prstGeom>
            <a:noFill/>
            <a:ln w="9525">
              <a:noFill/>
            </a:ln>
          </p:spPr>
          <p:txBody>
            <a:bodyPr wrap="none" anchor="t" anchorCtr="0">
              <a:spAutoFit/>
            </a:bodyPr>
            <a:p>
              <a:r>
                <a:rPr lang="en-IN" altLang="en-US" sz="3600" b="1" dirty="0">
                  <a:solidFill>
                    <a:schemeClr val="bg1"/>
                  </a:solidFill>
                  <a:latin typeface="Microsoft YaHei" panose="020B0503020204020204" pitchFamily="34" charset="-122"/>
                  <a:ea typeface="Microsoft YaHei" panose="020B0503020204020204" pitchFamily="34" charset="-122"/>
                </a:rPr>
                <a:t>Computer Network Security</a:t>
              </a:r>
              <a:endParaRPr lang="en-IN" altLang="en-US" sz="3600" b="1" dirty="0">
                <a:solidFill>
                  <a:schemeClr val="bg1"/>
                </a:solidFill>
                <a:latin typeface="Microsoft YaHei" panose="020B0503020204020204" pitchFamily="34" charset="-122"/>
                <a:ea typeface="Microsoft YaHei" panose="020B0503020204020204" pitchFamily="34" charset="-122"/>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l"/>
                <a:r>
                  <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rPr>
                  <a:t>TE - IT</a:t>
                </a:r>
                <a:endParaRPr lang="en-IN" altLang="zh-CN" sz="3600" b="1" dirty="0">
                  <a:solidFill>
                    <a:schemeClr val="bg1"/>
                  </a:solidFill>
                  <a:latin typeface="Gill Sans MT" panose="020B0502020104020203" charset="0"/>
                  <a:ea typeface="Microsoft YaHei" panose="020B0503020204020204" pitchFamily="34" charset="-122"/>
                  <a:cs typeface="Gill Sans MT" panose="020B0502020104020203" charset="0"/>
                  <a:sym typeface="+mn-ea"/>
                </a:endParaRPr>
              </a:p>
            </p:txBody>
          </p:sp>
        </p:grpSp>
        <p:sp>
          <p:nvSpPr>
            <p:cNvPr id="4111" name="矩形 402"/>
            <p:cNvSpPr/>
            <p:nvPr/>
          </p:nvSpPr>
          <p:spPr>
            <a:xfrm>
              <a:off x="679769" y="78421"/>
              <a:ext cx="309899" cy="399701"/>
            </a:xfrm>
            <a:prstGeom prst="rect">
              <a:avLst/>
            </a:prstGeom>
            <a:noFill/>
            <a:ln w="9525">
              <a:noFill/>
            </a:ln>
          </p:spPr>
          <p:txBody>
            <a:bodyPr wrap="none" anchor="t" anchorCtr="0">
              <a:spAutoFit/>
            </a:bodyPr>
            <a:p>
              <a:endParaRPr lang="zh-CN" altLang="en-US" sz="2000" dirty="0">
                <a:solidFill>
                  <a:srgbClr val="7F6000"/>
                </a:solidFill>
                <a:latin typeface="Microsoft YaHei" panose="020B0503020204020204" pitchFamily="34" charset="-122"/>
                <a:ea typeface="Microsoft YaHei" panose="020B0503020204020204" pitchFamily="34" charset="-122"/>
              </a:endParaRPr>
            </a:p>
          </p:txBody>
        </p:sp>
      </p:grpSp>
      <p:sp>
        <p:nvSpPr>
          <p:cNvPr id="4112" name="矩形 406"/>
          <p:cNvSpPr/>
          <p:nvPr/>
        </p:nvSpPr>
        <p:spPr>
          <a:xfrm>
            <a:off x="1208405" y="4126230"/>
            <a:ext cx="3714115" cy="737235"/>
          </a:xfrm>
          <a:prstGeom prst="rect">
            <a:avLst/>
          </a:prstGeom>
          <a:noFill/>
          <a:ln w="9525">
            <a:noFill/>
          </a:ln>
        </p:spPr>
        <p:txBody>
          <a:bodyPr wrap="square" anchor="t" anchorCtr="0">
            <a:spAutoFit/>
          </a:bodyPr>
          <a:p>
            <a:r>
              <a:rPr lang="en-IN" altLang="en-US" sz="1400" dirty="0">
                <a:solidFill>
                  <a:srgbClr val="595959"/>
                </a:solidFill>
                <a:latin typeface="Microsoft YaHei" panose="020B0503020204020204" pitchFamily="34" charset="-122"/>
                <a:ea typeface="Microsoft YaHei" panose="020B0503020204020204" pitchFamily="34" charset="-122"/>
              </a:rPr>
              <a:t>Prof. </a:t>
            </a:r>
            <a:r>
              <a:rPr lang="en-US" altLang="zh-CN" sz="1400" dirty="0">
                <a:solidFill>
                  <a:srgbClr val="595959"/>
                </a:solidFill>
                <a:latin typeface="Microsoft YaHei" panose="020B0503020204020204" pitchFamily="34" charset="-122"/>
                <a:ea typeface="Microsoft YaHei" panose="020B0503020204020204" pitchFamily="34" charset="-122"/>
              </a:rPr>
              <a:t>S</a:t>
            </a:r>
            <a:r>
              <a:rPr lang="en-IN" altLang="en-US" sz="1400" dirty="0">
                <a:solidFill>
                  <a:srgbClr val="595959"/>
                </a:solidFill>
                <a:latin typeface="Microsoft YaHei" panose="020B0503020204020204" pitchFamily="34" charset="-122"/>
                <a:ea typeface="Microsoft YaHei" panose="020B0503020204020204" pitchFamily="34" charset="-122"/>
              </a:rPr>
              <a:t>tella </a:t>
            </a:r>
            <a:r>
              <a:rPr lang="en-US" altLang="zh-CN" sz="1400" dirty="0">
                <a:solidFill>
                  <a:srgbClr val="595959"/>
                </a:solidFill>
                <a:latin typeface="Microsoft YaHei" panose="020B0503020204020204" pitchFamily="34" charset="-122"/>
                <a:ea typeface="Microsoft YaHei" panose="020B0503020204020204" pitchFamily="34" charset="-122"/>
              </a:rPr>
              <a:t>J</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IN" altLang="en-US" sz="1400" dirty="0">
                <a:solidFill>
                  <a:srgbClr val="595959"/>
                </a:solidFill>
                <a:latin typeface="Microsoft YaHei" panose="020B0503020204020204" pitchFamily="34" charset="-122"/>
                <a:ea typeface="Microsoft YaHei" panose="020B0503020204020204" pitchFamily="34" charset="-122"/>
              </a:rPr>
              <a:t>Department of Information Technology</a:t>
            </a:r>
            <a:endParaRPr lang="en-US" altLang="zh-CN" sz="1400" dirty="0">
              <a:solidFill>
                <a:srgbClr val="595959"/>
              </a:solidFill>
              <a:latin typeface="Microsoft YaHei" panose="020B0503020204020204" pitchFamily="34" charset="-122"/>
              <a:ea typeface="Microsoft YaHei" panose="020B0503020204020204" pitchFamily="34" charset="-122"/>
            </a:endParaRPr>
          </a:p>
          <a:p>
            <a:r>
              <a:rPr lang="en-US" altLang="zh-CN" sz="1400" dirty="0">
                <a:solidFill>
                  <a:srgbClr val="595959"/>
                </a:solidFill>
                <a:latin typeface="Microsoft YaHei" panose="020B0503020204020204" pitchFamily="34" charset="-122"/>
                <a:ea typeface="Microsoft YaHei" panose="020B0503020204020204" pitchFamily="34" charset="-122"/>
              </a:rPr>
              <a:t>Xavier Institute of Engineering</a:t>
            </a:r>
            <a:endParaRPr lang="en-US" altLang="zh-CN" sz="1400" dirty="0">
              <a:solidFill>
                <a:srgbClr val="595959"/>
              </a:solidFill>
              <a:latin typeface="Microsoft YaHei" panose="020B0503020204020204" pitchFamily="34" charset="-122"/>
              <a:ea typeface="Microsoft YaHei" panose="020B0503020204020204" pitchFamily="34" charset="-122"/>
            </a:endParaRPr>
          </a:p>
        </p:txBody>
      </p:sp>
      <p:sp>
        <p:nvSpPr>
          <p:cNvPr id="2" name="Text Box 1"/>
          <p:cNvSpPr txBox="1"/>
          <p:nvPr/>
        </p:nvSpPr>
        <p:spPr>
          <a:xfrm>
            <a:off x="2950845" y="2822575"/>
            <a:ext cx="3606165" cy="1198880"/>
          </a:xfrm>
          <a:prstGeom prst="rect">
            <a:avLst/>
          </a:prstGeom>
          <a:noFill/>
        </p:spPr>
        <p:txBody>
          <a:bodyPr wrap="square" rtlCol="0">
            <a:spAutoFit/>
          </a:bodyPr>
          <a:p>
            <a:pPr algn="ctr"/>
            <a:r>
              <a:rPr lang="en-US" altLang="zh-CN" sz="1800" dirty="0">
                <a:solidFill>
                  <a:srgbClr val="595959"/>
                </a:solidFill>
                <a:latin typeface="Microsoft YaHei" panose="020B0503020204020204" pitchFamily="34" charset="-122"/>
                <a:ea typeface="Microsoft YaHei" panose="020B0503020204020204" pitchFamily="34" charset="-122"/>
                <a:sym typeface="+mn-ea"/>
              </a:rPr>
              <a:t>Lecture -</a:t>
            </a:r>
            <a:r>
              <a:rPr lang="en-IN" altLang="en-US" sz="1800" dirty="0">
                <a:solidFill>
                  <a:srgbClr val="595959"/>
                </a:solidFill>
                <a:latin typeface="Microsoft YaHei" panose="020B0503020204020204" pitchFamily="34" charset="-122"/>
                <a:ea typeface="Microsoft YaHei" panose="020B0503020204020204" pitchFamily="34" charset="-122"/>
                <a:sym typeface="+mn-ea"/>
              </a:rPr>
              <a:t>15</a:t>
            </a:r>
            <a:endParaRPr lang="en-US" altLang="zh-CN" sz="1800" dirty="0">
              <a:solidFill>
                <a:srgbClr val="595959"/>
              </a:solidFill>
              <a:latin typeface="Microsoft YaHei" panose="020B0503020204020204" pitchFamily="34" charset="-122"/>
              <a:ea typeface="Microsoft YaHei" panose="020B0503020204020204" pitchFamily="34" charset="-122"/>
              <a:sym typeface="+mn-ea"/>
            </a:endParaRPr>
          </a:p>
          <a:p>
            <a:pPr algn="ctr"/>
            <a:r>
              <a:rPr lang="en-IN" altLang="en-US" sz="1800" dirty="0">
                <a:solidFill>
                  <a:srgbClr val="595959"/>
                </a:solidFill>
                <a:latin typeface="Microsoft YaHei" panose="020B0503020204020204" pitchFamily="34" charset="-122"/>
                <a:ea typeface="Microsoft YaHei" panose="020B0503020204020204" pitchFamily="34" charset="-122"/>
                <a:sym typeface="+mn-ea"/>
              </a:rPr>
              <a:t>17</a:t>
            </a:r>
            <a:r>
              <a:rPr lang="en-US" altLang="zh-CN" sz="1800" dirty="0">
                <a:solidFill>
                  <a:srgbClr val="595959"/>
                </a:solidFill>
                <a:latin typeface="Microsoft YaHei" panose="020B0503020204020204" pitchFamily="34" charset="-122"/>
                <a:ea typeface="Microsoft YaHei" panose="020B0503020204020204" pitchFamily="34" charset="-122"/>
                <a:sym typeface="+mn-ea"/>
              </a:rPr>
              <a:t>/0</a:t>
            </a:r>
            <a:r>
              <a:rPr lang="en-IN" altLang="en-US" sz="1800" dirty="0">
                <a:solidFill>
                  <a:srgbClr val="595959"/>
                </a:solidFill>
                <a:latin typeface="Microsoft YaHei" panose="020B0503020204020204" pitchFamily="34" charset="-122"/>
                <a:ea typeface="Microsoft YaHei" panose="020B0503020204020204" pitchFamily="34" charset="-122"/>
                <a:sym typeface="+mn-ea"/>
              </a:rPr>
              <a:t>8</a:t>
            </a:r>
            <a:r>
              <a:rPr lang="en-US" altLang="zh-CN" sz="1800" dirty="0">
                <a:solidFill>
                  <a:srgbClr val="595959"/>
                </a:solidFill>
                <a:latin typeface="Microsoft YaHei" panose="020B0503020204020204" pitchFamily="34" charset="-122"/>
                <a:ea typeface="Microsoft YaHei" panose="020B0503020204020204" pitchFamily="34" charset="-122"/>
                <a:sym typeface="+mn-ea"/>
              </a:rPr>
              <a:t>/202</a:t>
            </a:r>
            <a:r>
              <a:rPr lang="en-IN" altLang="en-US" sz="1800" dirty="0">
                <a:solidFill>
                  <a:srgbClr val="595959"/>
                </a:solidFill>
                <a:latin typeface="Microsoft YaHei" panose="020B0503020204020204" pitchFamily="34" charset="-122"/>
                <a:ea typeface="Microsoft YaHei" panose="020B0503020204020204" pitchFamily="34" charset="-122"/>
                <a:sym typeface="+mn-ea"/>
              </a:rPr>
              <a:t>2</a:t>
            </a:r>
            <a:endParaRPr lang="en-US" altLang="zh-CN" sz="1800" dirty="0">
              <a:solidFill>
                <a:srgbClr val="595959"/>
              </a:solidFill>
              <a:latin typeface="Microsoft YaHei" panose="020B0503020204020204" pitchFamily="34" charset="-122"/>
              <a:ea typeface="Microsoft YaHei" panose="020B0503020204020204" pitchFamily="34" charset="-122"/>
            </a:endParaRPr>
          </a:p>
          <a:p>
            <a:endParaRPr lang="en-US" altLang="zh-CN"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a:p>
            <a:r>
              <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rPr>
              <a:t>      Session: 11:00 - 12:00 PM</a:t>
            </a:r>
            <a:endParaRPr lang="en-IN" altLang="en-US" sz="1800" b="1" dirty="0">
              <a:solidFill>
                <a:srgbClr val="595959"/>
              </a:solidFill>
              <a:latin typeface="Microsoft YaHei" panose="020B0503020204020204" pitchFamily="34" charset="-122"/>
              <a:ea typeface="Microsoft YaHei" panose="020B0503020204020204" pitchFamily="34" charset="-122"/>
              <a:cs typeface="Arial Black" panose="020B0A04020102020204" charset="0"/>
            </a:endParaRPr>
          </a:p>
        </p:txBody>
      </p:sp>
      <p:sp>
        <p:nvSpPr>
          <p:cNvPr id="3" name="Text Box 2"/>
          <p:cNvSpPr txBox="1"/>
          <p:nvPr/>
        </p:nvSpPr>
        <p:spPr>
          <a:xfrm>
            <a:off x="4982210" y="4336415"/>
            <a:ext cx="309880" cy="291465"/>
          </a:xfrm>
          <a:prstGeom prst="rect">
            <a:avLst/>
          </a:prstGeom>
          <a:noFill/>
        </p:spPr>
        <p:txBody>
          <a:bodyPr wrap="none" rtlCol="0">
            <a:spAutoFit/>
          </a:bodyPr>
          <a:p>
            <a:endParaRPr lang="en-US"/>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90176" y="101012"/>
              <a:ext cx="3336509" cy="337341"/>
            </a:xfrm>
            <a:prstGeom prst="rect">
              <a:avLst/>
            </a:prstGeom>
            <a:noFill/>
            <a:ln w="9525">
              <a:noFill/>
            </a:ln>
          </p:spPr>
          <p:txBody>
            <a:bodyPr wrap="squar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Digital Certificate X.509</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pic>
        <p:nvPicPr>
          <p:cNvPr id="3" name="Picture 2"/>
          <p:cNvPicPr/>
          <p:nvPr/>
        </p:nvPicPr>
        <p:blipFill>
          <a:blip r:embed="rId1"/>
          <a:stretch>
            <a:fillRect/>
          </a:stretch>
        </p:blipFill>
        <p:spPr>
          <a:xfrm>
            <a:off x="1050925" y="1301750"/>
            <a:ext cx="7985125" cy="3140710"/>
          </a:xfrm>
          <a:prstGeom prst="rect">
            <a:avLst/>
          </a:prstGeom>
          <a:noFill/>
          <a:ln w="9525">
            <a:noFill/>
          </a:ln>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50" name="Group 7"/>
          <p:cNvGrpSpPr/>
          <p:nvPr/>
        </p:nvGrpSpPr>
        <p:grpSpPr>
          <a:xfrm>
            <a:off x="-635" y="600075"/>
            <a:ext cx="3947160" cy="539750"/>
            <a:chOff x="-635" y="0"/>
            <a:chExt cx="3947419"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635" y="101012"/>
              <a:ext cx="3947419" cy="337341"/>
            </a:xfrm>
            <a:prstGeom prst="rect">
              <a:avLst/>
            </a:prstGeom>
            <a:noFill/>
            <a:ln w="9525">
              <a:noFill/>
            </a:ln>
          </p:spPr>
          <p:txBody>
            <a:bodyPr wrap="squar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X.509 Parameters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5" name="Text Box 4"/>
          <p:cNvSpPr txBox="1"/>
          <p:nvPr/>
        </p:nvSpPr>
        <p:spPr>
          <a:xfrm>
            <a:off x="1539240" y="1316355"/>
            <a:ext cx="3422015" cy="3784600"/>
          </a:xfrm>
          <a:prstGeom prst="rect">
            <a:avLst/>
          </a:prstGeom>
          <a:noFill/>
        </p:spPr>
        <p:txBody>
          <a:bodyPr wrap="none" rtlCol="0">
            <a:spAutoFit/>
          </a:bodyPr>
          <a:p>
            <a:r>
              <a:rPr lang="en-IN" altLang="en-US" sz="2400"/>
              <a:t>Serial Number</a:t>
            </a:r>
            <a:endParaRPr lang="en-IN" altLang="en-US" sz="2400"/>
          </a:p>
          <a:p>
            <a:r>
              <a:rPr lang="en-IN" altLang="en-US" sz="2400"/>
              <a:t>Algorithm and Parameters</a:t>
            </a:r>
            <a:endParaRPr lang="en-IN" altLang="en-US" sz="2400"/>
          </a:p>
          <a:p>
            <a:r>
              <a:rPr lang="en-IN" altLang="en-US" sz="2400"/>
              <a:t>Issuer Name</a:t>
            </a:r>
            <a:endParaRPr lang="en-IN" altLang="en-US" sz="2400"/>
          </a:p>
          <a:p>
            <a:r>
              <a:rPr lang="en-IN" altLang="en-US" sz="2400"/>
              <a:t>Validity From and TO</a:t>
            </a:r>
            <a:endParaRPr lang="en-IN" altLang="en-US" sz="2400"/>
          </a:p>
          <a:p>
            <a:r>
              <a:rPr lang="en-IN" altLang="en-US" sz="2400"/>
              <a:t>Subject Name</a:t>
            </a:r>
            <a:endParaRPr lang="en-IN" altLang="en-US" sz="2400"/>
          </a:p>
          <a:p>
            <a:r>
              <a:rPr lang="en-IN" altLang="en-US" sz="2400"/>
              <a:t>Subject Public Key Info</a:t>
            </a:r>
            <a:endParaRPr lang="en-IN" altLang="en-US" sz="2400"/>
          </a:p>
          <a:p>
            <a:r>
              <a:rPr lang="en-IN" altLang="en-US" sz="2400"/>
              <a:t>Issuer unique Identity</a:t>
            </a:r>
            <a:endParaRPr lang="en-IN" altLang="en-US" sz="2400"/>
          </a:p>
          <a:p>
            <a:r>
              <a:rPr lang="en-IN" altLang="en-US" sz="2400"/>
              <a:t>Subject unique Identity</a:t>
            </a:r>
            <a:endParaRPr lang="en-IN" altLang="en-US" sz="2400"/>
          </a:p>
          <a:p>
            <a:r>
              <a:rPr lang="en-IN" altLang="en-US" sz="2400"/>
              <a:t>Extensions</a:t>
            </a:r>
            <a:endParaRPr lang="en-IN" altLang="en-US" sz="2400"/>
          </a:p>
          <a:p>
            <a:r>
              <a:rPr lang="en-IN" altLang="en-US" sz="2400"/>
              <a:t>Signature</a:t>
            </a:r>
            <a:endParaRPr lang="en-IN" altLang="en-US" sz="2400"/>
          </a:p>
        </p:txBody>
      </p:sp>
      <p:cxnSp>
        <p:nvCxnSpPr>
          <p:cNvPr id="7" name="Straight Arrow Connector 6"/>
          <p:cNvCxnSpPr/>
          <p:nvPr/>
        </p:nvCxnSpPr>
        <p:spPr>
          <a:xfrm>
            <a:off x="5533390" y="1483360"/>
            <a:ext cx="14605" cy="1955165"/>
          </a:xfrm>
          <a:prstGeom prst="straightConnector1">
            <a:avLst/>
          </a:prstGeom>
          <a:ln>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8" name="Straight Arrow Connector 7"/>
          <p:cNvCxnSpPr/>
          <p:nvPr/>
        </p:nvCxnSpPr>
        <p:spPr>
          <a:xfrm>
            <a:off x="5934075" y="1483360"/>
            <a:ext cx="24765" cy="2731135"/>
          </a:xfrm>
          <a:prstGeom prst="straightConnector1">
            <a:avLst/>
          </a:prstGeom>
          <a:ln>
            <a:headEnd type="arrow" w="med" len="med"/>
            <a:tailEnd type="arrow" w="med" len="med"/>
          </a:ln>
        </p:spPr>
        <p:style>
          <a:lnRef idx="2">
            <a:schemeClr val="accent4"/>
          </a:lnRef>
          <a:fillRef idx="0">
            <a:schemeClr val="accent4"/>
          </a:fillRef>
          <a:effectRef idx="1">
            <a:schemeClr val="accent4"/>
          </a:effectRef>
          <a:fontRef idx="minor">
            <a:schemeClr val="tx1"/>
          </a:fontRef>
        </p:style>
      </p:cxnSp>
      <p:cxnSp>
        <p:nvCxnSpPr>
          <p:cNvPr id="9" name="Straight Arrow Connector 8"/>
          <p:cNvCxnSpPr/>
          <p:nvPr/>
        </p:nvCxnSpPr>
        <p:spPr>
          <a:xfrm>
            <a:off x="7101205" y="1483360"/>
            <a:ext cx="32385" cy="3477895"/>
          </a:xfrm>
          <a:prstGeom prst="straightConnector1">
            <a:avLst/>
          </a:prstGeom>
          <a:ln>
            <a:headEnd type="arrow" w="med" len="med"/>
            <a:tailEnd type="arrow" w="med" len="med"/>
          </a:ln>
        </p:spPr>
        <p:style>
          <a:lnRef idx="2">
            <a:schemeClr val="accent4"/>
          </a:lnRef>
          <a:fillRef idx="0">
            <a:schemeClr val="accent4"/>
          </a:fillRef>
          <a:effectRef idx="1">
            <a:schemeClr val="accent4"/>
          </a:effectRef>
          <a:fontRef idx="minor">
            <a:schemeClr val="tx1"/>
          </a:fontRef>
        </p:style>
      </p:cxnSp>
      <p:sp>
        <p:nvSpPr>
          <p:cNvPr id="11" name="Text Box 10"/>
          <p:cNvSpPr txBox="1"/>
          <p:nvPr/>
        </p:nvSpPr>
        <p:spPr>
          <a:xfrm>
            <a:off x="4839335" y="2236470"/>
            <a:ext cx="782320" cy="291465"/>
          </a:xfrm>
          <a:prstGeom prst="rect">
            <a:avLst/>
          </a:prstGeom>
          <a:noFill/>
        </p:spPr>
        <p:txBody>
          <a:bodyPr wrap="square" rtlCol="0">
            <a:spAutoFit/>
          </a:bodyPr>
          <a:p>
            <a:r>
              <a:rPr lang="en-IN" altLang="en-US"/>
              <a:t>X.509 V1</a:t>
            </a:r>
            <a:endParaRPr lang="en-IN" altLang="en-US"/>
          </a:p>
        </p:txBody>
      </p:sp>
      <p:sp>
        <p:nvSpPr>
          <p:cNvPr id="12" name="Text Box 11"/>
          <p:cNvSpPr txBox="1"/>
          <p:nvPr/>
        </p:nvSpPr>
        <p:spPr>
          <a:xfrm>
            <a:off x="5970270" y="2236470"/>
            <a:ext cx="782320" cy="291465"/>
          </a:xfrm>
          <a:prstGeom prst="rect">
            <a:avLst/>
          </a:prstGeom>
          <a:noFill/>
        </p:spPr>
        <p:txBody>
          <a:bodyPr wrap="square" rtlCol="0">
            <a:spAutoFit/>
          </a:bodyPr>
          <a:p>
            <a:r>
              <a:rPr lang="en-IN" altLang="en-US"/>
              <a:t>X.509 V2</a:t>
            </a:r>
            <a:endParaRPr lang="en-IN" altLang="en-US"/>
          </a:p>
        </p:txBody>
      </p:sp>
      <p:sp>
        <p:nvSpPr>
          <p:cNvPr id="13" name="Text Box 12"/>
          <p:cNvSpPr txBox="1"/>
          <p:nvPr/>
        </p:nvSpPr>
        <p:spPr>
          <a:xfrm>
            <a:off x="7354570" y="2380615"/>
            <a:ext cx="782320" cy="291465"/>
          </a:xfrm>
          <a:prstGeom prst="rect">
            <a:avLst/>
          </a:prstGeom>
          <a:noFill/>
        </p:spPr>
        <p:txBody>
          <a:bodyPr wrap="square" rtlCol="0">
            <a:spAutoFit/>
          </a:bodyPr>
          <a:p>
            <a:r>
              <a:rPr lang="en-IN" altLang="en-US"/>
              <a:t>X.509 V3</a:t>
            </a:r>
            <a:endParaRPr lang="en-IN" altLang="en-US"/>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26"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26627" name="Group 4"/>
          <p:cNvGrpSpPr/>
          <p:nvPr/>
        </p:nvGrpSpPr>
        <p:grpSpPr>
          <a:xfrm>
            <a:off x="857250" y="1431925"/>
            <a:ext cx="8286750" cy="901700"/>
            <a:chOff x="0" y="0"/>
            <a:chExt cx="8286663" cy="902064"/>
          </a:xfrm>
        </p:grpSpPr>
        <p:grpSp>
          <p:nvGrpSpPr>
            <p:cNvPr id="26628" name="Group 5"/>
            <p:cNvGrpSpPr/>
            <p:nvPr/>
          </p:nvGrpSpPr>
          <p:grpSpPr>
            <a:xfrm>
              <a:off x="0" y="0"/>
              <a:ext cx="8286663" cy="902064"/>
              <a:chOff x="0" y="0"/>
              <a:chExt cx="8286663" cy="902064"/>
            </a:xfrm>
          </p:grpSpPr>
          <p:sp>
            <p:nvSpPr>
              <p:cNvPr id="26629"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0"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26631"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anose="020B0503020204020204" pitchFamily="34" charset="-122"/>
                  <a:ea typeface="Microsoft YaHei" panose="020B0503020204020204" pitchFamily="34" charset="-122"/>
                </a:rPr>
                <a:t>THANK YOU</a:t>
              </a:r>
              <a:endParaRPr lang="zh-CN" altLang="en-US" sz="3200" b="1" dirty="0">
                <a:solidFill>
                  <a:schemeClr val="bg1"/>
                </a:solidFill>
                <a:latin typeface="Microsoft YaHei" panose="020B0503020204020204" pitchFamily="34" charset="-122"/>
                <a:ea typeface="Microsoft YaHei" panose="020B0503020204020204" pitchFamily="34" charset="-122"/>
              </a:endParaRPr>
            </a:p>
          </p:txBody>
        </p:sp>
      </p:grpSp>
      <p:grpSp>
        <p:nvGrpSpPr>
          <p:cNvPr id="26633" name="Group 10"/>
          <p:cNvGrpSpPr/>
          <p:nvPr/>
        </p:nvGrpSpPr>
        <p:grpSpPr>
          <a:xfrm rot="0">
            <a:off x="0" y="2329180"/>
            <a:ext cx="8206105" cy="577850"/>
            <a:chOff x="0" y="0"/>
            <a:chExt cx="8205524" cy="578062"/>
          </a:xfrm>
        </p:grpSpPr>
        <p:sp>
          <p:nvSpPr>
            <p:cNvPr id="26634"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26635"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1184353" cy="337341"/>
            </a:xfrm>
            <a:prstGeom prst="rect">
              <a:avLst/>
            </a:prstGeom>
            <a:noFill/>
            <a:ln w="9525">
              <a:noFill/>
            </a:ln>
          </p:spPr>
          <p:txBody>
            <a:bodyPr wrap="none" anchor="t" anchorCtr="0">
              <a:spAutoFit/>
            </a:bodyPr>
            <a:p>
              <a:r>
                <a:rPr lang="en-US" altLang="en-IN" sz="1600" b="1" dirty="0">
                  <a:solidFill>
                    <a:schemeClr val="bg1"/>
                  </a:solidFill>
                  <a:latin typeface="Microsoft YaHei" panose="020B0503020204020204" pitchFamily="34" charset="-122"/>
                  <a:ea typeface="Microsoft YaHei" panose="020B0503020204020204" pitchFamily="34" charset="-122"/>
                </a:rPr>
                <a:t>Module-</a:t>
              </a:r>
              <a:r>
                <a:rPr lang="en-IN" altLang="en-US" sz="1600" b="1" dirty="0">
                  <a:solidFill>
                    <a:schemeClr val="bg1"/>
                  </a:solidFill>
                  <a:latin typeface="Microsoft YaHei" panose="020B0503020204020204" pitchFamily="34" charset="-122"/>
                  <a:ea typeface="Microsoft YaHei" panose="020B0503020204020204" pitchFamily="34" charset="-122"/>
                </a:rPr>
                <a:t>2</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6155" name="矩形 10"/>
          <p:cNvSpPr/>
          <p:nvPr/>
        </p:nvSpPr>
        <p:spPr>
          <a:xfrm>
            <a:off x="1297305" y="1397000"/>
            <a:ext cx="6711950" cy="737235"/>
          </a:xfrm>
          <a:prstGeom prst="rect">
            <a:avLst/>
          </a:prstGeom>
          <a:noFill/>
          <a:ln w="9525">
            <a:noFill/>
          </a:ln>
        </p:spPr>
        <p:txBody>
          <a:bodyPr wrap="square" anchor="t" anchorCtr="0">
            <a:spAutoFit/>
          </a:bodyPr>
          <a:p>
            <a:pPr algn="just">
              <a:lnSpc>
                <a:spcPct val="150000"/>
              </a:lnSpc>
              <a:buFont typeface="Wingdings" panose="05000000000000000000" charset="0"/>
            </a:pPr>
            <a:r>
              <a:rPr lang="en-IN" altLang="en-US" sz="1400" dirty="0">
                <a:latin typeface="Microsoft YaHei" panose="020B0503020204020204" pitchFamily="34" charset="-122"/>
                <a:ea typeface="Microsoft YaHei" panose="020B0503020204020204" pitchFamily="34" charset="-122"/>
              </a:rPr>
              <a:t>Kerberos</a:t>
            </a:r>
            <a:endParaRPr lang="en-IN" altLang="en-US" sz="1400" dirty="0">
              <a:latin typeface="Microsoft YaHei" panose="020B0503020204020204" pitchFamily="34" charset="-122"/>
              <a:ea typeface="Microsoft YaHei" panose="020B0503020204020204" pitchFamily="34" charset="-122"/>
            </a:endParaRPr>
          </a:p>
          <a:p>
            <a:pPr algn="just">
              <a:lnSpc>
                <a:spcPct val="150000"/>
              </a:lnSpc>
              <a:buFont typeface="Wingdings" panose="05000000000000000000" charset="0"/>
            </a:pPr>
            <a:r>
              <a:rPr lang="en-IN" altLang="en-US" sz="1400" dirty="0">
                <a:latin typeface="Microsoft YaHei" panose="020B0503020204020204" pitchFamily="34" charset="-122"/>
                <a:ea typeface="Microsoft YaHei" panose="020B0503020204020204" pitchFamily="34" charset="-122"/>
              </a:rPr>
              <a:t>Digital Certificate</a:t>
            </a:r>
            <a:endParaRPr lang="en-IN" altLang="en-US" sz="1400" dirty="0">
              <a:latin typeface="Microsoft YaHei" panose="020B0503020204020204" pitchFamily="34" charset="-122"/>
              <a:ea typeface="Microsoft YaHei" panose="020B0503020204020204" pitchFamily="34" charset="-122"/>
            </a:endParaRPr>
          </a:p>
        </p:txBody>
      </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4025265" cy="539750"/>
            <a:chOff x="0" y="0"/>
            <a:chExt cx="4025529"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203848" y="101012"/>
              <a:ext cx="3821681" cy="337341"/>
            </a:xfrm>
            <a:prstGeom prst="rect">
              <a:avLst/>
            </a:prstGeom>
            <a:noFill/>
            <a:ln w="9525">
              <a:noFill/>
            </a:ln>
          </p:spPr>
          <p:txBody>
            <a:bodyPr wrap="squar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Kerberos</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156970" y="1229995"/>
            <a:ext cx="7118350" cy="3538220"/>
          </a:xfrm>
          <a:prstGeom prst="rect">
            <a:avLst/>
          </a:prstGeom>
          <a:noFill/>
        </p:spPr>
        <p:txBody>
          <a:bodyPr wrap="square" rtlCol="0" anchor="t">
            <a:spAutoFit/>
          </a:bodyPr>
          <a:p>
            <a:r>
              <a:rPr lang="en-US" sz="3200"/>
              <a:t>Kerberos is a protocol for authenticating service requests between trusted hosts across an untrusted network, such as the internet. Kerberos support is built in to all major computer operating systems, including Microsoft Windows, Apple macOS, FreeBSD and Linux.</a:t>
            </a:r>
            <a:endParaRPr lang="en-US" sz="320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5374640" y="121285"/>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987165" cy="539750"/>
            <a:chOff x="0" y="0"/>
            <a:chExt cx="3987427"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165746" y="20965"/>
              <a:ext cx="3821681" cy="337341"/>
            </a:xfrm>
            <a:prstGeom prst="rect">
              <a:avLst/>
            </a:prstGeom>
            <a:noFill/>
            <a:ln w="9525">
              <a:noFill/>
            </a:ln>
          </p:spPr>
          <p:txBody>
            <a:bodyPr wrap="squar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Kerberos Service request</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pic>
        <p:nvPicPr>
          <p:cNvPr id="101" name="Picture 100"/>
          <p:cNvPicPr/>
          <p:nvPr/>
        </p:nvPicPr>
        <p:blipFill>
          <a:blip r:embed="rId1"/>
          <a:stretch>
            <a:fillRect/>
          </a:stretch>
        </p:blipFill>
        <p:spPr>
          <a:xfrm>
            <a:off x="1394460" y="1139825"/>
            <a:ext cx="6568440" cy="3284220"/>
          </a:xfrm>
          <a:prstGeom prst="rect">
            <a:avLst/>
          </a:prstGeom>
          <a:noFill/>
          <a:ln w="9525">
            <a:noFill/>
          </a:ln>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2112784"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Kerberos Services: </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023620" y="1139190"/>
            <a:ext cx="8119745" cy="4092575"/>
          </a:xfrm>
          <a:prstGeom prst="rect">
            <a:avLst/>
          </a:prstGeom>
          <a:noFill/>
        </p:spPr>
        <p:txBody>
          <a:bodyPr wrap="square" rtlCol="0">
            <a:spAutoFit/>
          </a:bodyPr>
          <a:p>
            <a:r>
              <a:rPr lang="en-IN" altLang="en-US" sz="2000" b="1"/>
              <a:t>Authentication server request.</a:t>
            </a:r>
            <a:r>
              <a:rPr lang="en-IN" altLang="en-US" sz="2000"/>
              <a:t> To start the Kerberos client authentication process, the initiating client sends an authentication request to the Kerberos KDC authentication server. The initial authentication request is sent as plaintext because no sensitive information is included in the request. The authentication server verifies that the client is in the KDC database and retrieves the initiating client's private key.</a:t>
            </a:r>
            <a:endParaRPr lang="en-IN" altLang="en-US" sz="2000"/>
          </a:p>
          <a:p>
            <a:r>
              <a:rPr lang="en-IN" altLang="en-US" sz="2000" b="1"/>
              <a:t>C --&gt; AS = ID</a:t>
            </a:r>
            <a:r>
              <a:rPr lang="en-IN" altLang="en-US" sz="2000" b="1" baseline="-25000"/>
              <a:t>C </a:t>
            </a:r>
            <a:r>
              <a:rPr lang="en-IN" altLang="en-US" sz="2000" b="1"/>
              <a:t>|| ID </a:t>
            </a:r>
            <a:r>
              <a:rPr lang="en-IN" altLang="en-US" sz="2000" b="1" baseline="-25000"/>
              <a:t>TGS </a:t>
            </a:r>
            <a:r>
              <a:rPr lang="en-IN" altLang="en-US" sz="2000" b="1"/>
              <a:t>|| Timestamp</a:t>
            </a:r>
            <a:endParaRPr lang="en-IN" altLang="en-US" sz="2000" b="1"/>
          </a:p>
          <a:p>
            <a:r>
              <a:rPr lang="en-IN" altLang="en-US" sz="2000" b="1"/>
              <a:t>Authentication server response</a:t>
            </a:r>
            <a:r>
              <a:rPr lang="en-IN" altLang="en-US" sz="2000"/>
              <a:t>. If the initiating client's username isn't found in the KDC database, the client cannot be authenticated, and the authentication process stops. Otherwise, the authentication server sends the client a TGT and a session key.</a:t>
            </a:r>
            <a:endParaRPr lang="en-IN" altLang="en-US" sz="2000"/>
          </a:p>
          <a:p>
            <a:r>
              <a:rPr lang="en-IN" altLang="en-US" sz="2000" b="1"/>
              <a:t>AS --&gt; C = E[K</a:t>
            </a:r>
            <a:r>
              <a:rPr lang="en-IN" altLang="en-US" sz="2000" b="1" baseline="-25000"/>
              <a:t>C,TGS</a:t>
            </a:r>
            <a:r>
              <a:rPr lang="en-IN" altLang="en-US" sz="2000" b="1"/>
              <a:t>|| ID </a:t>
            </a:r>
            <a:r>
              <a:rPr lang="en-IN" altLang="en-US" sz="2000" b="1" baseline="-25000"/>
              <a:t>TGS</a:t>
            </a:r>
            <a:r>
              <a:rPr lang="en-IN" altLang="en-US" sz="2000" b="1"/>
              <a:t> || TICKET </a:t>
            </a:r>
            <a:r>
              <a:rPr lang="en-IN" altLang="en-US" sz="2000" b="1" baseline="-25000"/>
              <a:t>TGS</a:t>
            </a:r>
            <a:r>
              <a:rPr lang="en-IN" altLang="en-US" sz="2000" b="1"/>
              <a:t>], </a:t>
            </a:r>
            <a:endParaRPr lang="en-IN" altLang="en-US" sz="2000" b="1"/>
          </a:p>
          <a:p>
            <a:r>
              <a:rPr lang="en-IN" altLang="en-US" sz="2000" b="1"/>
              <a:t>TICKET TGS = E[ID</a:t>
            </a:r>
            <a:r>
              <a:rPr lang="en-IN" altLang="en-US" sz="2000" b="1" baseline="-25000"/>
              <a:t>C</a:t>
            </a:r>
            <a:r>
              <a:rPr lang="en-IN" altLang="en-US" sz="2000" b="1"/>
              <a:t> || AD</a:t>
            </a:r>
            <a:r>
              <a:rPr lang="en-IN" altLang="en-US" sz="2000" b="1" baseline="-25000"/>
              <a:t>C</a:t>
            </a:r>
            <a:r>
              <a:rPr lang="en-IN" altLang="en-US" sz="2000" b="1"/>
              <a:t>||TS||K</a:t>
            </a:r>
            <a:r>
              <a:rPr lang="en-IN" altLang="en-US" sz="2000" b="1" baseline="-25000"/>
              <a:t>C,TGS</a:t>
            </a:r>
            <a:r>
              <a:rPr lang="en-IN" altLang="en-US" sz="2000" b="1"/>
              <a:t>]</a:t>
            </a:r>
            <a:endParaRPr lang="en-IN" altLang="en-US" sz="2000" b="1"/>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2112784"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Kerberos Services: </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023620" y="1139190"/>
            <a:ext cx="8119745" cy="4092575"/>
          </a:xfrm>
          <a:prstGeom prst="rect">
            <a:avLst/>
          </a:prstGeom>
          <a:noFill/>
        </p:spPr>
        <p:txBody>
          <a:bodyPr wrap="square" rtlCol="0">
            <a:spAutoFit/>
          </a:bodyPr>
          <a:p>
            <a:endParaRPr lang="en-IN" altLang="en-US" sz="2000"/>
          </a:p>
          <a:p>
            <a:r>
              <a:rPr lang="en-IN" altLang="en-US" sz="2000" b="1"/>
              <a:t>Service ticket request.</a:t>
            </a:r>
            <a:r>
              <a:rPr lang="en-IN" altLang="en-US" sz="2000"/>
              <a:t> Once authenticated by the authentication server, the client asks for a service ticket from the TGS. This request must be accompanied by the TGT sent by the KDC authentication server.</a:t>
            </a:r>
            <a:endParaRPr lang="en-IN" altLang="en-US" sz="2000"/>
          </a:p>
          <a:p>
            <a:r>
              <a:rPr lang="en-IN" altLang="en-US" sz="2000" b="1"/>
              <a:t>C --&gt; TGS = ID</a:t>
            </a:r>
            <a:r>
              <a:rPr lang="en-IN" altLang="en-US" sz="2000" b="1" baseline="-25000"/>
              <a:t>V</a:t>
            </a:r>
            <a:r>
              <a:rPr lang="en-IN" altLang="en-US" sz="2000" b="1"/>
              <a:t> ||TICKET </a:t>
            </a:r>
            <a:r>
              <a:rPr lang="en-IN" altLang="en-US" sz="2000" b="1" baseline="-25000"/>
              <a:t>TGS</a:t>
            </a:r>
            <a:r>
              <a:rPr lang="en-IN" altLang="en-US" sz="2000" b="1"/>
              <a:t>||AUTHENTICATION</a:t>
            </a:r>
            <a:endParaRPr lang="en-IN" altLang="en-US" sz="2000" b="1"/>
          </a:p>
          <a:p>
            <a:r>
              <a:rPr lang="en-IN" altLang="en-US" sz="2000" b="1"/>
              <a:t>AUTHENTICATION = ID</a:t>
            </a:r>
            <a:r>
              <a:rPr lang="en-IN" altLang="en-US" sz="2000" b="1" baseline="-25000"/>
              <a:t>C</a:t>
            </a:r>
            <a:r>
              <a:rPr lang="en-IN" altLang="en-US" sz="2000" b="1"/>
              <a:t>||AD</a:t>
            </a:r>
            <a:r>
              <a:rPr lang="en-IN" altLang="en-US" sz="2000" b="1" baseline="-25000"/>
              <a:t>C</a:t>
            </a:r>
            <a:r>
              <a:rPr lang="en-IN" altLang="en-US" sz="2000" b="1"/>
              <a:t>||TS</a:t>
            </a:r>
            <a:endParaRPr lang="en-IN" altLang="en-US" sz="2000" b="1"/>
          </a:p>
          <a:p>
            <a:r>
              <a:rPr lang="en-IN" altLang="en-US" sz="2000" b="1"/>
              <a:t>Service ticket response.</a:t>
            </a:r>
            <a:r>
              <a:rPr lang="en-IN" altLang="en-US" sz="2000"/>
              <a:t> If the TGS can authenticate the client, it sends credentials and a ticket to access the requested service. This transmission is encrypted with a session key specific to the user and service being accessed. This proof of identity is used to access the requested "Kerberized" service. That service validates the original request and then confirms its identity to the requesting system.</a:t>
            </a:r>
            <a:endParaRPr lang="en-IN" altLang="en-US" sz="2000"/>
          </a:p>
          <a:p>
            <a:r>
              <a:rPr lang="en-IN" altLang="en-US" sz="2000" b="1"/>
              <a:t>TGS --&gt; C = TICKET </a:t>
            </a:r>
            <a:r>
              <a:rPr lang="en-IN" altLang="en-US" sz="2000" b="1" baseline="-25000"/>
              <a:t>V</a:t>
            </a:r>
            <a:r>
              <a:rPr lang="en-IN" altLang="en-US" sz="2000" b="1"/>
              <a:t>|| ID</a:t>
            </a:r>
            <a:r>
              <a:rPr lang="en-IN" altLang="en-US" sz="2000" b="1" baseline="-25000"/>
              <a:t>C</a:t>
            </a:r>
            <a:r>
              <a:rPr lang="en-IN" altLang="en-US" sz="2000" b="1"/>
              <a:t>, TICKET</a:t>
            </a:r>
            <a:r>
              <a:rPr lang="en-IN" altLang="en-US" sz="2000" b="1" baseline="-25000"/>
              <a:t> V</a:t>
            </a:r>
            <a:r>
              <a:rPr lang="en-IN" altLang="en-US" sz="2000" b="1"/>
              <a:t> = E[K</a:t>
            </a:r>
            <a:r>
              <a:rPr lang="en-IN" altLang="en-US" sz="2000" b="1" baseline="-25000"/>
              <a:t>V</a:t>
            </a:r>
            <a:r>
              <a:rPr lang="en-IN" altLang="en-US" sz="2000" b="1"/>
              <a:t>(K</a:t>
            </a:r>
            <a:r>
              <a:rPr lang="en-IN" altLang="en-US" sz="2000" b="1" baseline="-25000"/>
              <a:t>C,V</a:t>
            </a:r>
            <a:r>
              <a:rPr lang="en-IN" altLang="en-US" sz="2000" b="1"/>
              <a:t>||ID</a:t>
            </a:r>
            <a:r>
              <a:rPr lang="en-IN" altLang="en-US" sz="2000" b="1" baseline="-25000"/>
              <a:t>C</a:t>
            </a:r>
            <a:r>
              <a:rPr lang="en-IN" altLang="en-US" sz="2000" b="1"/>
              <a:t>||ID</a:t>
            </a:r>
            <a:r>
              <a:rPr lang="en-IN" altLang="en-US" sz="2000" b="1" baseline="-25000"/>
              <a:t>V</a:t>
            </a:r>
            <a:r>
              <a:rPr lang="en-IN" altLang="en-US" sz="2000" b="1"/>
              <a:t>||TS)]</a:t>
            </a:r>
            <a:endParaRPr lang="en-IN" altLang="en-US" sz="2000" b="1"/>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2112784"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Kerberos Services: </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023620" y="1139190"/>
            <a:ext cx="8119745" cy="3784600"/>
          </a:xfrm>
          <a:prstGeom prst="rect">
            <a:avLst/>
          </a:prstGeom>
          <a:noFill/>
        </p:spPr>
        <p:txBody>
          <a:bodyPr wrap="square" rtlCol="0">
            <a:spAutoFit/>
          </a:bodyPr>
          <a:p>
            <a:endParaRPr lang="en-IN" altLang="en-US" sz="2000"/>
          </a:p>
          <a:p>
            <a:r>
              <a:rPr lang="en-IN" altLang="en-US" sz="2000" b="1"/>
              <a:t>Application server request.</a:t>
            </a:r>
            <a:r>
              <a:rPr lang="en-IN" altLang="en-US" sz="2000"/>
              <a:t> The client sends a request to access the application server. This request includes the service ticket received in step 4. If the application server can authenticate this request, the client can access the server.</a:t>
            </a:r>
            <a:endParaRPr lang="en-IN" altLang="en-US" sz="2000"/>
          </a:p>
          <a:p>
            <a:r>
              <a:rPr lang="en-IN" altLang="en-US" sz="2000" b="1"/>
              <a:t>C --&gt; V = TICKET || AUTHENTICATION</a:t>
            </a:r>
            <a:endParaRPr lang="en-IN" altLang="en-US" sz="2000" b="1"/>
          </a:p>
          <a:p>
            <a:r>
              <a:rPr lang="en-IN" altLang="en-US" sz="2000" b="1"/>
              <a:t>ID</a:t>
            </a:r>
            <a:r>
              <a:rPr lang="en-IN" altLang="en-US" sz="2000" b="1" baseline="-25000"/>
              <a:t>C</a:t>
            </a:r>
            <a:r>
              <a:rPr lang="en-IN" altLang="en-US" sz="2000" b="1"/>
              <a:t>||AD</a:t>
            </a:r>
            <a:r>
              <a:rPr lang="en-IN" altLang="en-US" sz="2000" b="1" baseline="-25000"/>
              <a:t>C</a:t>
            </a:r>
            <a:r>
              <a:rPr lang="en-IN" altLang="en-US" sz="2000" b="1"/>
              <a:t>||ID</a:t>
            </a:r>
            <a:r>
              <a:rPr lang="en-IN" altLang="en-US" sz="2000" b="1" baseline="-25000"/>
              <a:t>V</a:t>
            </a:r>
            <a:r>
              <a:rPr lang="en-IN" altLang="en-US" sz="2000" b="1"/>
              <a:t>||TS</a:t>
            </a:r>
            <a:endParaRPr lang="en-IN" altLang="en-US" sz="2000" b="1"/>
          </a:p>
          <a:p>
            <a:r>
              <a:rPr lang="en-IN" altLang="en-US" sz="2000" b="1"/>
              <a:t>Application server response.</a:t>
            </a:r>
            <a:r>
              <a:rPr lang="en-IN" altLang="en-US" sz="2000"/>
              <a:t> In cases where the client requests the application server to authenticate itself, this response is required. The client has already authenticated itself, and the application server response includes Kerberos authentication of the server.</a:t>
            </a:r>
            <a:endParaRPr lang="en-IN" altLang="en-US" sz="2000"/>
          </a:p>
          <a:p>
            <a:r>
              <a:rPr lang="en-IN" altLang="en-US" sz="2000" b="1"/>
              <a:t>V --&gt; C = E[K</a:t>
            </a:r>
            <a:r>
              <a:rPr lang="en-IN" altLang="en-US" sz="2000" b="1" baseline="-25000"/>
              <a:t>C,V</a:t>
            </a:r>
            <a:r>
              <a:rPr lang="en-IN" altLang="en-US" sz="2000" b="1"/>
              <a:t>(TS)]</a:t>
            </a:r>
            <a:endParaRPr lang="en-IN" altLang="en-US" sz="2000" b="1"/>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635" y="600075"/>
            <a:ext cx="3807460" cy="539750"/>
            <a:chOff x="-635" y="0"/>
            <a:chExt cx="3807710"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635" y="101012"/>
              <a:ext cx="3488919" cy="337341"/>
            </a:xfrm>
            <a:prstGeom prst="rect">
              <a:avLst/>
            </a:prstGeom>
            <a:noFill/>
            <a:ln w="9525">
              <a:noFill/>
            </a:ln>
          </p:spPr>
          <p:txBody>
            <a:bodyPr wrap="squar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Public Key Infrastructure (PKI):</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005840" y="1574800"/>
            <a:ext cx="8063230" cy="1938020"/>
          </a:xfrm>
          <a:prstGeom prst="rect">
            <a:avLst/>
          </a:prstGeom>
          <a:noFill/>
        </p:spPr>
        <p:txBody>
          <a:bodyPr wrap="square" rtlCol="0">
            <a:spAutoFit/>
          </a:bodyPr>
          <a:p>
            <a:r>
              <a:rPr lang="en-IN" altLang="en-US" sz="2400"/>
              <a:t>1. It is a standard for digital Certificate</a:t>
            </a:r>
            <a:endParaRPr lang="en-IN" altLang="en-US" sz="2400"/>
          </a:p>
          <a:p>
            <a:r>
              <a:rPr lang="en-IN" altLang="en-US" sz="2400"/>
              <a:t>2. It is related to Assymetric key Cryptography</a:t>
            </a:r>
            <a:endParaRPr lang="en-IN" altLang="en-US" sz="2400"/>
          </a:p>
          <a:p>
            <a:r>
              <a:rPr lang="en-IN" altLang="en-US" sz="2400"/>
              <a:t>3. It includes  message integrity, digital signature and Encryption services</a:t>
            </a:r>
            <a:endParaRPr lang="en-IN" altLang="en-US" sz="2400"/>
          </a:p>
          <a:p>
            <a:r>
              <a:rPr lang="en-IN" altLang="en-US" sz="2400"/>
              <a:t>4. To enable all these services digital certificate is required</a:t>
            </a:r>
            <a:endParaRPr lang="en-IN" altLang="en-US" sz="2400"/>
          </a:p>
        </p:txBody>
      </p:sp>
      <p:sp>
        <p:nvSpPr>
          <p:cNvPr id="4" name="Text Box 3"/>
          <p:cNvSpPr txBox="1"/>
          <p:nvPr/>
        </p:nvSpPr>
        <p:spPr>
          <a:xfrm>
            <a:off x="2900680" y="3925570"/>
            <a:ext cx="309880" cy="291465"/>
          </a:xfrm>
          <a:prstGeom prst="rect">
            <a:avLst/>
          </a:prstGeom>
          <a:noFill/>
        </p:spPr>
        <p:txBody>
          <a:bodyPr wrap="none" rtlCol="0">
            <a:spAutoFit/>
          </a:bodyPr>
          <a:p>
            <a:endParaRPr lang="en-US"/>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anose="020F0502020204030204" pitchFamily="34" charset="0"/>
                  <a:ea typeface="Microsoft YaHei" panose="020B0503020204020204" pitchFamily="34" charset="-122"/>
                </a:endParaRPr>
              </a:p>
            </p:txBody>
          </p:sp>
        </p:grpSp>
        <p:sp>
          <p:nvSpPr>
            <p:cNvPr id="6154" name="矩形 9"/>
            <p:cNvSpPr/>
            <p:nvPr/>
          </p:nvSpPr>
          <p:spPr>
            <a:xfrm>
              <a:off x="773475" y="100723"/>
              <a:ext cx="2037849" cy="337341"/>
            </a:xfrm>
            <a:prstGeom prst="rect">
              <a:avLst/>
            </a:prstGeom>
            <a:noFill/>
            <a:ln w="9525">
              <a:noFill/>
            </a:ln>
          </p:spPr>
          <p:txBody>
            <a:bodyPr wrap="none" anchor="t" anchorCtr="0">
              <a:spAutoFit/>
            </a:bodyPr>
            <a:p>
              <a:r>
                <a:rPr lang="en-IN" altLang="en-US" sz="1600" b="1" dirty="0">
                  <a:solidFill>
                    <a:schemeClr val="bg1"/>
                  </a:solidFill>
                  <a:latin typeface="Microsoft YaHei" panose="020B0503020204020204" pitchFamily="34" charset="-122"/>
                  <a:ea typeface="Microsoft YaHei" panose="020B0503020204020204" pitchFamily="34" charset="-122"/>
                </a:rPr>
                <a:t>Digital Certificate:</a:t>
              </a:r>
              <a:endParaRPr lang="en-IN" altLang="en-US" sz="1600" b="1" dirty="0">
                <a:solidFill>
                  <a:schemeClr val="bg1"/>
                </a:solidFill>
                <a:latin typeface="Microsoft YaHei" panose="020B0503020204020204" pitchFamily="34" charset="-122"/>
                <a:ea typeface="Microsoft YaHei" panose="020B0503020204020204" pitchFamily="34" charset="-122"/>
              </a:endParaRPr>
            </a:p>
          </p:txBody>
        </p:sp>
      </p:grpSp>
      <p:sp>
        <p:nvSpPr>
          <p:cNvPr id="2" name="Text Box 1"/>
          <p:cNvSpPr txBox="1"/>
          <p:nvPr/>
        </p:nvSpPr>
        <p:spPr>
          <a:xfrm>
            <a:off x="3498850" y="2236470"/>
            <a:ext cx="309880" cy="291465"/>
          </a:xfrm>
          <a:prstGeom prst="rect">
            <a:avLst/>
          </a:prstGeom>
          <a:noFill/>
        </p:spPr>
        <p:txBody>
          <a:bodyPr wrap="none" rtlCol="0">
            <a:spAutoFit/>
          </a:bodyPr>
          <a:p>
            <a:endParaRPr lang="en-US"/>
          </a:p>
        </p:txBody>
      </p:sp>
      <p:sp>
        <p:nvSpPr>
          <p:cNvPr id="3" name="Text Box 2"/>
          <p:cNvSpPr txBox="1"/>
          <p:nvPr/>
        </p:nvSpPr>
        <p:spPr>
          <a:xfrm>
            <a:off x="1286510" y="1425575"/>
            <a:ext cx="7172325" cy="2676525"/>
          </a:xfrm>
          <a:prstGeom prst="rect">
            <a:avLst/>
          </a:prstGeom>
          <a:noFill/>
        </p:spPr>
        <p:txBody>
          <a:bodyPr wrap="square" rtlCol="0" anchor="t">
            <a:spAutoFit/>
          </a:bodyPr>
          <a:p>
            <a:pPr marL="457200" indent="-457200">
              <a:buFont typeface="Arial" panose="020B0604020202020204" pitchFamily="34" charset="0"/>
              <a:buChar char="•"/>
            </a:pPr>
            <a:r>
              <a:rPr lang="en-IN" altLang="en-US" sz="2800"/>
              <a:t>It is Standrdized by PKI</a:t>
            </a:r>
            <a:endParaRPr lang="en-IN" altLang="en-US" sz="2800"/>
          </a:p>
          <a:p>
            <a:pPr marL="457200" indent="-457200">
              <a:buFont typeface="Arial" panose="020B0604020202020204" pitchFamily="34" charset="0"/>
              <a:buChar char="•"/>
            </a:pPr>
            <a:r>
              <a:rPr lang="en-IN" altLang="en-US" sz="2800"/>
              <a:t>It is a small file on computer electronic device</a:t>
            </a:r>
            <a:endParaRPr lang="en-IN" altLang="en-US" sz="2800"/>
          </a:p>
          <a:p>
            <a:pPr marL="457200" indent="-457200">
              <a:buFont typeface="Arial" panose="020B0604020202020204" pitchFamily="34" charset="0"/>
              <a:buChar char="•"/>
            </a:pPr>
            <a:r>
              <a:rPr lang="en-IN" altLang="en-US" sz="2800"/>
              <a:t>file extension is .cer</a:t>
            </a:r>
            <a:endParaRPr lang="en-IN" altLang="en-US" sz="2800"/>
          </a:p>
          <a:p>
            <a:pPr marL="457200" indent="-457200">
              <a:buFont typeface="Arial" panose="020B0604020202020204" pitchFamily="34" charset="0"/>
              <a:buChar char="•"/>
            </a:pPr>
            <a:r>
              <a:rPr lang="en-IN" altLang="en-US" sz="2800"/>
              <a:t>It establishes the relation between a user and the public key</a:t>
            </a:r>
            <a:endParaRPr lang="en-IN" altLang="en-US" sz="2800"/>
          </a:p>
        </p:txBody>
      </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20204" pitchFamily="34" charset="0"/>
          <a:buNone/>
          <a:defRPr kumimoji="0" lang="zh-CN" sz="13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3354</Words>
  <Application>WPS Presentation</Application>
  <PresentationFormat>全屏显示(16:9)</PresentationFormat>
  <Paragraphs>85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Calibri</vt:lpstr>
      <vt:lpstr>Microsoft YaHei</vt:lpstr>
      <vt:lpstr>Calibri Light</vt:lpstr>
      <vt:lpstr>Gill Sans MT</vt:lpstr>
      <vt:lpstr>Arial Black</vt:lpstr>
      <vt:lpstr>Wingdings</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Stella Joseph</cp:lastModifiedBy>
  <cp:revision>151</cp:revision>
  <dcterms:created xsi:type="dcterms:W3CDTF">2014-09-05T03:09:00Z</dcterms:created>
  <dcterms:modified xsi:type="dcterms:W3CDTF">2022-08-17T05:25:03Z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8EEFECF2742942FA837A2F6EA156F9B4</vt:lpwstr>
  </property>
</Properties>
</file>