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3"/>
    <p:sldId id="258" r:id="rId4"/>
    <p:sldId id="445" r:id="rId5"/>
    <p:sldId id="487" r:id="rId6"/>
    <p:sldId id="460" r:id="rId7"/>
    <p:sldId id="446" r:id="rId8"/>
    <p:sldId id="477" r:id="rId9"/>
    <p:sldId id="478" r:id="rId10"/>
    <p:sldId id="469" r:id="rId11"/>
    <p:sldId id="479" r:id="rId12"/>
    <p:sldId id="470" r:id="rId13"/>
    <p:sldId id="447" r:id="rId14"/>
    <p:sldId id="461" r:id="rId15"/>
    <p:sldId id="480" r:id="rId16"/>
    <p:sldId id="448" r:id="rId17"/>
    <p:sldId id="481" r:id="rId18"/>
    <p:sldId id="482" r:id="rId19"/>
    <p:sldId id="483" r:id="rId20"/>
    <p:sldId id="489" r:id="rId21"/>
    <p:sldId id="484" r:id="rId22"/>
    <p:sldId id="485" r:id="rId23"/>
    <p:sldId id="486" r:id="rId24"/>
    <p:sldId id="278" r:id="rId25"/>
  </p:sldIdLst>
  <p:sldSz cx="9144000" cy="5143500"/>
  <p:notesSz cx="6858000" cy="9144000"/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D2D2D2"/>
    <a:srgbClr val="CFCFCF"/>
    <a:srgbClr val="203864"/>
    <a:srgbClr val="FFC000"/>
    <a:srgbClr val="111E35"/>
    <a:srgbClr val="D09E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-135" y="-45"/>
      </p:cViewPr>
      <p:guideLst>
        <p:guide orient="horz" pos="1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98"/>
          <p:cNvSpPr>
            <a:spLocks noChangeArrowheads="1"/>
          </p:cNvSpPr>
          <p:nvPr/>
        </p:nvSpPr>
        <p:spPr bwMode="auto">
          <a:xfrm>
            <a:off x="0" y="1588"/>
            <a:ext cx="9144000" cy="514032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1027" name="Group 3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1"/>
          </a:xfrm>
        </p:grpSpPr>
        <p:cxnSp>
          <p:nvCxnSpPr>
            <p:cNvPr id="1028" name="直接连接符 7"/>
            <p:cNvCxnSpPr/>
            <p:nvPr/>
          </p:nvCxnSpPr>
          <p:spPr>
            <a:xfrm flipV="1">
              <a:off x="1521823" y="0"/>
              <a:ext cx="164918" cy="10472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直接连接符 8"/>
            <p:cNvCxnSpPr/>
            <p:nvPr/>
          </p:nvCxnSpPr>
          <p:spPr>
            <a:xfrm flipH="1">
              <a:off x="0" y="1053737"/>
              <a:ext cx="1521823" cy="73151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直接连接符 9"/>
            <p:cNvCxnSpPr/>
            <p:nvPr/>
          </p:nvCxnSpPr>
          <p:spPr>
            <a:xfrm flipV="1">
              <a:off x="1524000" y="16600"/>
              <a:ext cx="1049385" cy="103550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直接连接符 10"/>
            <p:cNvCxnSpPr/>
            <p:nvPr/>
          </p:nvCxnSpPr>
          <p:spPr>
            <a:xfrm flipH="1">
              <a:off x="1526721" y="896983"/>
              <a:ext cx="1590949" cy="1611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直接连接符 11"/>
            <p:cNvCxnSpPr/>
            <p:nvPr/>
          </p:nvCxnSpPr>
          <p:spPr>
            <a:xfrm>
              <a:off x="1524000" y="1053737"/>
              <a:ext cx="224243" cy="117565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直接连接符 12"/>
            <p:cNvCxnSpPr/>
            <p:nvPr/>
          </p:nvCxnSpPr>
          <p:spPr>
            <a:xfrm flipV="1">
              <a:off x="1748244" y="896985"/>
              <a:ext cx="1369425" cy="13236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直接连接符 13"/>
            <p:cNvCxnSpPr/>
            <p:nvPr/>
          </p:nvCxnSpPr>
          <p:spPr>
            <a:xfrm flipH="1" flipV="1">
              <a:off x="1" y="1785257"/>
              <a:ext cx="1748242" cy="43814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直接连接符 14"/>
            <p:cNvCxnSpPr/>
            <p:nvPr/>
          </p:nvCxnSpPr>
          <p:spPr>
            <a:xfrm>
              <a:off x="1748245" y="2220685"/>
              <a:ext cx="1238795" cy="1306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直接连接符 15"/>
            <p:cNvCxnSpPr/>
            <p:nvPr/>
          </p:nvCxnSpPr>
          <p:spPr>
            <a:xfrm flipH="1">
              <a:off x="2743199" y="2342606"/>
              <a:ext cx="243841" cy="90569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直接连接符 16"/>
            <p:cNvCxnSpPr/>
            <p:nvPr/>
          </p:nvCxnSpPr>
          <p:spPr>
            <a:xfrm flipH="1" flipV="1">
              <a:off x="1743891" y="2220684"/>
              <a:ext cx="999310" cy="103632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直接连接符 17"/>
            <p:cNvCxnSpPr/>
            <p:nvPr/>
          </p:nvCxnSpPr>
          <p:spPr>
            <a:xfrm flipH="1">
              <a:off x="1741714" y="3248297"/>
              <a:ext cx="1001486" cy="85344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直接连接符 18"/>
            <p:cNvCxnSpPr/>
            <p:nvPr/>
          </p:nvCxnSpPr>
          <p:spPr>
            <a:xfrm flipV="1">
              <a:off x="1741714" y="2223408"/>
              <a:ext cx="8706" cy="18783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直接连接符 19"/>
            <p:cNvCxnSpPr/>
            <p:nvPr/>
          </p:nvCxnSpPr>
          <p:spPr>
            <a:xfrm flipH="1">
              <a:off x="681446" y="2225036"/>
              <a:ext cx="1068975" cy="75057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直接连接符 20"/>
            <p:cNvCxnSpPr/>
            <p:nvPr/>
          </p:nvCxnSpPr>
          <p:spPr>
            <a:xfrm>
              <a:off x="681446" y="2976154"/>
              <a:ext cx="1060268" cy="111687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直接连接符 21"/>
            <p:cNvCxnSpPr/>
            <p:nvPr/>
          </p:nvCxnSpPr>
          <p:spPr>
            <a:xfrm flipH="1" flipV="1">
              <a:off x="0" y="1785258"/>
              <a:ext cx="681445" cy="118871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直接连接符 22"/>
            <p:cNvCxnSpPr/>
            <p:nvPr/>
          </p:nvCxnSpPr>
          <p:spPr>
            <a:xfrm flipH="1">
              <a:off x="0" y="2969623"/>
              <a:ext cx="681446" cy="11234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直接连接符 23"/>
            <p:cNvCxnSpPr/>
            <p:nvPr/>
          </p:nvCxnSpPr>
          <p:spPr>
            <a:xfrm flipH="1">
              <a:off x="0" y="3966755"/>
              <a:ext cx="1009652" cy="13498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直接连接符 24"/>
            <p:cNvCxnSpPr/>
            <p:nvPr/>
          </p:nvCxnSpPr>
          <p:spPr>
            <a:xfrm flipH="1">
              <a:off x="905692" y="4101737"/>
              <a:ext cx="836022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直接连接符 25"/>
            <p:cNvCxnSpPr/>
            <p:nvPr/>
          </p:nvCxnSpPr>
          <p:spPr>
            <a:xfrm flipH="1" flipV="1">
              <a:off x="0" y="4101737"/>
              <a:ext cx="905691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直接连接符 26"/>
            <p:cNvCxnSpPr/>
            <p:nvPr/>
          </p:nvCxnSpPr>
          <p:spPr>
            <a:xfrm>
              <a:off x="1741714" y="4093029"/>
              <a:ext cx="1175657" cy="39188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直接连接符 27"/>
            <p:cNvCxnSpPr/>
            <p:nvPr/>
          </p:nvCxnSpPr>
          <p:spPr>
            <a:xfrm flipH="1" flipV="1">
              <a:off x="2741025" y="3257006"/>
              <a:ext cx="176347" cy="12279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直接连接符 28"/>
            <p:cNvCxnSpPr/>
            <p:nvPr/>
          </p:nvCxnSpPr>
          <p:spPr>
            <a:xfrm flipH="1">
              <a:off x="2211977" y="4484914"/>
              <a:ext cx="705394" cy="65858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直接连接符 29"/>
            <p:cNvCxnSpPr/>
            <p:nvPr/>
          </p:nvCxnSpPr>
          <p:spPr>
            <a:xfrm flipH="1" flipV="1">
              <a:off x="1741714" y="4101737"/>
              <a:ext cx="452846" cy="104176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直接连接符 30"/>
            <p:cNvCxnSpPr/>
            <p:nvPr/>
          </p:nvCxnSpPr>
          <p:spPr>
            <a:xfrm flipV="1">
              <a:off x="2917371" y="4093029"/>
              <a:ext cx="1175658" cy="39188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直接连接符 31"/>
            <p:cNvCxnSpPr/>
            <p:nvPr/>
          </p:nvCxnSpPr>
          <p:spPr>
            <a:xfrm>
              <a:off x="2917371" y="4484914"/>
              <a:ext cx="1654629" cy="65858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直接连接符 32"/>
            <p:cNvCxnSpPr/>
            <p:nvPr/>
          </p:nvCxnSpPr>
          <p:spPr>
            <a:xfrm>
              <a:off x="4093029" y="4101737"/>
              <a:ext cx="478971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直接连接符 33"/>
            <p:cNvCxnSpPr/>
            <p:nvPr/>
          </p:nvCxnSpPr>
          <p:spPr>
            <a:xfrm flipH="1" flipV="1">
              <a:off x="2743200" y="3257006"/>
              <a:ext cx="1349829" cy="84473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直接连接符 34"/>
            <p:cNvCxnSpPr/>
            <p:nvPr/>
          </p:nvCxnSpPr>
          <p:spPr>
            <a:xfrm flipV="1">
              <a:off x="4093029" y="2690949"/>
              <a:ext cx="296091" cy="141078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直接连接符 35"/>
            <p:cNvCxnSpPr/>
            <p:nvPr/>
          </p:nvCxnSpPr>
          <p:spPr>
            <a:xfrm flipH="1">
              <a:off x="2743200" y="2690949"/>
              <a:ext cx="1645920" cy="55734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直接连接符 36"/>
            <p:cNvCxnSpPr/>
            <p:nvPr/>
          </p:nvCxnSpPr>
          <p:spPr>
            <a:xfrm>
              <a:off x="2987040" y="2351314"/>
              <a:ext cx="1402080" cy="33963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直接连接符 37"/>
            <p:cNvCxnSpPr/>
            <p:nvPr/>
          </p:nvCxnSpPr>
          <p:spPr>
            <a:xfrm flipV="1">
              <a:off x="2987040" y="896983"/>
              <a:ext cx="130629" cy="14456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直接连接符 38"/>
            <p:cNvCxnSpPr/>
            <p:nvPr/>
          </p:nvCxnSpPr>
          <p:spPr>
            <a:xfrm flipV="1">
              <a:off x="2987040" y="1402080"/>
              <a:ext cx="1227909" cy="94923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直接连接符 39"/>
            <p:cNvCxnSpPr/>
            <p:nvPr/>
          </p:nvCxnSpPr>
          <p:spPr>
            <a:xfrm>
              <a:off x="4214949" y="1402080"/>
              <a:ext cx="174171" cy="128886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直接连接符 40"/>
            <p:cNvCxnSpPr/>
            <p:nvPr/>
          </p:nvCxnSpPr>
          <p:spPr>
            <a:xfrm flipH="1" flipV="1">
              <a:off x="3117669" y="896983"/>
              <a:ext cx="1097280" cy="50509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直接连接符 41"/>
            <p:cNvCxnSpPr/>
            <p:nvPr/>
          </p:nvCxnSpPr>
          <p:spPr>
            <a:xfrm flipH="1" flipV="1">
              <a:off x="2569029" y="0"/>
              <a:ext cx="548640" cy="89698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直接连接符 42"/>
            <p:cNvCxnSpPr/>
            <p:nvPr/>
          </p:nvCxnSpPr>
          <p:spPr>
            <a:xfrm flipV="1">
              <a:off x="3117668" y="1"/>
              <a:ext cx="1454332" cy="88174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直接连接符 43"/>
            <p:cNvCxnSpPr/>
            <p:nvPr/>
          </p:nvCxnSpPr>
          <p:spPr>
            <a:xfrm flipV="1">
              <a:off x="4214949" y="0"/>
              <a:ext cx="357051" cy="140208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直接连接符 44"/>
            <p:cNvCxnSpPr/>
            <p:nvPr/>
          </p:nvCxnSpPr>
          <p:spPr>
            <a:xfrm>
              <a:off x="4572000" y="0"/>
              <a:ext cx="1201783" cy="6183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直接连接符 45"/>
            <p:cNvCxnSpPr/>
            <p:nvPr/>
          </p:nvCxnSpPr>
          <p:spPr>
            <a:xfrm flipH="1">
              <a:off x="4214949" y="618309"/>
              <a:ext cx="1558834" cy="7837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直接连接符 46"/>
            <p:cNvCxnSpPr/>
            <p:nvPr/>
          </p:nvCxnSpPr>
          <p:spPr>
            <a:xfrm flipH="1">
              <a:off x="5503818" y="618309"/>
              <a:ext cx="269965" cy="110598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直接连接符 47"/>
            <p:cNvCxnSpPr/>
            <p:nvPr/>
          </p:nvCxnSpPr>
          <p:spPr>
            <a:xfrm flipH="1" flipV="1">
              <a:off x="4214950" y="1402081"/>
              <a:ext cx="1288868" cy="32221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直接连接符 48"/>
            <p:cNvCxnSpPr/>
            <p:nvPr/>
          </p:nvCxnSpPr>
          <p:spPr>
            <a:xfrm flipH="1">
              <a:off x="4389120" y="1733006"/>
              <a:ext cx="1105989" cy="95794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直接连接符 49"/>
            <p:cNvCxnSpPr/>
            <p:nvPr/>
          </p:nvCxnSpPr>
          <p:spPr>
            <a:xfrm>
              <a:off x="4389120" y="2690949"/>
              <a:ext cx="1384663" cy="62701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直接连接符 50"/>
            <p:cNvCxnSpPr/>
            <p:nvPr/>
          </p:nvCxnSpPr>
          <p:spPr>
            <a:xfrm flipH="1" flipV="1">
              <a:off x="5512525" y="1724297"/>
              <a:ext cx="261259" cy="159367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直接连接符 51"/>
            <p:cNvCxnSpPr/>
            <p:nvPr/>
          </p:nvCxnSpPr>
          <p:spPr>
            <a:xfrm flipH="1">
              <a:off x="5267325" y="3317966"/>
              <a:ext cx="506459" cy="91439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直接连接符 52"/>
            <p:cNvCxnSpPr/>
            <p:nvPr/>
          </p:nvCxnSpPr>
          <p:spPr>
            <a:xfrm flipH="1" flipV="1">
              <a:off x="4093030" y="4101737"/>
              <a:ext cx="1174295" cy="13062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直接连接符 53"/>
            <p:cNvCxnSpPr/>
            <p:nvPr/>
          </p:nvCxnSpPr>
          <p:spPr>
            <a:xfrm flipH="1">
              <a:off x="4572000" y="4232365"/>
              <a:ext cx="695325" cy="91113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直接连接符 54"/>
            <p:cNvCxnSpPr/>
            <p:nvPr/>
          </p:nvCxnSpPr>
          <p:spPr>
            <a:xfrm flipV="1">
              <a:off x="5773783" y="0"/>
              <a:ext cx="269966" cy="6183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直接连接符 55"/>
            <p:cNvCxnSpPr/>
            <p:nvPr/>
          </p:nvCxnSpPr>
          <p:spPr>
            <a:xfrm flipH="1" flipV="1">
              <a:off x="5773783" y="618309"/>
              <a:ext cx="1454331" cy="7837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直接连接符 56"/>
            <p:cNvCxnSpPr/>
            <p:nvPr/>
          </p:nvCxnSpPr>
          <p:spPr>
            <a:xfrm flipH="1">
              <a:off x="5512525" y="1402080"/>
              <a:ext cx="1698172" cy="3178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直接连接符 57"/>
            <p:cNvCxnSpPr/>
            <p:nvPr/>
          </p:nvCxnSpPr>
          <p:spPr>
            <a:xfrm flipV="1">
              <a:off x="5773783" y="2455817"/>
              <a:ext cx="1158240" cy="86215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直接连接符 58"/>
            <p:cNvCxnSpPr/>
            <p:nvPr/>
          </p:nvCxnSpPr>
          <p:spPr>
            <a:xfrm flipV="1">
              <a:off x="6932023" y="1402080"/>
              <a:ext cx="278674" cy="10537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直接连接符 59"/>
            <p:cNvCxnSpPr/>
            <p:nvPr/>
          </p:nvCxnSpPr>
          <p:spPr>
            <a:xfrm>
              <a:off x="6932023" y="2455817"/>
              <a:ext cx="296091" cy="88228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直接连接符 60"/>
            <p:cNvCxnSpPr/>
            <p:nvPr/>
          </p:nvCxnSpPr>
          <p:spPr>
            <a:xfrm flipH="1" flipV="1">
              <a:off x="5773784" y="3317967"/>
              <a:ext cx="1445623" cy="114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直接连接符 61"/>
            <p:cNvCxnSpPr/>
            <p:nvPr/>
          </p:nvCxnSpPr>
          <p:spPr>
            <a:xfrm flipH="1" flipV="1">
              <a:off x="5782490" y="3325110"/>
              <a:ext cx="1149533" cy="10291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直接连接符 62"/>
            <p:cNvCxnSpPr/>
            <p:nvPr/>
          </p:nvCxnSpPr>
          <p:spPr>
            <a:xfrm>
              <a:off x="5276031" y="4232363"/>
              <a:ext cx="1203146" cy="9111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直接连接符 63"/>
            <p:cNvCxnSpPr/>
            <p:nvPr/>
          </p:nvCxnSpPr>
          <p:spPr>
            <a:xfrm flipV="1">
              <a:off x="6479177" y="4362994"/>
              <a:ext cx="452846" cy="780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直接连接符 64"/>
            <p:cNvCxnSpPr/>
            <p:nvPr/>
          </p:nvCxnSpPr>
          <p:spPr>
            <a:xfrm flipH="1" flipV="1">
              <a:off x="5267325" y="4223659"/>
              <a:ext cx="1664699" cy="13933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直接连接符 65"/>
            <p:cNvCxnSpPr/>
            <p:nvPr/>
          </p:nvCxnSpPr>
          <p:spPr>
            <a:xfrm flipV="1">
              <a:off x="6932023" y="3329394"/>
              <a:ext cx="296091" cy="103360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直接连接符 66"/>
            <p:cNvCxnSpPr/>
            <p:nvPr/>
          </p:nvCxnSpPr>
          <p:spPr>
            <a:xfrm>
              <a:off x="6932023" y="4362994"/>
              <a:ext cx="1045028" cy="780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直接连接符 67"/>
            <p:cNvCxnSpPr/>
            <p:nvPr/>
          </p:nvCxnSpPr>
          <p:spPr>
            <a:xfrm flipH="1" flipV="1">
              <a:off x="7212874" y="1402080"/>
              <a:ext cx="598715" cy="102489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直接连接符 68"/>
            <p:cNvCxnSpPr/>
            <p:nvPr/>
          </p:nvCxnSpPr>
          <p:spPr>
            <a:xfrm flipV="1">
              <a:off x="7210697" y="522514"/>
              <a:ext cx="766354" cy="87956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直接连接符 69"/>
            <p:cNvCxnSpPr/>
            <p:nvPr/>
          </p:nvCxnSpPr>
          <p:spPr>
            <a:xfrm flipH="1" flipV="1">
              <a:off x="7280365" y="0"/>
              <a:ext cx="696687" cy="52251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直接连接符 70"/>
            <p:cNvCxnSpPr/>
            <p:nvPr/>
          </p:nvCxnSpPr>
          <p:spPr>
            <a:xfrm flipV="1">
              <a:off x="7977051" y="0"/>
              <a:ext cx="1166949" cy="5225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直接连接符 71"/>
            <p:cNvCxnSpPr/>
            <p:nvPr/>
          </p:nvCxnSpPr>
          <p:spPr>
            <a:xfrm>
              <a:off x="7977051" y="522514"/>
              <a:ext cx="1166949" cy="5312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直接连接符 72"/>
            <p:cNvCxnSpPr/>
            <p:nvPr/>
          </p:nvCxnSpPr>
          <p:spPr>
            <a:xfrm flipH="1">
              <a:off x="8490857" y="1053737"/>
              <a:ext cx="653143" cy="8273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直接连接符 73"/>
            <p:cNvCxnSpPr/>
            <p:nvPr/>
          </p:nvCxnSpPr>
          <p:spPr>
            <a:xfrm flipH="1" flipV="1">
              <a:off x="7977051" y="522514"/>
              <a:ext cx="513806" cy="13585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直接连接符 74"/>
            <p:cNvCxnSpPr/>
            <p:nvPr/>
          </p:nvCxnSpPr>
          <p:spPr>
            <a:xfrm flipH="1" flipV="1">
              <a:off x="7228114" y="1402080"/>
              <a:ext cx="1262743" cy="4789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直接连接符 75"/>
            <p:cNvCxnSpPr/>
            <p:nvPr/>
          </p:nvCxnSpPr>
          <p:spPr>
            <a:xfrm flipH="1">
              <a:off x="7811589" y="1881051"/>
              <a:ext cx="679268" cy="53993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直接连接符 76"/>
            <p:cNvCxnSpPr/>
            <p:nvPr/>
          </p:nvCxnSpPr>
          <p:spPr>
            <a:xfrm>
              <a:off x="8490857" y="1881051"/>
              <a:ext cx="653143" cy="69069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直接连接符 77"/>
            <p:cNvCxnSpPr/>
            <p:nvPr/>
          </p:nvCxnSpPr>
          <p:spPr>
            <a:xfrm>
              <a:off x="7228114" y="3329396"/>
              <a:ext cx="923109" cy="5795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直接连接符 78"/>
            <p:cNvCxnSpPr/>
            <p:nvPr/>
          </p:nvCxnSpPr>
          <p:spPr>
            <a:xfrm flipV="1">
              <a:off x="8151223" y="2571752"/>
              <a:ext cx="992777" cy="133724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直接连接符 79"/>
            <p:cNvCxnSpPr/>
            <p:nvPr/>
          </p:nvCxnSpPr>
          <p:spPr>
            <a:xfrm>
              <a:off x="8151223" y="3908994"/>
              <a:ext cx="992777" cy="1234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直接连接符 80"/>
            <p:cNvCxnSpPr/>
            <p:nvPr/>
          </p:nvCxnSpPr>
          <p:spPr>
            <a:xfrm flipH="1">
              <a:off x="7977053" y="3917702"/>
              <a:ext cx="174170" cy="12257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直接连接符 81"/>
            <p:cNvCxnSpPr/>
            <p:nvPr/>
          </p:nvCxnSpPr>
          <p:spPr>
            <a:xfrm flipH="1" flipV="1">
              <a:off x="5519058" y="1724296"/>
              <a:ext cx="1412965" cy="73152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直接连接符 82"/>
            <p:cNvCxnSpPr/>
            <p:nvPr/>
          </p:nvCxnSpPr>
          <p:spPr>
            <a:xfrm flipV="1">
              <a:off x="7228114" y="2426970"/>
              <a:ext cx="583475" cy="90242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直接连接符 83"/>
            <p:cNvCxnSpPr/>
            <p:nvPr/>
          </p:nvCxnSpPr>
          <p:spPr>
            <a:xfrm>
              <a:off x="7811589" y="2426970"/>
              <a:ext cx="1332411" cy="14478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直接连接符 84"/>
            <p:cNvCxnSpPr/>
            <p:nvPr/>
          </p:nvCxnSpPr>
          <p:spPr>
            <a:xfrm flipH="1">
              <a:off x="6932023" y="2426970"/>
              <a:ext cx="879566" cy="2884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直接连接符 85"/>
            <p:cNvCxnSpPr/>
            <p:nvPr/>
          </p:nvCxnSpPr>
          <p:spPr>
            <a:xfrm>
              <a:off x="7811589" y="2426970"/>
              <a:ext cx="339634" cy="148202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直接连接符 86"/>
            <p:cNvCxnSpPr/>
            <p:nvPr/>
          </p:nvCxnSpPr>
          <p:spPr>
            <a:xfrm flipH="1">
              <a:off x="7201989" y="0"/>
              <a:ext cx="87086" cy="14092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直接连接符 87"/>
            <p:cNvCxnSpPr/>
            <p:nvPr/>
          </p:nvCxnSpPr>
          <p:spPr>
            <a:xfrm flipH="1" flipV="1">
              <a:off x="4389120" y="2690949"/>
              <a:ext cx="878205" cy="15414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直接连接符 88"/>
            <p:cNvCxnSpPr/>
            <p:nvPr/>
          </p:nvCxnSpPr>
          <p:spPr>
            <a:xfrm flipH="1" flipV="1">
              <a:off x="677363" y="2969623"/>
              <a:ext cx="332289" cy="9927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直接连接符 89"/>
            <p:cNvCxnSpPr/>
            <p:nvPr/>
          </p:nvCxnSpPr>
          <p:spPr>
            <a:xfrm>
              <a:off x="1007203" y="3971108"/>
              <a:ext cx="741042" cy="13062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直接连接符 90"/>
            <p:cNvCxnSpPr/>
            <p:nvPr/>
          </p:nvCxnSpPr>
          <p:spPr>
            <a:xfrm flipH="1">
              <a:off x="905691" y="3971108"/>
              <a:ext cx="103961" cy="116803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直接连接符 91"/>
            <p:cNvCxnSpPr/>
            <p:nvPr/>
          </p:nvCxnSpPr>
          <p:spPr>
            <a:xfrm flipV="1">
              <a:off x="6932023" y="3917702"/>
              <a:ext cx="1203146" cy="44529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直接连接符 92"/>
            <p:cNvCxnSpPr/>
            <p:nvPr/>
          </p:nvCxnSpPr>
          <p:spPr>
            <a:xfrm flipV="1">
              <a:off x="8151223" y="3675017"/>
              <a:ext cx="992777" cy="2339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直接连接符 93"/>
            <p:cNvCxnSpPr/>
            <p:nvPr/>
          </p:nvCxnSpPr>
          <p:spPr>
            <a:xfrm flipH="1">
              <a:off x="548640" y="0"/>
              <a:ext cx="1138101" cy="70104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直接连接符 94"/>
            <p:cNvCxnSpPr/>
            <p:nvPr/>
          </p:nvCxnSpPr>
          <p:spPr>
            <a:xfrm>
              <a:off x="551907" y="701040"/>
              <a:ext cx="969372" cy="35106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直接连接符 95"/>
            <p:cNvCxnSpPr/>
            <p:nvPr/>
          </p:nvCxnSpPr>
          <p:spPr>
            <a:xfrm flipH="1">
              <a:off x="0" y="701040"/>
              <a:ext cx="544287" cy="108421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直接连接符 96"/>
            <p:cNvCxnSpPr/>
            <p:nvPr/>
          </p:nvCxnSpPr>
          <p:spPr>
            <a:xfrm flipH="1" flipV="1">
              <a:off x="0" y="0"/>
              <a:ext cx="546466" cy="6945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直接连接符 97"/>
            <p:cNvCxnSpPr/>
            <p:nvPr/>
          </p:nvCxnSpPr>
          <p:spPr>
            <a:xfrm flipH="1">
              <a:off x="5782491" y="16600"/>
              <a:ext cx="1506584" cy="6017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Group 2"/>
          <p:cNvGrpSpPr/>
          <p:nvPr/>
        </p:nvGrpSpPr>
        <p:grpSpPr>
          <a:xfrm>
            <a:off x="7789863" y="2112963"/>
            <a:ext cx="1354137" cy="2157412"/>
            <a:chOff x="0" y="0"/>
            <a:chExt cx="1353515" cy="2158048"/>
          </a:xfrm>
        </p:grpSpPr>
        <p:sp>
          <p:nvSpPr>
            <p:cNvPr id="4098" name="矩形 401"/>
            <p:cNvSpPr/>
            <p:nvPr/>
          </p:nvSpPr>
          <p:spPr>
            <a:xfrm>
              <a:off x="1" y="0"/>
              <a:ext cx="1008000" cy="115019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099" name="直角三角形 407"/>
            <p:cNvSpPr/>
            <p:nvPr/>
          </p:nvSpPr>
          <p:spPr>
            <a:xfrm rot="5400000" flipV="1">
              <a:off x="0" y="1150048"/>
              <a:ext cx="1008000" cy="1008000"/>
            </a:xfrm>
            <a:prstGeom prst="rtTriangle">
              <a:avLst/>
            </a:prstGeom>
            <a:solidFill>
              <a:srgbClr val="111E35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100" name="矩形 410"/>
            <p:cNvSpPr/>
            <p:nvPr/>
          </p:nvSpPr>
          <p:spPr>
            <a:xfrm>
              <a:off x="1008000" y="1150048"/>
              <a:ext cx="345515" cy="100800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101" name="矩形 400"/>
          <p:cNvSpPr/>
          <p:nvPr/>
        </p:nvSpPr>
        <p:spPr>
          <a:xfrm flipH="1">
            <a:off x="735013" y="0"/>
            <a:ext cx="576262" cy="211296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4102" name="Group 7"/>
          <p:cNvGrpSpPr/>
          <p:nvPr/>
        </p:nvGrpSpPr>
        <p:grpSpPr>
          <a:xfrm>
            <a:off x="0" y="1104900"/>
            <a:ext cx="8797925" cy="1008063"/>
            <a:chOff x="0" y="0"/>
            <a:chExt cx="8798486" cy="1008003"/>
          </a:xfrm>
        </p:grpSpPr>
        <p:grpSp>
          <p:nvGrpSpPr>
            <p:cNvPr id="4103" name="Group 8"/>
            <p:cNvGrpSpPr/>
            <p:nvPr/>
          </p:nvGrpSpPr>
          <p:grpSpPr>
            <a:xfrm>
              <a:off x="0" y="0"/>
              <a:ext cx="8798486" cy="1008003"/>
              <a:chOff x="0" y="0"/>
              <a:chExt cx="8798486" cy="1008003"/>
            </a:xfrm>
          </p:grpSpPr>
          <p:sp>
            <p:nvSpPr>
              <p:cNvPr id="4104" name="矩形 393"/>
              <p:cNvSpPr/>
              <p:nvPr/>
            </p:nvSpPr>
            <p:spPr>
              <a:xfrm>
                <a:off x="0" y="3"/>
                <a:ext cx="7790485" cy="1008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05" name="直角三角形 389"/>
              <p:cNvSpPr/>
              <p:nvPr/>
            </p:nvSpPr>
            <p:spPr>
              <a:xfrm>
                <a:off x="7790486" y="0"/>
                <a:ext cx="1008000" cy="1008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106" name="矩形 391"/>
            <p:cNvSpPr/>
            <p:nvPr/>
          </p:nvSpPr>
          <p:spPr>
            <a:xfrm>
              <a:off x="734486" y="180836"/>
              <a:ext cx="6612042" cy="6451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IN" altLang="en-US" sz="3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Computer Network Security</a:t>
              </a:r>
              <a:endParaRPr lang="en-I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107" name="Group 12"/>
          <p:cNvGrpSpPr/>
          <p:nvPr/>
        </p:nvGrpSpPr>
        <p:grpSpPr>
          <a:xfrm>
            <a:off x="735013" y="2112963"/>
            <a:ext cx="8408987" cy="574675"/>
            <a:chOff x="0" y="0"/>
            <a:chExt cx="8409514" cy="576002"/>
          </a:xfrm>
        </p:grpSpPr>
        <p:grpSp>
          <p:nvGrpSpPr>
            <p:cNvPr id="4108" name="Group 13"/>
            <p:cNvGrpSpPr/>
            <p:nvPr/>
          </p:nvGrpSpPr>
          <p:grpSpPr>
            <a:xfrm>
              <a:off x="0" y="0"/>
              <a:ext cx="8409514" cy="576002"/>
              <a:chOff x="0" y="0"/>
              <a:chExt cx="8409514" cy="576002"/>
            </a:xfrm>
          </p:grpSpPr>
          <p:sp>
            <p:nvSpPr>
              <p:cNvPr id="4109" name="直角三角形 399"/>
              <p:cNvSpPr/>
              <p:nvPr/>
            </p:nvSpPr>
            <p:spPr>
              <a:xfrm rot="-5400000" flipH="1">
                <a:off x="0" y="0"/>
                <a:ext cx="576000" cy="576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10" name="矩形 398"/>
              <p:cNvSpPr/>
              <p:nvPr/>
            </p:nvSpPr>
            <p:spPr>
              <a:xfrm flipH="1">
                <a:off x="576000" y="2"/>
                <a:ext cx="7833514" cy="57600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 anchorCtr="0"/>
              <a:p>
                <a:pPr algn="l"/>
                <a:r>
                  <a:rPr lang="en-IN" altLang="zh-CN" sz="3600" b="1" dirty="0">
                    <a:solidFill>
                      <a:schemeClr val="bg1"/>
                    </a:solidFill>
                    <a:latin typeface="Gill Sans MT" panose="020B0502020104020203" charset="0"/>
                    <a:ea typeface="Microsoft YaHei" panose="020B0503020204020204" pitchFamily="34" charset="-122"/>
                    <a:cs typeface="Gill Sans MT" panose="020B0502020104020203" charset="0"/>
                    <a:sym typeface="+mn-ea"/>
                  </a:rPr>
                  <a:t>TE - IT</a:t>
                </a:r>
                <a:endParaRPr lang="en-IN" altLang="zh-CN" sz="3600" b="1" dirty="0">
                  <a:solidFill>
                    <a:schemeClr val="bg1"/>
                  </a:solidFill>
                  <a:latin typeface="Gill Sans MT" panose="020B0502020104020203" charset="0"/>
                  <a:ea typeface="Microsoft YaHei" panose="020B0503020204020204" pitchFamily="34" charset="-122"/>
                  <a:cs typeface="Gill Sans MT" panose="020B0502020104020203" charset="0"/>
                  <a:sym typeface="+mn-ea"/>
                </a:endParaRPr>
              </a:p>
            </p:txBody>
          </p:sp>
        </p:grpSp>
        <p:sp>
          <p:nvSpPr>
            <p:cNvPr id="4111" name="矩形 402"/>
            <p:cNvSpPr/>
            <p:nvPr/>
          </p:nvSpPr>
          <p:spPr>
            <a:xfrm>
              <a:off x="679769" y="78421"/>
              <a:ext cx="309899" cy="399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endParaRPr lang="zh-CN" altLang="en-US" sz="2000" dirty="0">
                <a:solidFill>
                  <a:srgbClr val="7F6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112" name="矩形 406"/>
          <p:cNvSpPr/>
          <p:nvPr/>
        </p:nvSpPr>
        <p:spPr>
          <a:xfrm>
            <a:off x="1208405" y="4126230"/>
            <a:ext cx="371411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Prof. </a:t>
            </a:r>
            <a:r>
              <a:rPr lang="en-US" altLang="zh-CN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IN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tella </a:t>
            </a:r>
            <a:r>
              <a:rPr lang="en-US" altLang="zh-CN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endParaRPr lang="en-US" altLang="zh-CN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IN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Department of Information Technology</a:t>
            </a:r>
            <a:endParaRPr lang="en-US" altLang="zh-CN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Xavier Institute of Engineering</a:t>
            </a:r>
            <a:endParaRPr lang="en-US" altLang="zh-CN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50845" y="2822575"/>
            <a:ext cx="3606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Lecture -</a:t>
            </a:r>
            <a:r>
              <a:rPr lang="en-I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18</a:t>
            </a:r>
            <a:endParaRPr lang="en-US" altLang="zh-CN" sz="18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/>
            <a:r>
              <a:rPr lang="en-I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06</a:t>
            </a:r>
            <a:r>
              <a:rPr lang="en-US" altLang="zh-CN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/0</a:t>
            </a:r>
            <a:r>
              <a:rPr lang="en-I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9</a:t>
            </a:r>
            <a:r>
              <a:rPr lang="en-US" altLang="zh-CN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/202</a:t>
            </a:r>
            <a:r>
              <a:rPr lang="en-I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</a:t>
            </a:r>
            <a:endParaRPr lang="en-US" altLang="zh-CN" sz="18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Black" panose="020B0A04020102020204" charset="0"/>
            </a:endParaRPr>
          </a:p>
          <a:p>
            <a:r>
              <a:rPr lang="en-IN" altLang="en-US" sz="18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Black" panose="020B0A04020102020204" charset="0"/>
              </a:rPr>
              <a:t>      Session: 11:00 - 12:00 PM</a:t>
            </a:r>
            <a:endParaRPr lang="en-IN" altLang="en-US" sz="18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82210" y="4336415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03420" y="1780540"/>
            <a:ext cx="4406265" cy="26403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773475" y="100723"/>
              <a:ext cx="1566648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SSL Protocols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23620" y="1139190"/>
            <a:ext cx="811974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SSL uses different protocols for secure transmission of data</a:t>
            </a:r>
            <a:endParaRPr lang="en-IN" altLang="en-US" sz="2000" b="1"/>
          </a:p>
          <a:p>
            <a:endParaRPr lang="en-IN" altLang="en-US" sz="2000" b="1"/>
          </a:p>
          <a:p>
            <a:r>
              <a:rPr lang="en-IN" altLang="en-US" sz="2000" b="1"/>
              <a:t>1. SSL Record Protocol</a:t>
            </a:r>
            <a:endParaRPr lang="en-IN" altLang="en-US" sz="2000" b="1"/>
          </a:p>
          <a:p>
            <a:r>
              <a:rPr lang="en-IN" altLang="en-US" sz="2000" b="1"/>
              <a:t>2. Handshake Protocol</a:t>
            </a:r>
            <a:endParaRPr lang="en-IN" altLang="en-US" sz="2000" b="1"/>
          </a:p>
          <a:p>
            <a:r>
              <a:rPr lang="en-IN" altLang="en-US" sz="2000" b="1"/>
              <a:t>3. Change Cipher Spec Protocol</a:t>
            </a:r>
            <a:endParaRPr lang="en-IN" altLang="en-US" sz="2000" b="1"/>
          </a:p>
          <a:p>
            <a:r>
              <a:rPr lang="en-IN" altLang="en-US" sz="2000" b="1"/>
              <a:t>4. Alert Protocol</a:t>
            </a:r>
            <a:endParaRPr lang="en-IN" altLang="en-US" sz="2000" b="1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773475" y="100723"/>
              <a:ext cx="2296946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SSL Record Protocol: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23620" y="1139190"/>
            <a:ext cx="18516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The SSL Record Layer is the last protocol that receives the raw data from the higher application layers and other SSL protocols such as handshake</a:t>
            </a:r>
            <a:endParaRPr lang="en-IN" altLang="en-US" sz="2000" b="1"/>
          </a:p>
        </p:txBody>
      </p:sp>
      <p:pic>
        <p:nvPicPr>
          <p:cNvPr id="107" name="Picture 106"/>
          <p:cNvPicPr/>
          <p:nvPr/>
        </p:nvPicPr>
        <p:blipFill>
          <a:blip r:embed="rId1"/>
          <a:srcRect l="4667" t="14642" b="2086"/>
          <a:stretch>
            <a:fillRect/>
          </a:stretch>
        </p:blipFill>
        <p:spPr>
          <a:xfrm>
            <a:off x="3267075" y="600075"/>
            <a:ext cx="5786755" cy="45440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6795770" y="1597660"/>
            <a:ext cx="1909445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SSL Record Header</a:t>
            </a:r>
            <a:endParaRPr lang="en-IN" altLang="en-US"/>
          </a:p>
        </p:txBody>
      </p:sp>
      <p:sp>
        <p:nvSpPr>
          <p:cNvPr id="6" name="Curved Right Arrow 5"/>
          <p:cNvSpPr/>
          <p:nvPr/>
        </p:nvSpPr>
        <p:spPr>
          <a:xfrm>
            <a:off x="6169025" y="1637030"/>
            <a:ext cx="542925" cy="59944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-635" y="600075"/>
            <a:ext cx="3807460" cy="684530"/>
            <a:chOff x="-635" y="0"/>
            <a:chExt cx="3807710" cy="684847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-635" y="101012"/>
              <a:ext cx="3488919" cy="583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Generating MAC: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17270" y="1567180"/>
            <a:ext cx="80632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Hash(</a:t>
            </a:r>
            <a:r>
              <a:rPr lang="en-IN" altLang="en-US" sz="2400">
                <a:solidFill>
                  <a:srgbClr val="FF0000"/>
                </a:solidFill>
              </a:rPr>
              <a:t>MAC_write_secret </a:t>
            </a:r>
            <a:r>
              <a:rPr lang="en-IN" altLang="en-US" sz="2400"/>
              <a:t>|| </a:t>
            </a:r>
            <a:r>
              <a:rPr lang="en-IN" altLang="en-US" sz="2400">
                <a:solidFill>
                  <a:srgbClr val="FF0000"/>
                </a:solidFill>
              </a:rPr>
              <a:t>Pad-2</a:t>
            </a:r>
            <a:r>
              <a:rPr lang="en-IN" altLang="en-US" sz="2400"/>
              <a:t> || Hash(</a:t>
            </a:r>
            <a:r>
              <a:rPr lang="en-IN" altLang="en-US" sz="2400">
                <a:solidFill>
                  <a:srgbClr val="FF0000"/>
                </a:solidFill>
                <a:effectLst/>
                <a:sym typeface="+mn-ea"/>
              </a:rPr>
              <a:t>MAC_write_secret</a:t>
            </a:r>
            <a:r>
              <a:rPr lang="en-IN" altLang="en-US" sz="2400">
                <a:sym typeface="+mn-ea"/>
              </a:rPr>
              <a:t> || 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Pad-1 </a:t>
            </a:r>
            <a:r>
              <a:rPr lang="en-IN" altLang="en-US" sz="2400">
                <a:sym typeface="+mn-ea"/>
              </a:rPr>
              <a:t>|| 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Seq_num</a:t>
            </a:r>
            <a:r>
              <a:rPr lang="en-IN" altLang="en-US" sz="2400">
                <a:sym typeface="+mn-ea"/>
              </a:rPr>
              <a:t>  || 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SSL Compressed Length</a:t>
            </a:r>
            <a:r>
              <a:rPr lang="en-IN" altLang="en-US" sz="2400">
                <a:sym typeface="+mn-ea"/>
              </a:rPr>
              <a:t> ||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 SSL Compressed Type</a:t>
            </a:r>
            <a:r>
              <a:rPr lang="en-IN" altLang="en-US" sz="2400">
                <a:sym typeface="+mn-ea"/>
              </a:rPr>
              <a:t> || </a:t>
            </a:r>
            <a:r>
              <a:rPr lang="en-IN" altLang="en-US" sz="2400">
                <a:solidFill>
                  <a:srgbClr val="FF0000"/>
                </a:solidFill>
                <a:sym typeface="+mn-ea"/>
              </a:rPr>
              <a:t>SSL Compressed Fragment</a:t>
            </a:r>
            <a:r>
              <a:rPr lang="en-IN" altLang="en-US" sz="2400">
                <a:sym typeface="+mn-ea"/>
              </a:rPr>
              <a:t>))</a:t>
            </a:r>
            <a:endParaRPr lang="en-IN" altLang="en-US" sz="2400">
              <a:sym typeface="+mn-ea"/>
            </a:endParaRPr>
          </a:p>
          <a:p>
            <a:endParaRPr lang="en-IN" altLang="en-US" sz="2400"/>
          </a:p>
          <a:p>
            <a:r>
              <a:rPr lang="en-IN" altLang="en-US" sz="2400"/>
              <a:t>Pad-2 = 0101 0110 </a:t>
            </a:r>
            <a:endParaRPr lang="en-IN" altLang="en-US" sz="2400"/>
          </a:p>
          <a:p>
            <a:r>
              <a:rPr lang="en-IN" altLang="en-US" sz="2400"/>
              <a:t>Pad-1 = 0011 0110</a:t>
            </a:r>
            <a:endParaRPr lang="en-IN" alt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2900680" y="39255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3808730" y="3180080"/>
            <a:ext cx="319405" cy="63119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445000" y="3149600"/>
            <a:ext cx="39255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800"/>
              <a:t>48 times repeated for MD5</a:t>
            </a:r>
            <a:endParaRPr lang="en-IN" altLang="en-US" sz="1800"/>
          </a:p>
          <a:p>
            <a:r>
              <a:rPr lang="en-IN" altLang="en-US" sz="1800"/>
              <a:t>40 times repeated for SHA-1</a:t>
            </a:r>
            <a:endParaRPr lang="en-IN" altLang="en-US" sz="1800"/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4445" y="467995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-7620" y="236854"/>
            <a:ext cx="9151621" cy="361316"/>
            <a:chOff x="11288" y="158197"/>
            <a:chExt cx="8562407" cy="361505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11288" y="158197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83170" y="158277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-3175" y="577215"/>
            <a:ext cx="3806825" cy="684530"/>
            <a:chOff x="0" y="0"/>
            <a:chExt cx="3807075" cy="684847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196228" y="101012"/>
              <a:ext cx="3298407" cy="583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SSL Handshake Protocol: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08" name="Picture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5749925" y="577215"/>
            <a:ext cx="3394075" cy="4591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442595" y="1425575"/>
            <a:ext cx="539940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800"/>
              <a:t>SSL Handshake protocol allows following between client and Server. The handshake is done before any data is transmitted</a:t>
            </a:r>
            <a:endParaRPr lang="en-US" sz="1800"/>
          </a:p>
          <a:p>
            <a:r>
              <a:rPr lang="en-US" sz="1800"/>
              <a:t>• 1. to authenticate each other</a:t>
            </a:r>
            <a:endParaRPr lang="en-US" sz="1800"/>
          </a:p>
          <a:p>
            <a:r>
              <a:rPr lang="en-US" sz="1800"/>
              <a:t>• 2. to negotiate encryption and MAC algorithms</a:t>
            </a:r>
            <a:endParaRPr lang="en-US" sz="1800"/>
          </a:p>
          <a:p>
            <a:r>
              <a:rPr lang="en-US" sz="1800"/>
              <a:t>• 3. to create cryptographic keys to be used</a:t>
            </a:r>
            <a:endParaRPr lang="en-US" sz="1800"/>
          </a:p>
          <a:p>
            <a:r>
              <a:rPr lang="en-US" sz="1800"/>
              <a:t>• 4. to establish a session and then a connection</a:t>
            </a:r>
            <a:endParaRPr lang="en-US" sz="1800"/>
          </a:p>
          <a:p>
            <a:endParaRPr lang="en-US" sz="1800"/>
          </a:p>
          <a:p>
            <a:r>
              <a:rPr lang="en-US" sz="1800"/>
              <a:t>There are four phases in SSL handshake protocol. Following series of messages are used in these 4 phases.</a:t>
            </a:r>
            <a:endParaRPr lang="en-US" sz="1800"/>
          </a:p>
          <a:p>
            <a:r>
              <a:rPr lang="en-US" sz="1800"/>
              <a:t>• Phase-1: Establish Security Capabilities</a:t>
            </a:r>
            <a:endParaRPr lang="en-US" sz="1800"/>
          </a:p>
          <a:p>
            <a:r>
              <a:rPr lang="en-US" sz="1800"/>
              <a:t>• Phase-2: Server Authentication and Key Exchange</a:t>
            </a:r>
            <a:endParaRPr lang="en-US" sz="1800"/>
          </a:p>
          <a:p>
            <a:r>
              <a:rPr lang="en-US" sz="1800"/>
              <a:t>• Phase-3: Client Authentication and Key Exchange</a:t>
            </a:r>
            <a:endParaRPr lang="en-US" sz="1800"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4445" y="467995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-7620" y="236854"/>
            <a:ext cx="9151621" cy="361316"/>
            <a:chOff x="11288" y="158197"/>
            <a:chExt cx="8562407" cy="361505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11288" y="158197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83170" y="158277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-3175" y="577215"/>
            <a:ext cx="3806825" cy="684530"/>
            <a:chOff x="0" y="0"/>
            <a:chExt cx="3807075" cy="684847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196228" y="101012"/>
              <a:ext cx="3298407" cy="583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SSL Handshake Protocol: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1039495"/>
            <a:ext cx="8016875" cy="41573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207375" y="82296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684530"/>
            <a:chOff x="0" y="0"/>
            <a:chExt cx="3807075" cy="684847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90176" y="101012"/>
              <a:ext cx="3336509" cy="583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SSL Handshake Protocol: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95705" y="1222375"/>
            <a:ext cx="79482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/>
              <a:t>Phase#1: Establish security capabilities, including protocol version, session ID, cipher suite, compression method, and initial random numbers.</a:t>
            </a:r>
            <a:endParaRPr lang="en-US" sz="2400"/>
          </a:p>
          <a:p>
            <a:r>
              <a:rPr lang="en-US" sz="2400"/>
              <a:t>Phase#2: Server may send certificate, key exchange, and request certificate. At this stage, server signals end of the hello message phase.</a:t>
            </a:r>
            <a:endParaRPr lang="en-US" sz="2400"/>
          </a:p>
          <a:p>
            <a:r>
              <a:rPr lang="en-US" sz="2400"/>
              <a:t>Phase#3: Client transmits certificate if needed. Client transmits key exchange. Client may transmit certificate verification.</a:t>
            </a:r>
            <a:endParaRPr lang="en-US" sz="2400"/>
          </a:p>
          <a:p>
            <a:r>
              <a:rPr lang="en-US" sz="2400"/>
              <a:t>Phase#4: Change cipher suite and finish handshake protocol.</a:t>
            </a:r>
            <a:endParaRPr lang="en-US" sz="2400"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684530"/>
            <a:chOff x="0" y="0"/>
            <a:chExt cx="3807075" cy="684847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90176" y="101012"/>
              <a:ext cx="3336509" cy="583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Change Cipher Spec Protocol: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195705" y="1222375"/>
            <a:ext cx="794829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The change cipher spec protocol notifies about the changes in cipher parameters.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It is used to change the encryption being used by the client and server.</a:t>
            </a: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/>
              <a:t>It is a 1 Byte data tells the server about the changes need to be done in the keys</a:t>
            </a:r>
            <a:endParaRPr lang="en-IN" altLang="en-US" sz="2400"/>
          </a:p>
        </p:txBody>
      </p:sp>
      <p:sp>
        <p:nvSpPr>
          <p:cNvPr id="3" name="Rectangles 2"/>
          <p:cNvSpPr/>
          <p:nvPr/>
        </p:nvSpPr>
        <p:spPr>
          <a:xfrm>
            <a:off x="5829300" y="4351020"/>
            <a:ext cx="1133475" cy="40259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IN" altLang="zh-CN" sz="13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           1</a:t>
            </a:r>
            <a:endParaRPr kumimoji="0" lang="en-IN" altLang="zh-CN" sz="13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928360" y="3956050"/>
            <a:ext cx="93599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1 Byte</a:t>
            </a: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287645" y="4836160"/>
            <a:ext cx="231267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Change Cipher Spec Protocol</a:t>
            </a:r>
            <a:endParaRPr lang="en-IN" altLang="en-US" b="1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684530"/>
            <a:chOff x="0" y="0"/>
            <a:chExt cx="3807075" cy="684847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90176" y="101012"/>
              <a:ext cx="3336509" cy="583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Alert Protocol: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10" name="Picture 109"/>
          <p:cNvPicPr/>
          <p:nvPr/>
        </p:nvPicPr>
        <p:blipFill>
          <a:blip r:embed="rId1"/>
          <a:srcRect l="4880" t="16123" r="5991" b="10062"/>
          <a:stretch>
            <a:fillRect/>
          </a:stretch>
        </p:blipFill>
        <p:spPr>
          <a:xfrm>
            <a:off x="1315085" y="1139825"/>
            <a:ext cx="6112510" cy="3796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90176" y="101012"/>
              <a:ext cx="3336509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SSL Version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12" name="Picture 111"/>
          <p:cNvPicPr/>
          <p:nvPr/>
        </p:nvPicPr>
        <p:blipFill>
          <a:blip r:embed="rId1"/>
          <a:stretch>
            <a:fillRect/>
          </a:stretch>
        </p:blipFill>
        <p:spPr>
          <a:xfrm>
            <a:off x="1348105" y="1233805"/>
            <a:ext cx="6934200" cy="3390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6" name="Picture 115"/>
          <p:cNvPicPr/>
          <p:nvPr/>
        </p:nvPicPr>
        <p:blipFill>
          <a:blip r:embed="rId1"/>
          <a:stretch>
            <a:fillRect/>
          </a:stretch>
        </p:blipFill>
        <p:spPr>
          <a:xfrm>
            <a:off x="915221" y="0"/>
            <a:ext cx="7313558" cy="5143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773475" y="100723"/>
              <a:ext cx="1184353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IN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Module-</a:t>
              </a:r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6155" name="矩形 10"/>
          <p:cNvSpPr/>
          <p:nvPr/>
        </p:nvSpPr>
        <p:spPr>
          <a:xfrm>
            <a:off x="1297305" y="1397000"/>
            <a:ext cx="671195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en-I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Security Consideration</a:t>
            </a:r>
            <a:endParaRPr lang="en-I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</a:pPr>
            <a:endParaRPr lang="en-I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en-I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Secure Socket Layer Architecture / Transport Layer Security</a:t>
            </a:r>
            <a:endParaRPr lang="en-I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en-I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HTTPS</a:t>
            </a:r>
            <a:endParaRPr lang="en-I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90176" y="101012"/>
              <a:ext cx="3336509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HTTPS: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13" name="Picture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915" y="1216025"/>
            <a:ext cx="7302500" cy="33089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90176" y="101012"/>
              <a:ext cx="3336509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HTTPS: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14" name="Picture 113"/>
          <p:cNvPicPr/>
          <p:nvPr/>
        </p:nvPicPr>
        <p:blipFill>
          <a:blip r:embed="rId1"/>
          <a:stretch>
            <a:fillRect/>
          </a:stretch>
        </p:blipFill>
        <p:spPr>
          <a:xfrm>
            <a:off x="1672590" y="700723"/>
            <a:ext cx="6515100" cy="4295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596900"/>
            <a:ext cx="3806825" cy="586739"/>
            <a:chOff x="0" y="-3176"/>
            <a:chExt cx="3807075" cy="587011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-3176"/>
              <a:ext cx="3807075" cy="543176"/>
              <a:chOff x="0" y="-3176"/>
              <a:chExt cx="3807075" cy="543176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-3176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67314" y="0"/>
              <a:ext cx="3336509" cy="583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 VS 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HTTPS: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15" name="Picture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1142366" y="312420"/>
            <a:ext cx="7498079" cy="4831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矩形 8"/>
          <p:cNvSpPr/>
          <p:nvPr/>
        </p:nvSpPr>
        <p:spPr>
          <a:xfrm flipH="1">
            <a:off x="7629525" y="0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26" name="矩形 3"/>
          <p:cNvSpPr/>
          <p:nvPr/>
        </p:nvSpPr>
        <p:spPr>
          <a:xfrm>
            <a:off x="857250" y="2335213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6627" name="Group 4"/>
          <p:cNvGrpSpPr/>
          <p:nvPr/>
        </p:nvGrpSpPr>
        <p:grpSpPr>
          <a:xfrm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26628" name="Group 5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26629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630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631" name="矩形 6"/>
            <p:cNvSpPr/>
            <p:nvPr/>
          </p:nvSpPr>
          <p:spPr>
            <a:xfrm>
              <a:off x="1056721" y="156583"/>
              <a:ext cx="2751459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THANK YOU</a:t>
              </a:r>
              <a:endPara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6633" name="Group 10"/>
          <p:cNvGrpSpPr/>
          <p:nvPr/>
        </p:nvGrpSpPr>
        <p:grpSpPr>
          <a:xfrm rot="0">
            <a:off x="0" y="2329180"/>
            <a:ext cx="8206105" cy="577850"/>
            <a:chOff x="0" y="0"/>
            <a:chExt cx="8205524" cy="578062"/>
          </a:xfrm>
        </p:grpSpPr>
        <p:sp>
          <p:nvSpPr>
            <p:cNvPr id="26634" name="直角三角形 7"/>
            <p:cNvSpPr/>
            <p:nvPr/>
          </p:nvSpPr>
          <p:spPr>
            <a:xfrm rot="-10800000" flipH="1">
              <a:off x="7629524" y="2062"/>
              <a:ext cx="576000" cy="576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6635" name="矩形 9"/>
            <p:cNvSpPr/>
            <p:nvPr/>
          </p:nvSpPr>
          <p:spPr>
            <a:xfrm flipH="1">
              <a:off x="0" y="0"/>
              <a:ext cx="7629523" cy="57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 Security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56970" y="1229995"/>
            <a:ext cx="711835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3200"/>
              <a:t>World wide web or just web is a collection of web servers that runs several websites that hold the desired information.</a:t>
            </a:r>
            <a:endParaRPr lang="en-IN" altLang="en-US" sz="3200"/>
          </a:p>
          <a:p>
            <a:endParaRPr lang="en-IN" altLang="en-US" sz="3200"/>
          </a:p>
          <a:p>
            <a:r>
              <a:rPr lang="en-IN" altLang="en-US" sz="3200"/>
              <a:t>Mostly used Browsers: Internet Explorer, Chrome, Firefox,Safari etc</a:t>
            </a:r>
            <a:endParaRPr lang="en-IN" altLang="en-US" sz="320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420" y="262255"/>
            <a:ext cx="7757160" cy="541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5090" t="4260" r="67498" b="58891"/>
          <a:stretch>
            <a:fillRect/>
          </a:stretch>
        </p:blipFill>
        <p:spPr>
          <a:xfrm>
            <a:off x="4504690" y="0"/>
            <a:ext cx="2171700" cy="164211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4719320" y="589280"/>
            <a:ext cx="1254760" cy="76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5443" t="4187" r="68616" b="51841"/>
          <a:stretch>
            <a:fillRect/>
          </a:stretch>
        </p:blipFill>
        <p:spPr>
          <a:xfrm>
            <a:off x="6461760" y="130810"/>
            <a:ext cx="2608580" cy="248729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6799580" y="1720215"/>
            <a:ext cx="1254760" cy="76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799580" y="1040765"/>
            <a:ext cx="1254760" cy="762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2413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987165" cy="539750"/>
            <a:chOff x="0" y="0"/>
            <a:chExt cx="3987427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165746" y="20965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Secure Socket Layer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56970" y="1229995"/>
            <a:ext cx="711835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3200"/>
              <a:t>The Secure Socket Layer and Transport Layer Security are the most widely use web security protocol. It is essentially a protocol that provides a secure channel between two machines operating over the internet</a:t>
            </a:r>
            <a:endParaRPr lang="en-IN" altLang="en-US" sz="3200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773475" y="100723"/>
              <a:ext cx="2212485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+mn-ea"/>
                </a:rPr>
                <a:t>Secure Socket Layer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23620" y="1139190"/>
            <a:ext cx="8119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Def: SSL is a cryptographic protocol designed to protect communication between two entities</a:t>
            </a:r>
            <a:endParaRPr lang="en-IN" altLang="en-US" sz="2000" b="1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957705" y="1846580"/>
            <a:ext cx="5480685" cy="3223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 Security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54405" y="1229995"/>
            <a:ext cx="813498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800">
                <a:solidFill>
                  <a:srgbClr val="FF0000"/>
                </a:solidFill>
              </a:rPr>
              <a:t>Connection: Transport to provide the service</a:t>
            </a:r>
            <a:endParaRPr lang="en-IN" altLang="en-US" sz="2800">
              <a:solidFill>
                <a:srgbClr val="FF0000"/>
              </a:solidFill>
            </a:endParaRPr>
          </a:p>
          <a:p>
            <a:r>
              <a:rPr lang="en-IN" altLang="en-US" sz="2800" b="1"/>
              <a:t>Connection state Parameters:</a:t>
            </a:r>
            <a:endParaRPr lang="en-IN" altLang="en-US" sz="2800" b="1"/>
          </a:p>
          <a:p>
            <a:r>
              <a:rPr lang="en-IN" altLang="en-US" sz="2400"/>
              <a:t>1. server and client random</a:t>
            </a:r>
            <a:endParaRPr lang="en-IN" altLang="en-US" sz="2400"/>
          </a:p>
          <a:p>
            <a:r>
              <a:rPr lang="en-IN" altLang="en-US" sz="2400"/>
              <a:t>2. server write MAC secret</a:t>
            </a:r>
            <a:endParaRPr lang="en-IN" altLang="en-US" sz="2400"/>
          </a:p>
          <a:p>
            <a:r>
              <a:rPr lang="en-IN" altLang="en-US" sz="2400"/>
              <a:t>3. client</a:t>
            </a:r>
            <a:r>
              <a:rPr lang="en-IN" altLang="en-US" sz="2400">
                <a:sym typeface="+mn-ea"/>
              </a:rPr>
              <a:t> write MAC secret</a:t>
            </a:r>
            <a:endParaRPr lang="en-IN" altLang="en-US" sz="2400"/>
          </a:p>
          <a:p>
            <a:r>
              <a:rPr lang="en-IN" altLang="en-US" sz="2400"/>
              <a:t>4. server write key - Shared key by server</a:t>
            </a:r>
            <a:endParaRPr lang="en-IN" altLang="en-US" sz="2400"/>
          </a:p>
          <a:p>
            <a:r>
              <a:rPr lang="en-IN" altLang="en-US" sz="2400"/>
              <a:t>5. Intialization vector</a:t>
            </a:r>
            <a:endParaRPr lang="en-IN" altLang="en-US" sz="2400"/>
          </a:p>
          <a:p>
            <a:r>
              <a:rPr lang="en-IN" altLang="en-US" sz="2400"/>
              <a:t>6. Sequence number - Based on BW the data is fragmented and sent with sequence number</a:t>
            </a:r>
            <a:endParaRPr lang="en-IN" altLang="en-US" sz="2400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Web Security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54405" y="1229995"/>
            <a:ext cx="813498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800">
                <a:solidFill>
                  <a:srgbClr val="FF0000"/>
                </a:solidFill>
              </a:rPr>
              <a:t>Session: Association between client and server</a:t>
            </a:r>
            <a:endParaRPr lang="en-IN" altLang="en-US" sz="2800">
              <a:solidFill>
                <a:srgbClr val="FF0000"/>
              </a:solidFill>
            </a:endParaRPr>
          </a:p>
          <a:p>
            <a:r>
              <a:rPr lang="en-IN" altLang="en-US" sz="2800" b="1"/>
              <a:t>Session state Parameters:</a:t>
            </a:r>
            <a:endParaRPr lang="en-IN" altLang="en-US" sz="2800" b="1"/>
          </a:p>
          <a:p>
            <a:r>
              <a:rPr lang="en-IN" altLang="en-US" sz="2400"/>
              <a:t>1. Session identifier </a:t>
            </a:r>
            <a:endParaRPr lang="en-IN" altLang="en-US" sz="2400"/>
          </a:p>
          <a:p>
            <a:r>
              <a:rPr lang="en-IN" altLang="en-US" sz="2400"/>
              <a:t>2. Peer certificate  - X.509 Certificate provided by CA</a:t>
            </a:r>
            <a:endParaRPr lang="en-IN" altLang="en-US" sz="2400"/>
          </a:p>
          <a:p>
            <a:r>
              <a:rPr lang="en-IN" altLang="en-US" sz="2400"/>
              <a:t>3. Compression method</a:t>
            </a:r>
            <a:endParaRPr lang="en-IN" altLang="en-US" sz="2400"/>
          </a:p>
          <a:p>
            <a:r>
              <a:rPr lang="en-IN" altLang="en-US" sz="2400"/>
              <a:t>4. Cipher spec - Encryption &amp; Authentication Algorithm</a:t>
            </a:r>
            <a:endParaRPr lang="en-IN" altLang="en-US" sz="2400"/>
          </a:p>
          <a:p>
            <a:r>
              <a:rPr lang="en-IN" altLang="en-US" sz="2400"/>
              <a:t>5. Master Secret - Secret key shared among the client &amp; server</a:t>
            </a:r>
            <a:endParaRPr lang="en-IN" altLang="en-US" sz="2400"/>
          </a:p>
          <a:p>
            <a:r>
              <a:rPr lang="en-IN" altLang="en-US" sz="2400"/>
              <a:t>6. IS Resumble - Flag</a:t>
            </a:r>
            <a:endParaRPr lang="en-IN" altLang="en-US" sz="2400"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773475" y="100723"/>
              <a:ext cx="1566648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SSL Protocols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024255" y="1139190"/>
            <a:ext cx="811974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SSL uses different protocols for secure transmission of data. This works in Layers. At each layer messages may include fields for length, description, and content.</a:t>
            </a:r>
            <a:endParaRPr lang="en-IN" altLang="en-US" sz="2000" b="1"/>
          </a:p>
          <a:p>
            <a:endParaRPr lang="en-IN" altLang="en-US" sz="2000" b="1"/>
          </a:p>
          <a:p>
            <a:r>
              <a:rPr lang="en-IN" altLang="en-US" sz="2000" b="1"/>
              <a:t>SSL takes messages to be </a:t>
            </a:r>
            <a:endParaRPr lang="en-IN" altLang="en-US" sz="2000" b="1"/>
          </a:p>
          <a:p>
            <a:r>
              <a:rPr lang="en-IN" altLang="en-US" sz="2000" b="1"/>
              <a:t>transmitted, fragments, compress</a:t>
            </a:r>
            <a:endParaRPr lang="en-IN" altLang="en-US" sz="2000" b="1"/>
          </a:p>
          <a:p>
            <a:r>
              <a:rPr lang="en-IN" altLang="en-US" sz="2000" b="1"/>
              <a:t>and applied MAC, encrypts and </a:t>
            </a:r>
            <a:endParaRPr lang="en-IN" altLang="en-US" sz="2000" b="1"/>
          </a:p>
          <a:p>
            <a:r>
              <a:rPr lang="en-IN" altLang="en-US" sz="2000" b="1"/>
              <a:t>transmit.</a:t>
            </a:r>
            <a:endParaRPr lang="en-IN" altLang="en-US" sz="2000" b="1"/>
          </a:p>
          <a:p>
            <a:endParaRPr lang="en-IN" altLang="en-US" sz="2000" b="1"/>
          </a:p>
          <a:p>
            <a:r>
              <a:rPr lang="en-IN" altLang="en-US" sz="2000" b="1"/>
              <a:t>On the Rx side, It decrypt, verify,</a:t>
            </a:r>
            <a:endParaRPr lang="en-IN" altLang="en-US" sz="2000" b="1"/>
          </a:p>
          <a:p>
            <a:r>
              <a:rPr lang="en-IN" altLang="en-US" sz="2000" b="1"/>
              <a:t>decompress and reassembled</a:t>
            </a:r>
            <a:endParaRPr lang="en-IN" altLang="en-US" sz="2000" b="1"/>
          </a:p>
          <a:p>
            <a:r>
              <a:rPr lang="en-IN" altLang="en-US" sz="2000" b="1"/>
              <a:t>and then delivered to higher level clients</a:t>
            </a:r>
            <a:endParaRPr lang="en-IN" altLang="en-US" sz="2000" b="1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807585" y="1826260"/>
            <a:ext cx="4406265" cy="2640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3851</Words>
  <Application>WPS Presentation</Application>
  <PresentationFormat>全屏显示(16:9)</PresentationFormat>
  <Paragraphs>149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Microsoft YaHei</vt:lpstr>
      <vt:lpstr>Calibri Light</vt:lpstr>
      <vt:lpstr>Gill Sans MT</vt:lpstr>
      <vt:lpstr>Arial Black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user</cp:lastModifiedBy>
  <cp:revision>160</cp:revision>
  <dcterms:created xsi:type="dcterms:W3CDTF">2014-09-05T03:09:00Z</dcterms:created>
  <dcterms:modified xsi:type="dcterms:W3CDTF">2022-09-07T04:50:45Z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1033-11.2.0.11306</vt:lpwstr>
  </property>
  <property fmtid="{D5CDD505-2E9C-101B-9397-08002B2CF9AE}" pid="3" name="ICV">
    <vt:lpwstr>128C916602FE409684E0454AE9041A1B</vt:lpwstr>
  </property>
</Properties>
</file>