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58" r:id="rId5"/>
    <p:sldId id="260" r:id="rId6"/>
    <p:sldId id="259" r:id="rId7"/>
    <p:sldId id="261" r:id="rId8"/>
    <p:sldId id="280" r:id="rId9"/>
    <p:sldId id="282" r:id="rId10"/>
    <p:sldId id="283" r:id="rId11"/>
    <p:sldId id="284" r:id="rId12"/>
    <p:sldId id="281" r:id="rId13"/>
    <p:sldId id="299" r:id="rId14"/>
    <p:sldId id="300" r:id="rId15"/>
    <p:sldId id="301" r:id="rId16"/>
    <p:sldId id="302" r:id="rId17"/>
    <p:sldId id="309" r:id="rId18"/>
    <p:sldId id="305" r:id="rId19"/>
    <p:sldId id="306" r:id="rId20"/>
    <p:sldId id="307" r:id="rId21"/>
    <p:sldId id="308" r:id="rId22"/>
    <p:sldId id="267" r:id="rId23"/>
    <p:sldId id="268" r:id="rId24"/>
    <p:sldId id="263" r:id="rId25"/>
    <p:sldId id="266" r:id="rId26"/>
    <p:sldId id="270" r:id="rId27"/>
    <p:sldId id="269" r:id="rId28"/>
    <p:sldId id="271" r:id="rId29"/>
    <p:sldId id="272" r:id="rId30"/>
    <p:sldId id="273" r:id="rId31"/>
    <p:sldId id="274" r:id="rId3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78" y="-1326"/>
      </p:cViewPr>
      <p:guideLst>
        <p:guide orient="horz" pos="2160"/>
        <p:guide pos="2856"/>
      </p:guideLst>
    </p:cSldViewPr>
  </p:slideViewPr>
  <p:outlineViewPr>
    <p:cViewPr>
      <p:scale>
        <a:sx n="33" d="100"/>
        <a:sy n="33" d="100"/>
      </p:scale>
      <p:origin x="0" y="0"/>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Header Placeholder 5121"/>
          <p:cNvSpPr>
            <a:spLocks noGrp="1"/>
          </p:cNvSpPr>
          <p:nvPr>
            <p:ph type="hdr" sz="quarter"/>
          </p:nvPr>
        </p:nvSpPr>
        <p:spPr>
          <a:xfrm>
            <a:off x="0" y="0"/>
            <a:ext cx="2971800" cy="457200"/>
          </a:xfrm>
          <a:prstGeom prst="rect">
            <a:avLst/>
          </a:prstGeom>
          <a:noFill/>
          <a:ln w="9525">
            <a:noFill/>
          </a:ln>
        </p:spPr>
        <p:txBody>
          <a:bodyPr/>
          <a:p>
            <a:pPr lvl="0"/>
            <a:endParaRPr lang="en-US" sz="1200" dirty="0"/>
          </a:p>
        </p:txBody>
      </p:sp>
      <p:sp>
        <p:nvSpPr>
          <p:cNvPr id="5123" name="Date Placeholder 5122"/>
          <p:cNvSpPr>
            <a:spLocks noGrp="1"/>
          </p:cNvSpPr>
          <p:nvPr>
            <p:ph type="dt" idx="1"/>
          </p:nvPr>
        </p:nvSpPr>
        <p:spPr>
          <a:xfrm>
            <a:off x="3886200" y="0"/>
            <a:ext cx="2971800" cy="457200"/>
          </a:xfrm>
          <a:prstGeom prst="rect">
            <a:avLst/>
          </a:prstGeom>
          <a:noFill/>
          <a:ln w="9525">
            <a:noFill/>
          </a:ln>
        </p:spPr>
        <p:txBody>
          <a:bodyPr/>
          <a:p>
            <a:pPr lvl="0" algn="r"/>
            <a:endParaRPr lang="en-US" altLang="x-none" sz="1200" dirty="0"/>
          </a:p>
        </p:txBody>
      </p:sp>
      <p:sp>
        <p:nvSpPr>
          <p:cNvPr id="5124" name="Slide Image Placeholder 5123"/>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Text Placeholder 5124"/>
          <p:cNvSpPr>
            <a:spLocks noGrp="1"/>
          </p:cNvSpPr>
          <p:nvPr>
            <p:ph type="body" sz="quarter" idx="3"/>
          </p:nvPr>
        </p:nvSpPr>
        <p:spPr>
          <a:xfrm>
            <a:off x="914400" y="4343400"/>
            <a:ext cx="50292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5126" name="Footer Placeholder 5125"/>
          <p:cNvSpPr>
            <a:spLocks noGrp="1"/>
          </p:cNvSpPr>
          <p:nvPr>
            <p:ph type="ftr" sz="quarter" idx="4"/>
          </p:nvPr>
        </p:nvSpPr>
        <p:spPr>
          <a:xfrm>
            <a:off x="0" y="8686800"/>
            <a:ext cx="2971800" cy="457200"/>
          </a:xfrm>
          <a:prstGeom prst="rect">
            <a:avLst/>
          </a:prstGeom>
          <a:noFill/>
          <a:ln w="9525">
            <a:noFill/>
          </a:ln>
        </p:spPr>
        <p:txBody>
          <a:bodyPr anchor="b" anchorCtr="0"/>
          <a:p>
            <a:pPr lvl="0"/>
            <a:endParaRPr lang="en-US" sz="1200" dirty="0"/>
          </a:p>
        </p:txBody>
      </p:sp>
      <p:sp>
        <p:nvSpPr>
          <p:cNvPr id="5127" name="Slide Number Placeholder 5126"/>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en-US" altLang="x-none"/>
            </a:fld>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16657"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9724"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ltLang="x-none"/>
          </a:p>
        </p:txBody>
      </p:sp>
      <p:sp>
        <p:nvSpPr>
          <p:cNvPr id="8" name="Footer Placeholder 7"/>
          <p:cNvSpPr>
            <a:spLocks noGrp="1"/>
          </p:cNvSpPr>
          <p:nvPr>
            <p:ph type="ftr" sz="quarter" idx="11"/>
          </p:nvPr>
        </p:nvSpPr>
        <p:spPr/>
        <p:txBody>
          <a:bodyPr/>
          <a:lstStyle/>
          <a:p>
            <a:pPr lvl="0"/>
            <a:r>
              <a:rPr lang="en-US" dirty="0"/>
              <a:t>Henric Johnson</a:t>
            </a:r>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ltLang="x-none"/>
          </a:p>
        </p:txBody>
      </p:sp>
      <p:sp>
        <p:nvSpPr>
          <p:cNvPr id="4" name="Footer Placeholder 3"/>
          <p:cNvSpPr>
            <a:spLocks noGrp="1"/>
          </p:cNvSpPr>
          <p:nvPr>
            <p:ph type="ftr" sz="quarter" idx="11"/>
          </p:nvPr>
        </p:nvSpPr>
        <p:spPr/>
        <p:txBody>
          <a:bodyPr/>
          <a:lstStyle/>
          <a:p>
            <a:pPr lvl="0"/>
            <a:r>
              <a:rPr lang="en-US" dirty="0"/>
              <a:t>Henric Johnson</a:t>
            </a:r>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ltLang="x-none"/>
          </a:p>
        </p:txBody>
      </p:sp>
      <p:sp>
        <p:nvSpPr>
          <p:cNvPr id="3" name="Footer Placeholder 2"/>
          <p:cNvSpPr>
            <a:spLocks noGrp="1"/>
          </p:cNvSpPr>
          <p:nvPr>
            <p:ph type="ftr" sz="quarter" idx="11"/>
          </p:nvPr>
        </p:nvSpPr>
        <p:spPr/>
        <p:txBody>
          <a:bodyPr/>
          <a:lstStyle/>
          <a:p>
            <a:pPr lvl="0"/>
            <a:r>
              <a:rPr lang="en-US" dirty="0"/>
              <a:t>Henric Johnson</a:t>
            </a:r>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a:spLocks noGrp="1"/>
          </p:cNvSpPr>
          <p:nvPr>
            <p:ph type="title"/>
          </p:nvPr>
        </p:nvSpPr>
        <p:spPr>
          <a:xfrm>
            <a:off x="685800" y="609600"/>
            <a:ext cx="7772400" cy="1143000"/>
          </a:xfrm>
          <a:prstGeom prst="rect">
            <a:avLst/>
          </a:prstGeom>
          <a:noFill/>
          <a:ln w="9525">
            <a:noFill/>
          </a:ln>
        </p:spPr>
        <p:txBody>
          <a:bodyPr anchor="ctr" anchorCtr="0"/>
          <a:p>
            <a:pPr lvl="0"/>
            <a:r>
              <a:rPr dirty="0"/>
              <a:t>Click to edit Master title style</a:t>
            </a:r>
            <a:endParaRPr dirty="0"/>
          </a:p>
        </p:txBody>
      </p:sp>
      <p:sp>
        <p:nvSpPr>
          <p:cNvPr id="1027" name="Text Placeholder 1026"/>
          <p:cNvSpPr>
            <a:spLocks noGrp="1"/>
          </p:cNvSpPr>
          <p:nvPr>
            <p:ph type="body" idx="1"/>
          </p:nvPr>
        </p:nvSpPr>
        <p:spPr>
          <a:xfrm>
            <a:off x="685800" y="19812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Date Placeholder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fld id="{BB962C8B-B14F-4D97-AF65-F5344CB8AC3E}" type="datetime1">
              <a:rPr lang="en-US" altLang="x-none"/>
            </a:fld>
            <a:endParaRPr lang="en-US" altLang="x-none"/>
          </a:p>
        </p:txBody>
      </p:sp>
      <p:sp>
        <p:nvSpPr>
          <p:cNvPr id="1029" name="Footer Placeholder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r>
              <a:rPr lang="en-US" dirty="0"/>
              <a:t>Henric Johnson</a:t>
            </a:r>
            <a:endParaRPr lang="en-US" dirty="0"/>
          </a:p>
        </p:txBody>
      </p:sp>
      <p:sp>
        <p:nvSpPr>
          <p:cNvPr id="1030" name="Slide Number Placeholder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050" name="Title 2049"/>
          <p:cNvSpPr>
            <a:spLocks noGrp="1"/>
          </p:cNvSpPr>
          <p:nvPr>
            <p:ph type="ctrTitle"/>
          </p:nvPr>
        </p:nvSpPr>
        <p:spPr>
          <a:xfrm>
            <a:off x="685800" y="1066800"/>
            <a:ext cx="7772400" cy="1143000"/>
          </a:xfrm>
        </p:spPr>
        <p:txBody>
          <a:bodyPr anchor="ctr" anchorCtr="0"/>
          <a:p>
            <a:pPr defTabSz="914400">
              <a:buClrTx/>
              <a:buSzTx/>
              <a:buFontTx/>
              <a:buNone/>
            </a:pPr>
            <a:r>
              <a:rPr lang="en-IN" sz="7200" kern="1200" baseline="0">
                <a:latin typeface="Comic Sans MS" panose="030F0702030302020204" pitchFamily="66" charset="0"/>
              </a:rPr>
              <a:t>Lecture 24</a:t>
            </a:r>
            <a:endParaRPr lang="en-IN" sz="7200" kern="1200" baseline="0">
              <a:latin typeface="Comic Sans MS" panose="030F0702030302020204" pitchFamily="66" charset="0"/>
            </a:endParaRPr>
          </a:p>
        </p:txBody>
      </p:sp>
      <p:sp>
        <p:nvSpPr>
          <p:cNvPr id="2051" name="Subtitle 2050"/>
          <p:cNvSpPr>
            <a:spLocks noGrp="1"/>
          </p:cNvSpPr>
          <p:nvPr>
            <p:ph type="subTitle" idx="1"/>
          </p:nvPr>
        </p:nvSpPr>
        <p:spPr>
          <a:xfrm>
            <a:off x="1066800" y="2667000"/>
            <a:ext cx="6781800" cy="1752600"/>
          </a:xfrm>
        </p:spPr>
        <p:txBody>
          <a:bodyPr/>
          <a:p>
            <a:pPr defTabSz="914400">
              <a:buClrTx/>
              <a:buSzTx/>
              <a:buFontTx/>
            </a:pPr>
            <a:r>
              <a:rPr lang="sv-SE" sz="4800" b="1" kern="1200" baseline="0" dirty="0">
                <a:latin typeface="Comic Sans MS" panose="030F0702030302020204" pitchFamily="66" charset="0"/>
              </a:rPr>
              <a:t>Network Management Security</a:t>
            </a:r>
            <a:endParaRPr lang="sv-SE" sz="4800" b="1" kern="1200" baseline="0" dirty="0">
              <a:latin typeface="Comic Sans MS" panose="030F0702030302020204" pitchFamily="66" charset="0"/>
            </a:endParaRPr>
          </a:p>
          <a:p>
            <a:pPr defTabSz="914400">
              <a:buClrTx/>
              <a:buSzTx/>
              <a:buFontTx/>
            </a:pPr>
            <a:r>
              <a:rPr lang="en-IN" sz="4800" b="1" kern="1200" baseline="0" dirty="0">
                <a:latin typeface="Comic Sans MS" panose="030F0702030302020204" pitchFamily="66" charset="0"/>
              </a:rPr>
              <a:t>26/09/2022</a:t>
            </a:r>
            <a:endParaRPr lang="en-IN" sz="4800" b="1" kern="1200" baseline="0" dirty="0">
              <a:latin typeface="Comic Sans MS" panose="030F0702030302020204" pitchFamily="66" charset="0"/>
            </a:endParaRPr>
          </a:p>
        </p:txBody>
      </p:sp>
      <p:sp>
        <p:nvSpPr>
          <p:cNvPr id="2054" name="Rectangles 2053"/>
          <p:cNvSpPr/>
          <p:nvPr/>
        </p:nvSpPr>
        <p:spPr>
          <a:xfrm>
            <a:off x="3810000" y="6248400"/>
            <a:ext cx="1447800" cy="304800"/>
          </a:xfrm>
          <a:prstGeom prst="rect">
            <a:avLst/>
          </a:prstGeom>
          <a:solidFill>
            <a:schemeClr val="bg1"/>
          </a:solidFill>
          <a:ln w="9525">
            <a:noFill/>
          </a:ln>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Seven MIB Groups</a:t>
            </a:r>
            <a:br>
              <a:rPr lang="en-IN" altLang="en-US">
                <a:sym typeface="+mn-ea"/>
              </a:rPr>
            </a:br>
            <a:endParaRPr 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6" name="Content Placeholder 5" descr="11"/>
          <p:cNvPicPr>
            <a:picLocks noChangeAspect="1"/>
          </p:cNvPicPr>
          <p:nvPr>
            <p:ph idx="1"/>
          </p:nvPr>
        </p:nvPicPr>
        <p:blipFill>
          <a:blip r:embed="rId1"/>
          <a:stretch>
            <a:fillRect/>
          </a:stretch>
        </p:blipFill>
        <p:spPr>
          <a:xfrm>
            <a:off x="1061720" y="1988820"/>
            <a:ext cx="5394960" cy="3086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285115"/>
            <a:ext cx="7772400" cy="5818505"/>
          </a:xfrm>
        </p:spPr>
        <p:txBody>
          <a:bodyPr/>
          <a:p>
            <a:r>
              <a:rPr lang="en-IN" altLang="en-US"/>
              <a:t>Dispatcher:</a:t>
            </a:r>
            <a:endParaRPr lang="en-IN" altLang="en-US"/>
          </a:p>
          <a:p>
            <a:pPr marL="0" indent="0">
              <a:buNone/>
            </a:pPr>
            <a:r>
              <a:rPr lang="en-IN" altLang="en-US"/>
              <a:t> It is used to send and receive messages. It tries to determine the version of each received messages (v1,v2,v3) and if the version is supported, hands the message off to the message processing system. </a:t>
            </a:r>
            <a:endParaRPr lang="en-IN" altLang="en-US"/>
          </a:p>
          <a:p>
            <a:pPr marL="0" indent="0">
              <a:buNone/>
            </a:pPr>
            <a:r>
              <a:rPr lang="en-IN" altLang="en-US"/>
              <a:t>The Dispatcher also sends SNMP Messages to other entities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285115"/>
            <a:ext cx="7772400" cy="5818505"/>
          </a:xfrm>
        </p:spPr>
        <p:txBody>
          <a:bodyPr/>
          <a:p>
            <a:r>
              <a:rPr lang="en-IN" altLang="en-US"/>
              <a:t>Message Processing subsystem:</a:t>
            </a:r>
            <a:endParaRPr lang="en-IN" altLang="en-US"/>
          </a:p>
          <a:p>
            <a:r>
              <a:rPr lang="en-IN" altLang="en-US"/>
              <a:t>The message processing subsystem prepares messages to be sent and extracts data from received messages. </a:t>
            </a:r>
            <a:endParaRPr lang="en-IN" altLang="en-US"/>
          </a:p>
          <a:p>
            <a:r>
              <a:rPr lang="en-IN" altLang="en-US"/>
              <a:t>It can contain multiple message processing modules.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403860"/>
            <a:ext cx="7772400" cy="5692140"/>
          </a:xfrm>
        </p:spPr>
        <p:txBody>
          <a:bodyPr/>
          <a:p>
            <a:r>
              <a:rPr lang="en-IN" altLang="en-US"/>
              <a:t>Security Subsystem:</a:t>
            </a:r>
            <a:endParaRPr lang="en-IN" altLang="en-US"/>
          </a:p>
          <a:p>
            <a:r>
              <a:rPr lang="en-IN" altLang="en-US"/>
              <a:t>It provides authentication and privacy services.</a:t>
            </a:r>
            <a:endParaRPr lang="en-IN" altLang="en-US"/>
          </a:p>
          <a:p>
            <a:r>
              <a:rPr lang="en-IN" altLang="en-US"/>
              <a:t>Authentication uses either community strings(SNMP v1 and v2) or V3 user based authentication.</a:t>
            </a:r>
            <a:endParaRPr lang="en-IN" altLang="en-US"/>
          </a:p>
          <a:p>
            <a:r>
              <a:rPr lang="en-IN" altLang="en-US"/>
              <a:t>User based authentication uses MD5 or SHA algorithms to authenticate users without sending a password in the clear text</a:t>
            </a:r>
            <a:endParaRPr lang="en-IN" altLang="en-US"/>
          </a:p>
          <a:p>
            <a:r>
              <a:rPr lang="en-IN" altLang="en-US"/>
              <a:t>Privacy services uses DES or AES for encryption</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403860"/>
            <a:ext cx="7772400" cy="5692140"/>
          </a:xfrm>
        </p:spPr>
        <p:txBody>
          <a:bodyPr/>
          <a:p>
            <a:r>
              <a:rPr lang="en-IN" altLang="en-US"/>
              <a:t>Access Control Subsystem:</a:t>
            </a:r>
            <a:endParaRPr lang="en-IN" altLang="en-US"/>
          </a:p>
          <a:p>
            <a:r>
              <a:rPr lang="en-IN" altLang="en-US"/>
              <a:t>It is responsible for controlling access to MIB objects. You can control what objects a user can access as well what operations she is allowed to perform on those objects.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
        <p:nvSpPr>
          <p:cNvPr id="3" name="Rectangular Callout 2"/>
          <p:cNvSpPr/>
          <p:nvPr/>
        </p:nvSpPr>
        <p:spPr>
          <a:xfrm>
            <a:off x="1421765" y="1898650"/>
            <a:ext cx="5172075" cy="211201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IN" altLang="en-US">
                <a:solidFill>
                  <a:schemeClr val="tx1"/>
                </a:solidFill>
                <a:effectLst>
                  <a:outerShdw blurRad="38100" dist="19050" dir="2700000" algn="tl" rotWithShape="0">
                    <a:schemeClr val="dk1">
                      <a:alpha val="40000"/>
                    </a:schemeClr>
                  </a:outerShdw>
                </a:effectLst>
              </a:rPr>
              <a:t>It generates get, getnext, getbulk and set requests and processes the responses</a:t>
            </a:r>
            <a:endParaRPr lang="en-IN" altLang="en-US">
              <a:solidFill>
                <a:schemeClr val="tx1"/>
              </a:solidFill>
              <a:effectLst>
                <a:outerShdw blurRad="38100" dist="19050" dir="2700000" algn="tl" rotWithShape="0">
                  <a:schemeClr val="dk1">
                    <a:alpha val="40000"/>
                  </a:schemeClr>
                </a:outerShdw>
              </a:effectLst>
            </a:endParaRPr>
          </a:p>
          <a:p>
            <a:pPr algn="ctr"/>
            <a:r>
              <a:rPr lang="en-IN" altLang="en-US">
                <a:solidFill>
                  <a:schemeClr val="tx1"/>
                </a:solidFill>
                <a:effectLst>
                  <a:outerShdw blurRad="38100" dist="19050" dir="2700000" algn="tl" rotWithShape="0">
                    <a:schemeClr val="dk1">
                      <a:alpha val="40000"/>
                    </a:schemeClr>
                  </a:outerShdw>
                </a:effectLst>
              </a:rPr>
              <a:t>It can issue queriesand set requests against entities on routers, switches, unix host etc</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
        <p:nvSpPr>
          <p:cNvPr id="3" name="Rectangular Callout 2"/>
          <p:cNvSpPr/>
          <p:nvPr/>
        </p:nvSpPr>
        <p:spPr>
          <a:xfrm>
            <a:off x="1719580" y="2254250"/>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responds to get, getnext, getbulk and set requests. This application is implemented by an entity such as cisco router or unix host. </a:t>
            </a:r>
            <a:endParaRPr lang="en-IN" altLang="en-US">
              <a:solidFill>
                <a:schemeClr val="tx1"/>
              </a:solidFill>
              <a:effectLst>
                <a:outerShdw blurRad="38100" dist="19050" dir="2700000" algn="tl" rotWithShape="0">
                  <a:schemeClr val="dk1">
                    <a:alpha val="40000"/>
                  </a:schemeClr>
                </a:outerShdw>
              </a:effectLst>
            </a:endParaRPr>
          </a:p>
          <a:p>
            <a:pPr algn="l"/>
            <a:r>
              <a:rPr lang="en-IN" altLang="en-US">
                <a:solidFill>
                  <a:schemeClr val="tx1"/>
                </a:solidFill>
                <a:effectLst>
                  <a:outerShdw blurRad="38100" dist="19050" dir="2700000" algn="tl" rotWithShape="0">
                    <a:schemeClr val="dk1">
                      <a:alpha val="40000"/>
                    </a:schemeClr>
                  </a:outerShdw>
                </a:effectLst>
              </a:rPr>
              <a:t>for V1 and V2 it is implemented by SNMP Agent</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2681605" y="2258695"/>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generates SNMP traps and notifications. The application is implemented by an entity such as a router or Unix hosts.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3491865" y="1583690"/>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receives the traps and inform messages. It is implemented by NMS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3074" name="Title 3073"/>
          <p:cNvSpPr>
            <a:spLocks noGrp="1"/>
          </p:cNvSpPr>
          <p:nvPr>
            <p:ph type="title"/>
          </p:nvPr>
        </p:nvSpPr>
        <p:spPr/>
        <p:txBody>
          <a:bodyPr anchor="ctr" anchorCtr="0"/>
          <a:p>
            <a:r>
              <a:rPr lang="sv-SE" dirty="0"/>
              <a:t>Outline</a:t>
            </a:r>
            <a:endParaRPr dirty="0"/>
          </a:p>
        </p:txBody>
      </p:sp>
      <p:sp>
        <p:nvSpPr>
          <p:cNvPr id="3075" name="Text Placeholder 3074"/>
          <p:cNvSpPr>
            <a:spLocks noGrp="1"/>
          </p:cNvSpPr>
          <p:nvPr>
            <p:ph type="body" idx="1"/>
          </p:nvPr>
        </p:nvSpPr>
        <p:spPr/>
        <p:txBody>
          <a:bodyPr/>
          <a:p>
            <a:r>
              <a:rPr lang="sv-SE" dirty="0"/>
              <a:t>Basic Concepts of SNMP</a:t>
            </a:r>
            <a:endParaRPr lang="sv-SE" dirty="0"/>
          </a:p>
          <a:p>
            <a:r>
              <a:rPr lang="sv-SE" dirty="0"/>
              <a:t>SNMPv1 Community Facility</a:t>
            </a:r>
            <a:endParaRPr lang="sv-SE" dirty="0"/>
          </a:p>
          <a:p>
            <a:r>
              <a:rPr lang="sv-SE" dirty="0"/>
              <a:t>SNMPv3</a:t>
            </a:r>
            <a:endParaRPr lang="sv-SE" dirty="0"/>
          </a:p>
          <a:p>
            <a:pPr marL="0" indent="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4436745" y="1494155"/>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facilitates message passing between entities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6386" name="Title 16385"/>
          <p:cNvSpPr>
            <a:spLocks noGrp="1"/>
          </p:cNvSpPr>
          <p:nvPr>
            <p:ph type="title"/>
          </p:nvPr>
        </p:nvSpPr>
        <p:spPr>
          <a:xfrm>
            <a:off x="685800" y="304800"/>
            <a:ext cx="7772400" cy="1143000"/>
          </a:xfrm>
        </p:spPr>
        <p:txBody>
          <a:bodyPr anchor="ctr" anchorCtr="0"/>
          <a:p>
            <a:r>
              <a:rPr lang="sv-SE" dirty="0"/>
              <a:t>Traditional SNMP Manager</a:t>
            </a:r>
            <a:endParaRPr lang="sv-SE" dirty="0"/>
          </a:p>
        </p:txBody>
      </p:sp>
      <p:graphicFrame>
        <p:nvGraphicFramePr>
          <p:cNvPr id="16387" name="Text Placeholder 16386"/>
          <p:cNvGraphicFramePr>
            <a:graphicFrameLocks noGrp="1"/>
          </p:cNvGraphicFramePr>
          <p:nvPr>
            <p:ph type="body" idx="1"/>
          </p:nvPr>
        </p:nvGraphicFramePr>
        <p:xfrm>
          <a:off x="2286000" y="1295400"/>
          <a:ext cx="4776788" cy="5257800"/>
        </p:xfrm>
        <a:graphic>
          <a:graphicData uri="http://schemas.openxmlformats.org/presentationml/2006/ole">
            <mc:AlternateContent xmlns:mc="http://schemas.openxmlformats.org/markup-compatibility/2006">
              <mc:Choice xmlns:v="urn:schemas-microsoft-com:vml" Requires="v">
                <p:oleObj spid="_x0000_s3079" name="" r:id="rId1" imgW="6019800" imgH="6629400" progId="Paint.Picture">
                  <p:embed/>
                </p:oleObj>
              </mc:Choice>
              <mc:Fallback>
                <p:oleObj name="" r:id="rId1" imgW="6019800" imgH="6629400" progId="Paint.Picture">
                  <p:embed/>
                  <p:pic>
                    <p:nvPicPr>
                      <p:cNvPr id="0" name="Picture 3078"/>
                      <p:cNvPicPr/>
                      <p:nvPr/>
                    </p:nvPicPr>
                    <p:blipFill>
                      <a:blip r:embed="rId2"/>
                      <a:stretch>
                        <a:fillRect/>
                      </a:stretch>
                    </p:blipFill>
                    <p:spPr>
                      <a:xfrm>
                        <a:off x="2286000" y="1295400"/>
                        <a:ext cx="4776788" cy="5257800"/>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7410" name="Title 17409"/>
          <p:cNvSpPr>
            <a:spLocks noGrp="1"/>
          </p:cNvSpPr>
          <p:nvPr>
            <p:ph type="title"/>
          </p:nvPr>
        </p:nvSpPr>
        <p:spPr>
          <a:xfrm>
            <a:off x="685800" y="381000"/>
            <a:ext cx="7772400" cy="1143000"/>
          </a:xfrm>
        </p:spPr>
        <p:txBody>
          <a:bodyPr anchor="ctr" anchorCtr="0"/>
          <a:p>
            <a:r>
              <a:rPr lang="sv-SE" dirty="0"/>
              <a:t>Traditional SNMP Agent</a:t>
            </a:r>
            <a:endParaRPr lang="sv-SE" dirty="0"/>
          </a:p>
        </p:txBody>
      </p:sp>
      <p:graphicFrame>
        <p:nvGraphicFramePr>
          <p:cNvPr id="17412" name="Text Placeholder 17411"/>
          <p:cNvGraphicFramePr>
            <a:graphicFrameLocks noGrp="1"/>
          </p:cNvGraphicFramePr>
          <p:nvPr>
            <p:ph type="body" idx="1"/>
          </p:nvPr>
        </p:nvGraphicFramePr>
        <p:xfrm>
          <a:off x="2171700" y="1447800"/>
          <a:ext cx="4722813" cy="5257800"/>
        </p:xfrm>
        <a:graphic>
          <a:graphicData uri="http://schemas.openxmlformats.org/presentationml/2006/ole">
            <mc:AlternateContent xmlns:mc="http://schemas.openxmlformats.org/markup-compatibility/2006">
              <mc:Choice xmlns:v="urn:schemas-microsoft-com:vml" Requires="v">
                <p:oleObj spid="_x0000_s3077" name="" r:id="rId1" imgW="5819775" imgH="6477000" progId="Paint.Picture">
                  <p:embed/>
                </p:oleObj>
              </mc:Choice>
              <mc:Fallback>
                <p:oleObj name="" r:id="rId1" imgW="5819775" imgH="6477000" progId="Paint.Picture">
                  <p:embed/>
                  <p:pic>
                    <p:nvPicPr>
                      <p:cNvPr id="0" name="Picture 3076"/>
                      <p:cNvPicPr/>
                      <p:nvPr/>
                    </p:nvPicPr>
                    <p:blipFill>
                      <a:blip r:embed="rId2"/>
                      <a:stretch>
                        <a:fillRect/>
                      </a:stretch>
                    </p:blipFill>
                    <p:spPr>
                      <a:xfrm>
                        <a:off x="2171700" y="1447800"/>
                        <a:ext cx="4722813" cy="5257800"/>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1266" name="Title 11265"/>
          <p:cNvSpPr>
            <a:spLocks noGrp="1"/>
          </p:cNvSpPr>
          <p:nvPr>
            <p:ph type="title"/>
          </p:nvPr>
        </p:nvSpPr>
        <p:spPr/>
        <p:txBody>
          <a:bodyPr anchor="ctr" anchorCtr="0"/>
          <a:p>
            <a:r>
              <a:rPr lang="sv-SE" dirty="0"/>
              <a:t>SNMP v1 and v2</a:t>
            </a:r>
            <a:endParaRPr lang="sv-SE" dirty="0"/>
          </a:p>
        </p:txBody>
      </p:sp>
      <p:sp>
        <p:nvSpPr>
          <p:cNvPr id="11267" name="Text Placeholder 11266"/>
          <p:cNvSpPr>
            <a:spLocks noGrp="1"/>
          </p:cNvSpPr>
          <p:nvPr>
            <p:ph type="body" idx="1"/>
          </p:nvPr>
        </p:nvSpPr>
        <p:spPr/>
        <p:txBody>
          <a:bodyPr/>
          <a:p>
            <a:pPr>
              <a:lnSpc>
                <a:spcPct val="90000"/>
              </a:lnSpc>
            </a:pPr>
            <a:r>
              <a:rPr lang="sv-SE" dirty="0"/>
              <a:t>Trap – an unsolicited message (reporting an alarm condition)</a:t>
            </a:r>
            <a:endParaRPr lang="sv-SE" dirty="0"/>
          </a:p>
          <a:p>
            <a:pPr>
              <a:lnSpc>
                <a:spcPct val="90000"/>
              </a:lnSpc>
            </a:pPr>
            <a:r>
              <a:rPr lang="sv-SE" dirty="0"/>
              <a:t>SNMPv1 is ”connectionless” since it utilizes UDP (rather than TCP) as the transport layer protocol. </a:t>
            </a:r>
            <a:endParaRPr lang="sv-SE" dirty="0"/>
          </a:p>
          <a:p>
            <a:pPr>
              <a:lnSpc>
                <a:spcPct val="90000"/>
              </a:lnSpc>
            </a:pPr>
            <a:r>
              <a:rPr lang="sv-SE" dirty="0"/>
              <a:t>SNMPv2 allows the use of TCP for ”reliable, connection-oriented” service.</a:t>
            </a:r>
            <a:endParaRPr lang="sv-S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5362" name="Title 15361"/>
          <p:cNvSpPr>
            <a:spLocks noGrp="1"/>
          </p:cNvSpPr>
          <p:nvPr>
            <p:ph type="title"/>
          </p:nvPr>
        </p:nvSpPr>
        <p:spPr>
          <a:xfrm>
            <a:off x="685800" y="228600"/>
            <a:ext cx="7772400" cy="1143000"/>
          </a:xfrm>
        </p:spPr>
        <p:txBody>
          <a:bodyPr anchor="ctr" anchorCtr="0"/>
          <a:p>
            <a:r>
              <a:rPr lang="sv-SE" dirty="0"/>
              <a:t>SNMPv3</a:t>
            </a:r>
            <a:endParaRPr lang="sv-SE" dirty="0"/>
          </a:p>
        </p:txBody>
      </p:sp>
      <p:sp>
        <p:nvSpPr>
          <p:cNvPr id="15363" name="Text Placeholder 15362"/>
          <p:cNvSpPr>
            <a:spLocks noGrp="1"/>
          </p:cNvSpPr>
          <p:nvPr>
            <p:ph type="body" idx="1"/>
          </p:nvPr>
        </p:nvSpPr>
        <p:spPr>
          <a:xfrm>
            <a:off x="381000" y="1219200"/>
            <a:ext cx="8153400" cy="1600200"/>
          </a:xfrm>
        </p:spPr>
        <p:txBody>
          <a:bodyPr/>
          <a:p>
            <a:r>
              <a:rPr lang="sv-SE" dirty="0"/>
              <a:t>SNMPv3 defines a security capability to be used in conjunction with SNMPv1 or v2</a:t>
            </a:r>
            <a:endParaRPr lang="sv-SE" dirty="0"/>
          </a:p>
        </p:txBody>
      </p:sp>
      <p:graphicFrame>
        <p:nvGraphicFramePr>
          <p:cNvPr id="15364" name="Object 15363"/>
          <p:cNvGraphicFramePr/>
          <p:nvPr/>
        </p:nvGraphicFramePr>
        <p:xfrm>
          <a:off x="1524000" y="2667000"/>
          <a:ext cx="6096000" cy="3959225"/>
        </p:xfrm>
        <a:graphic>
          <a:graphicData uri="http://schemas.openxmlformats.org/presentationml/2006/ole">
            <mc:AlternateContent xmlns:mc="http://schemas.openxmlformats.org/markup-compatibility/2006">
              <mc:Choice xmlns:v="urn:schemas-microsoft-com:vml" Requires="v">
                <p:oleObj spid="_x0000_s3076" name="" r:id="rId1" imgW="11172825" imgH="7258050" progId="Paint.Picture">
                  <p:embed/>
                </p:oleObj>
              </mc:Choice>
              <mc:Fallback>
                <p:oleObj name="" r:id="rId1" imgW="11172825" imgH="7258050" progId="Paint.Picture">
                  <p:embed/>
                  <p:pic>
                    <p:nvPicPr>
                      <p:cNvPr id="0" name="Picture 3075"/>
                      <p:cNvPicPr/>
                      <p:nvPr/>
                    </p:nvPicPr>
                    <p:blipFill>
                      <a:blip r:embed="rId2"/>
                      <a:stretch>
                        <a:fillRect/>
                      </a:stretch>
                    </p:blipFill>
                    <p:spPr>
                      <a:xfrm>
                        <a:off x="1524000" y="2667000"/>
                        <a:ext cx="6096000" cy="395922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9458" name="Title 19457"/>
          <p:cNvSpPr>
            <a:spLocks noGrp="1"/>
          </p:cNvSpPr>
          <p:nvPr>
            <p:ph type="title"/>
          </p:nvPr>
        </p:nvSpPr>
        <p:spPr>
          <a:xfrm>
            <a:off x="762000" y="304800"/>
            <a:ext cx="7772400" cy="1143000"/>
          </a:xfrm>
        </p:spPr>
        <p:txBody>
          <a:bodyPr anchor="ctr" anchorCtr="0"/>
          <a:p>
            <a:r>
              <a:rPr lang="sv-SE" dirty="0"/>
              <a:t>SNMPv3 Flow</a:t>
            </a:r>
            <a:endParaRPr dirty="0"/>
          </a:p>
        </p:txBody>
      </p:sp>
      <p:graphicFrame>
        <p:nvGraphicFramePr>
          <p:cNvPr id="19459" name="Text Placeholder 19458"/>
          <p:cNvGraphicFramePr>
            <a:graphicFrameLocks noGrp="1"/>
          </p:cNvGraphicFramePr>
          <p:nvPr>
            <p:ph type="body" idx="1"/>
          </p:nvPr>
        </p:nvGraphicFramePr>
        <p:xfrm>
          <a:off x="533400" y="1295400"/>
          <a:ext cx="7848600" cy="5384800"/>
        </p:xfrm>
        <a:graphic>
          <a:graphicData uri="http://schemas.openxmlformats.org/presentationml/2006/ole">
            <mc:AlternateContent xmlns:mc="http://schemas.openxmlformats.org/markup-compatibility/2006">
              <mc:Choice xmlns:v="urn:schemas-microsoft-com:vml" Requires="v">
                <p:oleObj spid="_x0000_s3078" name="" r:id="rId1" imgW="11315700" imgH="7762875" progId="Paint.Picture">
                  <p:embed/>
                </p:oleObj>
              </mc:Choice>
              <mc:Fallback>
                <p:oleObj name="" r:id="rId1" imgW="11315700" imgH="7762875" progId="Paint.Picture">
                  <p:embed/>
                  <p:pic>
                    <p:nvPicPr>
                      <p:cNvPr id="0" name="Picture 3077"/>
                      <p:cNvPicPr/>
                      <p:nvPr/>
                    </p:nvPicPr>
                    <p:blipFill>
                      <a:blip r:embed="rId2"/>
                      <a:stretch>
                        <a:fillRect/>
                      </a:stretch>
                    </p:blipFill>
                    <p:spPr>
                      <a:xfrm>
                        <a:off x="533400" y="1295400"/>
                        <a:ext cx="7848600" cy="5384800"/>
                      </a:xfrm>
                      <a:prstGeom prst="rect">
                        <a:avLst/>
                      </a:prstGeom>
                      <a:noFill/>
                      <a:ln w="38100">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8434" name="Title 18433"/>
          <p:cNvSpPr>
            <a:spLocks noGrp="1"/>
          </p:cNvSpPr>
          <p:nvPr>
            <p:ph type="title"/>
          </p:nvPr>
        </p:nvSpPr>
        <p:spPr/>
        <p:txBody>
          <a:bodyPr anchor="ctr" anchorCtr="0"/>
          <a:p>
            <a:r>
              <a:rPr lang="sv-SE" dirty="0"/>
              <a:t>SNMP3 Message Format with USM</a:t>
            </a:r>
            <a:endParaRPr lang="sv-SE" dirty="0"/>
          </a:p>
        </p:txBody>
      </p:sp>
      <p:graphicFrame>
        <p:nvGraphicFramePr>
          <p:cNvPr id="18435" name="Text Placeholder 18434"/>
          <p:cNvGraphicFramePr>
            <a:graphicFrameLocks noGrp="1"/>
          </p:cNvGraphicFramePr>
          <p:nvPr>
            <p:ph type="body" idx="1"/>
          </p:nvPr>
        </p:nvGraphicFramePr>
        <p:xfrm>
          <a:off x="2286000" y="1905000"/>
          <a:ext cx="4800600" cy="4800600"/>
        </p:xfrm>
        <a:graphic>
          <a:graphicData uri="http://schemas.openxmlformats.org/presentationml/2006/ole">
            <mc:AlternateContent xmlns:mc="http://schemas.openxmlformats.org/markup-compatibility/2006">
              <mc:Choice xmlns:v="urn:schemas-microsoft-com:vml" Requires="v">
                <p:oleObj spid="_x0000_s3081" name="" r:id="rId1" imgW="6086475" imgH="6086475" progId="Paint.Picture">
                  <p:embed/>
                </p:oleObj>
              </mc:Choice>
              <mc:Fallback>
                <p:oleObj name="" r:id="rId1" imgW="6086475" imgH="6086475" progId="Paint.Picture">
                  <p:embed/>
                  <p:pic>
                    <p:nvPicPr>
                      <p:cNvPr id="0" name="Picture 3080"/>
                      <p:cNvPicPr/>
                      <p:nvPr/>
                    </p:nvPicPr>
                    <p:blipFill>
                      <a:blip r:embed="rId2"/>
                      <a:stretch>
                        <a:fillRect/>
                      </a:stretch>
                    </p:blipFill>
                    <p:spPr>
                      <a:xfrm>
                        <a:off x="2286000" y="1905000"/>
                        <a:ext cx="4800600" cy="4800600"/>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0482" name="Title 20481"/>
          <p:cNvSpPr>
            <a:spLocks noGrp="1"/>
          </p:cNvSpPr>
          <p:nvPr>
            <p:ph type="title"/>
          </p:nvPr>
        </p:nvSpPr>
        <p:spPr/>
        <p:txBody>
          <a:bodyPr anchor="ctr" anchorCtr="0"/>
          <a:p>
            <a:r>
              <a:rPr lang="sv-SE" dirty="0"/>
              <a:t>User Security Model (USM)</a:t>
            </a:r>
            <a:endParaRPr lang="sv-SE" dirty="0"/>
          </a:p>
        </p:txBody>
      </p:sp>
      <p:sp>
        <p:nvSpPr>
          <p:cNvPr id="20483" name="Text Placeholder 20482"/>
          <p:cNvSpPr>
            <a:spLocks noGrp="1"/>
          </p:cNvSpPr>
          <p:nvPr>
            <p:ph type="body" idx="1"/>
          </p:nvPr>
        </p:nvSpPr>
        <p:spPr/>
        <p:txBody>
          <a:bodyPr/>
          <a:p>
            <a:pPr>
              <a:lnSpc>
                <a:spcPct val="90000"/>
              </a:lnSpc>
            </a:pPr>
            <a:r>
              <a:rPr lang="sv-SE" dirty="0"/>
              <a:t>Designed to secure against:</a:t>
            </a:r>
            <a:endParaRPr lang="sv-SE" dirty="0"/>
          </a:p>
          <a:p>
            <a:pPr lvl="1">
              <a:lnSpc>
                <a:spcPct val="90000"/>
              </a:lnSpc>
            </a:pPr>
            <a:r>
              <a:rPr lang="sv-SE" dirty="0"/>
              <a:t>Modification of information</a:t>
            </a:r>
            <a:endParaRPr lang="sv-SE" dirty="0"/>
          </a:p>
          <a:p>
            <a:pPr lvl="1">
              <a:lnSpc>
                <a:spcPct val="90000"/>
              </a:lnSpc>
            </a:pPr>
            <a:r>
              <a:rPr lang="sv-SE" dirty="0"/>
              <a:t>Masquerade</a:t>
            </a:r>
            <a:endParaRPr lang="sv-SE" dirty="0"/>
          </a:p>
          <a:p>
            <a:pPr lvl="1">
              <a:lnSpc>
                <a:spcPct val="90000"/>
              </a:lnSpc>
            </a:pPr>
            <a:r>
              <a:rPr lang="sv-SE" dirty="0"/>
              <a:t>Message stream modification</a:t>
            </a:r>
            <a:endParaRPr lang="sv-SE" dirty="0"/>
          </a:p>
          <a:p>
            <a:pPr lvl="1">
              <a:lnSpc>
                <a:spcPct val="90000"/>
              </a:lnSpc>
            </a:pPr>
            <a:r>
              <a:rPr lang="sv-SE" dirty="0"/>
              <a:t>Disclosure</a:t>
            </a:r>
            <a:endParaRPr lang="sv-SE" dirty="0"/>
          </a:p>
          <a:p>
            <a:pPr>
              <a:lnSpc>
                <a:spcPct val="90000"/>
              </a:lnSpc>
            </a:pPr>
            <a:r>
              <a:rPr lang="sv-SE" dirty="0"/>
              <a:t>Not intended to secure against:</a:t>
            </a:r>
            <a:endParaRPr lang="sv-SE" dirty="0"/>
          </a:p>
          <a:p>
            <a:pPr lvl="1">
              <a:lnSpc>
                <a:spcPct val="90000"/>
              </a:lnSpc>
            </a:pPr>
            <a:r>
              <a:rPr lang="sv-SE" dirty="0"/>
              <a:t>Denial of Service (DoS attack)</a:t>
            </a:r>
            <a:endParaRPr lang="sv-SE" dirty="0"/>
          </a:p>
          <a:p>
            <a:pPr lvl="1">
              <a:lnSpc>
                <a:spcPct val="90000"/>
              </a:lnSpc>
            </a:pPr>
            <a:r>
              <a:rPr lang="sv-SE" dirty="0"/>
              <a:t>Traffic analysis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1506" name="Title 21505"/>
          <p:cNvSpPr>
            <a:spLocks noGrp="1"/>
          </p:cNvSpPr>
          <p:nvPr>
            <p:ph type="title"/>
          </p:nvPr>
        </p:nvSpPr>
        <p:spPr/>
        <p:txBody>
          <a:bodyPr anchor="ctr" anchorCtr="0"/>
          <a:p>
            <a:r>
              <a:rPr lang="sv-SE" dirty="0"/>
              <a:t>Key Localization Process</a:t>
            </a:r>
            <a:endParaRPr lang="sv-SE" dirty="0"/>
          </a:p>
        </p:txBody>
      </p:sp>
      <p:graphicFrame>
        <p:nvGraphicFramePr>
          <p:cNvPr id="21507" name="Text Placeholder 21506"/>
          <p:cNvGraphicFramePr>
            <a:graphicFrameLocks noGrp="1"/>
          </p:cNvGraphicFramePr>
          <p:nvPr>
            <p:ph type="body" idx="1"/>
          </p:nvPr>
        </p:nvGraphicFramePr>
        <p:xfrm>
          <a:off x="762000" y="1752600"/>
          <a:ext cx="7513638" cy="4448175"/>
        </p:xfrm>
        <a:graphic>
          <a:graphicData uri="http://schemas.openxmlformats.org/presentationml/2006/ole">
            <mc:AlternateContent xmlns:mc="http://schemas.openxmlformats.org/markup-compatibility/2006">
              <mc:Choice xmlns:v="urn:schemas-microsoft-com:vml" Requires="v">
                <p:oleObj spid="_x0000_s3080" name="" r:id="rId1" imgW="10715625" imgH="6343650" progId="Paint.Picture">
                  <p:embed/>
                </p:oleObj>
              </mc:Choice>
              <mc:Fallback>
                <p:oleObj name="" r:id="rId1" imgW="10715625" imgH="6343650" progId="Paint.Picture">
                  <p:embed/>
                  <p:pic>
                    <p:nvPicPr>
                      <p:cNvPr id="0" name="Picture 3079"/>
                      <p:cNvPicPr/>
                      <p:nvPr/>
                    </p:nvPicPr>
                    <p:blipFill>
                      <a:blip r:embed="rId2"/>
                      <a:stretch>
                        <a:fillRect/>
                      </a:stretch>
                    </p:blipFill>
                    <p:spPr>
                      <a:xfrm>
                        <a:off x="762000" y="1752600"/>
                        <a:ext cx="7513638" cy="4448175"/>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2530" name="Title 22529"/>
          <p:cNvSpPr>
            <a:spLocks noGrp="1"/>
          </p:cNvSpPr>
          <p:nvPr>
            <p:ph type="title"/>
          </p:nvPr>
        </p:nvSpPr>
        <p:spPr/>
        <p:txBody>
          <a:bodyPr anchor="ctr" anchorCtr="0"/>
          <a:p>
            <a:r>
              <a:rPr lang="sv-SE" dirty="0"/>
              <a:t>View-Based Access Control Model (VACM)</a:t>
            </a:r>
            <a:endParaRPr lang="sv-SE" dirty="0"/>
          </a:p>
        </p:txBody>
      </p:sp>
      <p:sp>
        <p:nvSpPr>
          <p:cNvPr id="22531" name="Text Placeholder 22530"/>
          <p:cNvSpPr>
            <a:spLocks noGrp="1"/>
          </p:cNvSpPr>
          <p:nvPr>
            <p:ph type="body" idx="1"/>
          </p:nvPr>
        </p:nvSpPr>
        <p:spPr/>
        <p:txBody>
          <a:bodyPr/>
          <a:p>
            <a:r>
              <a:rPr lang="sv-SE" dirty="0"/>
              <a:t>VACM has two characteristics:</a:t>
            </a:r>
            <a:endParaRPr lang="sv-SE" dirty="0"/>
          </a:p>
          <a:p>
            <a:pPr lvl="1"/>
            <a:r>
              <a:rPr lang="sv-SE" dirty="0"/>
              <a:t>Determines wheter access to a managed object should be allowed.</a:t>
            </a:r>
            <a:endParaRPr lang="sv-SE" dirty="0"/>
          </a:p>
          <a:p>
            <a:pPr lvl="1"/>
            <a:r>
              <a:rPr lang="sv-SE" dirty="0"/>
              <a:t>Make use of an MIB that:</a:t>
            </a:r>
            <a:endParaRPr lang="sv-SE" dirty="0"/>
          </a:p>
          <a:p>
            <a:pPr lvl="2"/>
            <a:r>
              <a:rPr lang="sv-SE" dirty="0"/>
              <a:t>Defines the access control policy for this agent.</a:t>
            </a:r>
            <a:endParaRPr lang="sv-SE" dirty="0"/>
          </a:p>
          <a:p>
            <a:pPr lvl="2"/>
            <a:r>
              <a:rPr lang="sv-SE" dirty="0"/>
              <a:t>Makes it possible for remote configuration to be used.</a:t>
            </a:r>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4098" name="Title 4097"/>
          <p:cNvSpPr>
            <a:spLocks noGrp="1"/>
          </p:cNvSpPr>
          <p:nvPr>
            <p:ph type="title"/>
          </p:nvPr>
        </p:nvSpPr>
        <p:spPr>
          <a:xfrm>
            <a:off x="609600" y="381000"/>
            <a:ext cx="7772400" cy="1143000"/>
          </a:xfrm>
        </p:spPr>
        <p:txBody>
          <a:bodyPr anchor="ctr" anchorCtr="0"/>
          <a:p>
            <a:r>
              <a:rPr lang="sv-SE" dirty="0"/>
              <a:t>Basic Concepts of SNMP</a:t>
            </a:r>
            <a:endParaRPr lang="sv-SE" dirty="0"/>
          </a:p>
        </p:txBody>
      </p:sp>
      <p:sp>
        <p:nvSpPr>
          <p:cNvPr id="4099" name="Text Placeholder 4098"/>
          <p:cNvSpPr>
            <a:spLocks noGrp="1"/>
          </p:cNvSpPr>
          <p:nvPr>
            <p:ph type="body" idx="1"/>
          </p:nvPr>
        </p:nvSpPr>
        <p:spPr>
          <a:xfrm>
            <a:off x="685800" y="1524000"/>
            <a:ext cx="7772400" cy="4114800"/>
          </a:xfrm>
        </p:spPr>
        <p:txBody>
          <a:bodyPr/>
          <a:p>
            <a:pPr>
              <a:lnSpc>
                <a:spcPct val="90000"/>
              </a:lnSpc>
            </a:pPr>
            <a:r>
              <a:rPr lang="sv-SE" sz="2800" dirty="0"/>
              <a:t>An integrated collection of tools for network monitoring and control.</a:t>
            </a:r>
            <a:endParaRPr lang="sv-SE" sz="2800" dirty="0"/>
          </a:p>
          <a:p>
            <a:pPr lvl="1">
              <a:lnSpc>
                <a:spcPct val="90000"/>
              </a:lnSpc>
            </a:pPr>
            <a:r>
              <a:rPr lang="sv-SE" sz="2400" dirty="0"/>
              <a:t>Single operator interface</a:t>
            </a:r>
            <a:endParaRPr lang="sv-SE" sz="2400" dirty="0"/>
          </a:p>
          <a:p>
            <a:pPr lvl="1">
              <a:lnSpc>
                <a:spcPct val="90000"/>
              </a:lnSpc>
            </a:pPr>
            <a:r>
              <a:rPr lang="sv-SE" sz="2400" dirty="0"/>
              <a:t>Minimal amount of separate equipment. Software and network communications capability built into the existing equipment</a:t>
            </a:r>
            <a:endParaRPr lang="sv-SE" sz="2400" dirty="0"/>
          </a:p>
          <a:p>
            <a:pPr>
              <a:lnSpc>
                <a:spcPct val="90000"/>
              </a:lnSpc>
            </a:pPr>
            <a:r>
              <a:rPr lang="sv-SE" sz="2800" dirty="0"/>
              <a:t>SNMP key elements:</a:t>
            </a:r>
            <a:endParaRPr lang="sv-SE" sz="2800" dirty="0"/>
          </a:p>
          <a:p>
            <a:pPr lvl="1">
              <a:lnSpc>
                <a:spcPct val="90000"/>
              </a:lnSpc>
            </a:pPr>
            <a:r>
              <a:rPr lang="sv-SE" sz="2400" dirty="0"/>
              <a:t>Management station</a:t>
            </a:r>
            <a:endParaRPr lang="sv-SE" sz="2400" dirty="0"/>
          </a:p>
          <a:p>
            <a:pPr lvl="1">
              <a:lnSpc>
                <a:spcPct val="90000"/>
              </a:lnSpc>
            </a:pPr>
            <a:r>
              <a:rPr lang="sv-SE" sz="2400" dirty="0"/>
              <a:t>Managament agent</a:t>
            </a:r>
            <a:endParaRPr lang="sv-SE" sz="2400" dirty="0"/>
          </a:p>
          <a:p>
            <a:pPr lvl="1">
              <a:lnSpc>
                <a:spcPct val="90000"/>
              </a:lnSpc>
            </a:pPr>
            <a:r>
              <a:rPr lang="sv-SE" sz="2400" dirty="0"/>
              <a:t>Management information base</a:t>
            </a:r>
            <a:endParaRPr lang="sv-SE" sz="2400" dirty="0"/>
          </a:p>
          <a:p>
            <a:pPr lvl="1">
              <a:lnSpc>
                <a:spcPct val="90000"/>
              </a:lnSpc>
            </a:pPr>
            <a:r>
              <a:rPr lang="sv-SE" sz="2400" dirty="0"/>
              <a:t>Network Management protocol</a:t>
            </a:r>
            <a:endParaRPr lang="sv-SE" sz="2400" dirty="0"/>
          </a:p>
          <a:p>
            <a:pPr lvl="2">
              <a:lnSpc>
                <a:spcPct val="90000"/>
              </a:lnSpc>
            </a:pPr>
            <a:r>
              <a:rPr lang="sv-SE" sz="2000" dirty="0"/>
              <a:t>Get, Set and Notify</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3554" name="Title 23553"/>
          <p:cNvSpPr>
            <a:spLocks noGrp="1"/>
          </p:cNvSpPr>
          <p:nvPr>
            <p:ph type="title"/>
          </p:nvPr>
        </p:nvSpPr>
        <p:spPr>
          <a:xfrm>
            <a:off x="685800" y="228600"/>
            <a:ext cx="7772400" cy="1143000"/>
          </a:xfrm>
        </p:spPr>
        <p:txBody>
          <a:bodyPr anchor="ctr" anchorCtr="0"/>
          <a:p>
            <a:r>
              <a:rPr lang="sv-SE" dirty="0"/>
              <a:t>Access control decision</a:t>
            </a:r>
            <a:endParaRPr dirty="0"/>
          </a:p>
        </p:txBody>
      </p:sp>
      <p:sp>
        <p:nvSpPr>
          <p:cNvPr id="23556" name="Rectangles 23555"/>
          <p:cNvSpPr>
            <a:spLocks noChangeAspect="1"/>
          </p:cNvSpPr>
          <p:nvPr/>
        </p:nvSpPr>
        <p:spPr>
          <a:xfrm>
            <a:off x="-1524000" y="-1447800"/>
            <a:ext cx="12192000" cy="9753600"/>
          </a:xfrm>
          <a:prstGeom prst="rect">
            <a:avLst/>
          </a:prstGeom>
          <a:noFill/>
          <a:ln w="9525">
            <a:noFill/>
          </a:ln>
        </p:spPr>
        <p:txBody>
          <a:bodyPr/>
          <a:p>
            <a:endParaRPr lang="en-US"/>
          </a:p>
        </p:txBody>
      </p:sp>
      <p:graphicFrame>
        <p:nvGraphicFramePr>
          <p:cNvPr id="23558" name="Text Placeholder 23557"/>
          <p:cNvGraphicFramePr>
            <a:graphicFrameLocks noGrp="1"/>
          </p:cNvGraphicFramePr>
          <p:nvPr>
            <p:ph type="body" idx="1"/>
          </p:nvPr>
        </p:nvGraphicFramePr>
        <p:xfrm>
          <a:off x="914400" y="1143000"/>
          <a:ext cx="7086600" cy="5105400"/>
        </p:xfrm>
        <a:graphic>
          <a:graphicData uri="http://schemas.openxmlformats.org/presentationml/2006/ole">
            <mc:AlternateContent xmlns:mc="http://schemas.openxmlformats.org/markup-compatibility/2006">
              <mc:Choice xmlns:v="urn:schemas-microsoft-com:vml" Requires="v">
                <p:oleObj spid="_x0000_s3082" name="" r:id="rId1" imgW="10772775" imgH="7762875" progId="Paint.Picture">
                  <p:embed/>
                </p:oleObj>
              </mc:Choice>
              <mc:Fallback>
                <p:oleObj name="" r:id="rId1" imgW="10772775" imgH="7762875" progId="Paint.Picture">
                  <p:embed/>
                  <p:pic>
                    <p:nvPicPr>
                      <p:cNvPr id="0" name="Picture 3081"/>
                      <p:cNvPicPr/>
                      <p:nvPr/>
                    </p:nvPicPr>
                    <p:blipFill>
                      <a:blip r:embed="rId2"/>
                      <a:stretch>
                        <a:fillRect/>
                      </a:stretch>
                    </p:blipFill>
                    <p:spPr>
                      <a:xfrm>
                        <a:off x="914400" y="1143000"/>
                        <a:ext cx="7086600" cy="5105400"/>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7170" name="Title 7169"/>
          <p:cNvSpPr>
            <a:spLocks noGrp="1"/>
          </p:cNvSpPr>
          <p:nvPr>
            <p:ph type="title"/>
          </p:nvPr>
        </p:nvSpPr>
        <p:spPr/>
        <p:txBody>
          <a:bodyPr anchor="ctr" anchorCtr="0"/>
          <a:p>
            <a:r>
              <a:rPr lang="sv-SE" dirty="0"/>
              <a:t>Protocol context of SNMP</a:t>
            </a:r>
            <a:endParaRPr lang="sv-SE" dirty="0"/>
          </a:p>
        </p:txBody>
      </p:sp>
      <p:graphicFrame>
        <p:nvGraphicFramePr>
          <p:cNvPr id="7171" name="Text Placeholder 7170"/>
          <p:cNvGraphicFramePr>
            <a:graphicFrameLocks noGrp="1"/>
          </p:cNvGraphicFramePr>
          <p:nvPr>
            <p:ph type="body" idx="1"/>
          </p:nvPr>
        </p:nvGraphicFramePr>
        <p:xfrm>
          <a:off x="1371600" y="1981200"/>
          <a:ext cx="6545263" cy="4541838"/>
        </p:xfrm>
        <a:graphic>
          <a:graphicData uri="http://schemas.openxmlformats.org/presentationml/2006/ole">
            <mc:AlternateContent xmlns:mc="http://schemas.openxmlformats.org/markup-compatibility/2006">
              <mc:Choice xmlns:v="urn:schemas-microsoft-com:vml" Requires="v">
                <p:oleObj spid="_x0000_s3076" name="" r:id="rId1" imgW="10829925" imgH="7515225" progId="Paint.Picture">
                  <p:embed/>
                </p:oleObj>
              </mc:Choice>
              <mc:Fallback>
                <p:oleObj name="" r:id="rId1" imgW="10829925" imgH="7515225" progId="Paint.Picture">
                  <p:embed/>
                  <p:pic>
                    <p:nvPicPr>
                      <p:cNvPr id="0" name="Picture 3075"/>
                      <p:cNvPicPr/>
                      <p:nvPr/>
                    </p:nvPicPr>
                    <p:blipFill>
                      <a:blip r:embed="rId2"/>
                      <a:stretch>
                        <a:fillRect/>
                      </a:stretch>
                    </p:blipFill>
                    <p:spPr>
                      <a:xfrm>
                        <a:off x="1371600" y="1981200"/>
                        <a:ext cx="6545263" cy="4541838"/>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6146" name="Title 6145"/>
          <p:cNvSpPr>
            <a:spLocks noGrp="1"/>
          </p:cNvSpPr>
          <p:nvPr>
            <p:ph type="title"/>
          </p:nvPr>
        </p:nvSpPr>
        <p:spPr/>
        <p:txBody>
          <a:bodyPr anchor="ctr" anchorCtr="0"/>
          <a:p>
            <a:r>
              <a:rPr lang="sv-SE" dirty="0"/>
              <a:t>Proxy Configuration</a:t>
            </a:r>
            <a:endParaRPr dirty="0"/>
          </a:p>
        </p:txBody>
      </p:sp>
      <p:graphicFrame>
        <p:nvGraphicFramePr>
          <p:cNvPr id="6147" name="Text Placeholder 6146"/>
          <p:cNvGraphicFramePr>
            <a:graphicFrameLocks noGrp="1"/>
          </p:cNvGraphicFramePr>
          <p:nvPr>
            <p:ph type="body" idx="1"/>
          </p:nvPr>
        </p:nvGraphicFramePr>
        <p:xfrm>
          <a:off x="228600" y="1981200"/>
          <a:ext cx="8610600" cy="4324350"/>
        </p:xfrm>
        <a:graphic>
          <a:graphicData uri="http://schemas.openxmlformats.org/presentationml/2006/ole">
            <mc:AlternateContent xmlns:mc="http://schemas.openxmlformats.org/markup-compatibility/2006">
              <mc:Choice xmlns:v="urn:schemas-microsoft-com:vml" Requires="v">
                <p:oleObj spid="_x0000_s3078" name="" r:id="rId1" imgW="11058525" imgH="5553075" progId="Paint.Picture">
                  <p:embed/>
                </p:oleObj>
              </mc:Choice>
              <mc:Fallback>
                <p:oleObj name="" r:id="rId1" imgW="11058525" imgH="5553075" progId="Paint.Picture">
                  <p:embed/>
                  <p:pic>
                    <p:nvPicPr>
                      <p:cNvPr id="0" name="Picture 3077"/>
                      <p:cNvPicPr/>
                      <p:nvPr/>
                    </p:nvPicPr>
                    <p:blipFill>
                      <a:blip r:embed="rId2"/>
                      <a:stretch>
                        <a:fillRect/>
                      </a:stretch>
                    </p:blipFill>
                    <p:spPr>
                      <a:xfrm>
                        <a:off x="228600" y="1981200"/>
                        <a:ext cx="8610600" cy="4324350"/>
                      </a:xfrm>
                      <a:prstGeom prst="rect">
                        <a:avLst/>
                      </a:prstGeom>
                      <a:noFill/>
                      <a:ln w="38100">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graphicFrame>
        <p:nvGraphicFramePr>
          <p:cNvPr id="9220" name="Object 9219"/>
          <p:cNvGraphicFramePr/>
          <p:nvPr/>
        </p:nvGraphicFramePr>
        <p:xfrm>
          <a:off x="152400" y="152400"/>
          <a:ext cx="8610600" cy="6019800"/>
        </p:xfrm>
        <a:graphic>
          <a:graphicData uri="http://schemas.openxmlformats.org/presentationml/2006/ole">
            <mc:AlternateContent xmlns:mc="http://schemas.openxmlformats.org/markup-compatibility/2006">
              <mc:Choice xmlns:v="urn:schemas-microsoft-com:vml" Requires="v">
                <p:oleObj spid="_x0000_s3077" name="" r:id="rId1" imgW="11249025" imgH="8229600" progId="Paint.Picture">
                  <p:embed/>
                </p:oleObj>
              </mc:Choice>
              <mc:Fallback>
                <p:oleObj name="" r:id="rId1" imgW="11249025" imgH="8229600" progId="Paint.Picture">
                  <p:embed/>
                  <p:pic>
                    <p:nvPicPr>
                      <p:cNvPr id="0" name="Picture 3076"/>
                      <p:cNvPicPr/>
                      <p:nvPr/>
                    </p:nvPicPr>
                    <p:blipFill>
                      <a:blip r:embed="rId2"/>
                      <a:stretch>
                        <a:fillRect/>
                      </a:stretch>
                    </p:blipFill>
                    <p:spPr>
                      <a:xfrm>
                        <a:off x="152400" y="152400"/>
                        <a:ext cx="8610600" cy="601980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SNMP Messages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6" name="Content Placeholder 5" descr="snmp-trap-diagram"/>
          <p:cNvPicPr>
            <a:picLocks noChangeAspect="1"/>
          </p:cNvPicPr>
          <p:nvPr>
            <p:ph idx="1"/>
          </p:nvPr>
        </p:nvPicPr>
        <p:blipFill>
          <a:blip r:embed="rId1"/>
          <a:stretch>
            <a:fillRect/>
          </a:stretch>
        </p:blipFill>
        <p:spPr>
          <a:xfrm>
            <a:off x="142875" y="1809115"/>
            <a:ext cx="9072880" cy="317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Seven MIB Groups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1" name="Content Placeholder 100"/>
          <p:cNvPicPr/>
          <p:nvPr>
            <p:ph idx="1"/>
          </p:nvPr>
        </p:nvPicPr>
        <p:blipFill>
          <a:blip r:embed="rId1"/>
          <a:stretch>
            <a:fillRect/>
          </a:stretch>
        </p:blipFill>
        <p:spPr>
          <a:xfrm>
            <a:off x="685800" y="1988820"/>
            <a:ext cx="7772400" cy="41148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Seven MIB Groups</a:t>
            </a:r>
            <a:br>
              <a:rPr lang="en-IN" altLang="en-US"/>
            </a:br>
            <a:endParaRPr lang="en-US"/>
          </a:p>
        </p:txBody>
      </p:sp>
      <p:sp>
        <p:nvSpPr>
          <p:cNvPr id="3" name="Content Placeholder 2"/>
          <p:cNvSpPr>
            <a:spLocks noGrp="1"/>
          </p:cNvSpPr>
          <p:nvPr>
            <p:ph idx="1"/>
          </p:nvPr>
        </p:nvSpPr>
        <p:spPr/>
        <p:txBody>
          <a:bodyPr/>
          <a:p>
            <a:r>
              <a:rPr lang="en-US" sz="2400"/>
              <a:t>There are three groups defined under snmpModules for applications. They are snmpTargetMIB (node 12), snmpNotificationMIB (node 13), and snmpProxyMIB (node 14).</a:t>
            </a:r>
            <a:endParaRPr lang="en-US" sz="2400"/>
          </a:p>
          <a:p>
            <a:endParaRPr lang="en-US" sz="2400"/>
          </a:p>
          <a:p>
            <a:r>
              <a:rPr lang="en-US" sz="2400"/>
              <a:t>iv) The first two are used for notification generator. The snmpTargetMIB defines MIB objects, which are used to remotely configure the parameters used by a remote SNMP entity. There are two tables in that MIB, which are of specific interest for us</a:t>
            </a:r>
            <a:endParaRPr lang="en-US" sz="2400"/>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3668</Words>
  <Application>WPS Presentation</Application>
  <PresentationFormat>On-screen Show</PresentationFormat>
  <Paragraphs>198</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30</vt:i4>
      </vt:variant>
    </vt:vector>
  </HeadingPairs>
  <TitlesOfParts>
    <vt:vector size="48" baseType="lpstr">
      <vt:lpstr>Arial</vt:lpstr>
      <vt:lpstr>SimSun</vt:lpstr>
      <vt:lpstr>Wingdings</vt:lpstr>
      <vt:lpstr>Times New Roman</vt:lpstr>
      <vt:lpstr>Comic Sans MS</vt:lpstr>
      <vt:lpstr>Microsoft YaHei</vt:lpstr>
      <vt:lpstr>Arial Unicode MS</vt:lpstr>
      <vt:lpstr>Default Design</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Lecture 24</vt:lpstr>
      <vt:lpstr>Outline</vt:lpstr>
      <vt:lpstr>Basic Concepts of SNMP</vt:lpstr>
      <vt:lpstr>Protocol context of SNMP</vt:lpstr>
      <vt:lpstr>Proxy Configuration</vt:lpstr>
      <vt:lpstr>PowerPoint 演示文稿</vt:lpstr>
      <vt:lpstr>SNMP Messages</vt:lpstr>
      <vt:lpstr>Seven MIB Groups</vt:lpstr>
      <vt:lpstr>Seven MIB Groups </vt:lpstr>
      <vt:lpstr>Seven MIB Groups </vt:lpstr>
      <vt:lpstr>SNMP Entity</vt:lpstr>
      <vt:lpstr>PowerPoint 演示文稿</vt:lpstr>
      <vt:lpstr>PowerPoint 演示文稿</vt:lpstr>
      <vt:lpstr>PowerPoint 演示文稿</vt:lpstr>
      <vt:lpstr>PowerPoint 演示文稿</vt:lpstr>
      <vt:lpstr>SNMP Entity</vt:lpstr>
      <vt:lpstr>SNMP Entity</vt:lpstr>
      <vt:lpstr>SNMP Entity</vt:lpstr>
      <vt:lpstr>SNMP Entity</vt:lpstr>
      <vt:lpstr>SNMP Entity</vt:lpstr>
      <vt:lpstr>Traditional SNMP Manager</vt:lpstr>
      <vt:lpstr>Traditional SNMP Agent</vt:lpstr>
      <vt:lpstr>SNMP v1 and v2</vt:lpstr>
      <vt:lpstr>SNMPv3</vt:lpstr>
      <vt:lpstr>SNMPv3 Flow</vt:lpstr>
      <vt:lpstr>SNMP3 Message Format with USM</vt:lpstr>
      <vt:lpstr>User Security Model (USM)</vt:lpstr>
      <vt:lpstr>Key Localization Process</vt:lpstr>
      <vt:lpstr>View-Based Access Control Model (VACM)</vt:lpstr>
      <vt:lpstr>Access control decision</vt:lpstr>
    </vt:vector>
  </TitlesOfParts>
  <Company>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Henric Johnson</dc:creator>
  <cp:lastModifiedBy>user</cp:lastModifiedBy>
  <cp:revision>18</cp:revision>
  <dcterms:created xsi:type="dcterms:W3CDTF">2001-08-03T14:34:00Z</dcterms:created>
  <dcterms:modified xsi:type="dcterms:W3CDTF">2022-09-26T06:17:43Z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970C50C921AB4A3287F912F7FC79A470</vt:lpwstr>
  </property>
  <property fmtid="{D5CDD505-2E9C-101B-9397-08002B2CF9AE}" pid="3" name="KSOProductBuildVer">
    <vt:lpwstr>1033-11.2.0.11306</vt:lpwstr>
  </property>
</Properties>
</file>