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7" r:id="rId3"/>
    <p:sldId id="258" r:id="rId4"/>
    <p:sldId id="415" r:id="rId5"/>
    <p:sldId id="416" r:id="rId6"/>
    <p:sldId id="417" r:id="rId7"/>
    <p:sldId id="418" r:id="rId8"/>
    <p:sldId id="419" r:id="rId9"/>
    <p:sldId id="420" r:id="rId10"/>
    <p:sldId id="422" r:id="rId11"/>
    <p:sldId id="481" r:id="rId12"/>
    <p:sldId id="482" r:id="rId13"/>
    <p:sldId id="424" r:id="rId14"/>
    <p:sldId id="425" r:id="rId15"/>
    <p:sldId id="426" r:id="rId16"/>
    <p:sldId id="484" r:id="rId17"/>
    <p:sldId id="432" r:id="rId18"/>
    <p:sldId id="483" r:id="rId19"/>
    <p:sldId id="433" r:id="rId20"/>
    <p:sldId id="434" r:id="rId21"/>
    <p:sldId id="485" r:id="rId22"/>
    <p:sldId id="435" r:id="rId23"/>
    <p:sldId id="436" r:id="rId24"/>
    <p:sldId id="278" r:id="rId25"/>
  </p:sldIdLst>
  <p:sldSz cx="9144000" cy="5143500"/>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D2D2D2"/>
    <a:srgbClr val="CFCFCF"/>
    <a:srgbClr val="203864"/>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20" d="100"/>
          <a:sy n="120" d="100"/>
        </p:scale>
        <p:origin x="-135" y="-45"/>
      </p:cViewPr>
      <p:guideLst>
        <p:guide orient="horz" pos="1618"/>
        <p:guide pos="306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8" name="Footer Placeholder 7"/>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Footer Placeholder 3"/>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2"/>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smtClean="0">
              <a:ln>
                <a:noFill/>
              </a:ln>
              <a:solidFill>
                <a:srgbClr val="FFFFFF"/>
              </a:solidFill>
              <a:effectLst/>
              <a:uLnTx/>
              <a:uFillTx/>
              <a:latin typeface="Calibri" panose="020F0502020204030204" pitchFamily="34" charset="0"/>
              <a:ea typeface="Microsoft YaHei" panose="020B0503020204020204"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anose="020B0503020204020204"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anose="020B0503020204020204" pitchFamily="34" charset="-122"/>
              </a:defRPr>
            </a:lvl1p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8.wmf"/><Relationship Id="rId3" Type="http://schemas.openxmlformats.org/officeDocument/2006/relationships/image" Target="../media/image10.png"/><Relationship Id="rId2" Type="http://schemas.openxmlformats.org/officeDocument/2006/relationships/image" Target="../media/image7.wmf"/><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en.wikipedia.org/wiki/Iptables"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8.wmf"/><Relationship Id="rId2" Type="http://schemas.openxmlformats.org/officeDocument/2006/relationships/image" Target="../media/image10.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6" name="矩形 391"/>
            <p:cNvSpPr/>
            <p:nvPr/>
          </p:nvSpPr>
          <p:spPr>
            <a:xfrm>
              <a:off x="734742" y="180964"/>
              <a:ext cx="5662021" cy="460348"/>
            </a:xfrm>
            <a:prstGeom prst="rect">
              <a:avLst/>
            </a:prstGeom>
            <a:noFill/>
            <a:ln w="9525">
              <a:noFill/>
            </a:ln>
          </p:spPr>
          <p:txBody>
            <a:bodyPr wrap="square" anchor="t" anchorCtr="0">
              <a:spAutoFit/>
            </a:bodyPr>
            <a:p>
              <a:r>
                <a:rPr lang="en-IN" altLang="en-US" sz="2400" b="1" dirty="0">
                  <a:solidFill>
                    <a:schemeClr val="bg1"/>
                  </a:solidFill>
                  <a:latin typeface="Microsoft YaHei" panose="020B0503020204020204" pitchFamily="34" charset="-122"/>
                  <a:ea typeface="Microsoft YaHei" panose="020B0503020204020204" pitchFamily="34" charset="-122"/>
                </a:rPr>
                <a:t>Computer Network Security</a:t>
              </a:r>
              <a:endParaRPr lang="en-IN" altLang="en-US" sz="2400" b="1" dirty="0">
                <a:solidFill>
                  <a:schemeClr val="bg1"/>
                </a:solidFill>
                <a:latin typeface="Microsoft YaHei" panose="020B0503020204020204" pitchFamily="34" charset="-122"/>
                <a:ea typeface="Microsoft YaHei" panose="020B0503020204020204" pitchFamily="34" charset="-122"/>
              </a:endParaRPr>
            </a:p>
          </p:txBody>
        </p:sp>
      </p:grpSp>
      <p:grpSp>
        <p:nvGrpSpPr>
          <p:cNvPr id="4107" name="Group 12"/>
          <p:cNvGrpSpPr/>
          <p:nvPr/>
        </p:nvGrpSpPr>
        <p:grpSpPr>
          <a:xfrm>
            <a:off x="735013" y="2112963"/>
            <a:ext cx="8408987" cy="574675"/>
            <a:chOff x="0" y="0"/>
            <a:chExt cx="8409514" cy="576002"/>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p>
                <a:pPr algn="l"/>
                <a:r>
                  <a:rPr lang="en-IN" altLang="zh-CN" sz="3600" b="1" dirty="0">
                    <a:solidFill>
                      <a:schemeClr val="bg1"/>
                    </a:solidFill>
                    <a:latin typeface="Gill Sans MT" panose="020B0502020104020203" charset="0"/>
                    <a:ea typeface="Microsoft YaHei" panose="020B0503020204020204" pitchFamily="34" charset="-122"/>
                    <a:cs typeface="Gill Sans MT" panose="020B0502020104020203" charset="0"/>
                    <a:sym typeface="+mn-ea"/>
                  </a:rPr>
                  <a:t>TE - IT</a:t>
                </a:r>
                <a:endParaRPr lang="en-IN" altLang="zh-CN" sz="3600" b="1" dirty="0">
                  <a:solidFill>
                    <a:schemeClr val="bg1"/>
                  </a:solidFill>
                  <a:latin typeface="Gill Sans MT" panose="020B0502020104020203" charset="0"/>
                  <a:ea typeface="Microsoft YaHei" panose="020B0503020204020204" pitchFamily="34" charset="-122"/>
                  <a:cs typeface="Gill Sans MT" panose="020B0502020104020203" charset="0"/>
                  <a:sym typeface="+mn-ea"/>
                </a:endParaRPr>
              </a:p>
            </p:txBody>
          </p:sp>
        </p:grpSp>
        <p:sp>
          <p:nvSpPr>
            <p:cNvPr id="4111" name="矩形 402"/>
            <p:cNvSpPr/>
            <p:nvPr/>
          </p:nvSpPr>
          <p:spPr>
            <a:xfrm>
              <a:off x="679769" y="78421"/>
              <a:ext cx="309899" cy="399701"/>
            </a:xfrm>
            <a:prstGeom prst="rect">
              <a:avLst/>
            </a:prstGeom>
            <a:noFill/>
            <a:ln w="9525">
              <a:noFill/>
            </a:ln>
          </p:spPr>
          <p:txBody>
            <a:bodyPr wrap="none" anchor="t" anchorCtr="0">
              <a:spAutoFit/>
            </a:bodyPr>
            <a:p>
              <a:endParaRPr lang="zh-CN" altLang="en-US" sz="2000" dirty="0">
                <a:solidFill>
                  <a:srgbClr val="7F6000"/>
                </a:solidFill>
                <a:latin typeface="Microsoft YaHei" panose="020B0503020204020204" pitchFamily="34" charset="-122"/>
                <a:ea typeface="Microsoft YaHei" panose="020B0503020204020204" pitchFamily="34" charset="-122"/>
              </a:endParaRPr>
            </a:p>
          </p:txBody>
        </p:sp>
      </p:grpSp>
      <p:sp>
        <p:nvSpPr>
          <p:cNvPr id="4112" name="矩形 406"/>
          <p:cNvSpPr/>
          <p:nvPr/>
        </p:nvSpPr>
        <p:spPr>
          <a:xfrm>
            <a:off x="1208405" y="4126230"/>
            <a:ext cx="3714115" cy="737235"/>
          </a:xfrm>
          <a:prstGeom prst="rect">
            <a:avLst/>
          </a:prstGeom>
          <a:noFill/>
          <a:ln w="9525">
            <a:noFill/>
          </a:ln>
        </p:spPr>
        <p:txBody>
          <a:bodyPr wrap="square" anchor="t" anchorCtr="0">
            <a:spAutoFit/>
          </a:bodyPr>
          <a:p>
            <a:r>
              <a:rPr lang="en-IN" altLang="en-US" sz="1400" dirty="0">
                <a:solidFill>
                  <a:srgbClr val="595959"/>
                </a:solidFill>
                <a:latin typeface="Microsoft YaHei" panose="020B0503020204020204" pitchFamily="34" charset="-122"/>
                <a:ea typeface="Microsoft YaHei" panose="020B0503020204020204" pitchFamily="34" charset="-122"/>
              </a:rPr>
              <a:t>Prof. </a:t>
            </a:r>
            <a:r>
              <a:rPr lang="en-US" altLang="zh-CN" sz="1400" dirty="0">
                <a:solidFill>
                  <a:srgbClr val="595959"/>
                </a:solidFill>
                <a:latin typeface="Microsoft YaHei" panose="020B0503020204020204" pitchFamily="34" charset="-122"/>
                <a:ea typeface="Microsoft YaHei" panose="020B0503020204020204" pitchFamily="34" charset="-122"/>
              </a:rPr>
              <a:t>S</a:t>
            </a:r>
            <a:r>
              <a:rPr lang="en-IN" altLang="en-US" sz="1400" dirty="0">
                <a:solidFill>
                  <a:srgbClr val="595959"/>
                </a:solidFill>
                <a:latin typeface="Microsoft YaHei" panose="020B0503020204020204" pitchFamily="34" charset="-122"/>
                <a:ea typeface="Microsoft YaHei" panose="020B0503020204020204" pitchFamily="34" charset="-122"/>
              </a:rPr>
              <a:t>tella </a:t>
            </a:r>
            <a:r>
              <a:rPr lang="en-US" altLang="zh-CN" sz="1400" dirty="0">
                <a:solidFill>
                  <a:srgbClr val="595959"/>
                </a:solidFill>
                <a:latin typeface="Microsoft YaHei" panose="020B0503020204020204" pitchFamily="34" charset="-122"/>
                <a:ea typeface="Microsoft YaHei" panose="020B0503020204020204" pitchFamily="34" charset="-122"/>
              </a:rPr>
              <a:t>J</a:t>
            </a:r>
            <a:endParaRPr lang="en-US" altLang="zh-CN" sz="1400" dirty="0">
              <a:solidFill>
                <a:srgbClr val="595959"/>
              </a:solidFill>
              <a:latin typeface="Microsoft YaHei" panose="020B0503020204020204" pitchFamily="34" charset="-122"/>
              <a:ea typeface="Microsoft YaHei" panose="020B0503020204020204" pitchFamily="34" charset="-122"/>
            </a:endParaRPr>
          </a:p>
          <a:p>
            <a:r>
              <a:rPr lang="en-IN" altLang="en-US" sz="1400" dirty="0">
                <a:solidFill>
                  <a:srgbClr val="595959"/>
                </a:solidFill>
                <a:latin typeface="Microsoft YaHei" panose="020B0503020204020204" pitchFamily="34" charset="-122"/>
                <a:ea typeface="Microsoft YaHei" panose="020B0503020204020204" pitchFamily="34" charset="-122"/>
              </a:rPr>
              <a:t>Department of Information Technology</a:t>
            </a:r>
            <a:endParaRPr lang="en-US" altLang="zh-CN" sz="1400" dirty="0">
              <a:solidFill>
                <a:srgbClr val="595959"/>
              </a:solidFill>
              <a:latin typeface="Microsoft YaHei" panose="020B0503020204020204" pitchFamily="34" charset="-122"/>
              <a:ea typeface="Microsoft YaHei" panose="020B0503020204020204" pitchFamily="34" charset="-122"/>
            </a:endParaRPr>
          </a:p>
          <a:p>
            <a:r>
              <a:rPr lang="en-US" altLang="zh-CN" sz="1400" dirty="0">
                <a:solidFill>
                  <a:srgbClr val="595959"/>
                </a:solidFill>
                <a:latin typeface="Microsoft YaHei" panose="020B0503020204020204" pitchFamily="34" charset="-122"/>
                <a:ea typeface="Microsoft YaHei" panose="020B0503020204020204" pitchFamily="34" charset="-122"/>
              </a:rPr>
              <a:t>Xavier Institute of Engineering</a:t>
            </a:r>
            <a:endParaRPr lang="en-US" altLang="zh-CN" sz="1400" dirty="0">
              <a:solidFill>
                <a:srgbClr val="595959"/>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2950845" y="2822575"/>
            <a:ext cx="3606165" cy="1198880"/>
          </a:xfrm>
          <a:prstGeom prst="rect">
            <a:avLst/>
          </a:prstGeom>
          <a:noFill/>
        </p:spPr>
        <p:txBody>
          <a:bodyPr wrap="square" rtlCol="0">
            <a:spAutoFit/>
          </a:bodyPr>
          <a:p>
            <a:pPr algn="ctr"/>
            <a:r>
              <a:rPr lang="en-US" altLang="zh-CN" sz="1800" dirty="0">
                <a:solidFill>
                  <a:srgbClr val="595959"/>
                </a:solidFill>
                <a:latin typeface="Microsoft YaHei" panose="020B0503020204020204" pitchFamily="34" charset="-122"/>
                <a:ea typeface="Microsoft YaHei" panose="020B0503020204020204" pitchFamily="34" charset="-122"/>
                <a:sym typeface="+mn-ea"/>
              </a:rPr>
              <a:t>Lecture -</a:t>
            </a:r>
            <a:r>
              <a:rPr lang="en-IN" altLang="en-US" sz="1800" dirty="0">
                <a:solidFill>
                  <a:srgbClr val="595959"/>
                </a:solidFill>
                <a:latin typeface="Microsoft YaHei" panose="020B0503020204020204" pitchFamily="34" charset="-122"/>
                <a:ea typeface="Microsoft YaHei" panose="020B0503020204020204" pitchFamily="34" charset="-122"/>
                <a:sym typeface="+mn-ea"/>
              </a:rPr>
              <a:t>28</a:t>
            </a:r>
            <a:endParaRPr lang="en-US" altLang="zh-CN" sz="1800" dirty="0">
              <a:solidFill>
                <a:srgbClr val="595959"/>
              </a:solidFill>
              <a:latin typeface="Microsoft YaHei" panose="020B0503020204020204" pitchFamily="34" charset="-122"/>
              <a:ea typeface="Microsoft YaHei" panose="020B0503020204020204" pitchFamily="34" charset="-122"/>
            </a:endParaRPr>
          </a:p>
          <a:p>
            <a:pPr algn="ctr"/>
            <a:r>
              <a:rPr lang="en-IN" altLang="en-US" sz="1800" dirty="0">
                <a:solidFill>
                  <a:srgbClr val="595959"/>
                </a:solidFill>
                <a:latin typeface="Microsoft YaHei" panose="020B0503020204020204" pitchFamily="34" charset="-122"/>
                <a:ea typeface="Microsoft YaHei" panose="020B0503020204020204" pitchFamily="34" charset="-122"/>
                <a:sym typeface="+mn-ea"/>
              </a:rPr>
              <a:t>03</a:t>
            </a:r>
            <a:r>
              <a:rPr lang="en-US" altLang="zh-CN" sz="1800" dirty="0">
                <a:solidFill>
                  <a:srgbClr val="595959"/>
                </a:solidFill>
                <a:latin typeface="Microsoft YaHei" panose="020B0503020204020204" pitchFamily="34" charset="-122"/>
                <a:ea typeface="Microsoft YaHei" panose="020B0503020204020204" pitchFamily="34" charset="-122"/>
                <a:sym typeface="+mn-ea"/>
              </a:rPr>
              <a:t>/</a:t>
            </a:r>
            <a:r>
              <a:rPr lang="en-IN" altLang="en-US" sz="1800" dirty="0">
                <a:solidFill>
                  <a:srgbClr val="595959"/>
                </a:solidFill>
                <a:latin typeface="Microsoft YaHei" panose="020B0503020204020204" pitchFamily="34" charset="-122"/>
                <a:ea typeface="Microsoft YaHei" panose="020B0503020204020204" pitchFamily="34" charset="-122"/>
                <a:sym typeface="+mn-ea"/>
              </a:rPr>
              <a:t>10</a:t>
            </a:r>
            <a:r>
              <a:rPr lang="en-US" altLang="zh-CN" sz="1800" dirty="0">
                <a:solidFill>
                  <a:srgbClr val="595959"/>
                </a:solidFill>
                <a:latin typeface="Microsoft YaHei" panose="020B0503020204020204" pitchFamily="34" charset="-122"/>
                <a:ea typeface="Microsoft YaHei" panose="020B0503020204020204" pitchFamily="34" charset="-122"/>
                <a:sym typeface="+mn-ea"/>
              </a:rPr>
              <a:t>/2022</a:t>
            </a:r>
            <a:endParaRPr lang="en-US" altLang="zh-CN" sz="1800" dirty="0">
              <a:solidFill>
                <a:srgbClr val="595959"/>
              </a:solidFill>
              <a:latin typeface="Microsoft YaHei" panose="020B0503020204020204" pitchFamily="34" charset="-122"/>
              <a:ea typeface="Microsoft YaHei" panose="020B0503020204020204" pitchFamily="34" charset="-122"/>
            </a:endParaRPr>
          </a:p>
          <a:p>
            <a:endParaRPr lang="en-US" altLang="zh-CN" sz="1800" b="1" dirty="0">
              <a:solidFill>
                <a:srgbClr val="595959"/>
              </a:solidFill>
              <a:latin typeface="Microsoft YaHei" panose="020B0503020204020204" pitchFamily="34" charset="-122"/>
              <a:ea typeface="Microsoft YaHei" panose="020B0503020204020204" pitchFamily="34" charset="-122"/>
              <a:cs typeface="Arial Black" panose="020B0A04020102020204" charset="0"/>
            </a:endParaRPr>
          </a:p>
          <a:p>
            <a:r>
              <a:rPr lang="en-IN" altLang="en-US" sz="1800" b="1" dirty="0">
                <a:solidFill>
                  <a:srgbClr val="595959"/>
                </a:solidFill>
                <a:latin typeface="Microsoft YaHei" panose="020B0503020204020204" pitchFamily="34" charset="-122"/>
                <a:ea typeface="Microsoft YaHei" panose="020B0503020204020204" pitchFamily="34" charset="-122"/>
                <a:cs typeface="Arial Black" panose="020B0A04020102020204" charset="0"/>
              </a:rPr>
              <a:t>      Session: 12:00 - 1:00 PM</a:t>
            </a:r>
            <a:endParaRPr lang="en-IN" altLang="en-US" sz="1800" b="1" dirty="0">
              <a:solidFill>
                <a:srgbClr val="595959"/>
              </a:solidFill>
              <a:latin typeface="Microsoft YaHei" panose="020B0503020204020204" pitchFamily="34" charset="-122"/>
              <a:ea typeface="Microsoft YaHei" panose="020B0503020204020204" pitchFamily="34" charset="-122"/>
              <a:cs typeface="Arial Black" panose="020B0A04020102020204" charset="0"/>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562203"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Packet Firewall:</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305560" y="1143000"/>
            <a:ext cx="7165975" cy="1476375"/>
          </a:xfrm>
          <a:prstGeom prst="rect">
            <a:avLst/>
          </a:prstGeom>
          <a:noFill/>
        </p:spPr>
        <p:txBody>
          <a:bodyPr wrap="square" rtlCol="0" anchor="t">
            <a:spAutoFit/>
          </a:bodyPr>
          <a:p>
            <a:pPr marL="285750" indent="-285750">
              <a:buFont typeface="Arial" panose="020B0604020202020204" pitchFamily="34" charset="0"/>
              <a:buChar char="•"/>
            </a:pPr>
            <a:r>
              <a:rPr sz="1800">
                <a:sym typeface="+mn-ea"/>
              </a:rPr>
              <a:t>Work at the network level of the OSI model </a:t>
            </a:r>
            <a:endParaRPr sz="1800">
              <a:sym typeface="+mn-ea"/>
            </a:endParaRPr>
          </a:p>
          <a:p>
            <a:pPr marL="285750" indent="-285750">
              <a:buFont typeface="Arial" panose="020B0604020202020204" pitchFamily="34" charset="0"/>
              <a:buChar char="•"/>
            </a:pPr>
            <a:r>
              <a:rPr sz="1800">
                <a:sym typeface="+mn-ea"/>
              </a:rPr>
              <a:t>Each packet is compared to a set of criteria before it is forwarded </a:t>
            </a:r>
            <a:endParaRPr sz="1800">
              <a:sym typeface="+mn-ea"/>
            </a:endParaRPr>
          </a:p>
          <a:p>
            <a:pPr marL="285750" indent="-285750">
              <a:buFont typeface="Arial" panose="020B0604020202020204" pitchFamily="34" charset="0"/>
              <a:buChar char="•"/>
            </a:pPr>
            <a:r>
              <a:rPr sz="1800">
                <a:sym typeface="+mn-ea"/>
              </a:rPr>
              <a:t>Packet filtering firewalls is low cost and low impact on network performance </a:t>
            </a:r>
            <a:endParaRPr sz="1800">
              <a:sym typeface="+mn-ea"/>
            </a:endParaRPr>
          </a:p>
          <a:p>
            <a:pPr marL="285750" indent="-285750">
              <a:buFont typeface="Arial" panose="020B0604020202020204" pitchFamily="34" charset="0"/>
              <a:buChar char="•"/>
            </a:pPr>
            <a:endParaRPr lang="en-IN" altLang="en-US" sz="1800">
              <a:solidFill>
                <a:schemeClr val="tx1"/>
              </a:solidFill>
            </a:endParaRPr>
          </a:p>
        </p:txBody>
      </p:sp>
      <p:pic>
        <p:nvPicPr>
          <p:cNvPr id="21508" name="Content Placeholder 21507" descr="Packet Filtering Firewall"/>
          <p:cNvPicPr>
            <a:picLocks noChangeAspect="1"/>
          </p:cNvPicPr>
          <p:nvPr/>
        </p:nvPicPr>
        <p:blipFill>
          <a:blip r:embed="rId1"/>
          <a:stretch>
            <a:fillRect/>
          </a:stretch>
        </p:blipFill>
        <p:spPr>
          <a:xfrm>
            <a:off x="3157855" y="2036445"/>
            <a:ext cx="5048250" cy="3107055"/>
          </a:xfrm>
          <a:prstGeom prst="rect">
            <a:avLst/>
          </a:prstGeom>
          <a:noFill/>
          <a:ln w="9525">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555852"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Circuit Firewall:</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305560" y="1143000"/>
            <a:ext cx="7165975" cy="1476375"/>
          </a:xfrm>
          <a:prstGeom prst="rect">
            <a:avLst/>
          </a:prstGeom>
          <a:noFill/>
        </p:spPr>
        <p:txBody>
          <a:bodyPr wrap="square" rtlCol="0" anchor="t">
            <a:spAutoFit/>
          </a:bodyPr>
          <a:p>
            <a:pPr marL="285750" indent="-285750">
              <a:buFont typeface="Arial" panose="020B0604020202020204" pitchFamily="34" charset="0"/>
              <a:buChar char="•"/>
            </a:pPr>
            <a:r>
              <a:rPr sz="1800">
                <a:sym typeface="+mn-ea"/>
              </a:rPr>
              <a:t>Circuit level gateways work at the session layer of the OSI model, or the TCP layer of TCP/IP </a:t>
            </a:r>
            <a:endParaRPr sz="1800">
              <a:sym typeface="+mn-ea"/>
            </a:endParaRPr>
          </a:p>
          <a:p>
            <a:pPr marL="285750" indent="-285750">
              <a:buFont typeface="Arial" panose="020B0604020202020204" pitchFamily="34" charset="0"/>
              <a:buChar char="•"/>
            </a:pPr>
            <a:r>
              <a:rPr sz="1800">
                <a:sym typeface="+mn-ea"/>
              </a:rPr>
              <a:t>Monitor TCP handshaking between packets to determine whether a requested session is legitimate. </a:t>
            </a:r>
            <a:endParaRPr sz="1800">
              <a:sym typeface="+mn-ea"/>
            </a:endParaRPr>
          </a:p>
          <a:p>
            <a:pPr marL="285750" indent="-285750">
              <a:buFont typeface="Arial" panose="020B0604020202020204" pitchFamily="34" charset="0"/>
              <a:buChar char="•"/>
            </a:pPr>
            <a:endParaRPr lang="en-IN" altLang="en-US" sz="1800">
              <a:solidFill>
                <a:schemeClr val="tx1"/>
              </a:solidFill>
            </a:endParaRPr>
          </a:p>
        </p:txBody>
      </p:sp>
      <p:pic>
        <p:nvPicPr>
          <p:cNvPr id="24584" name="Content Placeholder 24583" descr="Circuit level Gateway"/>
          <p:cNvPicPr>
            <a:picLocks noChangeAspect="1"/>
          </p:cNvPicPr>
          <p:nvPr/>
        </p:nvPicPr>
        <p:blipFill>
          <a:blip r:embed="rId1"/>
          <a:stretch>
            <a:fillRect/>
          </a:stretch>
        </p:blipFill>
        <p:spPr>
          <a:xfrm>
            <a:off x="4700905" y="2016760"/>
            <a:ext cx="4443095" cy="2928620"/>
          </a:xfrm>
          <a:prstGeom prst="rect">
            <a:avLst/>
          </a:prstGeom>
          <a:noFill/>
          <a:ln w="9525">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670795"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Statefull Firewall</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305560" y="1409700"/>
            <a:ext cx="7165975" cy="2861310"/>
          </a:xfrm>
          <a:prstGeom prst="rect">
            <a:avLst/>
          </a:prstGeom>
          <a:noFill/>
        </p:spPr>
        <p:txBody>
          <a:bodyPr wrap="square" rtlCol="0" anchor="t">
            <a:spAutoFit/>
          </a:bodyPr>
          <a:p>
            <a:pPr marL="285750" indent="-285750">
              <a:buFont typeface="Arial" panose="020B0604020202020204" pitchFamily="34" charset="0"/>
              <a:buChar char="•"/>
            </a:pPr>
            <a:r>
              <a:rPr sz="1800" b="1" dirty="0">
                <a:sym typeface="+mn-ea"/>
              </a:rPr>
              <a:t>Stateful firewalls </a:t>
            </a:r>
            <a:r>
              <a:rPr sz="1800" dirty="0">
                <a:sym typeface="+mn-ea"/>
              </a:rPr>
              <a:t>can tell when packets are part of legitimate sessions originating within a trusted network. </a:t>
            </a:r>
            <a:endParaRPr sz="1800" dirty="0"/>
          </a:p>
          <a:p>
            <a:pPr marL="285750" indent="-285750">
              <a:buFont typeface="Arial" panose="020B0604020202020204" pitchFamily="34" charset="0"/>
              <a:buChar char="•"/>
            </a:pPr>
            <a:endParaRPr sz="1800" dirty="0"/>
          </a:p>
          <a:p>
            <a:pPr marL="285750" indent="-285750">
              <a:buFont typeface="Arial" panose="020B0604020202020204" pitchFamily="34" charset="0"/>
              <a:buChar char="•"/>
            </a:pPr>
            <a:r>
              <a:rPr sz="1800" dirty="0">
                <a:sym typeface="+mn-ea"/>
              </a:rPr>
              <a:t>Stateful firewalls maintain tables containing information on each active connection, including the IP addresses, ports, and sequence numbers of packets. </a:t>
            </a:r>
            <a:endParaRPr sz="1800" dirty="0"/>
          </a:p>
          <a:p>
            <a:pPr marL="285750" indent="-285750">
              <a:buFont typeface="Arial" panose="020B0604020202020204" pitchFamily="34" charset="0"/>
              <a:buChar char="•"/>
            </a:pPr>
            <a:endParaRPr sz="1800" dirty="0"/>
          </a:p>
          <a:p>
            <a:pPr marL="285750" indent="-285750">
              <a:buFont typeface="Arial" panose="020B0604020202020204" pitchFamily="34" charset="0"/>
              <a:buChar char="•"/>
            </a:pPr>
            <a:r>
              <a:rPr sz="1800" dirty="0">
                <a:sym typeface="+mn-ea"/>
              </a:rPr>
              <a:t>Using these tables, stateful firewalls can allow only inbound TCP packets that are in response to a connection initiated from within the internal network.</a:t>
            </a:r>
            <a:endParaRPr lang="en-IN" altLang="en-US" sz="1800" dirty="0">
              <a:sym typeface="+mn-ea"/>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721598"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Statefull Firewall:</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grpSp>
        <p:nvGrpSpPr>
          <p:cNvPr id="13317" name="Group 33"/>
          <p:cNvGrpSpPr/>
          <p:nvPr/>
        </p:nvGrpSpPr>
        <p:grpSpPr>
          <a:xfrm>
            <a:off x="1240155" y="648335"/>
            <a:ext cx="7846060" cy="4060825"/>
            <a:chOff x="152400" y="304800"/>
            <a:chExt cx="9109484" cy="5847635"/>
          </a:xfrm>
        </p:grpSpPr>
        <p:pic>
          <p:nvPicPr>
            <p:cNvPr id="13318" name="Picture 4" descr="06-17f.png"/>
            <p:cNvPicPr>
              <a:picLocks noChangeAspect="1"/>
            </p:cNvPicPr>
            <p:nvPr/>
          </p:nvPicPr>
          <p:blipFill>
            <a:blip r:embed="rId1"/>
            <a:stretch>
              <a:fillRect/>
            </a:stretch>
          </p:blipFill>
          <p:spPr>
            <a:xfrm flipH="1">
              <a:off x="4343400" y="3505200"/>
              <a:ext cx="1344164" cy="1143310"/>
            </a:xfrm>
            <a:prstGeom prst="rect">
              <a:avLst/>
            </a:prstGeom>
            <a:noFill/>
            <a:ln w="9525">
              <a:noFill/>
            </a:ln>
          </p:spPr>
        </p:pic>
        <p:cxnSp>
          <p:nvCxnSpPr>
            <p:cNvPr id="6" name="Shape 5"/>
            <p:cNvCxnSpPr>
              <a:stCxn id="27" idx="1"/>
            </p:cNvCxnSpPr>
            <p:nvPr/>
          </p:nvCxnSpPr>
          <p:spPr>
            <a:xfrm rot="10800000">
              <a:off x="4419023" y="4473471"/>
              <a:ext cx="305470" cy="877568"/>
            </a:xfrm>
            <a:prstGeom prst="bentConnector2">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0" idx="2"/>
            </p:cNvCxnSpPr>
            <p:nvPr/>
          </p:nvCxnSpPr>
          <p:spPr>
            <a:xfrm rot="5400000">
              <a:off x="4877275" y="3557663"/>
              <a:ext cx="229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321" name="Picture 7" descr="05-01c.wmf"/>
            <p:cNvPicPr>
              <a:picLocks noChangeAspect="1"/>
            </p:cNvPicPr>
            <p:nvPr/>
          </p:nvPicPr>
          <p:blipFill>
            <a:blip r:embed="rId2"/>
            <a:stretch>
              <a:fillRect/>
            </a:stretch>
          </p:blipFill>
          <p:spPr>
            <a:xfrm>
              <a:off x="7543800" y="1009650"/>
              <a:ext cx="715844" cy="1581150"/>
            </a:xfrm>
            <a:prstGeom prst="rect">
              <a:avLst/>
            </a:prstGeom>
            <a:noFill/>
            <a:ln w="9525">
              <a:noFill/>
            </a:ln>
          </p:spPr>
        </p:pic>
        <p:pic>
          <p:nvPicPr>
            <p:cNvPr id="13322" name="Picture 8" descr="05-09b.tif"/>
            <p:cNvPicPr>
              <a:picLocks noChangeAspect="1"/>
            </p:cNvPicPr>
            <p:nvPr/>
          </p:nvPicPr>
          <p:blipFill>
            <a:blip r:embed="rId3"/>
            <a:stretch>
              <a:fillRect/>
            </a:stretch>
          </p:blipFill>
          <p:spPr>
            <a:xfrm>
              <a:off x="7085997" y="2805550"/>
              <a:ext cx="1317942" cy="1307592"/>
            </a:xfrm>
            <a:prstGeom prst="rect">
              <a:avLst/>
            </a:prstGeom>
            <a:noFill/>
            <a:ln w="9525">
              <a:noFill/>
            </a:ln>
          </p:spPr>
        </p:pic>
        <p:grpSp>
          <p:nvGrpSpPr>
            <p:cNvPr id="13323" name="Group 9"/>
            <p:cNvGrpSpPr/>
            <p:nvPr/>
          </p:nvGrpSpPr>
          <p:grpSpPr>
            <a:xfrm>
              <a:off x="152400" y="700530"/>
              <a:ext cx="1980577" cy="3231860"/>
              <a:chOff x="152400" y="229460"/>
              <a:chExt cx="1980577" cy="3231860"/>
            </a:xfrm>
          </p:grpSpPr>
          <p:sp>
            <p:nvSpPr>
              <p:cNvPr id="11" name="Rounded Rectangle 10"/>
              <p:cNvSpPr/>
              <p:nvPr/>
            </p:nvSpPr>
            <p:spPr>
              <a:xfrm>
                <a:off x="152400" y="229460"/>
                <a:ext cx="1980577" cy="26656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defRPr>
                </a:lvl1pPr>
                <a:lvl2pPr marL="457200" lvl="1"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2pPr>
                <a:lvl3pPr marL="914400" lvl="2"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3pPr>
                <a:lvl4pPr marL="1371600" lvl="3"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4pPr>
                <a:lvl5pPr marL="1828800" lvl="4"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5pPr>
              </a:lstStyle>
              <a:p>
                <a:pPr lvl="0">
                  <a:buNone/>
                </a:pPr>
                <a:endParaRPr sz="1800" dirty="0">
                  <a:solidFill>
                    <a:srgbClr val="FFFFFF"/>
                  </a:solidFill>
                  <a:latin typeface="Arial" panose="020B0604020202020204" pitchFamily="34" charset="0"/>
                </a:endParaRPr>
              </a:p>
            </p:txBody>
          </p:sp>
          <p:sp>
            <p:nvSpPr>
              <p:cNvPr id="13346" name="TextBox 11"/>
              <p:cNvSpPr txBox="1"/>
              <p:nvPr/>
            </p:nvSpPr>
            <p:spPr>
              <a:xfrm>
                <a:off x="160202" y="2133601"/>
                <a:ext cx="1953497" cy="1327719"/>
              </a:xfrm>
              <a:prstGeom prst="rect">
                <a:avLst/>
              </a:prstGeom>
              <a:noFill/>
              <a:ln w="9525">
                <a:noFill/>
              </a:ln>
            </p:spPr>
            <p:txBody>
              <a:bodyPr wrap="square">
                <a:spAutoFit/>
              </a:bodyPr>
              <a:p>
                <a:r>
                  <a:rPr sz="1800" dirty="0">
                    <a:latin typeface="Batang" pitchFamily="18" charset="-127"/>
                  </a:rPr>
                  <a:t>Trusted internal</a:t>
                </a:r>
                <a:endParaRPr sz="1800" dirty="0">
                  <a:latin typeface="Batang" pitchFamily="18" charset="-127"/>
                </a:endParaRPr>
              </a:p>
              <a:p>
                <a:r>
                  <a:rPr sz="1800" dirty="0">
                    <a:latin typeface="Batang" pitchFamily="18" charset="-127"/>
                  </a:rPr>
                  <a:t>network</a:t>
                </a:r>
                <a:endParaRPr sz="1800" dirty="0">
                  <a:latin typeface="Batang" pitchFamily="18" charset="-127"/>
                </a:endParaRPr>
              </a:p>
            </p:txBody>
          </p:sp>
        </p:grpSp>
        <p:pic>
          <p:nvPicPr>
            <p:cNvPr id="13324" name="Picture 12" descr="05-01a.wmf"/>
            <p:cNvPicPr>
              <a:picLocks noChangeAspect="1"/>
            </p:cNvPicPr>
            <p:nvPr/>
          </p:nvPicPr>
          <p:blipFill>
            <a:blip r:embed="rId4"/>
            <a:stretch>
              <a:fillRect/>
            </a:stretch>
          </p:blipFill>
          <p:spPr>
            <a:xfrm>
              <a:off x="457200" y="1295400"/>
              <a:ext cx="1066800" cy="1060970"/>
            </a:xfrm>
            <a:prstGeom prst="rect">
              <a:avLst/>
            </a:prstGeom>
            <a:noFill/>
            <a:ln w="9525">
              <a:noFill/>
            </a:ln>
          </p:spPr>
        </p:pic>
        <p:cxnSp>
          <p:nvCxnSpPr>
            <p:cNvPr id="14" name="Straight Arrow Connector 13"/>
            <p:cNvCxnSpPr/>
            <p:nvPr/>
          </p:nvCxnSpPr>
          <p:spPr>
            <a:xfrm>
              <a:off x="1809244" y="1002824"/>
              <a:ext cx="5354031" cy="18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1809244" y="1689854"/>
              <a:ext cx="535403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343817" y="700530"/>
              <a:ext cx="913091" cy="53313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050" b="1" i="0" u="none" strike="noStrike" kern="1200" cap="none" spc="0" normalizeH="0" baseline="0" noProof="0" dirty="0">
                  <a:ln>
                    <a:noFill/>
                  </a:ln>
                  <a:solidFill>
                    <a:schemeClr val="tx1"/>
                  </a:solidFill>
                  <a:effectLst/>
                  <a:uLnTx/>
                  <a:uFillTx/>
                  <a:latin typeface="+mn-lt"/>
                  <a:ea typeface="+mn-ea"/>
                  <a:cs typeface="Arial" panose="020B0604020202020204"/>
                </a:rPr>
                <a:t>SYN</a:t>
              </a:r>
              <a:endParaRPr kumimoji="0" lang="en-US" sz="105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900" b="1" i="0" u="none" strike="noStrike" kern="1200" cap="none" spc="0" normalizeH="0" baseline="0" noProof="0" dirty="0" err="1">
                  <a:ln>
                    <a:noFill/>
                  </a:ln>
                  <a:solidFill>
                    <a:schemeClr val="tx1"/>
                  </a:solidFill>
                  <a:effectLst/>
                  <a:uLnTx/>
                  <a:uFillTx/>
                  <a:latin typeface="+mn-lt"/>
                  <a:ea typeface="+mn-ea"/>
                  <a:cs typeface="Arial" panose="020B0604020202020204"/>
                </a:rPr>
                <a:t>Seq</a:t>
              </a:r>
              <a:r>
                <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rPr>
                <a:t> = x</a:t>
              </a:r>
              <a:endPar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rPr>
                <a:t>Port=80</a:t>
              </a:r>
              <a:endPar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endParaRPr>
            </a:p>
          </p:txBody>
        </p:sp>
        <p:sp>
          <p:nvSpPr>
            <p:cNvPr id="17" name="Rectangle 16"/>
            <p:cNvSpPr/>
            <p:nvPr/>
          </p:nvSpPr>
          <p:spPr>
            <a:xfrm>
              <a:off x="2343817" y="1385729"/>
              <a:ext cx="913091" cy="61008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050" b="1" i="0" u="none" strike="noStrike" kern="1200" cap="none" spc="0" normalizeH="0" baseline="0" noProof="0" dirty="0">
                  <a:ln>
                    <a:noFill/>
                  </a:ln>
                  <a:solidFill>
                    <a:schemeClr val="tx1"/>
                  </a:solidFill>
                  <a:effectLst/>
                  <a:uLnTx/>
                  <a:uFillTx/>
                  <a:latin typeface="+mn-lt"/>
                  <a:ea typeface="+mn-ea"/>
                  <a:cs typeface="Arial" panose="020B0604020202020204"/>
                </a:rPr>
                <a:t>SYN-ACK</a:t>
              </a:r>
              <a:endParaRPr kumimoji="0" lang="en-US" sz="105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900" b="1" i="0" u="none" strike="noStrike" kern="1200" cap="none" spc="0" normalizeH="0" baseline="0" noProof="0" dirty="0" err="1">
                  <a:ln>
                    <a:noFill/>
                  </a:ln>
                  <a:solidFill>
                    <a:schemeClr val="tx1"/>
                  </a:solidFill>
                  <a:effectLst/>
                  <a:uLnTx/>
                  <a:uFillTx/>
                  <a:latin typeface="+mn-lt"/>
                  <a:ea typeface="+mn-ea"/>
                  <a:cs typeface="Arial" panose="020B0604020202020204"/>
                </a:rPr>
                <a:t>Seq</a:t>
              </a:r>
              <a:r>
                <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rPr>
                <a:t> = y</a:t>
              </a:r>
              <a:endPar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900" b="1" i="0" u="none" strike="noStrike" kern="1200" cap="none" spc="0" normalizeH="0" baseline="0" noProof="0" dirty="0" err="1">
                  <a:ln>
                    <a:noFill/>
                  </a:ln>
                  <a:solidFill>
                    <a:schemeClr val="tx1"/>
                  </a:solidFill>
                  <a:effectLst/>
                  <a:uLnTx/>
                  <a:uFillTx/>
                  <a:latin typeface="+mn-lt"/>
                  <a:ea typeface="+mn-ea"/>
                  <a:cs typeface="Arial" panose="020B0604020202020204"/>
                </a:rPr>
                <a:t>Ack</a:t>
              </a:r>
              <a:r>
                <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rPr>
                <a:t> = x + 1</a:t>
              </a:r>
              <a:endPar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endParaRPr>
            </a:p>
          </p:txBody>
        </p:sp>
        <p:cxnSp>
          <p:nvCxnSpPr>
            <p:cNvPr id="18" name="Straight Arrow Connector 17"/>
            <p:cNvCxnSpPr/>
            <p:nvPr/>
          </p:nvCxnSpPr>
          <p:spPr>
            <a:xfrm>
              <a:off x="1809244" y="2450169"/>
              <a:ext cx="5354031" cy="18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343817" y="2147875"/>
              <a:ext cx="913091" cy="61008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050" b="1" i="0" u="none" strike="noStrike" kern="1200" cap="none" spc="0" normalizeH="0" baseline="0" noProof="0" dirty="0">
                  <a:ln>
                    <a:noFill/>
                  </a:ln>
                  <a:solidFill>
                    <a:schemeClr val="tx1"/>
                  </a:solidFill>
                  <a:effectLst/>
                  <a:uLnTx/>
                  <a:uFillTx/>
                  <a:latin typeface="+mn-lt"/>
                  <a:ea typeface="+mn-ea"/>
                  <a:cs typeface="Arial" panose="020B0604020202020204"/>
                </a:rPr>
                <a:t>ACK</a:t>
              </a:r>
              <a:endParaRPr kumimoji="0" lang="en-US" sz="105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900" b="1" i="0" u="none" strike="noStrike" kern="1200" cap="none" spc="0" normalizeH="0" baseline="0" noProof="0" dirty="0" err="1">
                  <a:ln>
                    <a:noFill/>
                  </a:ln>
                  <a:solidFill>
                    <a:schemeClr val="tx1"/>
                  </a:solidFill>
                  <a:effectLst/>
                  <a:uLnTx/>
                  <a:uFillTx/>
                  <a:latin typeface="+mn-lt"/>
                  <a:ea typeface="+mn-ea"/>
                  <a:cs typeface="Arial" panose="020B0604020202020204"/>
                </a:rPr>
                <a:t>Seq</a:t>
              </a:r>
              <a:r>
                <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rPr>
                <a:t> = x + 1</a:t>
              </a:r>
              <a:endPar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900" b="1" i="0" u="none" strike="noStrike" kern="1200" cap="none" spc="0" normalizeH="0" baseline="0" noProof="0" dirty="0" err="1">
                  <a:ln>
                    <a:noFill/>
                  </a:ln>
                  <a:solidFill>
                    <a:schemeClr val="tx1"/>
                  </a:solidFill>
                  <a:effectLst/>
                  <a:uLnTx/>
                  <a:uFillTx/>
                  <a:latin typeface="+mn-lt"/>
                  <a:ea typeface="+mn-ea"/>
                  <a:cs typeface="Arial" panose="020B0604020202020204"/>
                </a:rPr>
                <a:t>Ack</a:t>
              </a:r>
              <a:r>
                <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rPr>
                <a:t> = y + 1</a:t>
              </a:r>
              <a:endPar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endParaRPr>
            </a:p>
          </p:txBody>
        </p:sp>
        <p:sp>
          <p:nvSpPr>
            <p:cNvPr id="20" name="Rectangle 19"/>
            <p:cNvSpPr/>
            <p:nvPr/>
          </p:nvSpPr>
          <p:spPr>
            <a:xfrm>
              <a:off x="4800861" y="775646"/>
              <a:ext cx="380178" cy="2667512"/>
            </a:xfrm>
            <a:prstGeom prst="rect">
              <a:avLst/>
            </a:prstGeom>
            <a:solidFill>
              <a:srgbClr val="DDDDDD">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defRPr>
              </a:lvl1pPr>
              <a:lvl2pPr marL="457200" lvl="1"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2pPr>
              <a:lvl3pPr marL="914400" lvl="2"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3pPr>
              <a:lvl4pPr marL="1371600" lvl="3"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4pPr>
              <a:lvl5pPr marL="1828800" lvl="4"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5pPr>
            </a:lstStyle>
            <a:p>
              <a:pPr lvl="0">
                <a:buNone/>
              </a:pPr>
              <a:endParaRPr sz="1800" dirty="0">
                <a:solidFill>
                  <a:srgbClr val="FFFFFF"/>
                </a:solidFill>
                <a:latin typeface="Arial" panose="020B0604020202020204" pitchFamily="34" charset="0"/>
              </a:endParaRPr>
            </a:p>
          </p:txBody>
        </p:sp>
        <p:sp>
          <p:nvSpPr>
            <p:cNvPr id="13332" name="TextBox 20"/>
            <p:cNvSpPr txBox="1"/>
            <p:nvPr/>
          </p:nvSpPr>
          <p:spPr>
            <a:xfrm>
              <a:off x="707141" y="3831337"/>
              <a:ext cx="3629450" cy="929038"/>
            </a:xfrm>
            <a:prstGeom prst="rect">
              <a:avLst/>
            </a:prstGeom>
            <a:noFill/>
            <a:ln w="9525">
              <a:noFill/>
            </a:ln>
          </p:spPr>
          <p:txBody>
            <a:bodyPr wrap="square">
              <a:spAutoFit/>
            </a:bodyPr>
            <a:p>
              <a:r>
                <a:rPr sz="1800" dirty="0">
                  <a:latin typeface="Batang" pitchFamily="18" charset="-127"/>
                </a:rPr>
                <a:t>Allow outbound TCP sessions,</a:t>
              </a:r>
              <a:endParaRPr sz="1800" dirty="0">
                <a:latin typeface="Batang" pitchFamily="18" charset="-127"/>
              </a:endParaRPr>
            </a:p>
            <a:p>
              <a:r>
                <a:rPr sz="1800" dirty="0">
                  <a:latin typeface="Batang" pitchFamily="18" charset="-127"/>
                </a:rPr>
                <a:t>      destination port=80 </a:t>
              </a:r>
              <a:endParaRPr sz="1800" dirty="0">
                <a:latin typeface="Batang" pitchFamily="18" charset="-127"/>
              </a:endParaRPr>
            </a:p>
          </p:txBody>
        </p:sp>
        <p:sp>
          <p:nvSpPr>
            <p:cNvPr id="13333" name="TextBox 21"/>
            <p:cNvSpPr txBox="1"/>
            <p:nvPr/>
          </p:nvSpPr>
          <p:spPr>
            <a:xfrm>
              <a:off x="706580" y="1399325"/>
              <a:ext cx="850509" cy="929038"/>
            </a:xfrm>
            <a:prstGeom prst="rect">
              <a:avLst/>
            </a:prstGeom>
            <a:noFill/>
            <a:ln w="9525">
              <a:noFill/>
            </a:ln>
          </p:spPr>
          <p:txBody>
            <a:bodyPr wrap="square">
              <a:spAutoFit/>
            </a:bodyPr>
            <a:p>
              <a:r>
                <a:rPr sz="1800" dirty="0">
                  <a:solidFill>
                    <a:schemeClr val="bg1"/>
                  </a:solidFill>
                  <a:latin typeface="Batang" pitchFamily="18" charset="-127"/>
                </a:rPr>
                <a:t>Client</a:t>
              </a:r>
              <a:endParaRPr sz="1800" dirty="0">
                <a:solidFill>
                  <a:schemeClr val="bg1"/>
                </a:solidFill>
                <a:latin typeface="Batang" pitchFamily="18" charset="-127"/>
              </a:endParaRPr>
            </a:p>
          </p:txBody>
        </p:sp>
        <p:cxnSp>
          <p:nvCxnSpPr>
            <p:cNvPr id="23" name="Straight Arrow Connector 22"/>
            <p:cNvCxnSpPr/>
            <p:nvPr/>
          </p:nvCxnSpPr>
          <p:spPr>
            <a:xfrm rot="10800000">
              <a:off x="4953596" y="3137199"/>
              <a:ext cx="2209680" cy="109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791980" y="2842235"/>
              <a:ext cx="913091" cy="610083"/>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050" b="1" i="0" u="none" strike="noStrike" kern="1200" cap="none" spc="0" normalizeH="0" baseline="0" noProof="0" dirty="0">
                  <a:ln>
                    <a:noFill/>
                  </a:ln>
                  <a:solidFill>
                    <a:schemeClr val="tx1"/>
                  </a:solidFill>
                  <a:effectLst/>
                  <a:uLnTx/>
                  <a:uFillTx/>
                  <a:latin typeface="+mn-lt"/>
                  <a:ea typeface="+mn-ea"/>
                  <a:cs typeface="Arial" panose="020B0604020202020204"/>
                </a:rPr>
                <a:t>SYN-ACK</a:t>
              </a:r>
              <a:endParaRPr kumimoji="0" lang="en-US" sz="105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900" b="1" i="0" u="none" strike="noStrike" kern="1200" cap="none" spc="0" normalizeH="0" baseline="0" noProof="0" dirty="0" err="1">
                  <a:ln>
                    <a:noFill/>
                  </a:ln>
                  <a:solidFill>
                    <a:schemeClr val="tx1"/>
                  </a:solidFill>
                  <a:effectLst/>
                  <a:uLnTx/>
                  <a:uFillTx/>
                  <a:latin typeface="+mn-lt"/>
                  <a:ea typeface="+mn-ea"/>
                  <a:cs typeface="Arial" panose="020B0604020202020204"/>
                </a:rPr>
                <a:t>Seq</a:t>
              </a:r>
              <a:r>
                <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rPr>
                <a:t> = y</a:t>
              </a:r>
              <a:endPar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rPr>
                <a:t>Port=80</a:t>
              </a:r>
              <a:endPar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endParaRPr>
            </a:p>
          </p:txBody>
        </p:sp>
        <p:sp>
          <p:nvSpPr>
            <p:cNvPr id="13336" name="TextBox 24"/>
            <p:cNvSpPr txBox="1"/>
            <p:nvPr/>
          </p:nvSpPr>
          <p:spPr>
            <a:xfrm>
              <a:off x="7342817" y="3029734"/>
              <a:ext cx="1352120" cy="530356"/>
            </a:xfrm>
            <a:prstGeom prst="rect">
              <a:avLst/>
            </a:prstGeom>
            <a:noFill/>
            <a:ln w="9525">
              <a:noFill/>
            </a:ln>
          </p:spPr>
          <p:txBody>
            <a:bodyPr wrap="square">
              <a:spAutoFit/>
            </a:bodyPr>
            <a:p>
              <a:r>
                <a:rPr sz="1800" dirty="0">
                  <a:solidFill>
                    <a:schemeClr val="tx2"/>
                  </a:solidFill>
                  <a:latin typeface="Batang" pitchFamily="18" charset="-127"/>
                </a:rPr>
                <a:t>Attacker</a:t>
              </a:r>
              <a:endParaRPr sz="1800" dirty="0">
                <a:solidFill>
                  <a:schemeClr val="tx2"/>
                </a:solidFill>
                <a:latin typeface="Batang" pitchFamily="18" charset="-127"/>
              </a:endParaRPr>
            </a:p>
          </p:txBody>
        </p:sp>
        <p:sp>
          <p:nvSpPr>
            <p:cNvPr id="13337" name="TextBox 25"/>
            <p:cNvSpPr txBox="1"/>
            <p:nvPr/>
          </p:nvSpPr>
          <p:spPr>
            <a:xfrm>
              <a:off x="3733800" y="2909470"/>
              <a:ext cx="1244786" cy="929038"/>
            </a:xfrm>
            <a:prstGeom prst="rect">
              <a:avLst/>
            </a:prstGeom>
            <a:noFill/>
            <a:ln w="9525">
              <a:noFill/>
            </a:ln>
          </p:spPr>
          <p:txBody>
            <a:bodyPr wrap="square">
              <a:spAutoFit/>
            </a:bodyPr>
            <a:p>
              <a:r>
                <a:rPr sz="1800" dirty="0">
                  <a:latin typeface="Batang" pitchFamily="18" charset="-127"/>
                </a:rPr>
                <a:t>(blocked)</a:t>
              </a:r>
              <a:endParaRPr sz="1800" dirty="0">
                <a:latin typeface="Batang" pitchFamily="18" charset="-127"/>
              </a:endParaRPr>
            </a:p>
          </p:txBody>
        </p:sp>
        <p:sp>
          <p:nvSpPr>
            <p:cNvPr id="27" name="Rectangle 26"/>
            <p:cNvSpPr/>
            <p:nvPr/>
          </p:nvSpPr>
          <p:spPr>
            <a:xfrm>
              <a:off x="4724836" y="4800941"/>
              <a:ext cx="4537048" cy="1100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tx1"/>
                  </a:solidFill>
                  <a:effectLst/>
                  <a:uLnTx/>
                  <a:uFillTx/>
                  <a:latin typeface="+mn-lt"/>
                  <a:ea typeface="+mn-ea"/>
                  <a:cs typeface="+mn-cs"/>
                </a:rPr>
                <a:t>Established TCP session:</a:t>
              </a:r>
              <a:r>
                <a:rPr kumimoji="0" lang="en-IN" altLang="en-US" sz="1800" b="1" i="0" u="none" strike="noStrike" kern="1200" cap="none" spc="0" normalizeH="0" baseline="0" noProof="0" dirty="0">
                  <a:ln>
                    <a:noFill/>
                  </a:ln>
                  <a:solidFill>
                    <a:schemeClr val="tx1"/>
                  </a:solidFill>
                  <a:effectLst/>
                  <a:uLnTx/>
                  <a:uFillTx/>
                  <a:latin typeface="+mn-lt"/>
                  <a:ea typeface="+mn-ea"/>
                  <a:cs typeface="+mn-cs"/>
                </a:rPr>
                <a:t> </a:t>
              </a:r>
              <a:r>
                <a:rPr kumimoji="0" lang="en-US" sz="1800" b="1" i="0" u="none" strike="noStrike" kern="1200" cap="none" spc="0" normalizeH="0" baseline="0" noProof="0" dirty="0">
                  <a:ln>
                    <a:noFill/>
                  </a:ln>
                  <a:solidFill>
                    <a:schemeClr val="tx1"/>
                  </a:solidFill>
                  <a:effectLst/>
                  <a:uLnTx/>
                  <a:uFillTx/>
                  <a:latin typeface="+mn-lt"/>
                  <a:ea typeface="+mn-ea"/>
                  <a:cs typeface="+mn-cs"/>
                </a:rPr>
                <a:t>(128.34.78.55, 76.120.54.101)</a:t>
              </a:r>
              <a:endParaRPr kumimoji="0" 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13339" name="TextBox 27"/>
            <p:cNvSpPr txBox="1"/>
            <p:nvPr/>
          </p:nvSpPr>
          <p:spPr>
            <a:xfrm>
              <a:off x="457200" y="1001493"/>
              <a:ext cx="1105733" cy="374907"/>
            </a:xfrm>
            <a:prstGeom prst="rect">
              <a:avLst/>
            </a:prstGeom>
            <a:noFill/>
            <a:ln w="9525">
              <a:noFill/>
            </a:ln>
          </p:spPr>
          <p:txBody>
            <a:bodyPr wrap="square">
              <a:spAutoFit/>
            </a:bodyPr>
            <a:p>
              <a:r>
                <a:rPr sz="1100" dirty="0">
                  <a:latin typeface="Batang" pitchFamily="18" charset="-127"/>
                </a:rPr>
                <a:t>128.34.78.55</a:t>
              </a:r>
              <a:endParaRPr sz="1100" dirty="0">
                <a:latin typeface="Batang" pitchFamily="18" charset="-127"/>
              </a:endParaRPr>
            </a:p>
          </p:txBody>
        </p:sp>
        <p:sp>
          <p:nvSpPr>
            <p:cNvPr id="13340" name="TextBox 28"/>
            <p:cNvSpPr txBox="1"/>
            <p:nvPr/>
          </p:nvSpPr>
          <p:spPr>
            <a:xfrm>
              <a:off x="7359192" y="304800"/>
              <a:ext cx="1191981" cy="374907"/>
            </a:xfrm>
            <a:prstGeom prst="rect">
              <a:avLst/>
            </a:prstGeom>
            <a:noFill/>
            <a:ln w="9525">
              <a:noFill/>
            </a:ln>
          </p:spPr>
          <p:txBody>
            <a:bodyPr wrap="square">
              <a:spAutoFit/>
            </a:bodyPr>
            <a:p>
              <a:r>
                <a:rPr sz="1100" dirty="0">
                  <a:latin typeface="Batang" pitchFamily="18" charset="-127"/>
                </a:rPr>
                <a:t>76.120.54.101</a:t>
              </a:r>
              <a:endParaRPr sz="1100" dirty="0">
                <a:latin typeface="Batang" pitchFamily="18" charset="-127"/>
              </a:endParaRPr>
            </a:p>
          </p:txBody>
        </p:sp>
        <p:sp>
          <p:nvSpPr>
            <p:cNvPr id="13341" name="TextBox 29"/>
            <p:cNvSpPr txBox="1"/>
            <p:nvPr/>
          </p:nvSpPr>
          <p:spPr>
            <a:xfrm>
              <a:off x="2950271" y="5622079"/>
              <a:ext cx="2933525" cy="530356"/>
            </a:xfrm>
            <a:prstGeom prst="rect">
              <a:avLst/>
            </a:prstGeom>
            <a:noFill/>
            <a:ln w="9525">
              <a:noFill/>
            </a:ln>
          </p:spPr>
          <p:txBody>
            <a:bodyPr wrap="square">
              <a:spAutoFit/>
            </a:bodyPr>
            <a:p>
              <a:r>
                <a:rPr sz="1800" dirty="0">
                  <a:latin typeface="Batang" pitchFamily="18" charset="-127"/>
                </a:rPr>
                <a:t>Firewall state table</a:t>
              </a:r>
              <a:endParaRPr sz="1800" dirty="0">
                <a:latin typeface="Batang" pitchFamily="18" charset="-127"/>
              </a:endParaRPr>
            </a:p>
          </p:txBody>
        </p:sp>
        <p:sp>
          <p:nvSpPr>
            <p:cNvPr id="13342" name="TextBox 30"/>
            <p:cNvSpPr txBox="1"/>
            <p:nvPr/>
          </p:nvSpPr>
          <p:spPr>
            <a:xfrm>
              <a:off x="7484556" y="576071"/>
              <a:ext cx="949078" cy="530356"/>
            </a:xfrm>
            <a:prstGeom prst="rect">
              <a:avLst/>
            </a:prstGeom>
            <a:noFill/>
            <a:ln w="9525">
              <a:noFill/>
            </a:ln>
          </p:spPr>
          <p:txBody>
            <a:bodyPr wrap="square">
              <a:spAutoFit/>
            </a:bodyPr>
            <a:p>
              <a:r>
                <a:rPr sz="1800" dirty="0">
                  <a:latin typeface="Batang" pitchFamily="18" charset="-127"/>
                </a:rPr>
                <a:t>Server</a:t>
              </a:r>
              <a:endParaRPr sz="1800" dirty="0">
                <a:latin typeface="Batang" pitchFamily="18" charset="-127"/>
              </a:endParaRPr>
            </a:p>
          </p:txBody>
        </p:sp>
        <p:pic>
          <p:nvPicPr>
            <p:cNvPr id="13343" name="Picture 31" descr="06-11.png"/>
            <p:cNvPicPr>
              <a:picLocks noChangeAspect="1"/>
            </p:cNvPicPr>
            <p:nvPr/>
          </p:nvPicPr>
          <p:blipFill>
            <a:blip r:embed="rId5"/>
            <a:stretch>
              <a:fillRect/>
            </a:stretch>
          </p:blipFill>
          <p:spPr>
            <a:xfrm>
              <a:off x="4648200" y="1295400"/>
              <a:ext cx="1292355" cy="1161290"/>
            </a:xfrm>
            <a:prstGeom prst="rect">
              <a:avLst/>
            </a:prstGeom>
            <a:noFill/>
            <a:ln w="9525">
              <a:noFill/>
            </a:ln>
          </p:spPr>
        </p:pic>
        <p:sp>
          <p:nvSpPr>
            <p:cNvPr id="13344" name="TextBox 32"/>
            <p:cNvSpPr txBox="1"/>
            <p:nvPr/>
          </p:nvSpPr>
          <p:spPr>
            <a:xfrm>
              <a:off x="5629444" y="3897506"/>
              <a:ext cx="1251854" cy="530356"/>
            </a:xfrm>
            <a:prstGeom prst="rect">
              <a:avLst/>
            </a:prstGeom>
            <a:noFill/>
            <a:ln w="9525">
              <a:noFill/>
            </a:ln>
          </p:spPr>
          <p:txBody>
            <a:bodyPr wrap="square">
              <a:spAutoFit/>
            </a:bodyPr>
            <a:p>
              <a:r>
                <a:rPr sz="1800" dirty="0">
                  <a:latin typeface="Batang" pitchFamily="18" charset="-127"/>
                </a:rPr>
                <a:t>Firewall</a:t>
              </a:r>
              <a:endParaRPr sz="1800" dirty="0">
                <a:latin typeface="Batang" pitchFamily="18" charset="-127"/>
              </a:endParaRPr>
            </a:p>
          </p:txBody>
        </p:sp>
      </p:gr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774307"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Statelfull Firewall:</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305560" y="1143000"/>
            <a:ext cx="7165975" cy="2306955"/>
          </a:xfrm>
          <a:prstGeom prst="rect">
            <a:avLst/>
          </a:prstGeom>
          <a:noFill/>
        </p:spPr>
        <p:txBody>
          <a:bodyPr wrap="square" rtlCol="0" anchor="t">
            <a:spAutoFit/>
          </a:bodyPr>
          <a:p>
            <a:pPr marL="285750" indent="-285750">
              <a:buFont typeface="Arial" panose="020B0604020202020204" pitchFamily="34" charset="0"/>
              <a:buChar char="•"/>
            </a:pPr>
            <a:r>
              <a:rPr sz="1800" dirty="0">
                <a:sym typeface="+mn-ea"/>
              </a:rPr>
              <a:t>TCP-based connections are easy to check</a:t>
            </a:r>
            <a:endParaRPr sz="1800" dirty="0"/>
          </a:p>
          <a:p>
            <a:pPr marL="628650" lvl="1" indent="-285750">
              <a:buFont typeface="Arial" panose="020B0604020202020204" pitchFamily="34" charset="0"/>
              <a:buChar char="•"/>
            </a:pPr>
            <a:r>
              <a:rPr sz="1800" dirty="0">
                <a:sym typeface="+mn-ea"/>
              </a:rPr>
              <a:t>TCP SYN packet</a:t>
            </a:r>
            <a:endParaRPr sz="1800" dirty="0"/>
          </a:p>
          <a:p>
            <a:pPr marL="285750" indent="-285750">
              <a:buFont typeface="Arial" panose="020B0604020202020204" pitchFamily="34" charset="0"/>
              <a:buChar char="•"/>
            </a:pPr>
            <a:endParaRPr sz="1800" dirty="0"/>
          </a:p>
          <a:p>
            <a:pPr marL="285750" indent="-285750">
              <a:buFont typeface="Arial" panose="020B0604020202020204" pitchFamily="34" charset="0"/>
              <a:buChar char="•"/>
            </a:pPr>
            <a:r>
              <a:rPr sz="1800" dirty="0">
                <a:sym typeface="+mn-ea"/>
              </a:rPr>
              <a:t>UDP-based traffic is not so clear</a:t>
            </a:r>
            <a:endParaRPr sz="1800" dirty="0"/>
          </a:p>
          <a:p>
            <a:pPr marL="628650" lvl="1" indent="-285750">
              <a:buFont typeface="Arial" panose="020B0604020202020204" pitchFamily="34" charset="0"/>
              <a:buChar char="•"/>
            </a:pPr>
            <a:r>
              <a:rPr sz="1800" dirty="0">
                <a:sym typeface="+mn-ea"/>
              </a:rPr>
              <a:t>There is no UDP connection set up</a:t>
            </a:r>
            <a:endParaRPr sz="1800" dirty="0"/>
          </a:p>
          <a:p>
            <a:pPr marL="628650" lvl="1" indent="-285750">
              <a:buFont typeface="Arial" panose="020B0604020202020204" pitchFamily="34" charset="0"/>
              <a:buChar char="•"/>
            </a:pPr>
            <a:r>
              <a:rPr sz="1800" dirty="0">
                <a:sym typeface="+mn-ea"/>
              </a:rPr>
              <a:t>Treat a UDP session starts when a legitimate UDP packet is allowed through the firewall (such as from inside to outside)</a:t>
            </a:r>
            <a:endParaRPr sz="1800" dirty="0"/>
          </a:p>
          <a:p>
            <a:pPr marL="971550" lvl="2" indent="-285750">
              <a:buFont typeface="Arial" panose="020B0604020202020204" pitchFamily="34" charset="0"/>
              <a:buChar char="•"/>
            </a:pPr>
            <a:r>
              <a:rPr sz="1800" dirty="0">
                <a:sym typeface="+mn-ea"/>
              </a:rPr>
              <a:t>Session is defined by (source IP, source port, dest IP, dest port)</a:t>
            </a:r>
            <a:endParaRPr lang="en-IN" altLang="en-US" sz="1800">
              <a:solidFill>
                <a:schemeClr val="tx1"/>
              </a:solidFill>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978790"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StateFull Multilayer:</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305560" y="1143000"/>
            <a:ext cx="7165975" cy="1476375"/>
          </a:xfrm>
          <a:prstGeom prst="rect">
            <a:avLst/>
          </a:prstGeom>
          <a:noFill/>
        </p:spPr>
        <p:txBody>
          <a:bodyPr wrap="square" rtlCol="0" anchor="t">
            <a:spAutoFit/>
          </a:bodyPr>
          <a:p>
            <a:pPr marL="285750" indent="-285750">
              <a:buFont typeface="Arial" panose="020B0604020202020204" pitchFamily="34" charset="0"/>
              <a:buChar char="•"/>
            </a:pPr>
            <a:r>
              <a:rPr sz="1800">
                <a:sym typeface="+mn-ea"/>
              </a:rPr>
              <a:t>Stateful multilayer inspection firewalls combine the aspects of the other three types of firewalls </a:t>
            </a:r>
            <a:endParaRPr sz="1800">
              <a:sym typeface="+mn-ea"/>
            </a:endParaRPr>
          </a:p>
          <a:p>
            <a:pPr marL="285750" indent="-285750">
              <a:buFont typeface="Arial" panose="020B0604020202020204" pitchFamily="34" charset="0"/>
              <a:buChar char="•"/>
            </a:pPr>
            <a:r>
              <a:rPr sz="1800">
                <a:sym typeface="+mn-ea"/>
              </a:rPr>
              <a:t>They filter packets at the network layer, determine whether session packets are legitimate and evaluate contents of packets at the application layer </a:t>
            </a:r>
            <a:endParaRPr lang="en-IN" altLang="en-US" sz="1800">
              <a:solidFill>
                <a:schemeClr val="tx1"/>
              </a:solidFill>
            </a:endParaRPr>
          </a:p>
        </p:txBody>
      </p:sp>
      <p:pic>
        <p:nvPicPr>
          <p:cNvPr id="30724" name="Content Placeholder 30723" descr="Stateful Multilayer Inspection Firewall"/>
          <p:cNvPicPr>
            <a:picLocks noChangeAspect="1"/>
          </p:cNvPicPr>
          <p:nvPr/>
        </p:nvPicPr>
        <p:blipFill>
          <a:blip r:embed="rId1"/>
          <a:stretch>
            <a:fillRect/>
          </a:stretch>
        </p:blipFill>
        <p:spPr>
          <a:xfrm>
            <a:off x="3806825" y="2385695"/>
            <a:ext cx="5067300" cy="2704465"/>
          </a:xfrm>
          <a:prstGeom prst="rect">
            <a:avLst/>
          </a:prstGeom>
          <a:noFill/>
          <a:ln w="9525">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371246" cy="337341"/>
            </a:xfrm>
            <a:prstGeom prst="rect">
              <a:avLst/>
            </a:prstGeom>
            <a:noFill/>
            <a:ln w="9525">
              <a:noFill/>
            </a:ln>
          </p:spPr>
          <p:txBody>
            <a:bodyPr wrap="none" anchor="t" anchorCtr="0">
              <a:spAutoFit/>
            </a:bodyPr>
            <a:p>
              <a:pPr algn="l"/>
              <a:r>
                <a:rPr lang="en-US" altLang="zh-CN" sz="1600" b="1" dirty="0">
                  <a:solidFill>
                    <a:schemeClr val="bg1"/>
                  </a:solidFill>
                  <a:sym typeface="+mn-ea"/>
                </a:rPr>
                <a:t>Application-level Firewall</a:t>
              </a:r>
              <a:r>
                <a:rPr lang="en-IN" altLang="en-US" sz="1600" b="1" dirty="0">
                  <a:solidFill>
                    <a:schemeClr val="bg1"/>
                  </a:solidFill>
                  <a:sym typeface="+mn-ea"/>
                </a:rPr>
                <a:t>:</a:t>
              </a:r>
              <a:endParaRPr lang="en-IN" altLang="en-US" sz="1600" b="1" dirty="0">
                <a:solidFill>
                  <a:schemeClr val="bg1"/>
                </a:solidFill>
                <a:latin typeface="Microsoft YaHei" panose="020B0503020204020204" pitchFamily="34" charset="-122"/>
                <a:ea typeface="Microsoft YaHei" panose="020B0503020204020204" pitchFamily="34" charset="-122"/>
                <a:sym typeface="+mn-ea"/>
              </a:endParaRPr>
            </a:p>
          </p:txBody>
        </p:sp>
      </p:grpSp>
      <p:sp>
        <p:nvSpPr>
          <p:cNvPr id="2" name="Text Box 1"/>
          <p:cNvSpPr txBox="1"/>
          <p:nvPr/>
        </p:nvSpPr>
        <p:spPr>
          <a:xfrm>
            <a:off x="1305560" y="1143000"/>
            <a:ext cx="7766050" cy="583565"/>
          </a:xfrm>
          <a:prstGeom prst="rect">
            <a:avLst/>
          </a:prstGeom>
          <a:noFill/>
        </p:spPr>
        <p:txBody>
          <a:bodyPr wrap="square" rtlCol="0" anchor="t">
            <a:spAutoFit/>
          </a:bodyPr>
          <a:p>
            <a:pPr>
              <a:buClr>
                <a:srgbClr val="000000"/>
              </a:buClr>
              <a:buSzPct val="55000"/>
            </a:pPr>
            <a:r>
              <a:rPr lang="en-US" altLang="zh-CN" sz="1600" dirty="0">
                <a:latin typeface="Tahoma" panose="020B0604030504040204" pitchFamily="34" charset="0"/>
                <a:sym typeface="+mn-ea"/>
              </a:rPr>
              <a:t>Filters packets on application data as well as on IP/TCP/UDP fields.</a:t>
            </a:r>
            <a:endParaRPr lang="en-US" altLang="zh-CN" sz="1600" dirty="0">
              <a:latin typeface="Tahoma" panose="020B0604030504040204" pitchFamily="34" charset="0"/>
              <a:ea typeface="SimSun" panose="02010600030101010101" pitchFamily="2" charset="-122"/>
              <a:cs typeface="+mn-cs"/>
            </a:endParaRPr>
          </a:p>
          <a:p>
            <a:pPr>
              <a:buClr>
                <a:srgbClr val="000000"/>
              </a:buClr>
              <a:buSzPct val="55000"/>
            </a:pPr>
            <a:r>
              <a:rPr lang="en-US" altLang="zh-CN" sz="1600" u="sng" dirty="0">
                <a:solidFill>
                  <a:srgbClr val="FF0000"/>
                </a:solidFill>
                <a:latin typeface="Tahoma" panose="020B0604030504040204" pitchFamily="34" charset="0"/>
                <a:sym typeface="+mn-ea"/>
              </a:rPr>
              <a:t>Example:</a:t>
            </a:r>
            <a:r>
              <a:rPr lang="en-US" altLang="zh-CN" sz="1600" dirty="0">
                <a:latin typeface="Tahoma" panose="020B0604030504040204" pitchFamily="34" charset="0"/>
                <a:sym typeface="+mn-ea"/>
              </a:rPr>
              <a:t> allow select internal users to telnet outside.</a:t>
            </a:r>
            <a:endParaRPr lang="en-IN" altLang="en-US" sz="1600">
              <a:solidFill>
                <a:schemeClr val="tx1"/>
              </a:solidFill>
            </a:endParaRPr>
          </a:p>
        </p:txBody>
      </p:sp>
      <p:sp>
        <p:nvSpPr>
          <p:cNvPr id="4" name="Text Box 3"/>
          <p:cNvSpPr txBox="1"/>
          <p:nvPr/>
        </p:nvSpPr>
        <p:spPr>
          <a:xfrm>
            <a:off x="1305560" y="1884680"/>
            <a:ext cx="4646930" cy="1911985"/>
          </a:xfrm>
          <a:prstGeom prst="rect">
            <a:avLst/>
          </a:prstGeom>
          <a:noFill/>
        </p:spPr>
        <p:txBody>
          <a:bodyPr wrap="square" rtlCol="0" anchor="t">
            <a:spAutoFit/>
          </a:bodyPr>
          <a:p>
            <a:pPr marL="342900" indent="-342900" algn="l">
              <a:spcBef>
                <a:spcPct val="20000"/>
              </a:spcBef>
              <a:buClr>
                <a:schemeClr val="accent2"/>
              </a:buClr>
              <a:buSzPct val="85000"/>
              <a:buFont typeface="ZapfDingbats"/>
            </a:pPr>
            <a:r>
              <a:rPr lang="en-US" altLang="zh-CN" sz="1600" dirty="0">
                <a:solidFill>
                  <a:srgbClr val="FF0000"/>
                </a:solidFill>
                <a:latin typeface="Comic Sans MS" panose="030F0702030302020204" pitchFamily="66" charset="0"/>
                <a:sym typeface="+mn-ea"/>
              </a:rPr>
              <a:t>1.</a:t>
            </a:r>
            <a:r>
              <a:rPr lang="en-US" altLang="zh-CN" sz="1600" dirty="0">
                <a:latin typeface="Comic Sans MS" panose="030F0702030302020204" pitchFamily="66" charset="0"/>
                <a:sym typeface="+mn-ea"/>
              </a:rPr>
              <a:t> Require all telnet users to telnet through gateway.</a:t>
            </a:r>
            <a:endParaRPr lang="en-US" altLang="zh-CN" sz="1600" dirty="0">
              <a:latin typeface="Comic Sans MS" panose="030F0702030302020204" pitchFamily="66" charset="0"/>
              <a:ea typeface="SimSun" panose="02010600030101010101" pitchFamily="2" charset="-122"/>
            </a:endParaRPr>
          </a:p>
          <a:p>
            <a:pPr marL="342900" indent="-342900" algn="l">
              <a:spcBef>
                <a:spcPct val="20000"/>
              </a:spcBef>
              <a:buClr>
                <a:schemeClr val="accent2"/>
              </a:buClr>
              <a:buSzPct val="85000"/>
              <a:buFont typeface="ZapfDingbats"/>
            </a:pPr>
            <a:r>
              <a:rPr lang="en-US" altLang="zh-CN" sz="1600" dirty="0">
                <a:solidFill>
                  <a:srgbClr val="FF0000"/>
                </a:solidFill>
                <a:latin typeface="Comic Sans MS" panose="030F0702030302020204" pitchFamily="66" charset="0"/>
                <a:sym typeface="+mn-ea"/>
              </a:rPr>
              <a:t>2.</a:t>
            </a:r>
            <a:r>
              <a:rPr lang="en-US" altLang="zh-CN" sz="1600" dirty="0">
                <a:latin typeface="Comic Sans MS" panose="030F0702030302020204" pitchFamily="66" charset="0"/>
                <a:sym typeface="+mn-ea"/>
              </a:rPr>
              <a:t> For authorized users, gateway sets up telnet connection to dest host. Gateway relays data between 2 connections</a:t>
            </a:r>
            <a:endParaRPr lang="en-US" altLang="zh-CN" sz="1600" dirty="0">
              <a:latin typeface="Comic Sans MS" panose="030F0702030302020204" pitchFamily="66" charset="0"/>
              <a:ea typeface="SimSun" panose="02010600030101010101" pitchFamily="2" charset="-122"/>
            </a:endParaRPr>
          </a:p>
          <a:p>
            <a:pPr marL="342900" indent="-342900" algn="l">
              <a:spcBef>
                <a:spcPct val="20000"/>
              </a:spcBef>
              <a:buClr>
                <a:schemeClr val="accent2"/>
              </a:buClr>
              <a:buSzPct val="85000"/>
              <a:buFont typeface="ZapfDingbats"/>
            </a:pPr>
            <a:r>
              <a:rPr lang="en-US" altLang="zh-CN" sz="1600" dirty="0">
                <a:solidFill>
                  <a:srgbClr val="FF0000"/>
                </a:solidFill>
                <a:latin typeface="Comic Sans MS" panose="030F0702030302020204" pitchFamily="66" charset="0"/>
                <a:sym typeface="+mn-ea"/>
              </a:rPr>
              <a:t>3.</a:t>
            </a:r>
            <a:r>
              <a:rPr lang="en-US" altLang="zh-CN" sz="1600" dirty="0">
                <a:latin typeface="Comic Sans MS" panose="030F0702030302020204" pitchFamily="66" charset="0"/>
                <a:sym typeface="+mn-ea"/>
              </a:rPr>
              <a:t> Router filter blocks all telnet connections not originating from gateway.</a:t>
            </a:r>
            <a:endParaRPr lang="en-US" altLang="zh-CN" sz="1600" dirty="0">
              <a:latin typeface="Comic Sans MS" panose="030F0702030302020204" pitchFamily="66" charset="0"/>
              <a:sym typeface="+mn-ea"/>
            </a:endParaRPr>
          </a:p>
        </p:txBody>
      </p:sp>
      <p:sp>
        <p:nvSpPr>
          <p:cNvPr id="135279" name="Rectangle 111"/>
          <p:cNvSpPr/>
          <p:nvPr/>
        </p:nvSpPr>
        <p:spPr>
          <a:xfrm>
            <a:off x="1123633" y="3905250"/>
            <a:ext cx="7850187" cy="1238250"/>
          </a:xfrm>
          <a:prstGeom prst="rect">
            <a:avLst/>
          </a:prstGeom>
          <a:noFill/>
          <a:ln w="9525">
            <a:noFill/>
          </a:ln>
        </p:spPr>
        <p:txBody>
          <a:bodyPr/>
          <a:p>
            <a:pPr marL="342900" indent="-342900" algn="l">
              <a:spcBef>
                <a:spcPct val="20000"/>
              </a:spcBef>
              <a:buClr>
                <a:schemeClr val="accent2"/>
              </a:buClr>
              <a:buSzPct val="85000"/>
              <a:buFont typeface="ZapfDingbats"/>
              <a:buChar char="r"/>
            </a:pPr>
            <a:r>
              <a:rPr lang="en-US" altLang="zh-CN" sz="2000" u="sng" dirty="0">
                <a:solidFill>
                  <a:srgbClr val="FF0000"/>
                </a:solidFill>
                <a:latin typeface="Comic Sans MS" panose="030F0702030302020204" pitchFamily="66" charset="0"/>
                <a:ea typeface="SimSun" panose="02010600030101010101" pitchFamily="2" charset="-122"/>
              </a:rPr>
              <a:t>Example:</a:t>
            </a:r>
            <a:r>
              <a:rPr lang="en-US" altLang="zh-CN" sz="2000" dirty="0">
                <a:latin typeface="Comic Sans MS" panose="030F0702030302020204" pitchFamily="66" charset="0"/>
                <a:ea typeface="SimSun" panose="02010600030101010101" pitchFamily="2" charset="-122"/>
              </a:rPr>
              <a:t> block user access to know </a:t>
            </a:r>
            <a:r>
              <a:rPr lang="en-IN" altLang="en-US" sz="2000" dirty="0">
                <a:latin typeface="Comic Sans MS" panose="030F0702030302020204" pitchFamily="66" charset="0"/>
                <a:ea typeface="SimSun" panose="02010600030101010101" pitchFamily="2" charset="-122"/>
              </a:rPr>
              <a:t>facebook </a:t>
            </a:r>
            <a:r>
              <a:rPr lang="en-US" altLang="zh-CN" sz="2000" dirty="0">
                <a:latin typeface="Comic Sans MS" panose="030F0702030302020204" pitchFamily="66" charset="0"/>
                <a:ea typeface="SimSun" panose="02010600030101010101" pitchFamily="2" charset="-122"/>
              </a:rPr>
              <a:t>websites</a:t>
            </a:r>
            <a:endParaRPr lang="en-US" altLang="zh-CN" sz="2000" dirty="0">
              <a:latin typeface="Comic Sans MS" panose="030F0702030302020204" pitchFamily="66" charset="0"/>
              <a:ea typeface="SimSun" panose="02010600030101010101" pitchFamily="2" charset="-122"/>
            </a:endParaRPr>
          </a:p>
          <a:p>
            <a:pPr marL="742950" lvl="1" indent="-285750" algn="l">
              <a:spcBef>
                <a:spcPct val="20000"/>
              </a:spcBef>
              <a:buClr>
                <a:schemeClr val="accent2"/>
              </a:buClr>
              <a:buSzPct val="75000"/>
              <a:buFont typeface="ZapfDingbats"/>
              <a:buChar char="m"/>
            </a:pPr>
            <a:r>
              <a:rPr lang="en-US" altLang="zh-CN" sz="1600" dirty="0">
                <a:latin typeface="Comic Sans MS" panose="030F0702030302020204" pitchFamily="66" charset="0"/>
                <a:ea typeface="SimSun" panose="02010600030101010101" pitchFamily="2" charset="-122"/>
              </a:rPr>
              <a:t>Check if the Web URL is in a “black-list”</a:t>
            </a:r>
            <a:endParaRPr lang="en-US" altLang="zh-CN" sz="1600" dirty="0">
              <a:latin typeface="Comic Sans MS" panose="030F0702030302020204" pitchFamily="66" charset="0"/>
              <a:ea typeface="SimSun" panose="02010600030101010101" pitchFamily="2" charset="-122"/>
            </a:endParaRPr>
          </a:p>
        </p:txBody>
      </p:sp>
      <p:pic>
        <p:nvPicPr>
          <p:cNvPr id="6" name="Picture 5"/>
          <p:cNvPicPr>
            <a:picLocks noChangeAspect="1"/>
          </p:cNvPicPr>
          <p:nvPr/>
        </p:nvPicPr>
        <p:blipFill>
          <a:blip r:embed="rId1"/>
          <a:stretch>
            <a:fillRect/>
          </a:stretch>
        </p:blipFill>
        <p:spPr>
          <a:xfrm>
            <a:off x="5952490" y="1884680"/>
            <a:ext cx="3191510" cy="208534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279">
                                            <p:txEl>
                                              <p:charRg st="0" end="4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279">
                                            <p:txEl>
                                              <p:charRg st="49" end="9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371246" cy="337341"/>
            </a:xfrm>
            <a:prstGeom prst="rect">
              <a:avLst/>
            </a:prstGeom>
            <a:noFill/>
            <a:ln w="9525">
              <a:noFill/>
            </a:ln>
          </p:spPr>
          <p:txBody>
            <a:bodyPr wrap="none" anchor="t" anchorCtr="0">
              <a:spAutoFit/>
            </a:bodyPr>
            <a:p>
              <a:pPr algn="l"/>
              <a:r>
                <a:rPr lang="en-US" altLang="zh-CN" sz="1600" b="1" dirty="0">
                  <a:solidFill>
                    <a:schemeClr val="bg1"/>
                  </a:solidFill>
                  <a:sym typeface="+mn-ea"/>
                </a:rPr>
                <a:t>Application-level Firewall</a:t>
              </a:r>
              <a:r>
                <a:rPr lang="en-IN" altLang="en-US" sz="1600" b="1" dirty="0">
                  <a:solidFill>
                    <a:schemeClr val="bg1"/>
                  </a:solidFill>
                  <a:sym typeface="+mn-ea"/>
                </a:rPr>
                <a:t>:</a:t>
              </a:r>
              <a:endParaRPr lang="en-IN" altLang="en-US" sz="1600" b="1" dirty="0">
                <a:solidFill>
                  <a:schemeClr val="bg1"/>
                </a:solidFill>
                <a:latin typeface="Microsoft YaHei" panose="020B0503020204020204" pitchFamily="34" charset="-122"/>
                <a:ea typeface="Microsoft YaHei" panose="020B0503020204020204" pitchFamily="34" charset="-122"/>
                <a:sym typeface="+mn-ea"/>
              </a:endParaRPr>
            </a:p>
          </p:txBody>
        </p:sp>
      </p:grpSp>
      <p:sp>
        <p:nvSpPr>
          <p:cNvPr id="4" name="Text Box 3"/>
          <p:cNvSpPr txBox="1"/>
          <p:nvPr/>
        </p:nvSpPr>
        <p:spPr>
          <a:xfrm>
            <a:off x="1123950" y="1283970"/>
            <a:ext cx="7514590" cy="1586230"/>
          </a:xfrm>
          <a:prstGeom prst="rect">
            <a:avLst/>
          </a:prstGeom>
          <a:noFill/>
        </p:spPr>
        <p:txBody>
          <a:bodyPr wrap="square" rtlCol="0" anchor="t">
            <a:spAutoFit/>
          </a:bodyPr>
          <a:p>
            <a:pPr marL="342900" indent="-342900" algn="l">
              <a:spcBef>
                <a:spcPct val="20000"/>
              </a:spcBef>
              <a:buClr>
                <a:schemeClr val="accent2"/>
              </a:buClr>
              <a:buSzPct val="85000"/>
              <a:buFont typeface="Arial" panose="020B0604020202020204" pitchFamily="34" charset="0"/>
              <a:buChar char="•"/>
            </a:pPr>
            <a:r>
              <a:rPr sz="1800">
                <a:sym typeface="+mn-ea"/>
              </a:rPr>
              <a:t>Application level gateways, also called proxies, are similar to circuit-level gateways except that they are application specific </a:t>
            </a:r>
            <a:endParaRPr sz="1800">
              <a:sym typeface="+mn-ea"/>
            </a:endParaRPr>
          </a:p>
          <a:p>
            <a:pPr marL="342900" indent="-342900" algn="l">
              <a:spcBef>
                <a:spcPct val="20000"/>
              </a:spcBef>
              <a:buClr>
                <a:schemeClr val="accent2"/>
              </a:buClr>
              <a:buSzPct val="85000"/>
              <a:buFont typeface="Arial" panose="020B0604020202020204" pitchFamily="34" charset="0"/>
              <a:buChar char="•"/>
            </a:pPr>
            <a:r>
              <a:rPr sz="1800">
                <a:sym typeface="+mn-ea"/>
              </a:rPr>
              <a:t>Gateway that is configured to be a web proxy will not allow any ftp, gopher, telnet or other traffic through </a:t>
            </a:r>
            <a:endParaRPr sz="1800">
              <a:sym typeface="+mn-ea"/>
            </a:endParaRPr>
          </a:p>
          <a:p>
            <a:pPr marL="342900" indent="-342900" algn="l">
              <a:spcBef>
                <a:spcPct val="20000"/>
              </a:spcBef>
              <a:buClr>
                <a:schemeClr val="accent2"/>
              </a:buClr>
              <a:buSzPct val="85000"/>
              <a:buFont typeface="Arial" panose="020B0604020202020204" pitchFamily="34" charset="0"/>
              <a:buChar char="•"/>
            </a:pPr>
            <a:endParaRPr lang="en-US" altLang="zh-CN" sz="1800" dirty="0">
              <a:latin typeface="Comic Sans MS" panose="030F0702030302020204" pitchFamily="66" charset="0"/>
              <a:sym typeface="+mn-ea"/>
            </a:endParaRPr>
          </a:p>
        </p:txBody>
      </p:sp>
      <p:pic>
        <p:nvPicPr>
          <p:cNvPr id="3" name="Content Placeholder 27651" descr="Application level Gateway"/>
          <p:cNvPicPr>
            <a:picLocks noChangeAspect="1"/>
          </p:cNvPicPr>
          <p:nvPr/>
        </p:nvPicPr>
        <p:blipFill>
          <a:blip r:embed="rId1"/>
          <a:stretch>
            <a:fillRect/>
          </a:stretch>
        </p:blipFill>
        <p:spPr>
          <a:xfrm>
            <a:off x="3328670" y="2418715"/>
            <a:ext cx="4426585" cy="2622550"/>
          </a:xfrm>
          <a:prstGeom prst="rect">
            <a:avLst/>
          </a:prstGeom>
          <a:noFill/>
          <a:ln w="9525">
            <a:noFill/>
          </a:ln>
        </p:spPr>
      </p:pic>
    </p:spTree>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3105354"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Firewalls on Windows and Linux:</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30300" y="1402080"/>
            <a:ext cx="7424420" cy="2584450"/>
          </a:xfrm>
          <a:prstGeom prst="rect">
            <a:avLst/>
          </a:prstGeom>
          <a:noFill/>
        </p:spPr>
        <p:txBody>
          <a:bodyPr wrap="square" rtlCol="0" anchor="t">
            <a:spAutoFit/>
          </a:bodyPr>
          <a:p>
            <a:pPr>
              <a:buClr>
                <a:srgbClr val="000000"/>
              </a:buClr>
              <a:buSzPct val="55000"/>
            </a:pPr>
            <a:r>
              <a:rPr sz="1800" dirty="0">
                <a:latin typeface="Tahoma" panose="020B0604030504040204" pitchFamily="34" charset="0"/>
                <a:ea typeface="+mn-ea"/>
                <a:sym typeface="+mn-ea"/>
              </a:rPr>
              <a:t>On Linux, Iptables is used to provide firewall function</a:t>
            </a:r>
            <a:endParaRPr sz="1800" dirty="0">
              <a:latin typeface="Tahoma" panose="020B0604030504040204" pitchFamily="34" charset="0"/>
              <a:ea typeface="+mn-ea"/>
              <a:cs typeface="+mn-cs"/>
            </a:endParaRPr>
          </a:p>
          <a:p>
            <a:pPr>
              <a:buClr>
                <a:srgbClr val="000000"/>
              </a:buClr>
              <a:buSzPct val="55000"/>
            </a:pPr>
            <a:r>
              <a:rPr sz="1800" dirty="0">
                <a:latin typeface="Tahoma" panose="020B0604030504040204" pitchFamily="34" charset="0"/>
                <a:ea typeface="+mn-ea"/>
                <a:sym typeface="+mn-ea"/>
                <a:hlinkClick r:id="rId1"/>
              </a:rPr>
              <a:t>http://en.wikipedia.org/wiki/Iptables</a:t>
            </a:r>
            <a:r>
              <a:rPr lang="en-IN" sz="1800" dirty="0">
                <a:latin typeface="Tahoma" panose="020B0604030504040204" pitchFamily="34" charset="0"/>
                <a:ea typeface="+mn-ea"/>
                <a:sym typeface="+mn-ea"/>
                <a:hlinkClick r:id="rId1"/>
              </a:rPr>
              <a:t>\</a:t>
            </a:r>
            <a:endParaRPr lang="en-IN" sz="1800" dirty="0">
              <a:latin typeface="Tahoma" panose="020B0604030504040204" pitchFamily="34" charset="0"/>
              <a:ea typeface="+mn-ea"/>
              <a:sym typeface="+mn-ea"/>
              <a:hlinkClick r:id="rId1"/>
            </a:endParaRPr>
          </a:p>
          <a:p>
            <a:pPr>
              <a:buClr>
                <a:srgbClr val="000000"/>
              </a:buClr>
              <a:buSzPct val="55000"/>
            </a:pPr>
            <a:endParaRPr lang="en-IN" sz="1800" dirty="0">
              <a:latin typeface="Tahoma" panose="020B0604030504040204" pitchFamily="34" charset="0"/>
              <a:ea typeface="+mn-ea"/>
              <a:cs typeface="+mn-cs"/>
              <a:sym typeface="+mn-ea"/>
              <a:hlinkClick r:id="rId1"/>
            </a:endParaRPr>
          </a:p>
          <a:p>
            <a:pPr>
              <a:buClr>
                <a:srgbClr val="000000"/>
              </a:buClr>
              <a:buSzPct val="55000"/>
            </a:pPr>
            <a:endParaRPr lang="en-IN" sz="1800" dirty="0">
              <a:latin typeface="Tahoma" panose="020B0604030504040204" pitchFamily="34" charset="0"/>
              <a:ea typeface="+mn-ea"/>
              <a:cs typeface="+mn-cs"/>
              <a:sym typeface="+mn-ea"/>
              <a:hlinkClick r:id="rId1"/>
            </a:endParaRPr>
          </a:p>
          <a:p>
            <a:pPr>
              <a:buClr>
                <a:srgbClr val="000000"/>
              </a:buClr>
              <a:buSzPct val="55000"/>
            </a:pPr>
            <a:r>
              <a:rPr sz="1800" dirty="0">
                <a:latin typeface="Tahoma" panose="020B0604030504040204" pitchFamily="34" charset="0"/>
                <a:ea typeface="+mn-ea"/>
                <a:sym typeface="+mn-ea"/>
              </a:rPr>
              <a:t>On Windows, use “control panel”</a:t>
            </a:r>
            <a:r>
              <a:rPr sz="1800" dirty="0">
                <a:latin typeface="Tahoma" panose="020B0604030504040204" pitchFamily="34" charset="0"/>
                <a:ea typeface="+mn-ea"/>
                <a:sym typeface="Wingdings" panose="05000000000000000000" pitchFamily="2" charset="2"/>
              </a:rPr>
              <a:t> “Windows Firewall”</a:t>
            </a:r>
            <a:endParaRPr sz="1800" dirty="0">
              <a:latin typeface="Tahoma" panose="020B0604030504040204" pitchFamily="34" charset="0"/>
              <a:ea typeface="+mn-ea"/>
              <a:cs typeface="+mn-cs"/>
            </a:endParaRPr>
          </a:p>
          <a:p>
            <a:pPr>
              <a:buClr>
                <a:srgbClr val="000000"/>
              </a:buClr>
              <a:buSzPct val="55000"/>
            </a:pPr>
            <a:endParaRPr sz="1800" dirty="0">
              <a:latin typeface="Tahoma" panose="020B0604030504040204" pitchFamily="34" charset="0"/>
              <a:ea typeface="+mn-ea"/>
              <a:cs typeface="+mn-cs"/>
            </a:endParaRPr>
          </a:p>
          <a:p>
            <a:pPr>
              <a:buClr>
                <a:srgbClr val="000000"/>
              </a:buClr>
              <a:buSzPct val="55000"/>
            </a:pPr>
            <a:endParaRPr sz="1800" dirty="0">
              <a:latin typeface="Tahoma" panose="020B0604030504040204" pitchFamily="34" charset="0"/>
              <a:ea typeface="+mn-ea"/>
              <a:cs typeface="+mn-cs"/>
            </a:endParaRPr>
          </a:p>
          <a:p>
            <a:pPr>
              <a:buClr>
                <a:srgbClr val="000000"/>
              </a:buClr>
              <a:buSzPct val="55000"/>
            </a:pPr>
            <a:endParaRPr sz="1800" dirty="0">
              <a:latin typeface="Tahoma" panose="020B0604030504040204" pitchFamily="34" charset="0"/>
              <a:ea typeface="+mn-ea"/>
              <a:cs typeface="+mn-cs"/>
            </a:endParaRPr>
          </a:p>
          <a:p>
            <a:endParaRPr lang="en-IN" altLang="en-US" sz="1800">
              <a:solidFill>
                <a:schemeClr val="tx1"/>
              </a:solidFill>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3264749"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Getting Inside an Trusted Network</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256030" y="1324610"/>
            <a:ext cx="4220845" cy="3415030"/>
          </a:xfrm>
          <a:prstGeom prst="rect">
            <a:avLst/>
          </a:prstGeom>
          <a:noFill/>
        </p:spPr>
        <p:txBody>
          <a:bodyPr wrap="square" rtlCol="0" anchor="t">
            <a:spAutoFit/>
          </a:bodyPr>
          <a:p>
            <a:pPr marL="285750" indent="-285750">
              <a:buFont typeface="Arial" panose="020B0604020202020204" pitchFamily="34" charset="0"/>
              <a:buChar char="•"/>
            </a:pPr>
            <a:r>
              <a:rPr lang="en-US" sz="1800"/>
              <a:t>Passive Evasion - The victim “phones home” to the</a:t>
            </a:r>
            <a:r>
              <a:rPr lang="en-IN" altLang="en-US" sz="1800"/>
              <a:t> </a:t>
            </a:r>
            <a:r>
              <a:rPr lang="en-US" sz="1800"/>
              <a:t>attacker</a:t>
            </a:r>
            <a:endParaRPr lang="en-US" sz="1800"/>
          </a:p>
          <a:p>
            <a:pPr/>
            <a:r>
              <a:rPr lang="en-US" sz="1800"/>
              <a:t>1. Phishing/spearphishing</a:t>
            </a:r>
            <a:endParaRPr lang="en-US" sz="1800"/>
          </a:p>
          <a:p>
            <a:pPr/>
            <a:r>
              <a:rPr lang="en-US" sz="1800"/>
              <a:t>2. Malicious website/drive-by infection</a:t>
            </a:r>
            <a:endParaRPr lang="en-US" sz="1800"/>
          </a:p>
          <a:p>
            <a:pPr/>
            <a:r>
              <a:rPr lang="en-US" sz="1800"/>
              <a:t>3. “Sneakernet” infection</a:t>
            </a:r>
            <a:endParaRPr lang="en-US" sz="1800"/>
          </a:p>
          <a:p>
            <a:pPr/>
            <a:r>
              <a:rPr lang="en-US" sz="1800"/>
              <a:t>4. Social Engineering</a:t>
            </a:r>
            <a:endParaRPr lang="en-US" sz="1800"/>
          </a:p>
          <a:p>
            <a:pPr marL="285750" indent="-285750">
              <a:buFont typeface="Arial" panose="020B0604020202020204" pitchFamily="34" charset="0"/>
              <a:buChar char="•"/>
            </a:pPr>
            <a:r>
              <a:rPr lang="en-US" sz="1800"/>
              <a:t> Indirect Evasion – Traffic appears to be authentic</a:t>
            </a:r>
            <a:endParaRPr lang="en-US" sz="1800"/>
          </a:p>
          <a:p>
            <a:pPr/>
            <a:r>
              <a:rPr lang="en-US" sz="1800"/>
              <a:t>1. Stolen remote access credentials</a:t>
            </a:r>
            <a:endParaRPr lang="en-US" sz="1800"/>
          </a:p>
          <a:p>
            <a:pPr/>
            <a:r>
              <a:rPr lang="en-US" sz="1800"/>
              <a:t>2. VPN piggyback</a:t>
            </a:r>
            <a:endParaRPr lang="en-US" sz="1800"/>
          </a:p>
          <a:p>
            <a:pPr/>
            <a:r>
              <a:rPr lang="en-US" sz="1800"/>
              <a:t>3. Session hijacking</a:t>
            </a:r>
            <a:endParaRPr lang="en-US" sz="1800"/>
          </a:p>
          <a:p>
            <a:pPr/>
            <a:r>
              <a:rPr lang="en-US" sz="1800"/>
              <a:t>4. Address spoofing (for i</a:t>
            </a:r>
            <a:endParaRPr lang="en-US" sz="1800"/>
          </a:p>
        </p:txBody>
      </p:sp>
      <p:pic>
        <p:nvPicPr>
          <p:cNvPr id="100" name="Picture 99"/>
          <p:cNvPicPr/>
          <p:nvPr/>
        </p:nvPicPr>
        <p:blipFill>
          <a:blip r:embed="rId1"/>
          <a:stretch>
            <a:fillRect/>
          </a:stretch>
        </p:blipFill>
        <p:spPr>
          <a:xfrm>
            <a:off x="6217285" y="1478915"/>
            <a:ext cx="2216785" cy="2596515"/>
          </a:xfrm>
          <a:prstGeom prst="rect">
            <a:avLst/>
          </a:prstGeom>
          <a:noFill/>
          <a:ln w="9525">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773475" y="100723"/>
              <a:ext cx="935416" cy="337341"/>
            </a:xfrm>
            <a:prstGeom prst="rect">
              <a:avLst/>
            </a:prstGeom>
            <a:noFill/>
            <a:ln w="9525">
              <a:noFill/>
            </a:ln>
          </p:spPr>
          <p:txBody>
            <a:bodyPr wrap="non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Outline</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6155" name="矩形 10"/>
          <p:cNvSpPr/>
          <p:nvPr/>
        </p:nvSpPr>
        <p:spPr>
          <a:xfrm>
            <a:off x="1433830" y="1475105"/>
            <a:ext cx="6711950" cy="2168525"/>
          </a:xfrm>
          <a:prstGeom prst="rect">
            <a:avLst/>
          </a:prstGeom>
          <a:noFill/>
          <a:ln w="9525">
            <a:noFill/>
          </a:ln>
        </p:spPr>
        <p:txBody>
          <a:bodyPr wrap="square" anchor="t" anchorCtr="0">
            <a:spAutoFit/>
          </a:bodyPr>
          <a:p>
            <a:pPr marL="285750" indent="-285750" algn="just">
              <a:lnSpc>
                <a:spcPct val="150000"/>
              </a:lnSpc>
              <a:buFont typeface="Wingdings" panose="05000000000000000000" charset="0"/>
              <a:buChar char="ü"/>
            </a:pPr>
            <a:r>
              <a:rPr lang="en-IN" altLang="en-US" sz="1800" dirty="0">
                <a:latin typeface="Microsoft YaHei" panose="020B0503020204020204" pitchFamily="34" charset="-122"/>
                <a:ea typeface="Microsoft YaHei" panose="020B0503020204020204" pitchFamily="34" charset="-122"/>
              </a:rPr>
              <a:t>Firewall</a:t>
            </a:r>
            <a:endParaRPr lang="en-IN" altLang="en-US" sz="1800" dirty="0">
              <a:latin typeface="Microsoft YaHei" panose="020B0503020204020204" pitchFamily="34" charset="-122"/>
              <a:ea typeface="Microsoft YaHei" panose="020B0503020204020204" pitchFamily="34" charset="-122"/>
            </a:endParaRPr>
          </a:p>
          <a:p>
            <a:pPr marL="285750" indent="-285750" algn="just">
              <a:lnSpc>
                <a:spcPct val="150000"/>
              </a:lnSpc>
              <a:buFont typeface="Wingdings" panose="05000000000000000000" charset="0"/>
              <a:buChar char="ü"/>
            </a:pPr>
            <a:r>
              <a:rPr lang="en-IN" altLang="en-US" sz="1800" dirty="0">
                <a:latin typeface="Microsoft YaHei" panose="020B0503020204020204" pitchFamily="34" charset="-122"/>
                <a:ea typeface="Microsoft YaHei" panose="020B0503020204020204" pitchFamily="34" charset="-122"/>
              </a:rPr>
              <a:t>Types of Firewall</a:t>
            </a:r>
            <a:endParaRPr lang="en-IN" altLang="en-US" sz="1800" dirty="0">
              <a:latin typeface="Microsoft YaHei" panose="020B0503020204020204" pitchFamily="34" charset="-122"/>
              <a:ea typeface="Microsoft YaHei" panose="020B0503020204020204" pitchFamily="34" charset="-122"/>
            </a:endParaRPr>
          </a:p>
          <a:p>
            <a:pPr marL="285750" indent="-285750" algn="just">
              <a:lnSpc>
                <a:spcPct val="150000"/>
              </a:lnSpc>
              <a:buFont typeface="Wingdings" panose="05000000000000000000" charset="0"/>
              <a:buChar char="ü"/>
            </a:pPr>
            <a:r>
              <a:rPr lang="en-IN" altLang="en-US" sz="1800" dirty="0">
                <a:latin typeface="Microsoft YaHei" panose="020B0503020204020204" pitchFamily="34" charset="-122"/>
                <a:ea typeface="Microsoft YaHei" panose="020B0503020204020204" pitchFamily="34" charset="-122"/>
              </a:rPr>
              <a:t>Types of Network Architecture and Problems</a:t>
            </a:r>
            <a:endParaRPr lang="en-IN" altLang="en-US" sz="1800" dirty="0">
              <a:latin typeface="Microsoft YaHei" panose="020B0503020204020204" pitchFamily="34" charset="-122"/>
              <a:ea typeface="Microsoft YaHei" panose="020B0503020204020204" pitchFamily="34" charset="-122"/>
            </a:endParaRPr>
          </a:p>
          <a:p>
            <a:pPr marL="285750" indent="-285750" algn="just">
              <a:lnSpc>
                <a:spcPct val="150000"/>
              </a:lnSpc>
              <a:buFont typeface="Wingdings" panose="05000000000000000000" charset="0"/>
              <a:buChar char="ü"/>
            </a:pPr>
            <a:r>
              <a:rPr lang="en-IN" altLang="en-US" sz="1800" dirty="0">
                <a:latin typeface="Microsoft YaHei" panose="020B0503020204020204" pitchFamily="34" charset="-122"/>
                <a:ea typeface="Microsoft YaHei" panose="020B0503020204020204" pitchFamily="34" charset="-122"/>
              </a:rPr>
              <a:t>Limitation of Firewall</a:t>
            </a:r>
            <a:endParaRPr lang="en-IN" altLang="en-US" sz="1800" dirty="0">
              <a:latin typeface="Microsoft YaHei" panose="020B0503020204020204" pitchFamily="34" charset="-122"/>
              <a:ea typeface="Microsoft YaHei" panose="020B0503020204020204" pitchFamily="34" charset="-122"/>
            </a:endParaRPr>
          </a:p>
          <a:p>
            <a:pPr marL="285750" indent="-285750" algn="just">
              <a:lnSpc>
                <a:spcPct val="150000"/>
              </a:lnSpc>
              <a:buFont typeface="Wingdings" panose="05000000000000000000" charset="0"/>
              <a:buChar char="ü"/>
            </a:pPr>
            <a:endParaRPr lang="en-IN" altLang="en-US" sz="1800"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3264749"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Getting Inside an Trusted Network</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256030" y="1324610"/>
            <a:ext cx="4220845" cy="3415030"/>
          </a:xfrm>
          <a:prstGeom prst="rect">
            <a:avLst/>
          </a:prstGeom>
          <a:noFill/>
        </p:spPr>
        <p:txBody>
          <a:bodyPr wrap="square" rtlCol="0" anchor="t">
            <a:spAutoFit/>
          </a:bodyPr>
          <a:p>
            <a:pPr marL="285750" indent="-285750">
              <a:buFont typeface="Arial" panose="020B0604020202020204" pitchFamily="34" charset="0"/>
              <a:buChar char="•"/>
            </a:pPr>
            <a:r>
              <a:rPr sz="1800"/>
              <a:t> Active Evasion</a:t>
            </a:r>
            <a:endParaRPr sz="1800"/>
          </a:p>
          <a:p>
            <a:pPr marL="285750" indent="-285750">
              <a:buFont typeface="Arial" panose="020B0604020202020204" pitchFamily="34" charset="0"/>
              <a:buChar char="•"/>
            </a:pPr>
            <a:endParaRPr sz="1800"/>
          </a:p>
          <a:p>
            <a:pPr/>
            <a:r>
              <a:rPr sz="1800"/>
              <a:t>1. Attack exposed services (Web, E-mail)</a:t>
            </a:r>
            <a:endParaRPr sz="1800"/>
          </a:p>
          <a:p>
            <a:pPr/>
            <a:r>
              <a:rPr sz="1800"/>
              <a:t>2. Attack firewall vulnerabilites</a:t>
            </a:r>
            <a:endParaRPr sz="1800"/>
          </a:p>
          <a:p>
            <a:pPr/>
            <a:r>
              <a:rPr sz="1800"/>
              <a:t>3. Exploit weak ruleset/poor configuration</a:t>
            </a:r>
            <a:endParaRPr sz="1800"/>
          </a:p>
          <a:p>
            <a:pPr/>
            <a:r>
              <a:rPr sz="1800"/>
              <a:t>4. “Trick” or subvert the firewall logic with protocol manipulation</a:t>
            </a:r>
            <a:endParaRPr sz="1800"/>
          </a:p>
          <a:p>
            <a:pPr/>
            <a:r>
              <a:rPr sz="1800"/>
              <a:t>(AET)</a:t>
            </a:r>
            <a:endParaRPr sz="1800"/>
          </a:p>
          <a:p>
            <a:pPr/>
            <a:r>
              <a:rPr sz="1800"/>
              <a:t>5. Find out-of-band channels (wireless, modems, satellite links)</a:t>
            </a:r>
            <a:endParaRPr sz="1800"/>
          </a:p>
          <a:p>
            <a:pPr/>
            <a:r>
              <a:rPr sz="1800"/>
              <a:t>6. Get physical access to firewall or other infrastructure</a:t>
            </a:r>
            <a:endParaRPr sz="1800"/>
          </a:p>
        </p:txBody>
      </p:sp>
      <p:pic>
        <p:nvPicPr>
          <p:cNvPr id="100" name="Picture 99"/>
          <p:cNvPicPr/>
          <p:nvPr/>
        </p:nvPicPr>
        <p:blipFill>
          <a:blip r:embed="rId1"/>
          <a:stretch>
            <a:fillRect/>
          </a:stretch>
        </p:blipFill>
        <p:spPr>
          <a:xfrm>
            <a:off x="6217285" y="1478915"/>
            <a:ext cx="2216785" cy="2596515"/>
          </a:xfrm>
          <a:prstGeom prst="rect">
            <a:avLst/>
          </a:prstGeom>
          <a:noFill/>
          <a:ln w="9525">
            <a:noFill/>
          </a:ln>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831016"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Type of Network Architecture</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953770" y="1139825"/>
            <a:ext cx="3139440" cy="4092575"/>
          </a:xfrm>
          <a:prstGeom prst="rect">
            <a:avLst/>
          </a:prstGeom>
          <a:noFill/>
        </p:spPr>
        <p:txBody>
          <a:bodyPr wrap="square" rtlCol="0" anchor="t">
            <a:spAutoFit/>
          </a:bodyPr>
          <a:p>
            <a:r>
              <a:rPr lang="en-US" sz="2000" b="1"/>
              <a:t>Business network acts as backbone</a:t>
            </a:r>
            <a:endParaRPr lang="en-US" sz="2000" b="1"/>
          </a:p>
          <a:p>
            <a:r>
              <a:rPr lang="en-US" sz="2000"/>
              <a:t>• Firewall between business network (BN) and plant</a:t>
            </a:r>
            <a:endParaRPr lang="en-US" sz="2000"/>
          </a:p>
          <a:p>
            <a:r>
              <a:rPr lang="en-US" sz="2000"/>
              <a:t>control network (PCN)</a:t>
            </a:r>
            <a:endParaRPr lang="en-US" sz="2000"/>
          </a:p>
          <a:p>
            <a:r>
              <a:rPr lang="en-US" sz="2000"/>
              <a:t>• Firewall between PCN and plant network (PN) may or</a:t>
            </a:r>
            <a:endParaRPr lang="en-US" sz="2000"/>
          </a:p>
          <a:p>
            <a:r>
              <a:rPr lang="en-US" sz="2000"/>
              <a:t>may not be in place </a:t>
            </a:r>
            <a:endParaRPr lang="en-US" sz="2000"/>
          </a:p>
          <a:p>
            <a:r>
              <a:rPr lang="en-US" sz="2000" b="1"/>
              <a:t>Problems:</a:t>
            </a:r>
            <a:endParaRPr lang="en-US" sz="2000" b="1"/>
          </a:p>
          <a:p>
            <a:r>
              <a:rPr lang="en-US" sz="2000"/>
              <a:t>• BN/PCN Firewall is configured to partially or</a:t>
            </a:r>
            <a:endParaRPr lang="en-US" sz="2000"/>
          </a:p>
          <a:p>
            <a:r>
              <a:rPr lang="en-US" sz="2000"/>
              <a:t>completely trust BN</a:t>
            </a:r>
            <a:endParaRPr lang="en-US" sz="2000"/>
          </a:p>
          <a:p>
            <a:r>
              <a:rPr lang="en-US" sz="2000"/>
              <a:t>• PCN/PN Firewall is </a:t>
            </a:r>
            <a:endParaRPr lang="en-US" sz="2000"/>
          </a:p>
        </p:txBody>
      </p:sp>
      <p:pic>
        <p:nvPicPr>
          <p:cNvPr id="3" name="Picture 2"/>
          <p:cNvPicPr>
            <a:picLocks noChangeAspect="1"/>
          </p:cNvPicPr>
          <p:nvPr/>
        </p:nvPicPr>
        <p:blipFill>
          <a:blip r:embed="rId1"/>
          <a:stretch>
            <a:fillRect/>
          </a:stretch>
        </p:blipFill>
        <p:spPr>
          <a:xfrm>
            <a:off x="4140835" y="1410335"/>
            <a:ext cx="5003165" cy="3108960"/>
          </a:xfrm>
          <a:prstGeom prst="rect">
            <a:avLst/>
          </a:prstGeom>
        </p:spPr>
      </p:pic>
      <p:sp>
        <p:nvSpPr>
          <p:cNvPr id="4" name="Text Box 3"/>
          <p:cNvSpPr txBox="1"/>
          <p:nvPr/>
        </p:nvSpPr>
        <p:spPr>
          <a:xfrm>
            <a:off x="3145155" y="4806315"/>
            <a:ext cx="5727065" cy="337185"/>
          </a:xfrm>
          <a:prstGeom prst="rect">
            <a:avLst/>
          </a:prstGeom>
          <a:noFill/>
        </p:spPr>
        <p:txBody>
          <a:bodyPr wrap="square" rtlCol="0" anchor="t">
            <a:spAutoFit/>
          </a:bodyPr>
          <a:p>
            <a:r>
              <a:rPr lang="en-US" sz="1600">
                <a:sym typeface="+mn-ea"/>
              </a:rPr>
              <a:t>configured to partially or</a:t>
            </a:r>
            <a:r>
              <a:rPr lang="en-IN" altLang="en-US" sz="1600">
                <a:sym typeface="+mn-ea"/>
              </a:rPr>
              <a:t> </a:t>
            </a:r>
            <a:r>
              <a:rPr lang="en-US" sz="1600">
                <a:sym typeface="+mn-ea"/>
              </a:rPr>
              <a:t>completely trust PCN</a:t>
            </a:r>
            <a:endParaRPr lang="en-US" sz="1600">
              <a:sym typeface="+mn-ea"/>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145615"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Limitation:</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265555" y="1050925"/>
            <a:ext cx="7256145" cy="4092575"/>
          </a:xfrm>
          <a:prstGeom prst="rect">
            <a:avLst/>
          </a:prstGeom>
          <a:noFill/>
        </p:spPr>
        <p:txBody>
          <a:bodyPr wrap="square" rtlCol="0" anchor="t">
            <a:spAutoFit/>
          </a:bodyPr>
          <a:p>
            <a:r>
              <a:rPr lang="en-IN" sz="2000"/>
              <a:t>Firewall technology is not one way (non-deterministic, not</a:t>
            </a:r>
            <a:endParaRPr lang="en-IN" sz="2000"/>
          </a:p>
          <a:p>
            <a:r>
              <a:rPr lang="en-IN" sz="2000"/>
              <a:t>application-fluent)</a:t>
            </a:r>
            <a:endParaRPr lang="en-IN" sz="2000"/>
          </a:p>
          <a:p>
            <a:r>
              <a:rPr lang="en-IN" sz="2000"/>
              <a:t>•Firewalls can be bypassed in many ways</a:t>
            </a:r>
            <a:endParaRPr lang="en-IN" sz="2000"/>
          </a:p>
          <a:p>
            <a:r>
              <a:rPr lang="en-IN" sz="2000"/>
              <a:t>•Firewalls have their own vulnerabilities</a:t>
            </a:r>
            <a:endParaRPr lang="en-IN" sz="2000"/>
          </a:p>
          <a:p>
            <a:r>
              <a:rPr lang="en-IN" sz="2000"/>
              <a:t>•Effective Security Programs must do the following:</a:t>
            </a:r>
            <a:endParaRPr lang="en-IN" sz="2000"/>
          </a:p>
          <a:p>
            <a:r>
              <a:rPr lang="en-IN" sz="2000"/>
              <a:t>-Prevent</a:t>
            </a:r>
            <a:endParaRPr lang="en-IN" sz="2000"/>
          </a:p>
          <a:p>
            <a:r>
              <a:rPr lang="en-IN" sz="2000"/>
              <a:t>-Detect</a:t>
            </a:r>
            <a:endParaRPr lang="en-IN" sz="2000"/>
          </a:p>
          <a:p>
            <a:r>
              <a:rPr lang="en-IN" sz="2000"/>
              <a:t>-Delay</a:t>
            </a:r>
            <a:endParaRPr lang="en-IN" sz="2000"/>
          </a:p>
          <a:p>
            <a:r>
              <a:rPr lang="en-IN" sz="2000"/>
              <a:t>-Deny</a:t>
            </a:r>
            <a:endParaRPr lang="en-IN" sz="2000"/>
          </a:p>
          <a:p>
            <a:r>
              <a:rPr lang="en-IN" sz="2000"/>
              <a:t>-Deter</a:t>
            </a:r>
            <a:endParaRPr lang="en-IN" sz="2000"/>
          </a:p>
          <a:p>
            <a:r>
              <a:rPr lang="en-IN" sz="2000"/>
              <a:t>-Respond</a:t>
            </a:r>
            <a:endParaRPr lang="en-IN" sz="2000"/>
          </a:p>
          <a:p>
            <a:r>
              <a:rPr lang="en-IN" sz="2000"/>
              <a:t>-Recover</a:t>
            </a:r>
            <a:endParaRPr lang="en-IN" sz="2000"/>
          </a:p>
          <a:p>
            <a:r>
              <a:rPr lang="en-IN" sz="2000"/>
              <a:t>• Firewalls cannot do all of these things alone</a:t>
            </a:r>
            <a:endParaRPr lang="en-IN" sz="2000"/>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矩形 8"/>
          <p:cNvSpPr/>
          <p:nvPr/>
        </p:nvSpPr>
        <p:spPr>
          <a:xfrm flipH="1">
            <a:off x="762952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6626"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6627" name="Group 4"/>
          <p:cNvGrpSpPr/>
          <p:nvPr/>
        </p:nvGrpSpPr>
        <p:grpSpPr>
          <a:xfrm>
            <a:off x="857250" y="1431925"/>
            <a:ext cx="8286750" cy="901700"/>
            <a:chOff x="0" y="0"/>
            <a:chExt cx="8286663" cy="902064"/>
          </a:xfrm>
        </p:grpSpPr>
        <p:grpSp>
          <p:nvGrpSpPr>
            <p:cNvPr id="26628" name="Group 5"/>
            <p:cNvGrpSpPr/>
            <p:nvPr/>
          </p:nvGrpSpPr>
          <p:grpSpPr>
            <a:xfrm>
              <a:off x="0" y="0"/>
              <a:ext cx="8286663" cy="902064"/>
              <a:chOff x="0" y="0"/>
              <a:chExt cx="8286663" cy="902064"/>
            </a:xfrm>
          </p:grpSpPr>
          <p:sp>
            <p:nvSpPr>
              <p:cNvPr id="26629"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6630"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6631" name="矩形 6"/>
            <p:cNvSpPr/>
            <p:nvPr/>
          </p:nvSpPr>
          <p:spPr>
            <a:xfrm>
              <a:off x="1056721" y="156583"/>
              <a:ext cx="2751459" cy="584775"/>
            </a:xfrm>
            <a:prstGeom prst="rect">
              <a:avLst/>
            </a:prstGeom>
            <a:noFill/>
            <a:ln w="9525">
              <a:noFill/>
            </a:ln>
          </p:spPr>
          <p:txBody>
            <a:bodyPr wrap="non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rPr>
                <a:t>THANK YOU</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6633" name="Group 10"/>
          <p:cNvGrpSpPr/>
          <p:nvPr/>
        </p:nvGrpSpPr>
        <p:grpSpPr>
          <a:xfrm rot="0">
            <a:off x="0" y="2329180"/>
            <a:ext cx="8206105" cy="577850"/>
            <a:chOff x="0" y="0"/>
            <a:chExt cx="8205524" cy="578062"/>
          </a:xfrm>
        </p:grpSpPr>
        <p:sp>
          <p:nvSpPr>
            <p:cNvPr id="26634" name="直角三角形 7"/>
            <p:cNvSpPr/>
            <p:nvPr/>
          </p:nvSpPr>
          <p:spPr>
            <a:xfrm rot="-10800000" flipH="1">
              <a:off x="7629524"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6635" name="矩形 9"/>
            <p:cNvSpPr/>
            <p:nvPr/>
          </p:nvSpPr>
          <p:spPr>
            <a:xfrm flipH="1">
              <a:off x="0" y="0"/>
              <a:ext cx="7629523"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971614" cy="337341"/>
            </a:xfrm>
            <a:prstGeom prst="rect">
              <a:avLst/>
            </a:prstGeom>
            <a:noFill/>
            <a:ln w="9525">
              <a:noFill/>
            </a:ln>
          </p:spPr>
          <p:txBody>
            <a:bodyPr wrap="non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Firewall</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3" name="Text Box 2"/>
          <p:cNvSpPr txBox="1"/>
          <p:nvPr/>
        </p:nvSpPr>
        <p:spPr>
          <a:xfrm>
            <a:off x="1083945" y="1252220"/>
            <a:ext cx="6851650" cy="1938020"/>
          </a:xfrm>
          <a:prstGeom prst="rect">
            <a:avLst/>
          </a:prstGeom>
          <a:noFill/>
        </p:spPr>
        <p:txBody>
          <a:bodyPr wrap="square" rtlCol="0" anchor="t">
            <a:spAutoFit/>
          </a:bodyPr>
          <a:p>
            <a:pPr marL="342900" indent="-342900">
              <a:buFont typeface="Arial" panose="020B0604020202020204" pitchFamily="34" charset="0"/>
              <a:buChar char="•"/>
            </a:pPr>
            <a:r>
              <a:rPr sz="2000" dirty="0">
                <a:sym typeface="+mn-ea"/>
              </a:rPr>
              <a:t>A </a:t>
            </a:r>
            <a:r>
              <a:rPr sz="2000" b="1" dirty="0">
                <a:sym typeface="+mn-ea"/>
              </a:rPr>
              <a:t>firewall</a:t>
            </a:r>
            <a:r>
              <a:rPr sz="2000" dirty="0">
                <a:sym typeface="+mn-ea"/>
              </a:rPr>
              <a:t> is an integrated collection of security measures designed to prevent unauthorized electronic access to a networked computer system. </a:t>
            </a:r>
            <a:endParaRPr sz="2000" dirty="0"/>
          </a:p>
          <a:p>
            <a:pPr marL="342900" indent="-342900" eaLnBrk="1" hangingPunct="1">
              <a:buFont typeface="Arial" panose="020B0604020202020204" pitchFamily="34" charset="0"/>
              <a:buChar char="•"/>
            </a:pPr>
            <a:r>
              <a:rPr sz="2000" dirty="0">
                <a:sym typeface="+mn-ea"/>
              </a:rPr>
              <a:t>A network firewall is similar to firewalls in building construction, because in both cases they are intended to isolate one "network" or "compartment" from another.</a:t>
            </a:r>
            <a:endParaRPr lang="en-US" sz="2000" dirty="0">
              <a:sym typeface="+mn-ea"/>
            </a:endParaRPr>
          </a:p>
        </p:txBody>
      </p:sp>
      <p:pic>
        <p:nvPicPr>
          <p:cNvPr id="5122" name="Picture 4" descr="Firewall_1"/>
          <p:cNvPicPr>
            <a:picLocks noChangeAspect="1"/>
          </p:cNvPicPr>
          <p:nvPr/>
        </p:nvPicPr>
        <p:blipFill>
          <a:blip r:embed="rId1"/>
          <a:stretch>
            <a:fillRect/>
          </a:stretch>
        </p:blipFill>
        <p:spPr>
          <a:xfrm>
            <a:off x="3806825" y="3126740"/>
            <a:ext cx="4327525" cy="2016760"/>
          </a:xfrm>
          <a:prstGeom prst="rect">
            <a:avLst/>
          </a:prstGeom>
          <a:noFill/>
          <a:ln w="9525">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795898" cy="337341"/>
            </a:xfrm>
            <a:prstGeom prst="rect">
              <a:avLst/>
            </a:prstGeom>
            <a:noFill/>
            <a:ln w="9525">
              <a:noFill/>
            </a:ln>
          </p:spPr>
          <p:txBody>
            <a:bodyPr wrap="none" anchor="t" anchorCtr="0">
              <a:spAutoFit/>
            </a:bodyPr>
            <a:p>
              <a:pPr algn="l"/>
              <a:r>
                <a:rPr lang="en-IN" altLang="en-US" sz="1600" b="1" dirty="0">
                  <a:solidFill>
                    <a:schemeClr val="bg1"/>
                  </a:solidFill>
                  <a:latin typeface="Microsoft YaHei" panose="020B0503020204020204" pitchFamily="34" charset="-122"/>
                  <a:ea typeface="Microsoft YaHei" panose="020B0503020204020204" pitchFamily="34" charset="-122"/>
                </a:rPr>
                <a:t>Firewall Policies</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02360" y="4564380"/>
            <a:ext cx="309880" cy="291465"/>
          </a:xfrm>
          <a:prstGeom prst="rect">
            <a:avLst/>
          </a:prstGeom>
          <a:noFill/>
        </p:spPr>
        <p:txBody>
          <a:bodyPr wrap="none" rtlCol="0">
            <a:spAutoFit/>
          </a:bodyPr>
          <a:p>
            <a:endParaRPr lang="en-US"/>
          </a:p>
        </p:txBody>
      </p:sp>
      <p:sp>
        <p:nvSpPr>
          <p:cNvPr id="5" name="Text Box 4"/>
          <p:cNvSpPr txBox="1"/>
          <p:nvPr/>
        </p:nvSpPr>
        <p:spPr>
          <a:xfrm>
            <a:off x="1083945" y="1252220"/>
            <a:ext cx="7931785" cy="829945"/>
          </a:xfrm>
          <a:prstGeom prst="rect">
            <a:avLst/>
          </a:prstGeom>
          <a:noFill/>
        </p:spPr>
        <p:txBody>
          <a:bodyPr wrap="square" rtlCol="0" anchor="t">
            <a:spAutoFit/>
          </a:bodyPr>
          <a:p>
            <a:pPr marL="342900" marR="0" lvl="0" indent="-342900" algn="l" defTabSz="914400" rtl="0" eaLnBrk="0" fontAlgn="base" latinLnBrk="0" hangingPunct="0">
              <a:lnSpc>
                <a:spcPct val="100000"/>
              </a:lnSpc>
              <a:spcBef>
                <a:spcPct val="0"/>
              </a:spcBef>
              <a:spcAft>
                <a:spcPct val="0"/>
              </a:spcAft>
              <a:buClr>
                <a:srgbClr val="000000"/>
              </a:buClr>
              <a:buSzPct val="55000"/>
              <a:buFont typeface="Wingdings" panose="05000000000000000000" pitchFamily="2" charset="2"/>
              <a:buChar char="q"/>
              <a:defRPr/>
            </a:pPr>
            <a:r>
              <a:rPr lang="en-US" sz="1600" kern="0" noProof="0" dirty="0" smtClean="0">
                <a:ln>
                  <a:noFill/>
                </a:ln>
                <a:solidFill>
                  <a:schemeClr val="tx1"/>
                </a:solidFill>
                <a:effectLst/>
                <a:uLnTx/>
                <a:uFillTx/>
                <a:latin typeface="Tahoma" panose="020B0604030504040204" pitchFamily="34" charset="0"/>
                <a:ea typeface="+mn-ea"/>
                <a:sym typeface="+mn-ea"/>
              </a:rPr>
              <a:t>To protect private networks and individual machines from the dangers of the greater Internet, a firewall can be employed to filter incoming or outgoing traffic based on a predefined set of rules called </a:t>
            </a:r>
            <a:r>
              <a:rPr lang="en-US" sz="1600" b="1" kern="0" noProof="0" dirty="0" smtClean="0">
                <a:ln>
                  <a:noFill/>
                </a:ln>
                <a:solidFill>
                  <a:schemeClr val="tx1"/>
                </a:solidFill>
                <a:effectLst/>
                <a:uLnTx/>
                <a:uFillTx/>
                <a:latin typeface="Tahoma" panose="020B0604030504040204" pitchFamily="34" charset="0"/>
                <a:ea typeface="+mn-ea"/>
                <a:sym typeface="+mn-ea"/>
              </a:rPr>
              <a:t>firewall policies</a:t>
            </a:r>
            <a:r>
              <a:rPr lang="en-US" sz="1600" kern="0" noProof="0" dirty="0" smtClean="0">
                <a:ln>
                  <a:noFill/>
                </a:ln>
                <a:solidFill>
                  <a:schemeClr val="tx1"/>
                </a:solidFill>
                <a:effectLst/>
                <a:uLnTx/>
                <a:uFillTx/>
                <a:latin typeface="Tahoma" panose="020B0604030504040204" pitchFamily="34" charset="0"/>
                <a:ea typeface="+mn-ea"/>
                <a:sym typeface="+mn-ea"/>
              </a:rPr>
              <a:t>.</a:t>
            </a:r>
            <a:endParaRPr lang="en-US" sz="1600" kern="0" noProof="0" dirty="0" smtClean="0">
              <a:ln>
                <a:noFill/>
              </a:ln>
              <a:solidFill>
                <a:schemeClr val="tx1"/>
              </a:solidFill>
              <a:effectLst/>
              <a:uLnTx/>
              <a:uFillTx/>
              <a:latin typeface="Tahoma" panose="020B0604030504040204" pitchFamily="34" charset="0"/>
              <a:ea typeface="+mn-ea"/>
              <a:sym typeface="+mn-ea"/>
            </a:endParaRPr>
          </a:p>
        </p:txBody>
      </p:sp>
      <p:grpSp>
        <p:nvGrpSpPr>
          <p:cNvPr id="7" name="Group 18"/>
          <p:cNvGrpSpPr/>
          <p:nvPr/>
        </p:nvGrpSpPr>
        <p:grpSpPr>
          <a:xfrm>
            <a:off x="1181100" y="2059305"/>
            <a:ext cx="6717066" cy="2941955"/>
            <a:chOff x="0" y="789738"/>
            <a:chExt cx="8506973" cy="6068262"/>
          </a:xfrm>
        </p:grpSpPr>
        <p:pic>
          <p:nvPicPr>
            <p:cNvPr id="8" name="Picture 7" descr="06-17f.png"/>
            <p:cNvPicPr>
              <a:picLocks noChangeAspect="1"/>
            </p:cNvPicPr>
            <p:nvPr/>
          </p:nvPicPr>
          <p:blipFill>
            <a:blip r:embed="rId1"/>
            <a:stretch>
              <a:fillRect/>
            </a:stretch>
          </p:blipFill>
          <p:spPr>
            <a:xfrm flipH="1">
              <a:off x="3124200" y="2895600"/>
              <a:ext cx="1856236" cy="1578867"/>
            </a:xfrm>
            <a:prstGeom prst="rect">
              <a:avLst/>
            </a:prstGeom>
            <a:noFill/>
            <a:ln w="9525">
              <a:noFill/>
            </a:ln>
          </p:spPr>
        </p:pic>
        <p:pic>
          <p:nvPicPr>
            <p:cNvPr id="9" name="Picture 8" descr="6-10a.png"/>
            <p:cNvPicPr>
              <a:picLocks noChangeAspect="1"/>
            </p:cNvPicPr>
            <p:nvPr/>
          </p:nvPicPr>
          <p:blipFill>
            <a:blip r:embed="rId2"/>
            <a:stretch>
              <a:fillRect/>
            </a:stretch>
          </p:blipFill>
          <p:spPr>
            <a:xfrm>
              <a:off x="0" y="3886200"/>
              <a:ext cx="2353050" cy="1982238"/>
            </a:xfrm>
            <a:prstGeom prst="rect">
              <a:avLst/>
            </a:prstGeom>
            <a:noFill/>
            <a:ln w="9525">
              <a:noFill/>
            </a:ln>
          </p:spPr>
        </p:pic>
        <p:sp>
          <p:nvSpPr>
            <p:cNvPr id="10" name="Freeform 9"/>
            <p:cNvSpPr/>
            <p:nvPr/>
          </p:nvSpPr>
          <p:spPr>
            <a:xfrm>
              <a:off x="2133600" y="2208363"/>
              <a:ext cx="4991819" cy="2668438"/>
            </a:xfrm>
            <a:custGeom>
              <a:avLst/>
              <a:gdLst>
                <a:gd name="connsiteX0" fmla="*/ 71887 w 4885427"/>
                <a:gd name="connsiteY0" fmla="*/ 2665563 h 2763329"/>
                <a:gd name="connsiteX1" fmla="*/ 132272 w 4885427"/>
                <a:gd name="connsiteY1" fmla="*/ 2656936 h 2763329"/>
                <a:gd name="connsiteX2" fmla="*/ 1296838 w 4885427"/>
                <a:gd name="connsiteY2" fmla="*/ 2613804 h 2763329"/>
                <a:gd name="connsiteX3" fmla="*/ 2556295 w 4885427"/>
                <a:gd name="connsiteY3" fmla="*/ 1759789 h 2763329"/>
                <a:gd name="connsiteX4" fmla="*/ 4885427 w 4885427"/>
                <a:gd name="connsiteY4" fmla="*/ 0 h 2763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5427" h="2763329">
                  <a:moveTo>
                    <a:pt x="71887" y="2665563"/>
                  </a:moveTo>
                  <a:cubicBezTo>
                    <a:pt x="0" y="2665562"/>
                    <a:pt x="132272" y="2656936"/>
                    <a:pt x="132272" y="2656936"/>
                  </a:cubicBezTo>
                  <a:cubicBezTo>
                    <a:pt x="336430" y="2648310"/>
                    <a:pt x="892834" y="2763329"/>
                    <a:pt x="1296838" y="2613804"/>
                  </a:cubicBezTo>
                  <a:cubicBezTo>
                    <a:pt x="1700842" y="2464280"/>
                    <a:pt x="1958197" y="2195423"/>
                    <a:pt x="2556295" y="1759789"/>
                  </a:cubicBezTo>
                  <a:cubicBezTo>
                    <a:pt x="3154393" y="1324155"/>
                    <a:pt x="4019910" y="662077"/>
                    <a:pt x="4885427" y="0"/>
                  </a:cubicBezTo>
                </a:path>
              </a:pathLst>
            </a:custGeom>
            <a:ln w="38100">
              <a:solidFill>
                <a:schemeClr val="tx1">
                  <a:lumMod val="50000"/>
                  <a:lumOff val="50000"/>
                </a:schemeClr>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txBody>
            <a:bodyPr anchor="ctr"/>
            <a:lstStyle>
              <a:lvl1pPr marL="0" lvl="0"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defRPr>
              </a:lvl1pPr>
              <a:lvl2pPr marL="457200" lvl="1"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2pPr>
              <a:lvl3pPr marL="914400" lvl="2"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3pPr>
              <a:lvl4pPr marL="1371600" lvl="3"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4pPr>
              <a:lvl5pPr marL="1828800" lvl="4"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5pPr>
            </a:lstStyle>
            <a:p>
              <a:pPr lvl="0">
                <a:buNone/>
              </a:pPr>
              <a:endParaRPr sz="1600" dirty="0">
                <a:solidFill>
                  <a:schemeClr val="tx1"/>
                </a:solidFill>
                <a:latin typeface="Arial" panose="020B0604020202020204" pitchFamily="34" charset="0"/>
              </a:endParaRPr>
            </a:p>
          </p:txBody>
        </p:sp>
        <p:sp>
          <p:nvSpPr>
            <p:cNvPr id="6155" name="TextBox 10"/>
            <p:cNvSpPr txBox="1"/>
            <p:nvPr/>
          </p:nvSpPr>
          <p:spPr>
            <a:xfrm>
              <a:off x="4146402" y="789738"/>
              <a:ext cx="3334354" cy="695499"/>
            </a:xfrm>
            <a:prstGeom prst="rect">
              <a:avLst/>
            </a:prstGeom>
            <a:noFill/>
            <a:ln w="9525">
              <a:noFill/>
            </a:ln>
          </p:spPr>
          <p:txBody>
            <a:bodyPr wrap="square">
              <a:spAutoFit/>
            </a:bodyPr>
            <a:p>
              <a:r>
                <a:rPr sz="1600" dirty="0">
                  <a:latin typeface="Batang" pitchFamily="18" charset="-127"/>
                </a:rPr>
                <a:t>Trusted internal network</a:t>
              </a:r>
              <a:endParaRPr sz="1600" dirty="0">
                <a:latin typeface="Batang" pitchFamily="18" charset="-127"/>
              </a:endParaRPr>
            </a:p>
          </p:txBody>
        </p:sp>
        <p:sp>
          <p:nvSpPr>
            <p:cNvPr id="12" name="TextBox 11"/>
            <p:cNvSpPr txBox="1"/>
            <p:nvPr/>
          </p:nvSpPr>
          <p:spPr>
            <a:xfrm>
              <a:off x="3733799" y="4724400"/>
              <a:ext cx="1863807" cy="601194"/>
            </a:xfrm>
            <a:prstGeom prst="rect">
              <a:avLst/>
            </a:prstGeom>
            <a:noFill/>
            <a:scene3d>
              <a:camera prst="perspectiveHeroicExtremeLeftFacing"/>
              <a:lightRig rig="threePt" dir="t"/>
            </a:scene3d>
          </p:spPr>
          <p:txBody>
            <a:bodyPr wrap="square">
              <a:spAutoFit/>
            </a:bodyPr>
            <a:lstStyle/>
            <a:p>
              <a:pPr marR="0" defTabSz="914400">
                <a:buClrTx/>
                <a:buSzTx/>
                <a:buFontTx/>
                <a:buNone/>
                <a:defRPr/>
              </a:pPr>
              <a:r>
                <a:rPr kumimoji="0" lang="en-US" kern="1200" cap="none" spc="0" normalizeH="0" baseline="0" noProof="0" dirty="0">
                  <a:solidFill>
                    <a:srgbClr val="00279F"/>
                  </a:solidFill>
                  <a:latin typeface="Batang" pitchFamily="18" charset="-127"/>
                  <a:ea typeface="+mn-ea"/>
                  <a:cs typeface="+mn-cs"/>
                </a:rPr>
                <a:t>Firewall</a:t>
              </a:r>
              <a:endParaRPr kumimoji="0" lang="en-US" kern="1200" cap="none" spc="0" normalizeH="0" baseline="0" noProof="0" dirty="0">
                <a:solidFill>
                  <a:srgbClr val="00279F"/>
                </a:solidFill>
                <a:latin typeface="Batang" pitchFamily="18" charset="-127"/>
                <a:ea typeface="+mn-ea"/>
                <a:cs typeface="+mn-cs"/>
              </a:endParaRPr>
            </a:p>
          </p:txBody>
        </p:sp>
        <p:sp>
          <p:nvSpPr>
            <p:cNvPr id="6157" name="TextBox 12"/>
            <p:cNvSpPr txBox="1"/>
            <p:nvPr/>
          </p:nvSpPr>
          <p:spPr>
            <a:xfrm>
              <a:off x="2229100" y="1060566"/>
              <a:ext cx="2281883" cy="695499"/>
            </a:xfrm>
            <a:prstGeom prst="rect">
              <a:avLst/>
            </a:prstGeom>
            <a:noFill/>
            <a:ln w="9525">
              <a:noFill/>
            </a:ln>
          </p:spPr>
          <p:txBody>
            <a:bodyPr wrap="square">
              <a:spAutoFit/>
            </a:bodyPr>
            <a:p>
              <a:r>
                <a:rPr sz="1600" dirty="0">
                  <a:latin typeface="Batang" pitchFamily="18" charset="-127"/>
                </a:rPr>
                <a:t>Firewall policies</a:t>
              </a:r>
              <a:endParaRPr sz="1600" dirty="0">
                <a:latin typeface="Batang" pitchFamily="18" charset="-127"/>
              </a:endParaRPr>
            </a:p>
          </p:txBody>
        </p:sp>
        <p:sp>
          <p:nvSpPr>
            <p:cNvPr id="6158" name="TextBox 13"/>
            <p:cNvSpPr txBox="1"/>
            <p:nvPr/>
          </p:nvSpPr>
          <p:spPr>
            <a:xfrm>
              <a:off x="465995" y="4572000"/>
              <a:ext cx="1587337" cy="1203698"/>
            </a:xfrm>
            <a:prstGeom prst="rect">
              <a:avLst/>
            </a:prstGeom>
            <a:noFill/>
            <a:ln w="9525">
              <a:noFill/>
            </a:ln>
          </p:spPr>
          <p:txBody>
            <a:bodyPr wrap="square">
              <a:spAutoFit/>
            </a:bodyPr>
            <a:p>
              <a:r>
                <a:rPr sz="1600" dirty="0">
                  <a:latin typeface="Batang" pitchFamily="18" charset="-127"/>
                </a:rPr>
                <a:t>Untrusted </a:t>
              </a:r>
              <a:endParaRPr sz="1600" dirty="0">
                <a:latin typeface="Batang" pitchFamily="18" charset="-127"/>
              </a:endParaRPr>
            </a:p>
            <a:p>
              <a:r>
                <a:rPr sz="1600" dirty="0">
                  <a:latin typeface="Batang" pitchFamily="18" charset="-127"/>
                </a:rPr>
                <a:t>Internet</a:t>
              </a:r>
              <a:endParaRPr sz="1600" dirty="0">
                <a:latin typeface="Batang" pitchFamily="18" charset="-127"/>
              </a:endParaRPr>
            </a:p>
          </p:txBody>
        </p:sp>
        <p:pic>
          <p:nvPicPr>
            <p:cNvPr id="6159" name="Picture 14" descr="06-10b.png"/>
            <p:cNvPicPr>
              <a:picLocks noChangeAspect="1"/>
            </p:cNvPicPr>
            <p:nvPr/>
          </p:nvPicPr>
          <p:blipFill>
            <a:blip r:embed="rId3"/>
            <a:stretch>
              <a:fillRect/>
            </a:stretch>
          </p:blipFill>
          <p:spPr>
            <a:xfrm>
              <a:off x="1524000" y="5227317"/>
              <a:ext cx="1740412" cy="1630683"/>
            </a:xfrm>
            <a:prstGeom prst="rect">
              <a:avLst/>
            </a:prstGeom>
            <a:noFill/>
            <a:ln w="9525">
              <a:noFill/>
            </a:ln>
          </p:spPr>
        </p:pic>
        <p:pic>
          <p:nvPicPr>
            <p:cNvPr id="6160" name="Picture 15" descr="06-10e.png"/>
            <p:cNvPicPr>
              <a:picLocks noChangeAspect="1"/>
            </p:cNvPicPr>
            <p:nvPr/>
          </p:nvPicPr>
          <p:blipFill>
            <a:blip r:embed="rId4"/>
            <a:stretch>
              <a:fillRect/>
            </a:stretch>
          </p:blipFill>
          <p:spPr>
            <a:xfrm>
              <a:off x="5943600" y="1219200"/>
              <a:ext cx="2563373" cy="1770892"/>
            </a:xfrm>
            <a:prstGeom prst="rect">
              <a:avLst/>
            </a:prstGeom>
            <a:noFill/>
            <a:ln w="9525">
              <a:noFill/>
            </a:ln>
          </p:spPr>
        </p:pic>
        <p:pic>
          <p:nvPicPr>
            <p:cNvPr id="6161" name="Picture 16" descr="06-10c.png"/>
            <p:cNvPicPr>
              <a:picLocks noChangeAspect="1"/>
            </p:cNvPicPr>
            <p:nvPr/>
          </p:nvPicPr>
          <p:blipFill>
            <a:blip r:embed="rId5"/>
            <a:stretch>
              <a:fillRect/>
            </a:stretch>
          </p:blipFill>
          <p:spPr>
            <a:xfrm>
              <a:off x="2590800" y="1981200"/>
              <a:ext cx="2170180" cy="2749302"/>
            </a:xfrm>
            <a:prstGeom prst="rect">
              <a:avLst/>
            </a:prstGeom>
            <a:noFill/>
            <a:ln w="9525">
              <a:noFill/>
            </a:ln>
          </p:spPr>
        </p:pic>
        <p:pic>
          <p:nvPicPr>
            <p:cNvPr id="6162" name="Picture 17" descr="06-17f.png"/>
            <p:cNvPicPr>
              <a:picLocks noChangeAspect="1"/>
            </p:cNvPicPr>
            <p:nvPr/>
          </p:nvPicPr>
          <p:blipFill>
            <a:blip r:embed="rId1"/>
            <a:stretch>
              <a:fillRect/>
            </a:stretch>
          </p:blipFill>
          <p:spPr>
            <a:xfrm flipH="1">
              <a:off x="5105400" y="3352800"/>
              <a:ext cx="1856236" cy="1578867"/>
            </a:xfrm>
            <a:prstGeom prst="rect">
              <a:avLst/>
            </a:prstGeom>
            <a:noFill/>
            <a:ln w="9525">
              <a:noFill/>
            </a:ln>
          </p:spPr>
        </p:pic>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613006" cy="337341"/>
            </a:xfrm>
            <a:prstGeom prst="rect">
              <a:avLst/>
            </a:prstGeom>
            <a:noFill/>
            <a:ln w="9525">
              <a:noFill/>
            </a:ln>
          </p:spPr>
          <p:txBody>
            <a:bodyPr wrap="none" anchor="t" anchorCtr="0">
              <a:spAutoFit/>
            </a:bodyPr>
            <a:p>
              <a:pPr algn="l"/>
              <a:r>
                <a:rPr lang="en-IN" altLang="en-US" sz="1600" b="1" dirty="0">
                  <a:solidFill>
                    <a:schemeClr val="bg1"/>
                  </a:solidFill>
                  <a:latin typeface="Microsoft YaHei" panose="020B0503020204020204" pitchFamily="34" charset="-122"/>
                  <a:ea typeface="Microsoft YaHei" panose="020B0503020204020204" pitchFamily="34" charset="-122"/>
                </a:rPr>
                <a:t>Policy Actions</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073785" y="1273810"/>
            <a:ext cx="7848600" cy="3138170"/>
          </a:xfrm>
          <a:prstGeom prst="rect">
            <a:avLst/>
          </a:prstGeom>
          <a:noFill/>
        </p:spPr>
        <p:txBody>
          <a:bodyPr wrap="square" rtlCol="0" anchor="t">
            <a:spAutoFit/>
          </a:bodyPr>
          <a:p>
            <a:pPr marL="285750" indent="-285750">
              <a:buFont typeface="Arial" panose="020B0604020202020204" pitchFamily="34" charset="0"/>
              <a:buChar char="•"/>
            </a:pPr>
            <a:r>
              <a:rPr sz="1800" dirty="0">
                <a:sym typeface="+mn-ea"/>
              </a:rPr>
              <a:t>Packets flowing through a firewall can have one of three outcomes:</a:t>
            </a:r>
            <a:endParaRPr sz="1800" dirty="0"/>
          </a:p>
          <a:p>
            <a:pPr marL="628650" lvl="1" indent="-285750">
              <a:buFont typeface="Arial" panose="020B0604020202020204" pitchFamily="34" charset="0"/>
              <a:buChar char="•"/>
            </a:pPr>
            <a:r>
              <a:rPr sz="1800" dirty="0">
                <a:sym typeface="+mn-ea"/>
              </a:rPr>
              <a:t> </a:t>
            </a:r>
            <a:r>
              <a:rPr sz="1800" b="1" dirty="0">
                <a:sym typeface="+mn-ea"/>
              </a:rPr>
              <a:t>Accepted: </a:t>
            </a:r>
            <a:r>
              <a:rPr sz="1800" dirty="0">
                <a:sym typeface="+mn-ea"/>
              </a:rPr>
              <a:t>permitted through the firewall</a:t>
            </a:r>
            <a:endParaRPr sz="1800" dirty="0"/>
          </a:p>
          <a:p>
            <a:pPr marL="628650" lvl="1" indent="-285750">
              <a:buFont typeface="Arial" panose="020B0604020202020204" pitchFamily="34" charset="0"/>
              <a:buChar char="•"/>
            </a:pPr>
            <a:r>
              <a:rPr sz="1800" dirty="0">
                <a:sym typeface="+mn-ea"/>
              </a:rPr>
              <a:t> </a:t>
            </a:r>
            <a:r>
              <a:rPr sz="1800" b="1" dirty="0">
                <a:sym typeface="+mn-ea"/>
              </a:rPr>
              <a:t>Dropped: </a:t>
            </a:r>
            <a:r>
              <a:rPr sz="1800" dirty="0">
                <a:sym typeface="+mn-ea"/>
              </a:rPr>
              <a:t>not allowed through with no indication of failure</a:t>
            </a:r>
            <a:endParaRPr sz="1800" dirty="0"/>
          </a:p>
          <a:p>
            <a:pPr marL="628650" lvl="1" indent="-285750">
              <a:buFont typeface="Arial" panose="020B0604020202020204" pitchFamily="34" charset="0"/>
              <a:buChar char="•"/>
            </a:pPr>
            <a:r>
              <a:rPr sz="1800" dirty="0">
                <a:sym typeface="+mn-ea"/>
              </a:rPr>
              <a:t> </a:t>
            </a:r>
            <a:r>
              <a:rPr sz="1800" b="1" dirty="0">
                <a:sym typeface="+mn-ea"/>
              </a:rPr>
              <a:t>Rejected: </a:t>
            </a:r>
            <a:r>
              <a:rPr sz="1800" dirty="0">
                <a:sym typeface="+mn-ea"/>
              </a:rPr>
              <a:t>not allowed through, accompanied by an attempt to inform the source that the packet was rejected</a:t>
            </a:r>
            <a:endParaRPr sz="1800" dirty="0"/>
          </a:p>
          <a:p>
            <a:pPr marL="285750" indent="-285750">
              <a:buFont typeface="Arial" panose="020B0604020202020204" pitchFamily="34" charset="0"/>
              <a:buChar char="•"/>
            </a:pPr>
            <a:r>
              <a:rPr sz="1800" dirty="0">
                <a:sym typeface="+mn-ea"/>
              </a:rPr>
              <a:t>Policies used by the firewall to handle packets are based on several properties of the packets being inspected, including the protocol used, such as:</a:t>
            </a:r>
            <a:endParaRPr sz="1800" dirty="0"/>
          </a:p>
          <a:p>
            <a:pPr marL="628650" lvl="1" indent="-285750">
              <a:buFont typeface="Arial" panose="020B0604020202020204" pitchFamily="34" charset="0"/>
              <a:buChar char="•"/>
            </a:pPr>
            <a:r>
              <a:rPr sz="1800" dirty="0">
                <a:sym typeface="+mn-ea"/>
              </a:rPr>
              <a:t>TCP or UDP</a:t>
            </a:r>
            <a:endParaRPr sz="1800" dirty="0"/>
          </a:p>
          <a:p>
            <a:pPr marL="628650" lvl="1" indent="-285750">
              <a:buFont typeface="Arial" panose="020B0604020202020204" pitchFamily="34" charset="0"/>
              <a:buChar char="•"/>
            </a:pPr>
            <a:r>
              <a:rPr sz="1800" b="1" dirty="0">
                <a:sym typeface="+mn-ea"/>
              </a:rPr>
              <a:t>the source and destination IP addresses</a:t>
            </a:r>
            <a:endParaRPr sz="1800" b="1" dirty="0"/>
          </a:p>
          <a:p>
            <a:pPr marL="628650" lvl="1" indent="-285750">
              <a:buFont typeface="Arial" panose="020B0604020202020204" pitchFamily="34" charset="0"/>
              <a:buChar char="•"/>
            </a:pPr>
            <a:r>
              <a:rPr sz="1800" b="1" dirty="0">
                <a:sym typeface="+mn-ea"/>
              </a:rPr>
              <a:t>the source and destination ports</a:t>
            </a:r>
            <a:endParaRPr sz="1800" b="1" dirty="0"/>
          </a:p>
          <a:p>
            <a:pPr marL="628650" lvl="1" indent="-285750">
              <a:buFont typeface="Arial" panose="020B0604020202020204" pitchFamily="34" charset="0"/>
              <a:buChar char="•"/>
            </a:pPr>
            <a:r>
              <a:rPr sz="1800" dirty="0">
                <a:sym typeface="+mn-ea"/>
              </a:rPr>
              <a:t>the application-level payload of the packet (e.g., whether it contains a virus).</a:t>
            </a:r>
            <a:endParaRPr lang="en-US" sz="1800" dirty="0">
              <a:sym typeface="+mn-ea"/>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630901"/>
            <a:chOff x="0" y="0"/>
            <a:chExt cx="3807075" cy="631193"/>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286785" cy="583835"/>
            </a:xfrm>
            <a:prstGeom prst="rect">
              <a:avLst/>
            </a:prstGeom>
            <a:noFill/>
            <a:ln w="9525">
              <a:noFill/>
            </a:ln>
          </p:spPr>
          <p:txBody>
            <a:bodyPr wrap="none" anchor="t" anchorCtr="0">
              <a:spAutoFit/>
            </a:bodyPr>
            <a:p>
              <a:pPr algn="l"/>
              <a:r>
                <a:rPr lang="en-IN" altLang="en-US" sz="1600" b="1">
                  <a:solidFill>
                    <a:schemeClr val="bg1"/>
                  </a:solidFill>
                </a:rPr>
                <a:t>BlackLists and WhiteLists</a:t>
              </a:r>
              <a:endParaRPr lang="en-US" sz="1600" b="1">
                <a:solidFill>
                  <a:schemeClr val="bg1"/>
                </a:solidFill>
              </a:endParaRPr>
            </a:p>
            <a:p>
              <a:pPr algn="l"/>
              <a:endParaRPr lang="en-US"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4" name="Text Box 3"/>
          <p:cNvSpPr txBox="1"/>
          <p:nvPr/>
        </p:nvSpPr>
        <p:spPr>
          <a:xfrm>
            <a:off x="1083310" y="1231265"/>
            <a:ext cx="7155815" cy="3415030"/>
          </a:xfrm>
          <a:prstGeom prst="rect">
            <a:avLst/>
          </a:prstGeom>
          <a:noFill/>
        </p:spPr>
        <p:txBody>
          <a:bodyPr wrap="square" rtlCol="0" anchor="t">
            <a:spAutoFit/>
          </a:bodyPr>
          <a:p>
            <a:pPr marL="285750" indent="-285750" algn="l">
              <a:buFont typeface="Arial" panose="020B0604020202020204" pitchFamily="34" charset="0"/>
              <a:buChar char="•"/>
            </a:pPr>
            <a:r>
              <a:rPr sz="1800" dirty="0">
                <a:sym typeface="+mn-ea"/>
              </a:rPr>
              <a:t>Two fundamental approaches to creating firewall policies (or rulesets) </a:t>
            </a:r>
            <a:endParaRPr sz="1800" dirty="0"/>
          </a:p>
          <a:p>
            <a:pPr marL="285750" indent="-285750" algn="l">
              <a:buFont typeface="Arial" panose="020B0604020202020204" pitchFamily="34" charset="0"/>
              <a:buChar char="•"/>
            </a:pPr>
            <a:r>
              <a:rPr sz="1800" b="1" dirty="0">
                <a:sym typeface="+mn-ea"/>
              </a:rPr>
              <a:t>Blacklist</a:t>
            </a:r>
            <a:r>
              <a:rPr sz="1800" dirty="0">
                <a:sym typeface="+mn-ea"/>
              </a:rPr>
              <a:t> approach (default-allow)</a:t>
            </a:r>
            <a:endParaRPr sz="1800" dirty="0"/>
          </a:p>
          <a:p>
            <a:pPr marL="628650" lvl="1" indent="-285750">
              <a:buFont typeface="Arial" panose="020B0604020202020204" pitchFamily="34" charset="0"/>
              <a:buChar char="•"/>
            </a:pPr>
            <a:r>
              <a:rPr sz="1800" dirty="0">
                <a:sym typeface="+mn-ea"/>
              </a:rPr>
              <a:t>All packets are allowed through except those that fit the rules defined specifically in a blacklist. </a:t>
            </a:r>
            <a:endParaRPr sz="1800" dirty="0"/>
          </a:p>
          <a:p>
            <a:pPr marL="628650" lvl="1" indent="-285750">
              <a:buFont typeface="Arial" panose="020B0604020202020204" pitchFamily="34" charset="0"/>
              <a:buChar char="•"/>
            </a:pPr>
            <a:r>
              <a:rPr sz="1800" dirty="0">
                <a:sym typeface="+mn-ea"/>
              </a:rPr>
              <a:t>Pros: flexible in ensuring that service to the internal network is not disrupted by the firewall</a:t>
            </a:r>
            <a:endParaRPr sz="1800" dirty="0"/>
          </a:p>
          <a:p>
            <a:pPr marL="628650" lvl="1" indent="-285750">
              <a:buFont typeface="Arial" panose="020B0604020202020204" pitchFamily="34" charset="0"/>
              <a:buChar char="•"/>
            </a:pPr>
            <a:r>
              <a:rPr sz="1800" dirty="0">
                <a:sym typeface="+mn-ea"/>
              </a:rPr>
              <a:t>Cons: unexpected forms of malicious traffic could go through</a:t>
            </a:r>
            <a:endParaRPr sz="1800" dirty="0"/>
          </a:p>
          <a:p>
            <a:pPr marL="285750" indent="-285750" algn="l">
              <a:buFont typeface="Arial" panose="020B0604020202020204" pitchFamily="34" charset="0"/>
              <a:buChar char="•"/>
            </a:pPr>
            <a:r>
              <a:rPr sz="1800" b="1" dirty="0">
                <a:sym typeface="+mn-ea"/>
              </a:rPr>
              <a:t>Whitelist</a:t>
            </a:r>
            <a:r>
              <a:rPr sz="1800" dirty="0">
                <a:sym typeface="+mn-ea"/>
              </a:rPr>
              <a:t> approach (default-deny)</a:t>
            </a:r>
            <a:endParaRPr sz="1800" b="1" dirty="0"/>
          </a:p>
          <a:p>
            <a:pPr marL="628650" lvl="1" indent="-285750">
              <a:buFont typeface="Arial" panose="020B0604020202020204" pitchFamily="34" charset="0"/>
              <a:buChar char="•"/>
            </a:pPr>
            <a:r>
              <a:rPr sz="1800" dirty="0">
                <a:sym typeface="+mn-ea"/>
              </a:rPr>
              <a:t>Packets are dropped or rejected unless they are specifically allowed by the firewall</a:t>
            </a:r>
            <a:endParaRPr sz="1800" dirty="0"/>
          </a:p>
          <a:p>
            <a:pPr marL="628650" lvl="1" indent="-285750">
              <a:buFont typeface="Arial" panose="020B0604020202020204" pitchFamily="34" charset="0"/>
              <a:buChar char="•"/>
            </a:pPr>
            <a:r>
              <a:rPr sz="1800" dirty="0">
                <a:sym typeface="+mn-ea"/>
              </a:rPr>
              <a:t>Pros: A safer approach to defining a firewall ruleset </a:t>
            </a:r>
            <a:endParaRPr sz="1800" dirty="0"/>
          </a:p>
          <a:p>
            <a:pPr marL="628650" lvl="1" indent="-285750">
              <a:buFont typeface="Arial" panose="020B0604020202020204" pitchFamily="34" charset="0"/>
              <a:buChar char="•"/>
            </a:pPr>
            <a:r>
              <a:rPr sz="1800" dirty="0">
                <a:sym typeface="+mn-ea"/>
              </a:rPr>
              <a:t>Cons: must consider all possible legitimate traffic in rulesets</a:t>
            </a:r>
            <a:endParaRPr lang="en-US" sz="1800"/>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619356" cy="337341"/>
            </a:xfrm>
            <a:prstGeom prst="rect">
              <a:avLst/>
            </a:prstGeom>
            <a:noFill/>
            <a:ln w="9525">
              <a:noFill/>
            </a:ln>
          </p:spPr>
          <p:txBody>
            <a:bodyPr wrap="none" anchor="t" anchorCtr="0">
              <a:spAutoFit/>
            </a:bodyPr>
            <a:p>
              <a:pPr algn="l"/>
              <a:r>
                <a:rPr lang="en-IN" altLang="en-US" sz="1600" b="1" dirty="0">
                  <a:solidFill>
                    <a:schemeClr val="bg1"/>
                  </a:solidFill>
                  <a:latin typeface="Microsoft YaHei" panose="020B0503020204020204" pitchFamily="34" charset="-122"/>
                  <a:ea typeface="Microsoft YaHei" panose="020B0503020204020204" pitchFamily="34" charset="-122"/>
                </a:rPr>
                <a:t>Firewall Types</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4" name="Text Box 3"/>
          <p:cNvSpPr txBox="1"/>
          <p:nvPr/>
        </p:nvSpPr>
        <p:spPr>
          <a:xfrm>
            <a:off x="1157605" y="1278890"/>
            <a:ext cx="7369810" cy="3491865"/>
          </a:xfrm>
          <a:prstGeom prst="rect">
            <a:avLst/>
          </a:prstGeom>
          <a:noFill/>
        </p:spPr>
        <p:txBody>
          <a:bodyPr wrap="square" rtlCol="0" anchor="t">
            <a:spAutoFit/>
          </a:bodyPr>
          <a:p>
            <a:pPr eaLnBrk="1" hangingPunct="1">
              <a:lnSpc>
                <a:spcPct val="80000"/>
              </a:lnSpc>
              <a:buFont typeface="Arial" panose="020B0604020202020204" pitchFamily="34" charset="0"/>
              <a:buChar char="•"/>
            </a:pPr>
            <a:r>
              <a:rPr lang="it-IT" altLang="x-none" sz="1800" b="1" dirty="0">
                <a:sym typeface="+mn-ea"/>
              </a:rPr>
              <a:t>packet filters (stateless)</a:t>
            </a:r>
            <a:endParaRPr lang="it-IT" altLang="x-none" sz="1800" b="1" dirty="0"/>
          </a:p>
          <a:p>
            <a:pPr lvl="1" eaLnBrk="1" hangingPunct="1">
              <a:lnSpc>
                <a:spcPct val="90000"/>
              </a:lnSpc>
              <a:buFont typeface="Arial" panose="020B0604020202020204" pitchFamily="34" charset="0"/>
              <a:buChar char="–"/>
            </a:pPr>
            <a:r>
              <a:rPr sz="1800" dirty="0">
                <a:sym typeface="+mn-ea"/>
              </a:rPr>
              <a:t>If a packet matches the packet filter's set of rules, the packet filter will drop or accept it</a:t>
            </a:r>
            <a:endParaRPr lang="it-IT" altLang="x-none" sz="1800" b="1" dirty="0"/>
          </a:p>
          <a:p>
            <a:pPr eaLnBrk="1" hangingPunct="1">
              <a:lnSpc>
                <a:spcPct val="80000"/>
              </a:lnSpc>
              <a:buFont typeface="Arial" panose="020B0604020202020204" pitchFamily="34" charset="0"/>
              <a:buChar char="•"/>
            </a:pPr>
            <a:r>
              <a:rPr lang="it-IT" altLang="x-none" sz="1800" b="1" dirty="0">
                <a:sym typeface="+mn-ea"/>
              </a:rPr>
              <a:t>"stateful" filters</a:t>
            </a:r>
            <a:endParaRPr lang="it-IT" altLang="x-none" sz="1800" b="1" dirty="0"/>
          </a:p>
          <a:p>
            <a:pPr lvl="1" eaLnBrk="1" hangingPunct="1">
              <a:lnSpc>
                <a:spcPct val="90000"/>
              </a:lnSpc>
              <a:buFont typeface="Arial" panose="020B0604020202020204" pitchFamily="34" charset="0"/>
              <a:buChar char="–"/>
            </a:pPr>
            <a:r>
              <a:rPr sz="1800" dirty="0">
                <a:sym typeface="+mn-ea"/>
              </a:rPr>
              <a:t>it maintains records of all connections passing through it and can determine if a packet is either the start of a new connection, a part of an existing connection, or is an invalid packet. </a:t>
            </a:r>
            <a:endParaRPr lang="it-IT" altLang="x-none" sz="1800" dirty="0"/>
          </a:p>
          <a:p>
            <a:pPr eaLnBrk="1" hangingPunct="1">
              <a:lnSpc>
                <a:spcPct val="80000"/>
              </a:lnSpc>
              <a:buFont typeface="Arial" panose="020B0604020202020204" pitchFamily="34" charset="0"/>
              <a:buChar char="•"/>
            </a:pPr>
            <a:r>
              <a:rPr lang="it-IT" altLang="x-none" sz="1800" b="1" dirty="0">
                <a:sym typeface="+mn-ea"/>
              </a:rPr>
              <a:t>application layer</a:t>
            </a:r>
            <a:endParaRPr lang="it-IT" altLang="x-none" sz="1800" b="1" dirty="0"/>
          </a:p>
          <a:p>
            <a:pPr lvl="1" eaLnBrk="1" hangingPunct="1">
              <a:lnSpc>
                <a:spcPct val="90000"/>
              </a:lnSpc>
              <a:buFont typeface="Arial" panose="020B0604020202020204" pitchFamily="34" charset="0"/>
              <a:buChar char="–"/>
            </a:pPr>
            <a:r>
              <a:rPr sz="1800" dirty="0">
                <a:sym typeface="+mn-ea"/>
              </a:rPr>
              <a:t>It works like a </a:t>
            </a:r>
            <a:r>
              <a:rPr sz="1800" b="1" dirty="0">
                <a:sym typeface="+mn-ea"/>
              </a:rPr>
              <a:t>proxy </a:t>
            </a:r>
            <a:r>
              <a:rPr sz="1800" dirty="0">
                <a:sym typeface="+mn-ea"/>
              </a:rPr>
              <a:t>it can “understand” certain applications and protocols. </a:t>
            </a:r>
            <a:endParaRPr sz="1800" dirty="0"/>
          </a:p>
          <a:p>
            <a:pPr lvl="1" eaLnBrk="1" hangingPunct="1">
              <a:lnSpc>
                <a:spcPct val="90000"/>
              </a:lnSpc>
              <a:buFont typeface="Arial" panose="020B0604020202020204" pitchFamily="34" charset="0"/>
              <a:buChar char="–"/>
            </a:pPr>
            <a:r>
              <a:rPr sz="1800" dirty="0">
                <a:sym typeface="+mn-ea"/>
              </a:rPr>
              <a:t>It may inspect the contents of the traffic, blocking what it views as inappropriate content (i.e. websites, viruses, vulnerabilities, ...)</a:t>
            </a:r>
            <a:endParaRPr lang="it-IT" altLang="x-none" sz="1800" b="1" dirty="0"/>
          </a:p>
          <a:p>
            <a:pPr eaLnBrk="1" hangingPunct="1">
              <a:lnSpc>
                <a:spcPct val="80000"/>
              </a:lnSpc>
              <a:buFont typeface="Arial" panose="020B0604020202020204" pitchFamily="34" charset="0"/>
              <a:buChar char="•"/>
            </a:pPr>
            <a:endParaRPr lang="it-IT" altLang="x-none" sz="1800" dirty="0"/>
          </a:p>
          <a:p>
            <a:endParaRPr lang="en-US" sz="1800"/>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988951" cy="337341"/>
            </a:xfrm>
            <a:prstGeom prst="rect">
              <a:avLst/>
            </a:prstGeom>
            <a:noFill/>
            <a:ln w="9525">
              <a:noFill/>
            </a:ln>
          </p:spPr>
          <p:txBody>
            <a:bodyPr wrap="none" anchor="t" anchorCtr="0">
              <a:spAutoFit/>
            </a:bodyPr>
            <a:p>
              <a:pPr algn="l"/>
              <a:r>
                <a:rPr lang="en-IN" altLang="en-US" sz="1600" b="1" dirty="0">
                  <a:solidFill>
                    <a:schemeClr val="bg1"/>
                  </a:solidFill>
                  <a:latin typeface="Microsoft YaHei" panose="020B0503020204020204" pitchFamily="34" charset="-122"/>
                  <a:ea typeface="Microsoft YaHei" panose="020B0503020204020204" pitchFamily="34" charset="-122"/>
                </a:rPr>
                <a:t>Stateless Firewall:</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5" name="Text Box 4"/>
          <p:cNvSpPr txBox="1"/>
          <p:nvPr/>
        </p:nvSpPr>
        <p:spPr>
          <a:xfrm>
            <a:off x="817245" y="1138555"/>
            <a:ext cx="8327390" cy="1198880"/>
          </a:xfrm>
          <a:prstGeom prst="rect">
            <a:avLst/>
          </a:prstGeom>
          <a:noFill/>
        </p:spPr>
        <p:txBody>
          <a:bodyPr wrap="square" rtlCol="0" anchor="t">
            <a:spAutoFit/>
          </a:bodyPr>
          <a:p>
            <a:r>
              <a:rPr sz="1800" dirty="0">
                <a:sym typeface="+mn-ea"/>
              </a:rPr>
              <a:t>A stateless firewall doesn’t maintain any remembered context (or “state”) with respect to the packets it is processing. Instead, it treats each packet attempting to travel through it in isolation without considering packets that it has processed previously.</a:t>
            </a:r>
            <a:endParaRPr sz="1800" dirty="0"/>
          </a:p>
          <a:p>
            <a:endParaRPr lang="en-US" sz="1800"/>
          </a:p>
        </p:txBody>
      </p:sp>
      <p:grpSp>
        <p:nvGrpSpPr>
          <p:cNvPr id="10245" name="Group 23"/>
          <p:cNvGrpSpPr/>
          <p:nvPr/>
        </p:nvGrpSpPr>
        <p:grpSpPr>
          <a:xfrm>
            <a:off x="1268095" y="2116138"/>
            <a:ext cx="7254875" cy="3140075"/>
            <a:chOff x="152400" y="1800999"/>
            <a:chExt cx="8168605" cy="4129001"/>
          </a:xfrm>
        </p:grpSpPr>
        <p:pic>
          <p:nvPicPr>
            <p:cNvPr id="10246" name="Picture 4" descr="06-17f.png"/>
            <p:cNvPicPr>
              <a:picLocks noChangeAspect="1"/>
            </p:cNvPicPr>
            <p:nvPr/>
          </p:nvPicPr>
          <p:blipFill>
            <a:blip r:embed="rId1"/>
            <a:stretch>
              <a:fillRect/>
            </a:stretch>
          </p:blipFill>
          <p:spPr>
            <a:xfrm flipH="1">
              <a:off x="4191000" y="3657600"/>
              <a:ext cx="1856236" cy="1578867"/>
            </a:xfrm>
            <a:prstGeom prst="rect">
              <a:avLst/>
            </a:prstGeom>
            <a:noFill/>
            <a:ln w="9525">
              <a:noFill/>
            </a:ln>
          </p:spPr>
        </p:pic>
        <p:cxnSp>
          <p:nvCxnSpPr>
            <p:cNvPr id="6" name="Straight Connector 5"/>
            <p:cNvCxnSpPr>
              <a:stCxn id="18" idx="2"/>
            </p:cNvCxnSpPr>
            <p:nvPr/>
          </p:nvCxnSpPr>
          <p:spPr>
            <a:xfrm rot="5400000">
              <a:off x="4914811" y="3783044"/>
              <a:ext cx="15238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48" name="Picture 6" descr="05-01c.wmf"/>
            <p:cNvPicPr>
              <a:picLocks noChangeAspect="1"/>
            </p:cNvPicPr>
            <p:nvPr/>
          </p:nvPicPr>
          <p:blipFill>
            <a:blip r:embed="rId2"/>
            <a:stretch>
              <a:fillRect/>
            </a:stretch>
          </p:blipFill>
          <p:spPr>
            <a:xfrm>
              <a:off x="7315200" y="1828800"/>
              <a:ext cx="914400" cy="2019718"/>
            </a:xfrm>
            <a:prstGeom prst="rect">
              <a:avLst/>
            </a:prstGeom>
            <a:noFill/>
            <a:ln w="9525">
              <a:noFill/>
            </a:ln>
          </p:spPr>
        </p:pic>
        <p:grpSp>
          <p:nvGrpSpPr>
            <p:cNvPr id="10249" name="Group 7"/>
            <p:cNvGrpSpPr/>
            <p:nvPr/>
          </p:nvGrpSpPr>
          <p:grpSpPr>
            <a:xfrm>
              <a:off x="152400" y="1800999"/>
              <a:ext cx="1981200" cy="2700293"/>
              <a:chOff x="152400" y="228600"/>
              <a:chExt cx="1981200" cy="2700293"/>
            </a:xfrm>
          </p:grpSpPr>
          <p:sp>
            <p:nvSpPr>
              <p:cNvPr id="9" name="Rounded Rectangle 8"/>
              <p:cNvSpPr/>
              <p:nvPr/>
            </p:nvSpPr>
            <p:spPr>
              <a:xfrm>
                <a:off x="152400" y="228600"/>
                <a:ext cx="1980485" cy="26677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defRPr>
                </a:lvl1pPr>
                <a:lvl2pPr marL="457200" lvl="1"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2pPr>
                <a:lvl3pPr marL="914400" lvl="2"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3pPr>
                <a:lvl4pPr marL="1371600" lvl="3"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4pPr>
                <a:lvl5pPr marL="1828800" lvl="4"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5pPr>
              </a:lstStyle>
              <a:p>
                <a:pPr lvl="0">
                  <a:buNone/>
                </a:pPr>
                <a:endParaRPr sz="1600" dirty="0">
                  <a:solidFill>
                    <a:srgbClr val="FFFFFF"/>
                  </a:solidFill>
                  <a:latin typeface="Arial" panose="020B0604020202020204" pitchFamily="34" charset="0"/>
                </a:endParaRPr>
              </a:p>
            </p:txBody>
          </p:sp>
          <p:sp>
            <p:nvSpPr>
              <p:cNvPr id="10264" name="TextBox 9"/>
              <p:cNvSpPr txBox="1"/>
              <p:nvPr/>
            </p:nvSpPr>
            <p:spPr>
              <a:xfrm>
                <a:off x="172047" y="2133601"/>
                <a:ext cx="1929808" cy="795292"/>
              </a:xfrm>
              <a:prstGeom prst="rect">
                <a:avLst/>
              </a:prstGeom>
              <a:noFill/>
              <a:ln w="9525">
                <a:noFill/>
              </a:ln>
            </p:spPr>
            <p:txBody>
              <a:bodyPr wrap="none">
                <a:spAutoFit/>
              </a:bodyPr>
              <a:p>
                <a:r>
                  <a:rPr sz="1600" dirty="0">
                    <a:latin typeface="Batang" pitchFamily="18" charset="-127"/>
                  </a:rPr>
                  <a:t>Trusted internal</a:t>
                </a:r>
                <a:endParaRPr sz="1600" dirty="0">
                  <a:latin typeface="Batang" pitchFamily="18" charset="-127"/>
                </a:endParaRPr>
              </a:p>
              <a:p>
                <a:r>
                  <a:rPr sz="1600" dirty="0">
                    <a:latin typeface="Batang" pitchFamily="18" charset="-127"/>
                  </a:rPr>
                  <a:t>network</a:t>
                </a:r>
                <a:endParaRPr sz="1600" dirty="0">
                  <a:latin typeface="Batang" pitchFamily="18" charset="-127"/>
                </a:endParaRPr>
              </a:p>
            </p:txBody>
          </p:sp>
        </p:grpSp>
        <p:pic>
          <p:nvPicPr>
            <p:cNvPr id="10250" name="Picture 10" descr="05-01a.wmf"/>
            <p:cNvPicPr>
              <a:picLocks noChangeAspect="1"/>
            </p:cNvPicPr>
            <p:nvPr/>
          </p:nvPicPr>
          <p:blipFill>
            <a:blip r:embed="rId3"/>
            <a:stretch>
              <a:fillRect/>
            </a:stretch>
          </p:blipFill>
          <p:spPr>
            <a:xfrm>
              <a:off x="457200" y="2286000"/>
              <a:ext cx="1162050" cy="1155700"/>
            </a:xfrm>
            <a:prstGeom prst="rect">
              <a:avLst/>
            </a:prstGeom>
            <a:noFill/>
            <a:ln w="9525">
              <a:noFill/>
            </a:ln>
          </p:spPr>
        </p:pic>
        <p:cxnSp>
          <p:nvCxnSpPr>
            <p:cNvPr id="12" name="Straight Arrow Connector 11"/>
            <p:cNvCxnSpPr/>
            <p:nvPr/>
          </p:nvCxnSpPr>
          <p:spPr>
            <a:xfrm>
              <a:off x="1809358" y="2103680"/>
              <a:ext cx="5353385" cy="20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1809358" y="2792543"/>
              <a:ext cx="535338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343803" y="1800999"/>
              <a:ext cx="913383" cy="53439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chemeClr val="tx1"/>
                  </a:solidFill>
                  <a:effectLst/>
                  <a:uLnTx/>
                  <a:uFillTx/>
                  <a:latin typeface="+mn-lt"/>
                  <a:ea typeface="+mn-ea"/>
                  <a:cs typeface="Arial" panose="020B0604020202020204"/>
                </a:rPr>
                <a:t>SYN</a:t>
              </a:r>
              <a:endParaRPr kumimoji="0" lang="en-US" sz="100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800" b="1" i="0" u="none" strike="noStrike" kern="1200" cap="none" spc="0" normalizeH="0" baseline="0" noProof="0" dirty="0" err="1">
                  <a:ln>
                    <a:noFill/>
                  </a:ln>
                  <a:solidFill>
                    <a:schemeClr val="tx1"/>
                  </a:solidFill>
                  <a:effectLst/>
                  <a:uLnTx/>
                  <a:uFillTx/>
                  <a:latin typeface="+mn-lt"/>
                  <a:ea typeface="+mn-ea"/>
                  <a:cs typeface="Arial" panose="020B0604020202020204"/>
                </a:rPr>
                <a:t>Seq</a:t>
              </a:r>
              <a:r>
                <a:rPr kumimoji="0" lang="en-US" sz="800" b="1" i="0" u="none" strike="noStrike" kern="1200" cap="none" spc="0" normalizeH="0" baseline="0" noProof="0" dirty="0">
                  <a:ln>
                    <a:noFill/>
                  </a:ln>
                  <a:solidFill>
                    <a:schemeClr val="tx1"/>
                  </a:solidFill>
                  <a:effectLst/>
                  <a:uLnTx/>
                  <a:uFillTx/>
                  <a:latin typeface="+mn-lt"/>
                  <a:ea typeface="+mn-ea"/>
                  <a:cs typeface="Arial" panose="020B0604020202020204"/>
                </a:rPr>
                <a:t> = x</a:t>
              </a:r>
              <a:endParaRPr kumimoji="0" lang="en-US" sz="80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800" b="1" i="0" u="none" strike="noStrike" kern="1200" cap="none" spc="0" normalizeH="0" baseline="0" noProof="0" dirty="0">
                  <a:ln>
                    <a:noFill/>
                  </a:ln>
                  <a:solidFill>
                    <a:schemeClr val="tx1"/>
                  </a:solidFill>
                  <a:effectLst/>
                  <a:uLnTx/>
                  <a:uFillTx/>
                  <a:latin typeface="+mn-lt"/>
                  <a:ea typeface="+mn-ea"/>
                  <a:cs typeface="Arial" panose="020B0604020202020204"/>
                </a:rPr>
                <a:t>Port=80</a:t>
              </a:r>
              <a:endParaRPr kumimoji="0" lang="en-US" sz="800" b="1" i="0" u="none" strike="noStrike" kern="1200" cap="none" spc="0" normalizeH="0" baseline="0" noProof="0" dirty="0">
                <a:ln>
                  <a:noFill/>
                </a:ln>
                <a:solidFill>
                  <a:schemeClr val="tx1"/>
                </a:solidFill>
                <a:effectLst/>
                <a:uLnTx/>
                <a:uFillTx/>
                <a:latin typeface="+mn-lt"/>
                <a:ea typeface="+mn-ea"/>
                <a:cs typeface="Arial" panose="020B0604020202020204"/>
              </a:endParaRPr>
            </a:p>
          </p:txBody>
        </p:sp>
        <p:sp>
          <p:nvSpPr>
            <p:cNvPr id="15" name="Rectangle 14"/>
            <p:cNvSpPr/>
            <p:nvPr/>
          </p:nvSpPr>
          <p:spPr>
            <a:xfrm>
              <a:off x="2343803" y="2487774"/>
              <a:ext cx="913383" cy="609539"/>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chemeClr val="tx1"/>
                  </a:solidFill>
                  <a:effectLst/>
                  <a:uLnTx/>
                  <a:uFillTx/>
                  <a:latin typeface="+mn-lt"/>
                  <a:ea typeface="+mn-ea"/>
                  <a:cs typeface="Arial" panose="020B0604020202020204"/>
                </a:rPr>
                <a:t>SYN-ACK</a:t>
              </a:r>
              <a:endParaRPr kumimoji="0" lang="en-US" sz="100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800" b="1" i="0" u="none" strike="noStrike" kern="1200" cap="none" spc="0" normalizeH="0" baseline="0" noProof="0" dirty="0" err="1">
                  <a:ln>
                    <a:noFill/>
                  </a:ln>
                  <a:solidFill>
                    <a:schemeClr val="tx1"/>
                  </a:solidFill>
                  <a:effectLst/>
                  <a:uLnTx/>
                  <a:uFillTx/>
                  <a:latin typeface="+mn-lt"/>
                  <a:ea typeface="+mn-ea"/>
                  <a:cs typeface="Arial" panose="020B0604020202020204"/>
                </a:rPr>
                <a:t>Seq</a:t>
              </a:r>
              <a:r>
                <a:rPr kumimoji="0" lang="en-US" sz="800" b="1" i="0" u="none" strike="noStrike" kern="1200" cap="none" spc="0" normalizeH="0" baseline="0" noProof="0" dirty="0">
                  <a:ln>
                    <a:noFill/>
                  </a:ln>
                  <a:solidFill>
                    <a:schemeClr val="tx1"/>
                  </a:solidFill>
                  <a:effectLst/>
                  <a:uLnTx/>
                  <a:uFillTx/>
                  <a:latin typeface="+mn-lt"/>
                  <a:ea typeface="+mn-ea"/>
                  <a:cs typeface="Arial" panose="020B0604020202020204"/>
                </a:rPr>
                <a:t> = y</a:t>
              </a:r>
              <a:endParaRPr kumimoji="0" lang="en-US" sz="80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800" b="1" i="0" u="none" strike="noStrike" kern="1200" cap="none" spc="0" normalizeH="0" baseline="0" noProof="0" dirty="0" err="1">
                  <a:ln>
                    <a:noFill/>
                  </a:ln>
                  <a:solidFill>
                    <a:schemeClr val="tx1"/>
                  </a:solidFill>
                  <a:effectLst/>
                  <a:uLnTx/>
                  <a:uFillTx/>
                  <a:latin typeface="+mn-lt"/>
                  <a:ea typeface="+mn-ea"/>
                  <a:cs typeface="Arial" panose="020B0604020202020204"/>
                </a:rPr>
                <a:t>Ack</a:t>
              </a:r>
              <a:r>
                <a:rPr kumimoji="0" lang="en-US" sz="800" b="1" i="0" u="none" strike="noStrike" kern="1200" cap="none" spc="0" normalizeH="0" baseline="0" noProof="0" dirty="0">
                  <a:ln>
                    <a:noFill/>
                  </a:ln>
                  <a:solidFill>
                    <a:schemeClr val="tx1"/>
                  </a:solidFill>
                  <a:effectLst/>
                  <a:uLnTx/>
                  <a:uFillTx/>
                  <a:latin typeface="+mn-lt"/>
                  <a:ea typeface="+mn-ea"/>
                  <a:cs typeface="Arial" panose="020B0604020202020204"/>
                </a:rPr>
                <a:t> = x + 1</a:t>
              </a:r>
              <a:endParaRPr kumimoji="0" lang="en-US" sz="800" b="1" i="0" u="none" strike="noStrike" kern="1200" cap="none" spc="0" normalizeH="0" baseline="0" noProof="0" dirty="0">
                <a:ln>
                  <a:noFill/>
                </a:ln>
                <a:solidFill>
                  <a:schemeClr val="tx1"/>
                </a:solidFill>
                <a:effectLst/>
                <a:uLnTx/>
                <a:uFillTx/>
                <a:latin typeface="+mn-lt"/>
                <a:ea typeface="+mn-ea"/>
                <a:cs typeface="Arial" panose="020B0604020202020204"/>
              </a:endParaRPr>
            </a:p>
          </p:txBody>
        </p:sp>
        <p:cxnSp>
          <p:nvCxnSpPr>
            <p:cNvPr id="16" name="Straight Arrow Connector 15"/>
            <p:cNvCxnSpPr/>
            <p:nvPr/>
          </p:nvCxnSpPr>
          <p:spPr>
            <a:xfrm>
              <a:off x="1809358" y="3552379"/>
              <a:ext cx="5353385" cy="20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343803" y="3249698"/>
              <a:ext cx="913383" cy="609539"/>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chemeClr val="tx1"/>
                  </a:solidFill>
                  <a:effectLst/>
                  <a:uLnTx/>
                  <a:uFillTx/>
                  <a:latin typeface="+mn-lt"/>
                  <a:ea typeface="+mn-ea"/>
                  <a:cs typeface="Arial" panose="020B0604020202020204"/>
                </a:rPr>
                <a:t>ACK</a:t>
              </a:r>
              <a:endParaRPr kumimoji="0" lang="en-US" sz="100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800" b="1" i="0" u="none" strike="noStrike" kern="1200" cap="none" spc="0" normalizeH="0" baseline="0" noProof="0" dirty="0" err="1">
                  <a:ln>
                    <a:noFill/>
                  </a:ln>
                  <a:solidFill>
                    <a:schemeClr val="tx1"/>
                  </a:solidFill>
                  <a:effectLst/>
                  <a:uLnTx/>
                  <a:uFillTx/>
                  <a:latin typeface="+mn-lt"/>
                  <a:ea typeface="+mn-ea"/>
                  <a:cs typeface="Arial" panose="020B0604020202020204"/>
                </a:rPr>
                <a:t>Seq</a:t>
              </a:r>
              <a:r>
                <a:rPr kumimoji="0" lang="en-US" sz="800" b="1" i="0" u="none" strike="noStrike" kern="1200" cap="none" spc="0" normalizeH="0" baseline="0" noProof="0" dirty="0">
                  <a:ln>
                    <a:noFill/>
                  </a:ln>
                  <a:solidFill>
                    <a:schemeClr val="tx1"/>
                  </a:solidFill>
                  <a:effectLst/>
                  <a:uLnTx/>
                  <a:uFillTx/>
                  <a:latin typeface="+mn-lt"/>
                  <a:ea typeface="+mn-ea"/>
                  <a:cs typeface="Arial" panose="020B0604020202020204"/>
                </a:rPr>
                <a:t> = x + 1</a:t>
              </a:r>
              <a:endParaRPr kumimoji="0" lang="en-US" sz="80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800" b="1" i="0" u="none" strike="noStrike" kern="1200" cap="none" spc="0" normalizeH="0" baseline="0" noProof="0" dirty="0" err="1">
                  <a:ln>
                    <a:noFill/>
                  </a:ln>
                  <a:solidFill>
                    <a:schemeClr val="tx1"/>
                  </a:solidFill>
                  <a:effectLst/>
                  <a:uLnTx/>
                  <a:uFillTx/>
                  <a:latin typeface="+mn-lt"/>
                  <a:ea typeface="+mn-ea"/>
                  <a:cs typeface="Arial" panose="020B0604020202020204"/>
                </a:rPr>
                <a:t>Ack</a:t>
              </a:r>
              <a:r>
                <a:rPr kumimoji="0" lang="en-US" sz="800" b="1" i="0" u="none" strike="noStrike" kern="1200" cap="none" spc="0" normalizeH="0" baseline="0" noProof="0" dirty="0">
                  <a:ln>
                    <a:noFill/>
                  </a:ln>
                  <a:solidFill>
                    <a:schemeClr val="tx1"/>
                  </a:solidFill>
                  <a:effectLst/>
                  <a:uLnTx/>
                  <a:uFillTx/>
                  <a:latin typeface="+mn-lt"/>
                  <a:ea typeface="+mn-ea"/>
                  <a:cs typeface="Arial" panose="020B0604020202020204"/>
                </a:rPr>
                <a:t> = y + 1</a:t>
              </a:r>
              <a:endParaRPr kumimoji="0" lang="en-US" sz="800" b="1" i="0" u="none" strike="noStrike" kern="1200" cap="none" spc="0" normalizeH="0" baseline="0" noProof="0" dirty="0">
                <a:ln>
                  <a:noFill/>
                </a:ln>
                <a:solidFill>
                  <a:schemeClr val="tx1"/>
                </a:solidFill>
                <a:effectLst/>
                <a:uLnTx/>
                <a:uFillTx/>
                <a:latin typeface="+mn-lt"/>
                <a:ea typeface="+mn-ea"/>
                <a:cs typeface="Arial" panose="020B0604020202020204"/>
              </a:endParaRPr>
            </a:p>
          </p:txBody>
        </p:sp>
        <p:sp>
          <p:nvSpPr>
            <p:cNvPr id="18" name="Rectangle 17"/>
            <p:cNvSpPr/>
            <p:nvPr/>
          </p:nvSpPr>
          <p:spPr>
            <a:xfrm>
              <a:off x="4799746" y="1878234"/>
              <a:ext cx="382512" cy="1828617"/>
            </a:xfrm>
            <a:prstGeom prst="rect">
              <a:avLst/>
            </a:prstGeom>
            <a:solidFill>
              <a:srgbClr val="DDDDDD">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defRPr>
              </a:lvl1pPr>
              <a:lvl2pPr marL="457200" lvl="1"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2pPr>
              <a:lvl3pPr marL="914400" lvl="2"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3pPr>
              <a:lvl4pPr marL="1371600" lvl="3"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4pPr>
              <a:lvl5pPr marL="1828800" lvl="4"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5pPr>
            </a:lstStyle>
            <a:p>
              <a:pPr lvl="0">
                <a:buNone/>
              </a:pPr>
              <a:endParaRPr sz="1600" dirty="0">
                <a:solidFill>
                  <a:srgbClr val="FFFFFF"/>
                </a:solidFill>
                <a:latin typeface="Arial" panose="020B0604020202020204" pitchFamily="34" charset="0"/>
              </a:endParaRPr>
            </a:p>
          </p:txBody>
        </p:sp>
        <p:sp>
          <p:nvSpPr>
            <p:cNvPr id="10258" name="TextBox 18"/>
            <p:cNvSpPr txBox="1"/>
            <p:nvPr/>
          </p:nvSpPr>
          <p:spPr>
            <a:xfrm>
              <a:off x="457200" y="5134708"/>
              <a:ext cx="5721613" cy="795292"/>
            </a:xfrm>
            <a:prstGeom prst="rect">
              <a:avLst/>
            </a:prstGeom>
            <a:noFill/>
            <a:ln w="9525">
              <a:noFill/>
            </a:ln>
          </p:spPr>
          <p:txBody>
            <a:bodyPr wrap="none">
              <a:spAutoFit/>
            </a:bodyPr>
            <a:p>
              <a:r>
                <a:rPr sz="1600" dirty="0">
                  <a:latin typeface="Batang" pitchFamily="18" charset="-127"/>
                </a:rPr>
                <a:t>Allow outbound SYN packets, destination port=80 </a:t>
              </a:r>
              <a:endParaRPr sz="1600" dirty="0">
                <a:latin typeface="Batang" pitchFamily="18" charset="-127"/>
              </a:endParaRPr>
            </a:p>
            <a:p>
              <a:r>
                <a:rPr sz="1600" dirty="0">
                  <a:latin typeface="Batang" pitchFamily="18" charset="-127"/>
                </a:rPr>
                <a:t>Allow inbound SYN-ACK packets, source port=80</a:t>
              </a:r>
              <a:endParaRPr sz="1600" dirty="0">
                <a:latin typeface="Batang" pitchFamily="18" charset="-127"/>
              </a:endParaRPr>
            </a:p>
          </p:txBody>
        </p:sp>
        <p:sp>
          <p:nvSpPr>
            <p:cNvPr id="10259" name="TextBox 19"/>
            <p:cNvSpPr txBox="1"/>
            <p:nvPr/>
          </p:nvSpPr>
          <p:spPr>
            <a:xfrm>
              <a:off x="762000" y="2486799"/>
              <a:ext cx="851909" cy="464368"/>
            </a:xfrm>
            <a:prstGeom prst="rect">
              <a:avLst/>
            </a:prstGeom>
            <a:noFill/>
            <a:ln w="9525">
              <a:noFill/>
            </a:ln>
          </p:spPr>
          <p:txBody>
            <a:bodyPr wrap="none">
              <a:spAutoFit/>
            </a:bodyPr>
            <a:p>
              <a:r>
                <a:rPr sz="1600" dirty="0">
                  <a:solidFill>
                    <a:schemeClr val="bg1"/>
                  </a:solidFill>
                  <a:latin typeface="Batang" pitchFamily="18" charset="-127"/>
                </a:rPr>
                <a:t>Client</a:t>
              </a:r>
              <a:endParaRPr sz="1600" dirty="0">
                <a:solidFill>
                  <a:schemeClr val="bg1"/>
                </a:solidFill>
                <a:latin typeface="Batang" pitchFamily="18" charset="-127"/>
              </a:endParaRPr>
            </a:p>
          </p:txBody>
        </p:sp>
        <p:sp>
          <p:nvSpPr>
            <p:cNvPr id="10260" name="TextBox 20"/>
            <p:cNvSpPr txBox="1"/>
            <p:nvPr/>
          </p:nvSpPr>
          <p:spPr>
            <a:xfrm>
              <a:off x="7370620" y="3821669"/>
              <a:ext cx="950385" cy="464368"/>
            </a:xfrm>
            <a:prstGeom prst="rect">
              <a:avLst/>
            </a:prstGeom>
            <a:noFill/>
            <a:ln w="9525">
              <a:noFill/>
            </a:ln>
          </p:spPr>
          <p:txBody>
            <a:bodyPr wrap="none">
              <a:spAutoFit/>
            </a:bodyPr>
            <a:p>
              <a:r>
                <a:rPr sz="1600" dirty="0">
                  <a:latin typeface="Batang" pitchFamily="18" charset="-127"/>
                </a:rPr>
                <a:t>Server</a:t>
              </a:r>
              <a:endParaRPr sz="1600" dirty="0">
                <a:latin typeface="Batang" pitchFamily="18" charset="-127"/>
              </a:endParaRPr>
            </a:p>
          </p:txBody>
        </p:sp>
        <p:pic>
          <p:nvPicPr>
            <p:cNvPr id="10261" name="Picture 21" descr="06-11.png"/>
            <p:cNvPicPr>
              <a:picLocks noChangeAspect="1"/>
            </p:cNvPicPr>
            <p:nvPr/>
          </p:nvPicPr>
          <p:blipFill>
            <a:blip r:embed="rId4"/>
            <a:stretch>
              <a:fillRect/>
            </a:stretch>
          </p:blipFill>
          <p:spPr>
            <a:xfrm>
              <a:off x="4572000" y="2292925"/>
              <a:ext cx="1292355" cy="1161290"/>
            </a:xfrm>
            <a:prstGeom prst="rect">
              <a:avLst/>
            </a:prstGeom>
            <a:noFill/>
            <a:ln w="9525">
              <a:noFill/>
            </a:ln>
          </p:spPr>
        </p:pic>
        <p:sp>
          <p:nvSpPr>
            <p:cNvPr id="10262" name="TextBox 22"/>
            <p:cNvSpPr txBox="1"/>
            <p:nvPr/>
          </p:nvSpPr>
          <p:spPr>
            <a:xfrm>
              <a:off x="3124200" y="4267200"/>
              <a:ext cx="1070100" cy="464368"/>
            </a:xfrm>
            <a:prstGeom prst="rect">
              <a:avLst/>
            </a:prstGeom>
            <a:noFill/>
            <a:ln w="9525">
              <a:noFill/>
            </a:ln>
          </p:spPr>
          <p:txBody>
            <a:bodyPr wrap="none">
              <a:spAutoFit/>
            </a:bodyPr>
            <a:p>
              <a:r>
                <a:rPr sz="1600" dirty="0">
                  <a:latin typeface="Batang" pitchFamily="18" charset="-127"/>
                </a:rPr>
                <a:t>Firewall</a:t>
              </a:r>
              <a:endParaRPr sz="1600" dirty="0">
                <a:latin typeface="Batang" pitchFamily="18" charset="-127"/>
              </a:endParaRPr>
            </a:p>
          </p:txBody>
        </p:sp>
      </p:gr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122309"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Stateless Restrictions:</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grpSp>
        <p:nvGrpSpPr>
          <p:cNvPr id="11269" name="Group 22"/>
          <p:cNvGrpSpPr/>
          <p:nvPr/>
        </p:nvGrpSpPr>
        <p:grpSpPr>
          <a:xfrm>
            <a:off x="1313180" y="1565910"/>
            <a:ext cx="7790180" cy="3383915"/>
            <a:chOff x="312274" y="2209800"/>
            <a:chExt cx="8459467" cy="4893124"/>
          </a:xfrm>
        </p:grpSpPr>
        <p:cxnSp>
          <p:nvCxnSpPr>
            <p:cNvPr id="5" name="Straight Connector 4"/>
            <p:cNvCxnSpPr>
              <a:stCxn id="14" idx="2"/>
            </p:cNvCxnSpPr>
            <p:nvPr/>
          </p:nvCxnSpPr>
          <p:spPr>
            <a:xfrm rot="5400000">
              <a:off x="3913597" y="4278045"/>
              <a:ext cx="327738" cy="165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271" name="Picture 5" descr="06-17f.png"/>
            <p:cNvPicPr>
              <a:picLocks noChangeAspect="1"/>
            </p:cNvPicPr>
            <p:nvPr/>
          </p:nvPicPr>
          <p:blipFill>
            <a:blip r:embed="rId1"/>
            <a:stretch>
              <a:fillRect/>
            </a:stretch>
          </p:blipFill>
          <p:spPr>
            <a:xfrm flipH="1">
              <a:off x="3200400" y="4191000"/>
              <a:ext cx="1856236" cy="1578867"/>
            </a:xfrm>
            <a:prstGeom prst="rect">
              <a:avLst/>
            </a:prstGeom>
            <a:noFill/>
            <a:ln w="9525">
              <a:noFill/>
            </a:ln>
          </p:spPr>
        </p:pic>
        <p:pic>
          <p:nvPicPr>
            <p:cNvPr id="11272" name="Picture 6" descr="05-09b.tif"/>
            <p:cNvPicPr>
              <a:picLocks noChangeAspect="1"/>
            </p:cNvPicPr>
            <p:nvPr/>
          </p:nvPicPr>
          <p:blipFill>
            <a:blip r:embed="rId2"/>
            <a:stretch>
              <a:fillRect/>
            </a:stretch>
          </p:blipFill>
          <p:spPr>
            <a:xfrm>
              <a:off x="7391400" y="2743200"/>
              <a:ext cx="1317942" cy="1307592"/>
            </a:xfrm>
            <a:prstGeom prst="rect">
              <a:avLst/>
            </a:prstGeom>
            <a:noFill/>
            <a:ln w="9525">
              <a:noFill/>
            </a:ln>
          </p:spPr>
        </p:pic>
        <p:grpSp>
          <p:nvGrpSpPr>
            <p:cNvPr id="11273" name="Group 7"/>
            <p:cNvGrpSpPr/>
            <p:nvPr/>
          </p:nvGrpSpPr>
          <p:grpSpPr>
            <a:xfrm>
              <a:off x="312274" y="2209800"/>
              <a:ext cx="1981201" cy="3238236"/>
              <a:chOff x="83674" y="228600"/>
              <a:chExt cx="1981201" cy="3238236"/>
            </a:xfrm>
          </p:grpSpPr>
          <p:sp>
            <p:nvSpPr>
              <p:cNvPr id="9" name="Rounded Rectangle 8"/>
              <p:cNvSpPr/>
              <p:nvPr/>
            </p:nvSpPr>
            <p:spPr>
              <a:xfrm>
                <a:off x="83674" y="228600"/>
                <a:ext cx="1980721" cy="266692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defRPr>
                </a:lvl1pPr>
                <a:lvl2pPr marL="457200" lvl="1"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2pPr>
                <a:lvl3pPr marL="914400" lvl="2"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3pPr>
                <a:lvl4pPr marL="1371600" lvl="3"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4pPr>
                <a:lvl5pPr marL="1828800" lvl="4"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5pPr>
              </a:lstStyle>
              <a:p>
                <a:pPr lvl="0">
                  <a:buNone/>
                </a:pPr>
                <a:endParaRPr sz="1800" dirty="0">
                  <a:solidFill>
                    <a:srgbClr val="FFFFFF"/>
                  </a:solidFill>
                  <a:latin typeface="Arial" panose="020B0604020202020204" pitchFamily="34" charset="0"/>
                </a:endParaRPr>
              </a:p>
            </p:txBody>
          </p:sp>
          <p:sp>
            <p:nvSpPr>
              <p:cNvPr id="11285" name="TextBox 9"/>
              <p:cNvSpPr txBox="1"/>
              <p:nvPr/>
            </p:nvSpPr>
            <p:spPr>
              <a:xfrm>
                <a:off x="209029" y="2133600"/>
                <a:ext cx="1855846" cy="1333236"/>
              </a:xfrm>
              <a:prstGeom prst="rect">
                <a:avLst/>
              </a:prstGeom>
              <a:noFill/>
              <a:ln w="9525">
                <a:noFill/>
              </a:ln>
            </p:spPr>
            <p:txBody>
              <a:bodyPr wrap="square">
                <a:spAutoFit/>
              </a:bodyPr>
              <a:p>
                <a:r>
                  <a:rPr sz="1800" dirty="0">
                    <a:latin typeface="Batang" pitchFamily="18" charset="-127"/>
                  </a:rPr>
                  <a:t>Trusted internal</a:t>
                </a:r>
                <a:endParaRPr sz="1800" dirty="0">
                  <a:latin typeface="Batang" pitchFamily="18" charset="-127"/>
                </a:endParaRPr>
              </a:p>
              <a:p>
                <a:r>
                  <a:rPr sz="1800" dirty="0">
                    <a:latin typeface="Batang" pitchFamily="18" charset="-127"/>
                  </a:rPr>
                  <a:t>network</a:t>
                </a:r>
                <a:endParaRPr sz="1800" dirty="0">
                  <a:latin typeface="Batang" pitchFamily="18" charset="-127"/>
                </a:endParaRPr>
              </a:p>
            </p:txBody>
          </p:sp>
        </p:grpSp>
        <p:pic>
          <p:nvPicPr>
            <p:cNvPr id="11274" name="Picture 10" descr="05-01a.wmf"/>
            <p:cNvPicPr>
              <a:picLocks noChangeAspect="1"/>
            </p:cNvPicPr>
            <p:nvPr/>
          </p:nvPicPr>
          <p:blipFill>
            <a:blip r:embed="rId3"/>
            <a:stretch>
              <a:fillRect/>
            </a:stretch>
          </p:blipFill>
          <p:spPr>
            <a:xfrm>
              <a:off x="685800" y="2743200"/>
              <a:ext cx="1066800" cy="1060970"/>
            </a:xfrm>
            <a:prstGeom prst="rect">
              <a:avLst/>
            </a:prstGeom>
            <a:noFill/>
            <a:ln w="9525">
              <a:noFill/>
            </a:ln>
          </p:spPr>
        </p:pic>
        <p:cxnSp>
          <p:nvCxnSpPr>
            <p:cNvPr id="12" name="Straight Arrow Connector 11"/>
            <p:cNvCxnSpPr/>
            <p:nvPr/>
          </p:nvCxnSpPr>
          <p:spPr>
            <a:xfrm rot="10800000" flipV="1">
              <a:off x="4038547" y="3200218"/>
              <a:ext cx="335364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714541" y="2895890"/>
              <a:ext cx="914179" cy="60865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050" b="1" i="0" u="none" strike="noStrike" kern="1200" cap="none" spc="0" normalizeH="0" baseline="0" noProof="0" dirty="0">
                  <a:ln>
                    <a:noFill/>
                  </a:ln>
                  <a:solidFill>
                    <a:schemeClr val="tx1"/>
                  </a:solidFill>
                  <a:effectLst/>
                  <a:uLnTx/>
                  <a:uFillTx/>
                  <a:latin typeface="+mn-lt"/>
                  <a:ea typeface="+mn-ea"/>
                  <a:cs typeface="Arial" panose="020B0604020202020204"/>
                </a:rPr>
                <a:t>SYN</a:t>
              </a:r>
              <a:endParaRPr kumimoji="0" lang="en-US" sz="105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900" b="1" i="0" u="none" strike="noStrike" kern="1200" cap="none" spc="0" normalizeH="0" baseline="0" noProof="0" dirty="0" err="1">
                  <a:ln>
                    <a:noFill/>
                  </a:ln>
                  <a:solidFill>
                    <a:schemeClr val="tx1"/>
                  </a:solidFill>
                  <a:effectLst/>
                  <a:uLnTx/>
                  <a:uFillTx/>
                  <a:latin typeface="+mn-lt"/>
                  <a:ea typeface="+mn-ea"/>
                  <a:cs typeface="Arial" panose="020B0604020202020204"/>
                </a:rPr>
                <a:t>Seq</a:t>
              </a:r>
              <a:r>
                <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rPr>
                <a:t> = y</a:t>
              </a:r>
              <a:endPar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rPr>
                <a:t>Port=80</a:t>
              </a:r>
              <a:endParaRPr kumimoji="0" lang="en-US" sz="900" b="1" i="0" u="none" strike="noStrike" kern="1200" cap="none" spc="0" normalizeH="0" baseline="0" noProof="0" dirty="0">
                <a:ln>
                  <a:noFill/>
                </a:ln>
                <a:solidFill>
                  <a:schemeClr val="tx1"/>
                </a:solidFill>
                <a:effectLst/>
                <a:uLnTx/>
                <a:uFillTx/>
                <a:latin typeface="+mn-lt"/>
                <a:ea typeface="+mn-ea"/>
                <a:cs typeface="Arial" panose="020B0604020202020204"/>
              </a:endParaRPr>
            </a:p>
          </p:txBody>
        </p:sp>
        <p:sp>
          <p:nvSpPr>
            <p:cNvPr id="14" name="Rectangle 13"/>
            <p:cNvSpPr/>
            <p:nvPr/>
          </p:nvSpPr>
          <p:spPr>
            <a:xfrm>
              <a:off x="3886184" y="2285432"/>
              <a:ext cx="380908" cy="1829572"/>
            </a:xfrm>
            <a:prstGeom prst="rect">
              <a:avLst/>
            </a:prstGeom>
            <a:solidFill>
              <a:srgbClr val="DDDDDD">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defRPr>
              </a:lvl1pPr>
              <a:lvl2pPr marL="457200" lvl="1"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2pPr>
              <a:lvl3pPr marL="914400" lvl="2"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3pPr>
              <a:lvl4pPr marL="1371600" lvl="3"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4pPr>
              <a:lvl5pPr marL="1828800" lvl="4" indent="0" algn="ctr" defTabSz="914400" rtl="0" eaLnBrk="0" fontAlgn="base" latinLnBrk="0" hangingPunct="0">
                <a:lnSpc>
                  <a:spcPct val="100000"/>
                </a:lnSpc>
                <a:spcBef>
                  <a:spcPct val="0"/>
                </a:spcBef>
                <a:spcAft>
                  <a:spcPct val="0"/>
                </a:spcAft>
                <a:buNone/>
                <a:defRPr sz="2400" b="1" i="0" u="none" kern="1200" baseline="0">
                  <a:solidFill>
                    <a:srgbClr val="00279F"/>
                  </a:solidFill>
                  <a:latin typeface="Batang" pitchFamily="18" charset="-127"/>
                  <a:ea typeface="+mn-ea"/>
                  <a:cs typeface="+mn-cs"/>
                </a:defRPr>
              </a:lvl5pPr>
            </a:lstStyle>
            <a:p>
              <a:pPr lvl="0">
                <a:buNone/>
              </a:pPr>
              <a:endParaRPr sz="1800" dirty="0">
                <a:solidFill>
                  <a:srgbClr val="FFFFFF"/>
                </a:solidFill>
                <a:latin typeface="Arial" panose="020B0604020202020204" pitchFamily="34" charset="0"/>
              </a:endParaRPr>
            </a:p>
          </p:txBody>
        </p:sp>
        <p:sp>
          <p:nvSpPr>
            <p:cNvPr id="11278" name="TextBox 14"/>
            <p:cNvSpPr txBox="1"/>
            <p:nvPr/>
          </p:nvSpPr>
          <p:spPr>
            <a:xfrm>
              <a:off x="934943" y="5769688"/>
              <a:ext cx="6548709" cy="1333236"/>
            </a:xfrm>
            <a:prstGeom prst="rect">
              <a:avLst/>
            </a:prstGeom>
            <a:noFill/>
            <a:ln w="9525">
              <a:noFill/>
            </a:ln>
          </p:spPr>
          <p:txBody>
            <a:bodyPr wrap="square">
              <a:spAutoFit/>
            </a:bodyPr>
            <a:p>
              <a:r>
                <a:rPr sz="1800" dirty="0">
                  <a:latin typeface="Batang" pitchFamily="18" charset="-127"/>
                </a:rPr>
                <a:t>Allow outbound SYN packets, destination port=80 </a:t>
              </a:r>
              <a:endParaRPr sz="1800" dirty="0">
                <a:latin typeface="Batang" pitchFamily="18" charset="-127"/>
              </a:endParaRPr>
            </a:p>
            <a:p>
              <a:r>
                <a:rPr sz="1800" dirty="0">
                  <a:latin typeface="Batang" pitchFamily="18" charset="-127"/>
                </a:rPr>
                <a:t>Drop inbound SYN packets,</a:t>
              </a:r>
              <a:endParaRPr sz="1800" dirty="0">
                <a:latin typeface="Batang" pitchFamily="18" charset="-127"/>
              </a:endParaRPr>
            </a:p>
            <a:p>
              <a:r>
                <a:rPr sz="1800" dirty="0">
                  <a:latin typeface="Batang" pitchFamily="18" charset="-127"/>
                </a:rPr>
                <a:t>Allow inbound SYN-ACK packets, source port=80</a:t>
              </a:r>
              <a:endParaRPr sz="1800" dirty="0">
                <a:latin typeface="Batang" pitchFamily="18" charset="-127"/>
              </a:endParaRPr>
            </a:p>
          </p:txBody>
        </p:sp>
        <p:sp>
          <p:nvSpPr>
            <p:cNvPr id="11279" name="TextBox 15"/>
            <p:cNvSpPr txBox="1"/>
            <p:nvPr/>
          </p:nvSpPr>
          <p:spPr>
            <a:xfrm>
              <a:off x="934942" y="2829590"/>
              <a:ext cx="1146041" cy="532560"/>
            </a:xfrm>
            <a:prstGeom prst="rect">
              <a:avLst/>
            </a:prstGeom>
            <a:noFill/>
            <a:ln w="9525">
              <a:noFill/>
            </a:ln>
          </p:spPr>
          <p:txBody>
            <a:bodyPr wrap="square">
              <a:spAutoFit/>
            </a:bodyPr>
            <a:p>
              <a:r>
                <a:rPr sz="1800" dirty="0">
                  <a:solidFill>
                    <a:schemeClr val="bg1"/>
                  </a:solidFill>
                  <a:latin typeface="Batang" pitchFamily="18" charset="-127"/>
                </a:rPr>
                <a:t>Client</a:t>
              </a:r>
              <a:endParaRPr sz="1800" dirty="0">
                <a:solidFill>
                  <a:schemeClr val="bg1"/>
                </a:solidFill>
                <a:latin typeface="Batang" pitchFamily="18" charset="-127"/>
              </a:endParaRPr>
            </a:p>
          </p:txBody>
        </p:sp>
        <p:sp>
          <p:nvSpPr>
            <p:cNvPr id="11280" name="TextBox 16"/>
            <p:cNvSpPr txBox="1"/>
            <p:nvPr/>
          </p:nvSpPr>
          <p:spPr>
            <a:xfrm>
              <a:off x="7696199" y="2971799"/>
              <a:ext cx="1075542" cy="932898"/>
            </a:xfrm>
            <a:prstGeom prst="rect">
              <a:avLst/>
            </a:prstGeom>
            <a:noFill/>
            <a:ln w="9525">
              <a:noFill/>
            </a:ln>
          </p:spPr>
          <p:txBody>
            <a:bodyPr wrap="square">
              <a:spAutoFit/>
            </a:bodyPr>
            <a:p>
              <a:r>
                <a:rPr sz="1800" dirty="0">
                  <a:latin typeface="Batang" pitchFamily="18" charset="-127"/>
                </a:rPr>
                <a:t>Attacker</a:t>
              </a:r>
              <a:endParaRPr sz="1800" dirty="0">
                <a:latin typeface="Batang" pitchFamily="18" charset="-127"/>
              </a:endParaRPr>
            </a:p>
          </p:txBody>
        </p:sp>
        <p:sp>
          <p:nvSpPr>
            <p:cNvPr id="11281" name="TextBox 17"/>
            <p:cNvSpPr txBox="1"/>
            <p:nvPr/>
          </p:nvSpPr>
          <p:spPr>
            <a:xfrm>
              <a:off x="2304400" y="2997622"/>
              <a:ext cx="1414968" cy="532560"/>
            </a:xfrm>
            <a:prstGeom prst="rect">
              <a:avLst/>
            </a:prstGeom>
            <a:noFill/>
            <a:ln w="9525">
              <a:noFill/>
            </a:ln>
          </p:spPr>
          <p:txBody>
            <a:bodyPr wrap="square">
              <a:spAutoFit/>
            </a:bodyPr>
            <a:p>
              <a:r>
                <a:rPr sz="1800" dirty="0">
                  <a:latin typeface="Batang" pitchFamily="18" charset="-127"/>
                </a:rPr>
                <a:t>(blocked)</a:t>
              </a:r>
              <a:endParaRPr sz="1800" dirty="0">
                <a:latin typeface="Batang" pitchFamily="18" charset="-127"/>
              </a:endParaRPr>
            </a:p>
          </p:txBody>
        </p:sp>
        <p:pic>
          <p:nvPicPr>
            <p:cNvPr id="11282" name="Picture 18" descr="06-11.png"/>
            <p:cNvPicPr>
              <a:picLocks noChangeAspect="1"/>
            </p:cNvPicPr>
            <p:nvPr/>
          </p:nvPicPr>
          <p:blipFill>
            <a:blip r:embed="rId4"/>
            <a:stretch>
              <a:fillRect/>
            </a:stretch>
          </p:blipFill>
          <p:spPr>
            <a:xfrm>
              <a:off x="3733800" y="2743200"/>
              <a:ext cx="1292355" cy="1161290"/>
            </a:xfrm>
            <a:prstGeom prst="rect">
              <a:avLst/>
            </a:prstGeom>
            <a:noFill/>
            <a:ln w="9525">
              <a:noFill/>
            </a:ln>
          </p:spPr>
        </p:pic>
        <p:sp>
          <p:nvSpPr>
            <p:cNvPr id="11283" name="TextBox 19"/>
            <p:cNvSpPr txBox="1"/>
            <p:nvPr/>
          </p:nvSpPr>
          <p:spPr>
            <a:xfrm>
              <a:off x="4724400" y="4114800"/>
              <a:ext cx="1022032" cy="932898"/>
            </a:xfrm>
            <a:prstGeom prst="rect">
              <a:avLst/>
            </a:prstGeom>
            <a:noFill/>
            <a:ln w="9525">
              <a:noFill/>
            </a:ln>
          </p:spPr>
          <p:txBody>
            <a:bodyPr wrap="square">
              <a:spAutoFit/>
            </a:bodyPr>
            <a:p>
              <a:r>
                <a:rPr sz="1800" dirty="0">
                  <a:latin typeface="Batang" pitchFamily="18" charset="-127"/>
                </a:rPr>
                <a:t>Firewall</a:t>
              </a:r>
              <a:endParaRPr sz="1800" dirty="0">
                <a:latin typeface="Batang" pitchFamily="18" charset="-127"/>
              </a:endParaRPr>
            </a:p>
          </p:txBody>
        </p:sp>
      </p:grpSp>
      <p:sp>
        <p:nvSpPr>
          <p:cNvPr id="2" name="Text Box 1"/>
          <p:cNvSpPr txBox="1"/>
          <p:nvPr/>
        </p:nvSpPr>
        <p:spPr>
          <a:xfrm>
            <a:off x="1027430" y="1179195"/>
            <a:ext cx="7930515" cy="706755"/>
          </a:xfrm>
          <a:prstGeom prst="rect">
            <a:avLst/>
          </a:prstGeom>
          <a:noFill/>
        </p:spPr>
        <p:txBody>
          <a:bodyPr wrap="none" rtlCol="0" anchor="t">
            <a:spAutoFit/>
          </a:bodyPr>
          <a:p>
            <a:r>
              <a:rPr sz="2000" dirty="0">
                <a:sym typeface="+mn-ea"/>
              </a:rPr>
              <a:t>Stateless firewalls may have to be fairly restrictive in order to prevent most </a:t>
            </a:r>
            <a:endParaRPr sz="2000" dirty="0">
              <a:sym typeface="+mn-ea"/>
            </a:endParaRPr>
          </a:p>
          <a:p>
            <a:r>
              <a:rPr sz="2000" dirty="0">
                <a:sym typeface="+mn-ea"/>
              </a:rPr>
              <a:t>attacks.</a:t>
            </a:r>
            <a:endParaRPr lang="en-US" sz="2000" dirty="0">
              <a:sym typeface="+mn-ea"/>
            </a:endParaRPr>
          </a:p>
        </p:txBody>
      </p:sp>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7514</Words>
  <Application>WPS Presentation</Application>
  <PresentationFormat>全屏显示(16:9)</PresentationFormat>
  <Paragraphs>294</Paragraphs>
  <Slides>23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vt:i4>
      </vt:variant>
    </vt:vector>
  </HeadingPairs>
  <TitlesOfParts>
    <vt:vector size="40" baseType="lpstr">
      <vt:lpstr>Arial</vt:lpstr>
      <vt:lpstr>SimSun</vt:lpstr>
      <vt:lpstr>Wingdings</vt:lpstr>
      <vt:lpstr>Calibri</vt:lpstr>
      <vt:lpstr>Microsoft YaHei</vt:lpstr>
      <vt:lpstr>Calibri Light</vt:lpstr>
      <vt:lpstr>Gill Sans MT</vt:lpstr>
      <vt:lpstr>Arial Black</vt:lpstr>
      <vt:lpstr>Wingdings</vt:lpstr>
      <vt:lpstr>Arial Unicode MS</vt:lpstr>
      <vt:lpstr>Tahoma</vt:lpstr>
      <vt:lpstr>Batang</vt:lpstr>
      <vt:lpstr>Constantia</vt:lpstr>
      <vt:lpstr>Arial</vt:lpstr>
      <vt:lpstr>ZapfDingbats</vt:lpstr>
      <vt:lpstr>Comic Sans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user</cp:lastModifiedBy>
  <cp:revision>204</cp:revision>
  <dcterms:created xsi:type="dcterms:W3CDTF">2014-09-05T03:09:00Z</dcterms:created>
  <dcterms:modified xsi:type="dcterms:W3CDTF">2022-10-03T06:28:18Z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479A61D521864CBF8C7B073C82644FE9</vt:lpwstr>
  </property>
</Properties>
</file>