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257" r:id="rId3"/>
    <p:sldId id="258" r:id="rId4"/>
    <p:sldId id="415" r:id="rId5"/>
    <p:sldId id="416" r:id="rId6"/>
    <p:sldId id="417" r:id="rId7"/>
    <p:sldId id="418" r:id="rId8"/>
    <p:sldId id="419" r:id="rId9"/>
    <p:sldId id="420" r:id="rId10"/>
    <p:sldId id="422" r:id="rId11"/>
    <p:sldId id="424" r:id="rId12"/>
    <p:sldId id="425" r:id="rId13"/>
    <p:sldId id="426" r:id="rId14"/>
    <p:sldId id="432" r:id="rId15"/>
    <p:sldId id="433" r:id="rId16"/>
    <p:sldId id="434" r:id="rId17"/>
    <p:sldId id="435" r:id="rId18"/>
    <p:sldId id="436" r:id="rId19"/>
    <p:sldId id="437" r:id="rId20"/>
    <p:sldId id="438" r:id="rId21"/>
    <p:sldId id="439" r:id="rId22"/>
    <p:sldId id="440" r:id="rId23"/>
    <p:sldId id="441" r:id="rId24"/>
    <p:sldId id="443" r:id="rId25"/>
    <p:sldId id="444" r:id="rId26"/>
    <p:sldId id="445" r:id="rId27"/>
    <p:sldId id="446" r:id="rId28"/>
    <p:sldId id="455" r:id="rId29"/>
    <p:sldId id="447" r:id="rId30"/>
    <p:sldId id="456" r:id="rId31"/>
    <p:sldId id="457" r:id="rId32"/>
    <p:sldId id="448" r:id="rId33"/>
    <p:sldId id="449" r:id="rId34"/>
    <p:sldId id="450" r:id="rId35"/>
    <p:sldId id="451" r:id="rId36"/>
    <p:sldId id="452" r:id="rId37"/>
    <p:sldId id="453" r:id="rId38"/>
    <p:sldId id="454" r:id="rId39"/>
    <p:sldId id="479" r:id="rId40"/>
    <p:sldId id="278" r:id="rId41"/>
  </p:sldIdLst>
  <p:sldSz cx="9144000" cy="5143500"/>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20" d="100"/>
          <a:sy n="120" d="100"/>
        </p:scale>
        <p:origin x="-135" y="-45"/>
      </p:cViewPr>
      <p:guideLst>
        <p:guide orient="horz" pos="1650"/>
        <p:guide pos="300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8" name="Footer Placeholder 7"/>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Footer Placeholder 3"/>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2"/>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smtClean="0">
              <a:ln>
                <a:noFill/>
              </a:ln>
              <a:solidFill>
                <a:srgbClr val="FFFFFF"/>
              </a:solidFill>
              <a:effectLst/>
              <a:uLnTx/>
              <a:uFillTx/>
              <a:latin typeface="Calibri" panose="020F0502020204030204" pitchFamily="34" charset="0"/>
              <a:ea typeface="Microsoft YaHei" panose="020B0503020204020204"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anose="020B0503020204020204"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anose="020B0503020204020204" pitchFamily="34"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6" name="矩形 391"/>
            <p:cNvSpPr/>
            <p:nvPr/>
          </p:nvSpPr>
          <p:spPr>
            <a:xfrm>
              <a:off x="734742" y="180964"/>
              <a:ext cx="5662021" cy="460348"/>
            </a:xfrm>
            <a:prstGeom prst="rect">
              <a:avLst/>
            </a:prstGeom>
            <a:noFill/>
            <a:ln w="9525">
              <a:noFill/>
            </a:ln>
          </p:spPr>
          <p:txBody>
            <a:bodyPr wrap="square" anchor="t" anchorCtr="0">
              <a:spAutoFit/>
            </a:bodyPr>
            <a:p>
              <a:r>
                <a:rPr lang="en-IN" altLang="en-US" sz="2400" b="1" dirty="0">
                  <a:solidFill>
                    <a:schemeClr val="bg1"/>
                  </a:solidFill>
                  <a:latin typeface="Microsoft YaHei" panose="020B0503020204020204" pitchFamily="34" charset="-122"/>
                  <a:ea typeface="Microsoft YaHei" panose="020B0503020204020204" pitchFamily="34" charset="-122"/>
                </a:rPr>
                <a:t>Computer Network Security</a:t>
              </a:r>
              <a:endParaRPr lang="en-IN" altLang="en-US" sz="2400" b="1" dirty="0">
                <a:solidFill>
                  <a:schemeClr val="bg1"/>
                </a:solidFill>
                <a:latin typeface="Microsoft YaHei" panose="020B0503020204020204" pitchFamily="34" charset="-122"/>
                <a:ea typeface="Microsoft YaHei" panose="020B0503020204020204" pitchFamily="34" charset="-122"/>
              </a:endParaRPr>
            </a:p>
          </p:txBody>
        </p:sp>
      </p:grpSp>
      <p:grpSp>
        <p:nvGrpSpPr>
          <p:cNvPr id="4107" name="Group 12"/>
          <p:cNvGrpSpPr/>
          <p:nvPr/>
        </p:nvGrpSpPr>
        <p:grpSpPr>
          <a:xfrm>
            <a:off x="735013" y="2112963"/>
            <a:ext cx="8408987" cy="574675"/>
            <a:chOff x="0" y="0"/>
            <a:chExt cx="8409514" cy="576002"/>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p>
                <a:pPr algn="l"/>
                <a:r>
                  <a:rPr lang="en-IN" altLang="zh-CN" sz="3600" b="1" dirty="0">
                    <a:solidFill>
                      <a:schemeClr val="bg1"/>
                    </a:solidFill>
                    <a:latin typeface="Gill Sans MT" panose="020B0502020104020203" charset="0"/>
                    <a:ea typeface="Microsoft YaHei" panose="020B0503020204020204" pitchFamily="34" charset="-122"/>
                    <a:cs typeface="Gill Sans MT" panose="020B0502020104020203" charset="0"/>
                    <a:sym typeface="+mn-ea"/>
                  </a:rPr>
                  <a:t>TE - IT</a:t>
                </a:r>
                <a:endParaRPr lang="en-IN" altLang="zh-CN" sz="3600" b="1" dirty="0">
                  <a:solidFill>
                    <a:schemeClr val="bg1"/>
                  </a:solidFill>
                  <a:latin typeface="Gill Sans MT" panose="020B0502020104020203" charset="0"/>
                  <a:ea typeface="Microsoft YaHei" panose="020B0503020204020204" pitchFamily="34" charset="-122"/>
                  <a:cs typeface="Gill Sans MT" panose="020B0502020104020203" charset="0"/>
                  <a:sym typeface="+mn-ea"/>
                </a:endParaRPr>
              </a:p>
            </p:txBody>
          </p:sp>
        </p:grpSp>
        <p:sp>
          <p:nvSpPr>
            <p:cNvPr id="4111" name="矩形 402"/>
            <p:cNvSpPr/>
            <p:nvPr/>
          </p:nvSpPr>
          <p:spPr>
            <a:xfrm>
              <a:off x="679769" y="78421"/>
              <a:ext cx="309899" cy="399701"/>
            </a:xfrm>
            <a:prstGeom prst="rect">
              <a:avLst/>
            </a:prstGeom>
            <a:noFill/>
            <a:ln w="9525">
              <a:noFill/>
            </a:ln>
          </p:spPr>
          <p:txBody>
            <a:bodyPr wrap="none" anchor="t" anchorCtr="0">
              <a:spAutoFit/>
            </a:bodyPr>
            <a:p>
              <a:endParaRPr lang="zh-CN" altLang="en-US" sz="2000" dirty="0">
                <a:solidFill>
                  <a:srgbClr val="7F6000"/>
                </a:solidFill>
                <a:latin typeface="Microsoft YaHei" panose="020B0503020204020204" pitchFamily="34" charset="-122"/>
                <a:ea typeface="Microsoft YaHei" panose="020B0503020204020204" pitchFamily="34" charset="-122"/>
              </a:endParaRPr>
            </a:p>
          </p:txBody>
        </p:sp>
      </p:grpSp>
      <p:sp>
        <p:nvSpPr>
          <p:cNvPr id="4112" name="矩形 406"/>
          <p:cNvSpPr/>
          <p:nvPr/>
        </p:nvSpPr>
        <p:spPr>
          <a:xfrm>
            <a:off x="1208405" y="4126230"/>
            <a:ext cx="3714115" cy="737235"/>
          </a:xfrm>
          <a:prstGeom prst="rect">
            <a:avLst/>
          </a:prstGeom>
          <a:noFill/>
          <a:ln w="9525">
            <a:noFill/>
          </a:ln>
        </p:spPr>
        <p:txBody>
          <a:bodyPr wrap="square" anchor="t" anchorCtr="0">
            <a:spAutoFit/>
          </a:bodyPr>
          <a:p>
            <a:r>
              <a:rPr lang="en-IN" altLang="en-US" sz="1400" dirty="0">
                <a:solidFill>
                  <a:srgbClr val="595959"/>
                </a:solidFill>
                <a:latin typeface="Microsoft YaHei" panose="020B0503020204020204" pitchFamily="34" charset="-122"/>
                <a:ea typeface="Microsoft YaHei" panose="020B0503020204020204" pitchFamily="34" charset="-122"/>
              </a:rPr>
              <a:t>Prof. </a:t>
            </a:r>
            <a:r>
              <a:rPr lang="en-US" altLang="zh-CN" sz="1400" dirty="0">
                <a:solidFill>
                  <a:srgbClr val="595959"/>
                </a:solidFill>
                <a:latin typeface="Microsoft YaHei" panose="020B0503020204020204" pitchFamily="34" charset="-122"/>
                <a:ea typeface="Microsoft YaHei" panose="020B0503020204020204" pitchFamily="34" charset="-122"/>
              </a:rPr>
              <a:t>S</a:t>
            </a:r>
            <a:r>
              <a:rPr lang="en-IN" altLang="en-US" sz="1400" dirty="0">
                <a:solidFill>
                  <a:srgbClr val="595959"/>
                </a:solidFill>
                <a:latin typeface="Microsoft YaHei" panose="020B0503020204020204" pitchFamily="34" charset="-122"/>
                <a:ea typeface="Microsoft YaHei" panose="020B0503020204020204" pitchFamily="34" charset="-122"/>
              </a:rPr>
              <a:t>tella </a:t>
            </a:r>
            <a:r>
              <a:rPr lang="en-US" altLang="zh-CN" sz="1400" dirty="0">
                <a:solidFill>
                  <a:srgbClr val="595959"/>
                </a:solidFill>
                <a:latin typeface="Microsoft YaHei" panose="020B0503020204020204" pitchFamily="34" charset="-122"/>
                <a:ea typeface="Microsoft YaHei" panose="020B0503020204020204" pitchFamily="34" charset="-122"/>
              </a:rPr>
              <a:t>J</a:t>
            </a:r>
            <a:endParaRPr lang="en-US" altLang="zh-CN" sz="1400" dirty="0">
              <a:solidFill>
                <a:srgbClr val="595959"/>
              </a:solidFill>
              <a:latin typeface="Microsoft YaHei" panose="020B0503020204020204" pitchFamily="34" charset="-122"/>
              <a:ea typeface="Microsoft YaHei" panose="020B0503020204020204" pitchFamily="34" charset="-122"/>
            </a:endParaRPr>
          </a:p>
          <a:p>
            <a:r>
              <a:rPr lang="en-IN" altLang="en-US" sz="1400" dirty="0">
                <a:solidFill>
                  <a:srgbClr val="595959"/>
                </a:solidFill>
                <a:latin typeface="Microsoft YaHei" panose="020B0503020204020204" pitchFamily="34" charset="-122"/>
                <a:ea typeface="Microsoft YaHei" panose="020B0503020204020204" pitchFamily="34" charset="-122"/>
              </a:rPr>
              <a:t>Department of Information Technology</a:t>
            </a:r>
            <a:endParaRPr lang="en-US" altLang="zh-CN" sz="1400" dirty="0">
              <a:solidFill>
                <a:srgbClr val="595959"/>
              </a:solidFill>
              <a:latin typeface="Microsoft YaHei" panose="020B0503020204020204" pitchFamily="34" charset="-122"/>
              <a:ea typeface="Microsoft YaHei" panose="020B0503020204020204" pitchFamily="34" charset="-122"/>
            </a:endParaRPr>
          </a:p>
          <a:p>
            <a:r>
              <a:rPr lang="en-US" altLang="zh-CN" sz="1400" dirty="0">
                <a:solidFill>
                  <a:srgbClr val="595959"/>
                </a:solidFill>
                <a:latin typeface="Microsoft YaHei" panose="020B0503020204020204" pitchFamily="34" charset="-122"/>
                <a:ea typeface="Microsoft YaHei" panose="020B0503020204020204" pitchFamily="34" charset="-122"/>
              </a:rPr>
              <a:t>Xavier Institute of Engineering</a:t>
            </a:r>
            <a:endParaRPr lang="en-US" altLang="zh-CN" sz="1400" dirty="0">
              <a:solidFill>
                <a:srgbClr val="595959"/>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2950845" y="2822575"/>
            <a:ext cx="3606165" cy="1198880"/>
          </a:xfrm>
          <a:prstGeom prst="rect">
            <a:avLst/>
          </a:prstGeom>
          <a:noFill/>
        </p:spPr>
        <p:txBody>
          <a:bodyPr wrap="square" rtlCol="0">
            <a:spAutoFit/>
          </a:bodyPr>
          <a:p>
            <a:pPr algn="ctr"/>
            <a:r>
              <a:rPr lang="en-US" altLang="zh-CN" sz="1800" dirty="0">
                <a:solidFill>
                  <a:srgbClr val="595959"/>
                </a:solidFill>
                <a:latin typeface="Microsoft YaHei" panose="020B0503020204020204" pitchFamily="34" charset="-122"/>
                <a:ea typeface="Microsoft YaHei" panose="020B0503020204020204" pitchFamily="34" charset="-122"/>
                <a:sym typeface="+mn-ea"/>
              </a:rPr>
              <a:t>Lecture -</a:t>
            </a:r>
            <a:r>
              <a:rPr lang="en-IN" altLang="en-US" sz="1800" dirty="0">
                <a:solidFill>
                  <a:srgbClr val="595959"/>
                </a:solidFill>
                <a:latin typeface="Microsoft YaHei" panose="020B0503020204020204" pitchFamily="34" charset="-122"/>
                <a:ea typeface="Microsoft YaHei" panose="020B0503020204020204" pitchFamily="34" charset="-122"/>
                <a:sym typeface="+mn-ea"/>
              </a:rPr>
              <a:t>26</a:t>
            </a:r>
            <a:r>
              <a:rPr lang="en-US" altLang="en-IN" sz="1800" dirty="0">
                <a:solidFill>
                  <a:srgbClr val="595959"/>
                </a:solidFill>
                <a:latin typeface="Microsoft YaHei" panose="020B0503020204020204" pitchFamily="34" charset="-122"/>
                <a:ea typeface="Microsoft YaHei" panose="020B0503020204020204" pitchFamily="34" charset="-122"/>
                <a:sym typeface="+mn-ea"/>
              </a:rPr>
              <a:t> &amp; 27</a:t>
            </a:r>
            <a:endParaRPr lang="en-US" altLang="zh-CN" sz="1800" dirty="0">
              <a:solidFill>
                <a:srgbClr val="595959"/>
              </a:solidFill>
              <a:latin typeface="Microsoft YaHei" panose="020B0503020204020204" pitchFamily="34" charset="-122"/>
              <a:ea typeface="Microsoft YaHei" panose="020B0503020204020204" pitchFamily="34" charset="-122"/>
            </a:endParaRPr>
          </a:p>
          <a:p>
            <a:pPr algn="ctr"/>
            <a:r>
              <a:rPr lang="en-IN" altLang="en-US" sz="1800" dirty="0">
                <a:solidFill>
                  <a:srgbClr val="595959"/>
                </a:solidFill>
                <a:latin typeface="Microsoft YaHei" panose="020B0503020204020204" pitchFamily="34" charset="-122"/>
                <a:ea typeface="Microsoft YaHei" panose="020B0503020204020204" pitchFamily="34" charset="-122"/>
                <a:sym typeface="+mn-ea"/>
              </a:rPr>
              <a:t>27</a:t>
            </a:r>
            <a:r>
              <a:rPr lang="en-US" altLang="zh-CN" sz="1800" dirty="0">
                <a:solidFill>
                  <a:srgbClr val="595959"/>
                </a:solidFill>
                <a:latin typeface="Microsoft YaHei" panose="020B0503020204020204" pitchFamily="34" charset="-122"/>
                <a:ea typeface="Microsoft YaHei" panose="020B0503020204020204" pitchFamily="34" charset="-122"/>
                <a:sym typeface="+mn-ea"/>
              </a:rPr>
              <a:t>/0</a:t>
            </a:r>
            <a:r>
              <a:rPr lang="en-IN" altLang="en-US" sz="1800" dirty="0">
                <a:solidFill>
                  <a:srgbClr val="595959"/>
                </a:solidFill>
                <a:latin typeface="Microsoft YaHei" panose="020B0503020204020204" pitchFamily="34" charset="-122"/>
                <a:ea typeface="Microsoft YaHei" panose="020B0503020204020204" pitchFamily="34" charset="-122"/>
                <a:sym typeface="+mn-ea"/>
              </a:rPr>
              <a:t>9</a:t>
            </a:r>
            <a:r>
              <a:rPr lang="en-US" altLang="zh-CN" sz="1800" dirty="0">
                <a:solidFill>
                  <a:srgbClr val="595959"/>
                </a:solidFill>
                <a:latin typeface="Microsoft YaHei" panose="020B0503020204020204" pitchFamily="34" charset="-122"/>
                <a:ea typeface="Microsoft YaHei" panose="020B0503020204020204" pitchFamily="34" charset="-122"/>
                <a:sym typeface="+mn-ea"/>
              </a:rPr>
              <a:t>/2022</a:t>
            </a:r>
            <a:endParaRPr lang="en-US" altLang="zh-CN" sz="1800" dirty="0">
              <a:solidFill>
                <a:srgbClr val="595959"/>
              </a:solidFill>
              <a:latin typeface="Microsoft YaHei" panose="020B0503020204020204" pitchFamily="34" charset="-122"/>
              <a:ea typeface="Microsoft YaHei" panose="020B0503020204020204" pitchFamily="34" charset="-122"/>
            </a:endParaRPr>
          </a:p>
          <a:p>
            <a:endParaRPr lang="en-US" altLang="zh-CN"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endParaRPr>
          </a:p>
          <a:p>
            <a:r>
              <a:rPr lang="en-IN" altLang="en-US"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rPr>
              <a:t>      Session: 11:00 - 12:00 PM</a:t>
            </a:r>
            <a:endParaRPr lang="en-IN" altLang="en-US"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613006"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 Intruder type</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305560" y="1409700"/>
            <a:ext cx="7165975" cy="3538220"/>
          </a:xfrm>
          <a:prstGeom prst="rect">
            <a:avLst/>
          </a:prstGeom>
          <a:noFill/>
        </p:spPr>
        <p:txBody>
          <a:bodyPr wrap="square" rtlCol="0" anchor="t">
            <a:spAutoFit/>
          </a:bodyPr>
          <a:p>
            <a:r>
              <a:rPr lang="en-IN" altLang="en-US" sz="1600"/>
              <a:t>IDS classified based on the users (intruders) are of two types, </a:t>
            </a:r>
            <a:endParaRPr lang="en-IN" altLang="en-US" sz="1600"/>
          </a:p>
          <a:p>
            <a:r>
              <a:rPr lang="en-IN" altLang="en-US" sz="1600" b="1"/>
              <a:t>internal and external</a:t>
            </a:r>
            <a:r>
              <a:rPr lang="en-IN" altLang="en-US" sz="1600"/>
              <a:t>.</a:t>
            </a:r>
            <a:endParaRPr lang="en-IN" altLang="en-US" sz="1600"/>
          </a:p>
          <a:p>
            <a:r>
              <a:rPr lang="en-IN" altLang="en-US" sz="1600" b="1"/>
              <a:t>External intruders</a:t>
            </a:r>
            <a:r>
              <a:rPr lang="en-IN" altLang="en-US" sz="1600"/>
              <a:t> don’t have any authority to use the machine they attack. On</a:t>
            </a:r>
            <a:endParaRPr lang="en-IN" altLang="en-US" sz="1600"/>
          </a:p>
          <a:p>
            <a:r>
              <a:rPr lang="en-IN" altLang="en-US" sz="1600"/>
              <a:t>the other hand internal intruders have limited authority to the machine, but try</a:t>
            </a:r>
            <a:endParaRPr lang="en-IN" altLang="en-US" sz="1600"/>
          </a:p>
          <a:p>
            <a:r>
              <a:rPr lang="en-IN" altLang="en-US" sz="1600"/>
              <a:t>to perform additional activities (i.e. Administrative activities) for which they are</a:t>
            </a:r>
            <a:endParaRPr lang="en-IN" altLang="en-US" sz="1600"/>
          </a:p>
          <a:p>
            <a:r>
              <a:rPr lang="en-IN" altLang="en-US" sz="1600"/>
              <a:t>not authorized. </a:t>
            </a:r>
            <a:endParaRPr lang="en-IN" altLang="en-US" sz="1600"/>
          </a:p>
          <a:p>
            <a:r>
              <a:rPr lang="en-IN" altLang="en-US" sz="1600" b="1"/>
              <a:t>Internal intruders are of three type masqueraders, misfeasor and</a:t>
            </a:r>
            <a:endParaRPr lang="en-IN" altLang="en-US" sz="1600" b="1"/>
          </a:p>
          <a:p>
            <a:r>
              <a:rPr lang="en-IN" altLang="en-US" sz="1600" b="1"/>
              <a:t>clandestine .</a:t>
            </a:r>
            <a:endParaRPr lang="en-IN" altLang="en-US" sz="1600" b="1"/>
          </a:p>
          <a:p>
            <a:pPr marL="285750" indent="-285750">
              <a:buFont typeface="Arial" panose="020B0604020202020204" pitchFamily="34" charset="0"/>
              <a:buChar char="•"/>
            </a:pPr>
            <a:r>
              <a:rPr lang="en-IN" altLang="en-US" sz="1600" b="1"/>
              <a:t>Masquerader</a:t>
            </a:r>
            <a:r>
              <a:rPr lang="en-IN" altLang="en-US" sz="1600"/>
              <a:t> is a person who enters into a system’s access control to exploit the account of a legitimate user.</a:t>
            </a:r>
            <a:endParaRPr lang="en-IN" altLang="en-US" sz="1600"/>
          </a:p>
          <a:p>
            <a:pPr marL="285750" indent="-285750">
              <a:buFont typeface="Arial" panose="020B0604020202020204" pitchFamily="34" charset="0"/>
              <a:buChar char="•"/>
            </a:pPr>
            <a:r>
              <a:rPr lang="en-IN" altLang="en-US" sz="1600" b="1"/>
              <a:t>Misfeasor</a:t>
            </a:r>
            <a:r>
              <a:rPr lang="en-IN" altLang="en-US" sz="1600"/>
              <a:t> is a genuine user who accesses resources, programs, or data for which</a:t>
            </a:r>
            <a:endParaRPr lang="en-IN" altLang="en-US" sz="1600"/>
          </a:p>
          <a:p>
            <a:pPr>
              <a:buFont typeface="Arial" panose="020B0604020202020204" pitchFamily="34" charset="0"/>
            </a:pPr>
            <a:r>
              <a:rPr lang="en-IN" altLang="en-US" sz="1600"/>
              <a:t>such access is not authorized, or misuses the privileges of the authorized access.</a:t>
            </a:r>
            <a:endParaRPr lang="en-IN" altLang="en-US" sz="1600"/>
          </a:p>
          <a:p>
            <a:pPr marL="285750" indent="-285750">
              <a:buFont typeface="Arial" panose="020B0604020202020204" pitchFamily="34" charset="0"/>
              <a:buChar char="•"/>
            </a:pPr>
            <a:r>
              <a:rPr lang="en-IN" altLang="en-US" sz="1600" b="1"/>
              <a:t>Clandestine use</a:t>
            </a:r>
            <a:r>
              <a:rPr lang="en-IN" altLang="en-US" sz="1600"/>
              <a:t>r is a person who takes hold of system’s supervisory control and</a:t>
            </a:r>
            <a:endParaRPr lang="en-IN" altLang="en-US" sz="1600"/>
          </a:p>
          <a:p>
            <a:r>
              <a:rPr lang="en-IN" altLang="en-US" sz="1600"/>
              <a:t>uses it to avoid the auditing and access controls or to destroy audit collection.</a:t>
            </a:r>
            <a:endParaRPr lang="en-IN" altLang="en-US" sz="1600"/>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698927"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 Detection Based Method</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3" name="Text Box 2"/>
          <p:cNvSpPr txBox="1"/>
          <p:nvPr/>
        </p:nvSpPr>
        <p:spPr>
          <a:xfrm>
            <a:off x="1248410" y="1525905"/>
            <a:ext cx="7475220" cy="2799715"/>
          </a:xfrm>
          <a:prstGeom prst="rect">
            <a:avLst/>
          </a:prstGeom>
          <a:noFill/>
        </p:spPr>
        <p:txBody>
          <a:bodyPr wrap="square" rtlCol="0" anchor="t">
            <a:spAutoFit/>
          </a:bodyPr>
          <a:p>
            <a:r>
              <a:rPr lang="en-US" sz="1600"/>
              <a:t>An IDS that detects intrusion according to security policies, are based on one</a:t>
            </a:r>
            <a:r>
              <a:rPr lang="en-IN" altLang="en-US" sz="1600"/>
              <a:t> </a:t>
            </a:r>
            <a:r>
              <a:rPr lang="en-US" sz="1600"/>
              <a:t>of the detection methodologies. Based on detection methodology IDS are either</a:t>
            </a:r>
            <a:r>
              <a:rPr lang="en-IN" altLang="en-US" sz="1600"/>
              <a:t> </a:t>
            </a:r>
            <a:r>
              <a:rPr lang="en-US" sz="1600"/>
              <a:t>Signature-based or anomaly-based. More than one detection methods are used, in</a:t>
            </a:r>
            <a:r>
              <a:rPr lang="en-IN" altLang="en-US" sz="1600"/>
              <a:t> </a:t>
            </a:r>
            <a:r>
              <a:rPr lang="en-US" sz="1600"/>
              <a:t>maximum intrusion detection techniques for more accurate and broad detection.</a:t>
            </a:r>
            <a:endParaRPr lang="en-US" sz="1600"/>
          </a:p>
          <a:p>
            <a:endParaRPr lang="en-US" sz="1600"/>
          </a:p>
          <a:p>
            <a:r>
              <a:rPr lang="en-US" sz="1600" b="1"/>
              <a:t>Signature based:</a:t>
            </a:r>
            <a:r>
              <a:rPr lang="en-US" sz="1600"/>
              <a:t> Signature based intrusion detection systems use known attacks</a:t>
            </a:r>
            <a:r>
              <a:rPr lang="en-IN" altLang="en-US" sz="1600"/>
              <a:t> </a:t>
            </a:r>
            <a:r>
              <a:rPr lang="en-US" sz="1600"/>
              <a:t>signature to detect intrusion. Signature based detection is also known as misuse</a:t>
            </a:r>
            <a:r>
              <a:rPr lang="en-IN" altLang="en-US" sz="1600"/>
              <a:t> </a:t>
            </a:r>
            <a:r>
              <a:rPr lang="en-US" sz="1600"/>
              <a:t>detection. In this approach, at first abnormal activities (signature) are defined, and</a:t>
            </a:r>
            <a:r>
              <a:rPr lang="en-IN" altLang="en-US" sz="1600"/>
              <a:t> </a:t>
            </a:r>
            <a:r>
              <a:rPr lang="en-US" sz="1600"/>
              <a:t>any other undefined is treated as normal activity. A signature is a pattern related to</a:t>
            </a:r>
            <a:r>
              <a:rPr lang="en-IN" altLang="en-US" sz="1600"/>
              <a:t> </a:t>
            </a:r>
            <a:r>
              <a:rPr lang="en-US" sz="1600"/>
              <a:t>some known attack. This detection methodology matches the signatures of observed</a:t>
            </a:r>
            <a:r>
              <a:rPr lang="en-IN" altLang="en-US" sz="1600"/>
              <a:t> </a:t>
            </a:r>
            <a:r>
              <a:rPr lang="en-US" sz="1600"/>
              <a:t>events to known attack signatures to identify attack</a:t>
            </a:r>
            <a:r>
              <a:rPr lang="en-IN" altLang="en-US" sz="1600"/>
              <a:t>.</a:t>
            </a:r>
            <a:endParaRPr lang="en-IN" altLang="en-US" sz="1600"/>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554138"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Signature Based Detection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305560" y="1143000"/>
            <a:ext cx="7165975" cy="2306955"/>
          </a:xfrm>
          <a:prstGeom prst="rect">
            <a:avLst/>
          </a:prstGeom>
          <a:noFill/>
        </p:spPr>
        <p:txBody>
          <a:bodyPr wrap="square" rtlCol="0" anchor="t">
            <a:spAutoFit/>
          </a:bodyPr>
          <a:p>
            <a:r>
              <a:rPr lang="en-IN" altLang="en-US" sz="1800">
                <a:solidFill>
                  <a:schemeClr val="tx1"/>
                </a:solidFill>
              </a:rPr>
              <a:t>This method of intrusion detection is the simplest one. Examples of signatures are as follows:</a:t>
            </a:r>
            <a:endParaRPr lang="en-IN" altLang="en-US" sz="1800">
              <a:solidFill>
                <a:schemeClr val="tx1"/>
              </a:solidFill>
            </a:endParaRPr>
          </a:p>
          <a:p>
            <a:pPr marL="285750" indent="-285750">
              <a:buFont typeface="Arial" panose="020B0604020202020204" pitchFamily="34" charset="0"/>
              <a:buChar char="•"/>
            </a:pPr>
            <a:r>
              <a:rPr lang="en-IN" altLang="en-US" sz="1800">
                <a:solidFill>
                  <a:schemeClr val="tx1"/>
                </a:solidFill>
              </a:rPr>
              <a:t>An attempt of Telnet login with root username, which violates the security policy of any organization.</a:t>
            </a:r>
            <a:endParaRPr lang="en-IN" altLang="en-US" sz="1800">
              <a:solidFill>
                <a:schemeClr val="tx1"/>
              </a:solidFill>
            </a:endParaRPr>
          </a:p>
          <a:p>
            <a:pPr marL="285750" indent="-285750">
              <a:buFont typeface="Arial" panose="020B0604020202020204" pitchFamily="34" charset="0"/>
              <a:buChar char="•"/>
            </a:pPr>
            <a:r>
              <a:rPr lang="en-IN" altLang="en-US" sz="1800">
                <a:solidFill>
                  <a:schemeClr val="tx1"/>
                </a:solidFill>
              </a:rPr>
              <a:t>An e-mail with freepics.exe file attached, which contains malware</a:t>
            </a:r>
            <a:endParaRPr lang="en-IN" altLang="en-US" sz="1800">
              <a:solidFill>
                <a:schemeClr val="tx1"/>
              </a:solidFill>
            </a:endParaRPr>
          </a:p>
          <a:p>
            <a:r>
              <a:rPr lang="en-IN" altLang="en-US" sz="1800">
                <a:solidFill>
                  <a:schemeClr val="tx1"/>
                </a:solidFill>
              </a:rPr>
              <a:t>characteristics.</a:t>
            </a:r>
            <a:endParaRPr lang="en-IN" altLang="en-US" sz="1800">
              <a:solidFill>
                <a:schemeClr val="tx1"/>
              </a:solidFill>
            </a:endParaRPr>
          </a:p>
          <a:p>
            <a:pPr marL="285750" indent="-285750">
              <a:buFont typeface="Arial" panose="020B0604020202020204" pitchFamily="34" charset="0"/>
              <a:buChar char="•"/>
            </a:pPr>
            <a:r>
              <a:rPr lang="en-IN" altLang="en-US" sz="1800">
                <a:solidFill>
                  <a:schemeClr val="tx1"/>
                </a:solidFill>
              </a:rPr>
              <a:t>An OS log file entry having status code 645, which indicates disabled host’s auditing</a:t>
            </a:r>
            <a:endParaRPr lang="en-IN" altLang="en-US" sz="1800">
              <a:solidFill>
                <a:schemeClr val="tx1"/>
              </a:solidFill>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554138"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Signature Based Detection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305560" y="1143000"/>
            <a:ext cx="7766050" cy="2553335"/>
          </a:xfrm>
          <a:prstGeom prst="rect">
            <a:avLst/>
          </a:prstGeom>
          <a:noFill/>
        </p:spPr>
        <p:txBody>
          <a:bodyPr wrap="square" rtlCol="0" anchor="t">
            <a:spAutoFit/>
          </a:bodyPr>
          <a:p>
            <a:r>
              <a:rPr lang="en-IN" altLang="en-US" sz="1600">
                <a:solidFill>
                  <a:schemeClr val="tx1"/>
                </a:solidFill>
              </a:rPr>
              <a:t>Signature based IDS can be classified into further categories based on the</a:t>
            </a:r>
            <a:endParaRPr lang="en-IN" altLang="en-US" sz="1600">
              <a:solidFill>
                <a:schemeClr val="tx1"/>
              </a:solidFill>
            </a:endParaRPr>
          </a:p>
          <a:p>
            <a:r>
              <a:rPr lang="en-IN" altLang="en-US" sz="1600">
                <a:solidFill>
                  <a:schemeClr val="tx1"/>
                </a:solidFill>
              </a:rPr>
              <a:t>techniques used such as </a:t>
            </a:r>
            <a:r>
              <a:rPr lang="en-IN" altLang="en-US" sz="1600" b="1">
                <a:solidFill>
                  <a:schemeClr val="tx1"/>
                </a:solidFill>
              </a:rPr>
              <a:t>string matching, simple rule based, state modeling based, expert system based.</a:t>
            </a:r>
            <a:endParaRPr lang="en-IN" altLang="en-US" sz="1600" b="1">
              <a:solidFill>
                <a:schemeClr val="tx1"/>
              </a:solidFill>
            </a:endParaRPr>
          </a:p>
          <a:p>
            <a:r>
              <a:rPr lang="en-IN" altLang="en-US" sz="1600">
                <a:solidFill>
                  <a:schemeClr val="tx1"/>
                </a:solidFill>
              </a:rPr>
              <a:t> Signature based detection is quick and effective for identifying known attacks yet profoundly inadequate in detection unknown attacks, different variants of known attacks, and attacks masked by some evasion techniques.</a:t>
            </a:r>
            <a:endParaRPr lang="en-IN" altLang="en-US" sz="1600">
              <a:solidFill>
                <a:schemeClr val="tx1"/>
              </a:solidFill>
            </a:endParaRPr>
          </a:p>
          <a:p>
            <a:r>
              <a:rPr lang="en-IN" altLang="en-US" sz="1600">
                <a:solidFill>
                  <a:schemeClr val="tx1"/>
                </a:solidFill>
              </a:rPr>
              <a:t>if an attacker changed the malware in above mentioned example to use a filename of ”my freepics.exe” rather than ”freepics.exe” than a signature searching for ”freepics.exe” will treat it as different and hence will not match. It fails to detect</a:t>
            </a:r>
            <a:endParaRPr lang="en-IN" altLang="en-US" sz="1600">
              <a:solidFill>
                <a:schemeClr val="tx1"/>
              </a:solidFill>
            </a:endParaRPr>
          </a:p>
          <a:p>
            <a:r>
              <a:rPr lang="en-IN" altLang="en-US" sz="1600">
                <a:solidFill>
                  <a:schemeClr val="tx1"/>
                </a:solidFill>
              </a:rPr>
              <a:t>truly new attacks, also known as novel attacks.</a:t>
            </a:r>
            <a:endParaRPr lang="en-IN" altLang="en-US" sz="1600">
              <a:solidFill>
                <a:schemeClr val="tx1"/>
              </a:solidFill>
            </a:endParaRPr>
          </a:p>
        </p:txBody>
      </p:sp>
      <p:pic>
        <p:nvPicPr>
          <p:cNvPr id="3" name="Picture 2"/>
          <p:cNvPicPr>
            <a:picLocks noChangeAspect="1"/>
          </p:cNvPicPr>
          <p:nvPr/>
        </p:nvPicPr>
        <p:blipFill>
          <a:blip r:embed="rId1"/>
          <a:stretch>
            <a:fillRect/>
          </a:stretch>
        </p:blipFill>
        <p:spPr>
          <a:xfrm>
            <a:off x="2045335" y="3695700"/>
            <a:ext cx="5509260" cy="1447800"/>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490634"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Anomaly Based Detection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30300" y="1402080"/>
            <a:ext cx="7424420" cy="3415030"/>
          </a:xfrm>
          <a:prstGeom prst="rect">
            <a:avLst/>
          </a:prstGeom>
          <a:noFill/>
        </p:spPr>
        <p:txBody>
          <a:bodyPr wrap="square" rtlCol="0" anchor="t">
            <a:spAutoFit/>
          </a:bodyPr>
          <a:p>
            <a:r>
              <a:rPr lang="en-IN" altLang="en-US" sz="1800">
                <a:solidFill>
                  <a:schemeClr val="tx1"/>
                </a:solidFill>
              </a:rPr>
              <a:t>Anomaly based detection is the methodology of collating the</a:t>
            </a:r>
            <a:endParaRPr lang="en-IN" altLang="en-US" sz="1800">
              <a:solidFill>
                <a:schemeClr val="tx1"/>
              </a:solidFill>
            </a:endParaRPr>
          </a:p>
          <a:p>
            <a:r>
              <a:rPr lang="en-IN" altLang="en-US" sz="1800">
                <a:solidFill>
                  <a:schemeClr val="tx1"/>
                </a:solidFill>
              </a:rPr>
              <a:t>definitions of a new activity against the normal activity to find the deviations. This is based on statistical behavior modeling. Normal operations of the members are profiled and a certain amount of deviation from the normal behaviour is hailed as an anomaly. An IDS using anomaly based detection represents the typical behaviour of things, for example, hosts, users, applications, or network connections by utilizing the profiles. The profiles are created by observing the normal activities over a certain period of time</a:t>
            </a:r>
            <a:endParaRPr lang="en-IN" altLang="en-US" sz="1800">
              <a:solidFill>
                <a:schemeClr val="tx1"/>
              </a:solidFill>
            </a:endParaRPr>
          </a:p>
          <a:p>
            <a:endParaRPr lang="en-IN" altLang="en-US" sz="1800">
              <a:solidFill>
                <a:schemeClr val="tx1"/>
              </a:solidFill>
            </a:endParaRPr>
          </a:p>
          <a:p>
            <a:r>
              <a:rPr lang="en-IN" altLang="en-US" sz="1800">
                <a:solidFill>
                  <a:schemeClr val="tx1"/>
                </a:solidFill>
              </a:rPr>
              <a:t> for example, the</a:t>
            </a:r>
            <a:endParaRPr lang="en-IN" altLang="en-US" sz="1800">
              <a:solidFill>
                <a:schemeClr val="tx1"/>
              </a:solidFill>
            </a:endParaRPr>
          </a:p>
          <a:p>
            <a:r>
              <a:rPr lang="en-IN" altLang="en-US" sz="1800">
                <a:solidFill>
                  <a:schemeClr val="tx1"/>
                </a:solidFill>
              </a:rPr>
              <a:t>number of failed login attempts for a host, the number of e-mails sent by a user, and usage of processor for a host in a given duration.</a:t>
            </a:r>
            <a:endParaRPr lang="en-IN" altLang="en-US" sz="1800">
              <a:solidFill>
                <a:schemeClr val="tx1"/>
              </a:solidFill>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490634"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Anomaly Based Detection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pic>
        <p:nvPicPr>
          <p:cNvPr id="3" name="Picture 2"/>
          <p:cNvPicPr>
            <a:picLocks noChangeAspect="1"/>
          </p:cNvPicPr>
          <p:nvPr/>
        </p:nvPicPr>
        <p:blipFill>
          <a:blip r:embed="rId1"/>
          <a:stretch>
            <a:fillRect/>
          </a:stretch>
        </p:blipFill>
        <p:spPr>
          <a:xfrm>
            <a:off x="1565275" y="1306195"/>
            <a:ext cx="6271260" cy="3672840"/>
          </a:xfrm>
          <a:prstGeom prst="rect">
            <a:avLst/>
          </a:prstGeom>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490634"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Anomaly Based Detection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499235" y="1334770"/>
            <a:ext cx="7256145" cy="1938020"/>
          </a:xfrm>
          <a:prstGeom prst="rect">
            <a:avLst/>
          </a:prstGeom>
          <a:noFill/>
        </p:spPr>
        <p:txBody>
          <a:bodyPr wrap="square" rtlCol="0" anchor="t">
            <a:spAutoFit/>
          </a:bodyPr>
          <a:p>
            <a:r>
              <a:rPr lang="en-US" sz="2000"/>
              <a:t>Some common examples of attack that can be detected by anomaly based IDS</a:t>
            </a:r>
            <a:r>
              <a:rPr lang="en-IN" altLang="en-US" sz="2000"/>
              <a:t> </a:t>
            </a:r>
            <a:r>
              <a:rPr lang="en-US" sz="2000"/>
              <a:t>but not by signature based</a:t>
            </a:r>
            <a:r>
              <a:rPr lang="en-IN" altLang="en-US" sz="2000"/>
              <a:t> IDS are </a:t>
            </a:r>
            <a:endParaRPr lang="en-IN" altLang="en-US" sz="2000"/>
          </a:p>
          <a:p>
            <a:pPr marL="285750" indent="-285750">
              <a:buFont typeface="Arial" panose="020B0604020202020204" pitchFamily="34" charset="0"/>
              <a:buChar char="•"/>
            </a:pPr>
            <a:r>
              <a:rPr lang="en-IN" altLang="en-US" sz="2000"/>
              <a:t>Probe attack</a:t>
            </a:r>
            <a:endParaRPr lang="en-IN" altLang="en-US" sz="2000"/>
          </a:p>
          <a:p>
            <a:pPr marL="285750" indent="-285750">
              <a:buFont typeface="Arial" panose="020B0604020202020204" pitchFamily="34" charset="0"/>
              <a:buChar char="•"/>
            </a:pPr>
            <a:r>
              <a:rPr lang="en-IN" altLang="en-US" sz="2000"/>
              <a:t>DoS (Denial of Service) attack</a:t>
            </a:r>
            <a:endParaRPr lang="en-IN" altLang="en-US" sz="2000"/>
          </a:p>
          <a:p>
            <a:pPr marL="285750" indent="-285750">
              <a:buFont typeface="Arial" panose="020B0604020202020204" pitchFamily="34" charset="0"/>
              <a:buChar char="•"/>
            </a:pPr>
            <a:r>
              <a:rPr lang="en-IN" altLang="en-US" sz="2000"/>
              <a:t>R2L (Remote to Local) attack</a:t>
            </a:r>
            <a:endParaRPr lang="en-IN" altLang="en-US" sz="2000"/>
          </a:p>
          <a:p>
            <a:pPr marL="285750" indent="-285750">
              <a:buFont typeface="Arial" panose="020B0604020202020204" pitchFamily="34" charset="0"/>
              <a:buChar char="•"/>
            </a:pPr>
            <a:r>
              <a:rPr lang="en-IN" altLang="en-US" sz="2000"/>
              <a:t>U2R (User to Root) attack</a:t>
            </a:r>
            <a:endParaRPr lang="en-US" sz="2000"/>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490634"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Anomaly Based Detection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49350" y="1243330"/>
            <a:ext cx="7256145" cy="3784600"/>
          </a:xfrm>
          <a:prstGeom prst="rect">
            <a:avLst/>
          </a:prstGeom>
          <a:noFill/>
        </p:spPr>
        <p:txBody>
          <a:bodyPr wrap="square" rtlCol="0" anchor="t">
            <a:spAutoFit/>
          </a:bodyPr>
          <a:p>
            <a:r>
              <a:rPr sz="2000" b="1"/>
              <a:t>Probe attack: </a:t>
            </a:r>
            <a:r>
              <a:rPr sz="2000"/>
              <a:t>The probe attacks are intended to acquire the information about</a:t>
            </a:r>
            <a:r>
              <a:rPr lang="en-IN" sz="2000"/>
              <a:t> </a:t>
            </a:r>
            <a:r>
              <a:rPr sz="2000"/>
              <a:t>the target network. Examples of probe attack are port-scan, ping-sweep</a:t>
            </a:r>
            <a:r>
              <a:rPr lang="en-IN" sz="2000"/>
              <a:t>.</a:t>
            </a:r>
            <a:endParaRPr lang="en-IN" sz="2000"/>
          </a:p>
          <a:p>
            <a:r>
              <a:rPr sz="2000" b="1"/>
              <a:t>DoS (Denial of Service) attack: </a:t>
            </a:r>
            <a:r>
              <a:rPr sz="2000"/>
              <a:t>It is a sort of attack on a system that is</a:t>
            </a:r>
            <a:r>
              <a:rPr lang="en-IN" sz="2000"/>
              <a:t> </a:t>
            </a:r>
            <a:r>
              <a:rPr sz="2000"/>
              <a:t>planned to flood the system or network and force the target system to stop</a:t>
            </a:r>
            <a:r>
              <a:rPr lang="en-IN" sz="2000"/>
              <a:t> </a:t>
            </a:r>
            <a:r>
              <a:rPr sz="2000"/>
              <a:t>the service(s) by flooding it with futile data. Examples of DoS attack are</a:t>
            </a:r>
            <a:r>
              <a:rPr lang="en-IN" sz="2000"/>
              <a:t> </a:t>
            </a:r>
            <a:r>
              <a:rPr sz="2000"/>
              <a:t>ping-of-death, teardrop, smurf, SYN flood</a:t>
            </a:r>
            <a:r>
              <a:rPr lang="en-IN" sz="2000"/>
              <a:t>.</a:t>
            </a:r>
            <a:endParaRPr sz="2000"/>
          </a:p>
          <a:p>
            <a:r>
              <a:rPr sz="2000" b="1"/>
              <a:t>R2L (Remote to Local) attack:</a:t>
            </a:r>
            <a:r>
              <a:rPr sz="2000"/>
              <a:t> Unauthorized access from a remote machine.</a:t>
            </a:r>
            <a:r>
              <a:rPr lang="en-IN" sz="2000"/>
              <a:t> The R2L attacks are most troublesome to identify as they contain the network level characteristics (duration of connection and service requested) and the host level characteristics (number of failed login attempts). Example of R2L attack is guessing passwords </a:t>
            </a:r>
            <a:endParaRPr lang="en-IN" sz="2000"/>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490634"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Anomaly Based Detection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49350" y="1243330"/>
            <a:ext cx="7256145" cy="1938020"/>
          </a:xfrm>
          <a:prstGeom prst="rect">
            <a:avLst/>
          </a:prstGeom>
          <a:noFill/>
        </p:spPr>
        <p:txBody>
          <a:bodyPr wrap="square" rtlCol="0" anchor="t">
            <a:spAutoFit/>
          </a:bodyPr>
          <a:p>
            <a:r>
              <a:rPr sz="2000" b="1"/>
              <a:t>U2R (User to Root) attack: </a:t>
            </a:r>
            <a:r>
              <a:rPr sz="2000"/>
              <a:t>Unauthorized access to local superuser privileges</a:t>
            </a:r>
            <a:r>
              <a:rPr lang="en-IN" sz="2000"/>
              <a:t> </a:t>
            </a:r>
            <a:r>
              <a:rPr sz="2000"/>
              <a:t>by a local unprivileged user. The U2r attacks contains the semantic points of</a:t>
            </a:r>
            <a:r>
              <a:rPr lang="en-IN" sz="2000"/>
              <a:t> </a:t>
            </a:r>
            <a:r>
              <a:rPr sz="2000"/>
              <a:t>interest that are extremely testing to find at a beginning stage. Such attacks</a:t>
            </a:r>
            <a:r>
              <a:rPr lang="en-IN" sz="2000"/>
              <a:t> </a:t>
            </a:r>
            <a:r>
              <a:rPr sz="2000"/>
              <a:t>target an application and are often content based. Examples of U2R attacks</a:t>
            </a:r>
            <a:r>
              <a:rPr lang="en-IN" sz="2000"/>
              <a:t> </a:t>
            </a:r>
            <a:r>
              <a:rPr sz="2000"/>
              <a:t>are various buffer overflow attacks</a:t>
            </a:r>
            <a:r>
              <a:rPr lang="en-IN" sz="2000"/>
              <a:t>.</a:t>
            </a:r>
            <a:endParaRPr lang="en-IN" sz="2000"/>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490634"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Anomaly Based Detection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49350" y="1243330"/>
            <a:ext cx="7256145" cy="3169285"/>
          </a:xfrm>
          <a:prstGeom prst="rect">
            <a:avLst/>
          </a:prstGeom>
          <a:noFill/>
        </p:spPr>
        <p:txBody>
          <a:bodyPr wrap="square" rtlCol="0" anchor="t">
            <a:spAutoFit/>
          </a:bodyPr>
          <a:p>
            <a:r>
              <a:rPr sz="2000"/>
              <a:t>Anomaly based IDSs are further divided into three categories</a:t>
            </a:r>
            <a:endParaRPr sz="2000"/>
          </a:p>
          <a:p>
            <a:endParaRPr sz="2000"/>
          </a:p>
          <a:p>
            <a:r>
              <a:rPr sz="2000" b="1"/>
              <a:t>Statistical based:</a:t>
            </a:r>
            <a:r>
              <a:rPr sz="2000"/>
              <a:t> In statistical based anomaly intrusion detection systems,</a:t>
            </a:r>
            <a:r>
              <a:rPr lang="en-IN" sz="2000"/>
              <a:t> </a:t>
            </a:r>
            <a:r>
              <a:rPr sz="2000"/>
              <a:t>the network traffic is captured and after that a profile of its stochastic behaviour</a:t>
            </a:r>
            <a:r>
              <a:rPr lang="en-IN" sz="2000"/>
              <a:t> </a:t>
            </a:r>
            <a:r>
              <a:rPr sz="2000"/>
              <a:t>is produced. As the network operates in normal conditions (without any attack),</a:t>
            </a:r>
            <a:r>
              <a:rPr lang="en-IN" sz="2000"/>
              <a:t> </a:t>
            </a:r>
            <a:r>
              <a:rPr sz="2000"/>
              <a:t>a reference profile is created. After that, the network is monitored and profiles</a:t>
            </a:r>
            <a:r>
              <a:rPr lang="en-IN" sz="2000"/>
              <a:t> </a:t>
            </a:r>
            <a:r>
              <a:rPr sz="2000"/>
              <a:t>are generated and an anomaly score is generated by collating it to the reference</a:t>
            </a:r>
            <a:endParaRPr sz="2000"/>
          </a:p>
          <a:p>
            <a:r>
              <a:rPr sz="2000"/>
              <a:t>profile. If the score passes a certain threshold, the IDS will flag an occurrence of</a:t>
            </a:r>
            <a:r>
              <a:rPr lang="en-IN" sz="2000"/>
              <a:t> </a:t>
            </a:r>
            <a:r>
              <a:rPr sz="2000"/>
              <a:t>the anomaly</a:t>
            </a:r>
            <a:endParaRPr sz="2000"/>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773475" y="100723"/>
              <a:ext cx="935416" cy="337341"/>
            </a:xfrm>
            <a:prstGeom prst="rect">
              <a:avLst/>
            </a:prstGeom>
            <a:noFill/>
            <a:ln w="9525">
              <a:noFill/>
            </a:ln>
          </p:spPr>
          <p:txBody>
            <a:bodyPr wrap="non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Outline</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6155" name="矩形 10"/>
          <p:cNvSpPr/>
          <p:nvPr/>
        </p:nvSpPr>
        <p:spPr>
          <a:xfrm>
            <a:off x="1433830" y="1475105"/>
            <a:ext cx="6711950" cy="1337945"/>
          </a:xfrm>
          <a:prstGeom prst="rect">
            <a:avLst/>
          </a:prstGeom>
          <a:noFill/>
          <a:ln w="9525">
            <a:noFill/>
          </a:ln>
        </p:spPr>
        <p:txBody>
          <a:bodyPr wrap="square" anchor="t" anchorCtr="0">
            <a:spAutoFit/>
          </a:bodyPr>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Intrusion Detection System</a:t>
            </a:r>
            <a:endParaRPr lang="en-IN" altLang="en-US" sz="18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Types of IDS</a:t>
            </a:r>
            <a:endParaRPr lang="en-IN" altLang="en-US" sz="1800" dirty="0">
              <a:latin typeface="Microsoft YaHei" panose="020B0503020204020204" pitchFamily="34" charset="-122"/>
              <a:ea typeface="Microsoft YaHei" panose="020B0503020204020204" pitchFamily="34" charset="-122"/>
            </a:endParaRPr>
          </a:p>
          <a:p>
            <a:pPr marL="285750" indent="-285750" algn="just">
              <a:lnSpc>
                <a:spcPct val="150000"/>
              </a:lnSpc>
              <a:buFont typeface="Wingdings" panose="05000000000000000000" charset="0"/>
              <a:buChar char="ü"/>
            </a:pPr>
            <a:r>
              <a:rPr lang="en-IN" altLang="en-US" sz="1800" dirty="0">
                <a:latin typeface="Microsoft YaHei" panose="020B0503020204020204" pitchFamily="34" charset="-122"/>
                <a:ea typeface="Microsoft YaHei" panose="020B0503020204020204" pitchFamily="34" charset="-122"/>
              </a:rPr>
              <a:t>IDS Vulnerabilities</a:t>
            </a:r>
            <a:endParaRPr lang="en-IN" altLang="en-US" sz="1800" dirty="0">
              <a:latin typeface="Microsoft YaHei" panose="020B0503020204020204" pitchFamily="34" charset="-122"/>
              <a:ea typeface="Microsoft YaHei" panose="020B0503020204020204" pitchFamily="34" charset="-122"/>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490634"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Anomaly Based Detection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49350" y="1243330"/>
            <a:ext cx="7256145" cy="2245360"/>
          </a:xfrm>
          <a:prstGeom prst="rect">
            <a:avLst/>
          </a:prstGeom>
          <a:noFill/>
        </p:spPr>
        <p:txBody>
          <a:bodyPr wrap="square" rtlCol="0" anchor="t">
            <a:spAutoFit/>
          </a:bodyPr>
          <a:p>
            <a:r>
              <a:rPr sz="2000"/>
              <a:t>Anomaly based IDSs are further divided into three categories</a:t>
            </a:r>
            <a:endParaRPr sz="2000"/>
          </a:p>
          <a:p>
            <a:endParaRPr sz="2000"/>
          </a:p>
          <a:p>
            <a:r>
              <a:rPr sz="2000" b="1"/>
              <a:t>Knowledge based:</a:t>
            </a:r>
            <a:r>
              <a:rPr sz="2000"/>
              <a:t> Knowledge based anomaly IDSs rely on the availability of</a:t>
            </a:r>
            <a:r>
              <a:rPr lang="en-IN" sz="2000"/>
              <a:t> </a:t>
            </a:r>
            <a:r>
              <a:rPr sz="2000"/>
              <a:t>the prior knowledge (data) of the network parameters in normal operating condition</a:t>
            </a:r>
            <a:r>
              <a:rPr lang="en-IN" sz="2000"/>
              <a:t> </a:t>
            </a:r>
            <a:r>
              <a:rPr sz="2000"/>
              <a:t>as well as the one under certain attacks. Knowledge base used in IDS may be</a:t>
            </a:r>
            <a:r>
              <a:rPr lang="en-IN" sz="2000"/>
              <a:t> </a:t>
            </a:r>
            <a:r>
              <a:rPr sz="2000"/>
              <a:t>expert systems, description languages(UML), finite state machines, data clustering.</a:t>
            </a:r>
            <a:endParaRPr sz="2000"/>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490634"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Anomaly Based Detection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49350" y="1243330"/>
            <a:ext cx="7256145" cy="2245360"/>
          </a:xfrm>
          <a:prstGeom prst="rect">
            <a:avLst/>
          </a:prstGeom>
          <a:noFill/>
        </p:spPr>
        <p:txBody>
          <a:bodyPr wrap="square" rtlCol="0" anchor="t">
            <a:spAutoFit/>
          </a:bodyPr>
          <a:p>
            <a:r>
              <a:rPr sz="2000"/>
              <a:t>Anomaly based IDSs are further divided into three categories</a:t>
            </a:r>
            <a:endParaRPr sz="2000"/>
          </a:p>
          <a:p>
            <a:endParaRPr sz="2000"/>
          </a:p>
          <a:p>
            <a:r>
              <a:rPr sz="2000" b="1"/>
              <a:t>Knowledge based:</a:t>
            </a:r>
            <a:r>
              <a:rPr sz="2000"/>
              <a:t> Knowledge based anomaly IDSs rely on the availability of</a:t>
            </a:r>
            <a:r>
              <a:rPr lang="en-IN" sz="2000"/>
              <a:t> </a:t>
            </a:r>
            <a:r>
              <a:rPr sz="2000"/>
              <a:t>the prior knowledge (data) of the network parameters in normal operating condition</a:t>
            </a:r>
            <a:r>
              <a:rPr lang="en-IN" sz="2000"/>
              <a:t> </a:t>
            </a:r>
            <a:r>
              <a:rPr sz="2000"/>
              <a:t>as well as the one under certain attacks. Knowledge base used in IDS may be</a:t>
            </a:r>
            <a:r>
              <a:rPr lang="en-IN" sz="2000"/>
              <a:t> </a:t>
            </a:r>
            <a:r>
              <a:rPr sz="2000"/>
              <a:t>expert systems, description languages(UML), finite state machines, data clustering.</a:t>
            </a:r>
            <a:endParaRPr sz="2000"/>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490634"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Anomaly Based Detection</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49350" y="1243330"/>
            <a:ext cx="7256145" cy="2245360"/>
          </a:xfrm>
          <a:prstGeom prst="rect">
            <a:avLst/>
          </a:prstGeom>
          <a:noFill/>
        </p:spPr>
        <p:txBody>
          <a:bodyPr wrap="square" rtlCol="0" anchor="t">
            <a:spAutoFit/>
          </a:bodyPr>
          <a:p>
            <a:r>
              <a:rPr sz="2000" b="1"/>
              <a:t>Machine learning based:</a:t>
            </a:r>
            <a:r>
              <a:rPr sz="2000"/>
              <a:t> In machine learning based anomaly IDSs, an</a:t>
            </a:r>
            <a:r>
              <a:rPr lang="en-IN" sz="2000"/>
              <a:t> </a:t>
            </a:r>
            <a:r>
              <a:rPr sz="2000"/>
              <a:t>explicit or implicit model of the analyzed patterns is generated. These models</a:t>
            </a:r>
            <a:r>
              <a:rPr lang="en-IN" sz="2000"/>
              <a:t> </a:t>
            </a:r>
            <a:r>
              <a:rPr sz="2000"/>
              <a:t>are updated periodically, in order to improve the intrusion detection performance</a:t>
            </a:r>
            <a:r>
              <a:rPr lang="en-IN" sz="2000"/>
              <a:t> </a:t>
            </a:r>
            <a:r>
              <a:rPr sz="2000"/>
              <a:t>on the premise of the past results. Machine learning techniques such as Bayesian</a:t>
            </a:r>
            <a:r>
              <a:rPr lang="en-IN" sz="2000"/>
              <a:t> </a:t>
            </a:r>
            <a:r>
              <a:rPr sz="2000"/>
              <a:t>networks, Markov model, fuzzy logic, genetic algorithm, neural networks, or principle</a:t>
            </a:r>
            <a:endParaRPr sz="2000"/>
          </a:p>
          <a:p>
            <a:r>
              <a:rPr sz="2000"/>
              <a:t>conponent analysis can be used</a:t>
            </a:r>
            <a:r>
              <a:rPr lang="en-IN" sz="2000"/>
              <a:t>.</a:t>
            </a:r>
            <a:endParaRPr lang="en-IN" sz="2000"/>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1375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Deployment based</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49350" y="1243330"/>
            <a:ext cx="7256145" cy="2245360"/>
          </a:xfrm>
          <a:prstGeom prst="rect">
            <a:avLst/>
          </a:prstGeom>
          <a:noFill/>
        </p:spPr>
        <p:txBody>
          <a:bodyPr wrap="square" rtlCol="0" anchor="t">
            <a:spAutoFit/>
          </a:bodyPr>
          <a:p>
            <a:r>
              <a:rPr sz="2000"/>
              <a:t>IDS can be deployed on a individual host or in a segment of the network</a:t>
            </a:r>
            <a:endParaRPr sz="2000"/>
          </a:p>
          <a:p>
            <a:endParaRPr lang="en-IN" sz="2000"/>
          </a:p>
          <a:p>
            <a:r>
              <a:rPr lang="en-IN" sz="2000"/>
              <a:t>There are 3 different types</a:t>
            </a:r>
            <a:endParaRPr lang="en-IN" sz="2000"/>
          </a:p>
          <a:p>
            <a:r>
              <a:rPr lang="en-IN" sz="2000"/>
              <a:t>1. Host Based IDS </a:t>
            </a:r>
            <a:endParaRPr lang="en-IN" sz="2000"/>
          </a:p>
          <a:p>
            <a:r>
              <a:rPr lang="en-IN" sz="2000"/>
              <a:t>2. Network Based IDS </a:t>
            </a:r>
            <a:endParaRPr lang="en-IN" sz="2000"/>
          </a:p>
          <a:p>
            <a:r>
              <a:rPr lang="en-IN" sz="2000"/>
              <a:t>3. Hybrid IDS</a:t>
            </a:r>
            <a:endParaRPr lang="en-IN" sz="2000"/>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1375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Deployment based</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10615" y="1189990"/>
            <a:ext cx="7924800" cy="3476625"/>
          </a:xfrm>
          <a:prstGeom prst="rect">
            <a:avLst/>
          </a:prstGeom>
          <a:noFill/>
        </p:spPr>
        <p:txBody>
          <a:bodyPr wrap="square" rtlCol="0" anchor="t">
            <a:spAutoFit/>
          </a:bodyPr>
          <a:p>
            <a:r>
              <a:rPr lang="en-IN" sz="2000"/>
              <a:t>1. </a:t>
            </a:r>
            <a:r>
              <a:rPr lang="en-IN" sz="2000" b="1"/>
              <a:t>Host Based IDS</a:t>
            </a:r>
            <a:r>
              <a:rPr lang="en-IN" sz="2000"/>
              <a:t> </a:t>
            </a:r>
            <a:endParaRPr lang="en-IN" sz="2000"/>
          </a:p>
          <a:p>
            <a:r>
              <a:rPr lang="en-IN" sz="2000"/>
              <a:t>Host-based IDS observes the characteristics of an individual host and the events happening on that host for malicious actions. The HIDS is generally deployed to the critical hosts to provide protection by monitoring the system entities and their attributes. Such systems typically make use of the</a:t>
            </a:r>
            <a:endParaRPr lang="en-IN" sz="2000"/>
          </a:p>
          <a:p>
            <a:r>
              <a:rPr lang="en-IN" sz="2000"/>
              <a:t>information specific to operating systems of the target machines. HIDS monitors incoming and outgoing wired and wireless network traffic, system logs, running processes, file access and modification, system and application configuration changes.</a:t>
            </a:r>
            <a:endParaRPr lang="en-IN" sz="2000"/>
          </a:p>
          <a:p>
            <a:endParaRPr lang="en-IN" sz="2000"/>
          </a:p>
          <a:p>
            <a:r>
              <a:rPr lang="en-IN" sz="2000"/>
              <a:t>HIDS reports intrusion by writing logs, sending e-mails, etc.  </a:t>
            </a:r>
            <a:endParaRPr lang="en-IN" sz="2000"/>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1375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Deployment based</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10615" y="1189990"/>
            <a:ext cx="7924800" cy="2553335"/>
          </a:xfrm>
          <a:prstGeom prst="rect">
            <a:avLst/>
          </a:prstGeom>
          <a:noFill/>
        </p:spPr>
        <p:txBody>
          <a:bodyPr wrap="square" rtlCol="0" anchor="t">
            <a:spAutoFit/>
          </a:bodyPr>
          <a:p>
            <a:r>
              <a:rPr lang="en-IN" sz="2000"/>
              <a:t>Host-Based IDS can be divided into four types </a:t>
            </a:r>
            <a:endParaRPr lang="en-IN" sz="2000"/>
          </a:p>
          <a:p>
            <a:r>
              <a:rPr lang="en-IN" sz="2000"/>
              <a:t>1. </a:t>
            </a:r>
            <a:r>
              <a:rPr lang="en-IN" sz="2000" b="1"/>
              <a:t>File system monitors:</a:t>
            </a:r>
            <a:r>
              <a:rPr lang="en-IN" sz="2000"/>
              <a:t> Systems checking the integrity of les and directories.</a:t>
            </a:r>
            <a:endParaRPr lang="en-IN" sz="2000"/>
          </a:p>
          <a:p>
            <a:r>
              <a:rPr lang="en-IN" sz="2000"/>
              <a:t>2.  </a:t>
            </a:r>
            <a:r>
              <a:rPr lang="en-IN" sz="2000" b="1"/>
              <a:t>Log file analysers:</a:t>
            </a:r>
            <a:r>
              <a:rPr lang="en-IN" sz="2000"/>
              <a:t> Systems analyzing log les for patterns showing malicious activity.</a:t>
            </a:r>
            <a:endParaRPr lang="en-IN" sz="2000"/>
          </a:p>
          <a:p>
            <a:r>
              <a:rPr lang="en-IN" sz="2000"/>
              <a:t>3. </a:t>
            </a:r>
            <a:r>
              <a:rPr lang="en-IN" sz="2000" b="1"/>
              <a:t>Connection analysers:</a:t>
            </a:r>
            <a:r>
              <a:rPr lang="en-IN" sz="2000"/>
              <a:t> Systems that monitor connection attempts from and to a host</a:t>
            </a:r>
            <a:endParaRPr lang="en-IN" sz="2000"/>
          </a:p>
          <a:p>
            <a:r>
              <a:rPr lang="en-IN" sz="2000"/>
              <a:t>4. </a:t>
            </a:r>
            <a:r>
              <a:rPr lang="en-IN" sz="2000" b="1"/>
              <a:t>Kernel based IDSs</a:t>
            </a:r>
            <a:r>
              <a:rPr lang="en-IN" sz="2000"/>
              <a:t>: Systems that detect kernel level suspicious activity</a:t>
            </a:r>
            <a:endParaRPr lang="en-IN" sz="2000"/>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1375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Deployment based</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10615" y="1189990"/>
            <a:ext cx="7924800" cy="2861310"/>
          </a:xfrm>
          <a:prstGeom prst="rect">
            <a:avLst/>
          </a:prstGeom>
          <a:noFill/>
        </p:spPr>
        <p:txBody>
          <a:bodyPr wrap="square" rtlCol="0" anchor="t">
            <a:spAutoFit/>
          </a:bodyPr>
          <a:p>
            <a:r>
              <a:rPr lang="en-IN" sz="2000"/>
              <a:t>HIDS has an advantage that it provides detailed information about the attack and is also known as </a:t>
            </a:r>
            <a:r>
              <a:rPr lang="en-IN" sz="2000" b="1"/>
              <a:t>System Integrity Verifier</a:t>
            </a:r>
            <a:r>
              <a:rPr lang="en-IN" sz="2000"/>
              <a:t>. HIDS is also have some limitations such as HIDS itself can be attacked (If an attacked host is down, then HIDS is also down), local installation on each host, and much host resources are needed.</a:t>
            </a:r>
            <a:endParaRPr lang="en-IN" sz="2000"/>
          </a:p>
          <a:p>
            <a:r>
              <a:rPr lang="en-IN" sz="2000"/>
              <a:t>Despite the fact that HIDS is much superior to NIDS in detecting malicious activities for an individual host yet they have restricted perspective of network topology and henceforth can’t detect attacks that is focused for another host in a network where HIDS installed</a:t>
            </a:r>
            <a:endParaRPr lang="en-IN" sz="2000"/>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1375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Deployment based</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10615" y="1189990"/>
            <a:ext cx="7924800" cy="3476625"/>
          </a:xfrm>
          <a:prstGeom prst="rect">
            <a:avLst/>
          </a:prstGeom>
          <a:noFill/>
        </p:spPr>
        <p:txBody>
          <a:bodyPr wrap="square" rtlCol="0" anchor="t">
            <a:spAutoFit/>
          </a:bodyPr>
          <a:p>
            <a:pPr>
              <a:buFont typeface="Arial" panose="020B0604020202020204" pitchFamily="34" charset="0"/>
            </a:pPr>
            <a:r>
              <a:rPr lang="en-IN" sz="2000" b="1"/>
              <a:t>Strength of HIDS:</a:t>
            </a:r>
            <a:endParaRPr lang="en-IN" sz="2000" b="1"/>
          </a:p>
          <a:p>
            <a:pPr marL="342900" indent="-342900">
              <a:buFont typeface="Arial" panose="020B0604020202020204" pitchFamily="34" charset="0"/>
              <a:buChar char="•"/>
            </a:pPr>
            <a:r>
              <a:rPr lang="en-IN" sz="2000"/>
              <a:t>Can verify success or failure of an attack</a:t>
            </a:r>
            <a:endParaRPr lang="en-IN" sz="2000"/>
          </a:p>
          <a:p>
            <a:pPr marL="800100" lvl="1" indent="-342900">
              <a:buFont typeface="Arial" panose="020B0604020202020204" pitchFamily="34" charset="0"/>
              <a:buChar char="•"/>
            </a:pPr>
            <a:r>
              <a:rPr lang="en-IN" sz="2000"/>
              <a:t>Log verification</a:t>
            </a:r>
            <a:endParaRPr lang="en-IN" sz="2000"/>
          </a:p>
          <a:p>
            <a:pPr marL="342900" indent="-342900">
              <a:buFont typeface="Arial" panose="020B0604020202020204" pitchFamily="34" charset="0"/>
              <a:buChar char="•"/>
            </a:pPr>
            <a:r>
              <a:rPr lang="en-IN" sz="2000"/>
              <a:t>Monitors specific system activities</a:t>
            </a:r>
            <a:endParaRPr lang="en-IN" sz="2000"/>
          </a:p>
          <a:p>
            <a:pPr marL="800100" lvl="1" indent="-342900">
              <a:buFont typeface="Arial" panose="020B0604020202020204" pitchFamily="34" charset="0"/>
              <a:buChar char="•"/>
            </a:pPr>
            <a:r>
              <a:rPr lang="en-IN" sz="2000"/>
              <a:t>File access activity</a:t>
            </a:r>
            <a:endParaRPr lang="en-IN" sz="2000"/>
          </a:p>
          <a:p>
            <a:pPr marL="800100" lvl="1" indent="-342900">
              <a:buFont typeface="Arial" panose="020B0604020202020204" pitchFamily="34" charset="0"/>
              <a:buChar char="•"/>
            </a:pPr>
            <a:r>
              <a:rPr lang="en-IN" sz="2000"/>
              <a:t>Logon/logoff activity</a:t>
            </a:r>
            <a:endParaRPr lang="en-IN" sz="2000"/>
          </a:p>
          <a:p>
            <a:pPr marL="800100" lvl="1" indent="-342900">
              <a:buFont typeface="Arial" panose="020B0604020202020204" pitchFamily="34" charset="0"/>
              <a:buChar char="•"/>
            </a:pPr>
            <a:r>
              <a:rPr lang="en-IN" sz="2000"/>
              <a:t>Account changes</a:t>
            </a:r>
            <a:endParaRPr lang="en-IN" sz="2000"/>
          </a:p>
          <a:p>
            <a:pPr marL="800100" lvl="1" indent="-342900">
              <a:buFont typeface="Arial" panose="020B0604020202020204" pitchFamily="34" charset="0"/>
              <a:buChar char="•"/>
            </a:pPr>
            <a:r>
              <a:rPr lang="en-IN" sz="2000"/>
              <a:t>Policy changes</a:t>
            </a:r>
            <a:endParaRPr lang="en-IN" sz="2000"/>
          </a:p>
          <a:p>
            <a:pPr marL="342900" indent="-342900">
              <a:buFont typeface="Arial" panose="020B0604020202020204" pitchFamily="34" charset="0"/>
              <a:buChar char="•"/>
            </a:pPr>
            <a:r>
              <a:rPr lang="en-IN" sz="2000"/>
              <a:t>Detects attacks that network-based IDS may miss</a:t>
            </a:r>
            <a:endParaRPr lang="en-IN" sz="2000"/>
          </a:p>
          <a:p>
            <a:pPr marL="800100" lvl="1" indent="-342900">
              <a:buFont typeface="Arial" panose="020B0604020202020204" pitchFamily="34" charset="0"/>
              <a:buChar char="•"/>
            </a:pPr>
            <a:r>
              <a:rPr lang="en-IN" sz="2000"/>
              <a:t>Keyboard attacks</a:t>
            </a:r>
            <a:endParaRPr lang="en-IN" sz="2000"/>
          </a:p>
          <a:p>
            <a:pPr marL="800100" lvl="1" indent="-342900">
              <a:buFont typeface="Arial" panose="020B0604020202020204" pitchFamily="34" charset="0"/>
              <a:buChar char="•"/>
            </a:pPr>
            <a:r>
              <a:rPr lang="en-IN" sz="2000"/>
              <a:t>Brute-Force Logins</a:t>
            </a:r>
            <a:endParaRPr lang="en-IN" sz="2000"/>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1375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Deployment based</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10615" y="1189990"/>
            <a:ext cx="7924800" cy="3784600"/>
          </a:xfrm>
          <a:prstGeom prst="rect">
            <a:avLst/>
          </a:prstGeom>
          <a:noFill/>
        </p:spPr>
        <p:txBody>
          <a:bodyPr wrap="square" rtlCol="0" anchor="t">
            <a:spAutoFit/>
          </a:bodyPr>
          <a:p>
            <a:r>
              <a:rPr lang="en-IN" sz="2000" b="1"/>
              <a:t>2. Network Based IDS:</a:t>
            </a:r>
            <a:endParaRPr lang="en-IN" sz="2000" b="1"/>
          </a:p>
          <a:p>
            <a:pPr marL="342900" indent="-342900">
              <a:buFont typeface="Arial" panose="020B0604020202020204" pitchFamily="34" charset="0"/>
              <a:buChar char="•"/>
            </a:pPr>
            <a:r>
              <a:rPr lang="en-IN" sz="2000"/>
              <a:t>A network based IDS generally contains network device with a Network Interface Card (NIC) that operates in promiscuous mode.</a:t>
            </a:r>
            <a:endParaRPr lang="en-IN" sz="2000"/>
          </a:p>
          <a:p>
            <a:pPr marL="342900" indent="-342900">
              <a:buFont typeface="Arial" panose="020B0604020202020204" pitchFamily="34" charset="0"/>
              <a:buChar char="•"/>
            </a:pPr>
            <a:r>
              <a:rPr lang="en-IN" sz="2000"/>
              <a:t>The IDS is placed on the boundary or along a network segment to monitor most of the traffic on that network segment. NIDS can be passively deployed, without many changes to networks or systems. NIDS are very effective for monitoring both outbound and inbound traffic. Load balancing in NIDS allows it to efficiently utilize the processing power of the nodes in a distributed system for scalability</a:t>
            </a:r>
            <a:endParaRPr lang="en-IN" sz="2000"/>
          </a:p>
          <a:p>
            <a:pPr marL="342900" indent="-342900">
              <a:buFont typeface="Arial" panose="020B0604020202020204" pitchFamily="34" charset="0"/>
              <a:buChar char="•"/>
            </a:pPr>
            <a:r>
              <a:rPr lang="en-IN" sz="2000"/>
              <a:t>A single NIDS is able to protect the entire network and turning off a target system will not affect the NIDS. But NIDS cannot monitor the network if the system bandwidth is overloaded</a:t>
            </a:r>
            <a:endParaRPr lang="en-IN" sz="2000"/>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1375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Deployment based</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10615" y="1189990"/>
            <a:ext cx="7924800" cy="3476625"/>
          </a:xfrm>
          <a:prstGeom prst="rect">
            <a:avLst/>
          </a:prstGeom>
          <a:noFill/>
        </p:spPr>
        <p:txBody>
          <a:bodyPr wrap="square" rtlCol="0" anchor="t">
            <a:spAutoFit/>
          </a:bodyPr>
          <a:p>
            <a:pPr>
              <a:buFont typeface="Arial" panose="020B0604020202020204" pitchFamily="34" charset="0"/>
            </a:pPr>
            <a:r>
              <a:rPr lang="en-IN" sz="2000" b="1">
                <a:sym typeface="+mn-ea"/>
              </a:rPr>
              <a:t>Strength of NIDS:</a:t>
            </a:r>
            <a:endParaRPr lang="en-IN" sz="2000" b="1"/>
          </a:p>
          <a:p>
            <a:pPr marL="342900" indent="-342900">
              <a:buFont typeface="Arial" panose="020B0604020202020204" pitchFamily="34" charset="0"/>
              <a:buChar char="•"/>
            </a:pPr>
            <a:r>
              <a:rPr lang="en-IN" sz="2000">
                <a:sym typeface="+mn-ea"/>
              </a:rPr>
              <a:t>Lower cost of ownership</a:t>
            </a:r>
            <a:endParaRPr lang="en-IN" sz="2000">
              <a:sym typeface="+mn-ea"/>
            </a:endParaRPr>
          </a:p>
          <a:p>
            <a:pPr marL="800100" lvl="1" indent="-342900">
              <a:buFont typeface="Arial" panose="020B0604020202020204" pitchFamily="34" charset="0"/>
              <a:buChar char="•"/>
            </a:pPr>
            <a:r>
              <a:rPr lang="en-IN" sz="2000">
                <a:sym typeface="+mn-ea"/>
              </a:rPr>
              <a:t>Fewer detection points required</a:t>
            </a:r>
            <a:endParaRPr lang="en-IN" sz="2000">
              <a:sym typeface="+mn-ea"/>
            </a:endParaRPr>
          </a:p>
          <a:p>
            <a:pPr marL="800100" lvl="1" indent="-342900">
              <a:buFont typeface="Arial" panose="020B0604020202020204" pitchFamily="34" charset="0"/>
              <a:buChar char="•"/>
            </a:pPr>
            <a:r>
              <a:rPr lang="en-IN" sz="2000">
                <a:sym typeface="+mn-ea"/>
              </a:rPr>
              <a:t>Greater view</a:t>
            </a:r>
            <a:endParaRPr lang="en-IN" sz="2000">
              <a:sym typeface="+mn-ea"/>
            </a:endParaRPr>
          </a:p>
          <a:p>
            <a:pPr marL="800100" lvl="1" indent="-342900">
              <a:buFont typeface="Arial" panose="020B0604020202020204" pitchFamily="34" charset="0"/>
              <a:buChar char="•"/>
            </a:pPr>
            <a:r>
              <a:rPr lang="en-IN" sz="2000">
                <a:sym typeface="+mn-ea"/>
              </a:rPr>
              <a:t>More manageable, less intrusive </a:t>
            </a:r>
            <a:endParaRPr lang="en-IN" sz="2000">
              <a:sym typeface="+mn-ea"/>
            </a:endParaRPr>
          </a:p>
          <a:p>
            <a:pPr lvl="0" indent="-342900">
              <a:buFont typeface="Arial" panose="020B0604020202020204" pitchFamily="34" charset="0"/>
              <a:buChar char="•"/>
            </a:pPr>
            <a:r>
              <a:rPr lang="en-IN" sz="2000">
                <a:sym typeface="+mn-ea"/>
              </a:rPr>
              <a:t>Detects attacks that host-based systems miss</a:t>
            </a:r>
            <a:endParaRPr lang="en-IN" sz="2000">
              <a:sym typeface="+mn-ea"/>
            </a:endParaRPr>
          </a:p>
          <a:p>
            <a:pPr marL="800100" lvl="1" indent="-342900">
              <a:buFont typeface="Arial" panose="020B0604020202020204" pitchFamily="34" charset="0"/>
              <a:buChar char="•"/>
            </a:pPr>
            <a:r>
              <a:rPr lang="en-IN" sz="2000">
                <a:sym typeface="+mn-ea"/>
              </a:rPr>
              <a:t>IP based Denial of Service </a:t>
            </a:r>
            <a:endParaRPr lang="en-IN" sz="2000">
              <a:sym typeface="+mn-ea"/>
            </a:endParaRPr>
          </a:p>
          <a:p>
            <a:pPr marL="800100" lvl="1" indent="-342900">
              <a:buFont typeface="Arial" panose="020B0604020202020204" pitchFamily="34" charset="0"/>
              <a:buChar char="•"/>
            </a:pPr>
            <a:r>
              <a:rPr lang="en-IN" sz="2000">
                <a:sym typeface="+mn-ea"/>
              </a:rPr>
              <a:t>Packet or Payload Content</a:t>
            </a:r>
            <a:endParaRPr lang="en-IN" sz="2000">
              <a:sym typeface="+mn-ea"/>
            </a:endParaRPr>
          </a:p>
          <a:p>
            <a:pPr marL="342900" indent="-342900">
              <a:buFont typeface="Arial" panose="020B0604020202020204" pitchFamily="34" charset="0"/>
              <a:buChar char="•"/>
            </a:pPr>
            <a:r>
              <a:rPr lang="en-IN" sz="2000">
                <a:sym typeface="+mn-ea"/>
              </a:rPr>
              <a:t>More difficult for an attacker to remove evidence</a:t>
            </a:r>
            <a:endParaRPr lang="en-IN" sz="2000">
              <a:sym typeface="+mn-ea"/>
            </a:endParaRPr>
          </a:p>
          <a:p>
            <a:pPr marL="800100" lvl="1" indent="-342900">
              <a:buFont typeface="Arial" panose="020B0604020202020204" pitchFamily="34" charset="0"/>
              <a:buChar char="•"/>
            </a:pPr>
            <a:r>
              <a:rPr lang="en-IN" sz="2000">
                <a:sym typeface="+mn-ea"/>
              </a:rPr>
              <a:t>Uses live network traffic </a:t>
            </a:r>
            <a:endParaRPr lang="en-IN" sz="2000">
              <a:sym typeface="+mn-ea"/>
            </a:endParaRPr>
          </a:p>
          <a:p>
            <a:pPr marL="800100" lvl="1" indent="-342900">
              <a:buFont typeface="Arial" panose="020B0604020202020204" pitchFamily="34" charset="0"/>
              <a:buChar char="•"/>
            </a:pPr>
            <a:r>
              <a:rPr lang="en-IN" sz="2000">
                <a:sym typeface="+mn-ea"/>
              </a:rPr>
              <a:t>Captured network traffic</a:t>
            </a:r>
            <a:endParaRPr lang="en-IN" sz="2000">
              <a:sym typeface="+mn-ea"/>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959929" cy="337341"/>
            </a:xfrm>
            <a:prstGeom prst="rect">
              <a:avLst/>
            </a:prstGeom>
            <a:noFill/>
            <a:ln w="9525">
              <a:noFill/>
            </a:ln>
          </p:spPr>
          <p:txBody>
            <a:bodyPr wrap="non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Intrusion Detection System</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pic>
        <p:nvPicPr>
          <p:cNvPr id="2" name="Picture 1"/>
          <p:cNvPicPr>
            <a:picLocks noChangeAspect="1"/>
          </p:cNvPicPr>
          <p:nvPr/>
        </p:nvPicPr>
        <p:blipFill>
          <a:blip r:embed="rId1"/>
          <a:stretch>
            <a:fillRect/>
          </a:stretch>
        </p:blipFill>
        <p:spPr>
          <a:xfrm>
            <a:off x="1058545" y="1263015"/>
            <a:ext cx="8085455" cy="3039110"/>
          </a:xfrm>
          <a:prstGeom prst="rect">
            <a:avLst/>
          </a:prstGeom>
        </p:spPr>
      </p:pic>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1375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Deployment based</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10615" y="1189990"/>
            <a:ext cx="7924800" cy="2861310"/>
          </a:xfrm>
          <a:prstGeom prst="rect">
            <a:avLst/>
          </a:prstGeom>
          <a:noFill/>
        </p:spPr>
        <p:txBody>
          <a:bodyPr wrap="square" rtlCol="0" anchor="t">
            <a:spAutoFit/>
          </a:bodyPr>
          <a:p>
            <a:pPr>
              <a:buFont typeface="Arial" panose="020B0604020202020204" pitchFamily="34" charset="0"/>
            </a:pPr>
            <a:r>
              <a:rPr lang="en-IN" sz="2000" b="1">
                <a:sym typeface="+mn-ea"/>
              </a:rPr>
              <a:t>Strength of NIDS:</a:t>
            </a:r>
            <a:endParaRPr lang="en-IN" sz="2000" b="1"/>
          </a:p>
          <a:p>
            <a:pPr marL="342900" indent="-342900">
              <a:buFont typeface="Arial" panose="020B0604020202020204" pitchFamily="34" charset="0"/>
              <a:buChar char="•"/>
            </a:pPr>
            <a:r>
              <a:rPr lang="en-IN" sz="2000">
                <a:sym typeface="+mn-ea"/>
              </a:rPr>
              <a:t>Real-time detection and response</a:t>
            </a:r>
            <a:endParaRPr lang="en-IN" sz="2000">
              <a:sym typeface="+mn-ea"/>
            </a:endParaRPr>
          </a:p>
          <a:p>
            <a:pPr marL="800100" lvl="1" indent="-342900">
              <a:buFont typeface="Arial" panose="020B0604020202020204" pitchFamily="34" charset="0"/>
              <a:buChar char="•"/>
            </a:pPr>
            <a:r>
              <a:rPr lang="en-IN" sz="2000">
                <a:sym typeface="+mn-ea"/>
              </a:rPr>
              <a:t>Faster notification and responses</a:t>
            </a:r>
            <a:endParaRPr lang="en-IN" sz="2000">
              <a:sym typeface="+mn-ea"/>
            </a:endParaRPr>
          </a:p>
          <a:p>
            <a:pPr marL="800100" lvl="1" indent="-342900">
              <a:buFont typeface="Arial" panose="020B0604020202020204" pitchFamily="34" charset="0"/>
              <a:buChar char="•"/>
            </a:pPr>
            <a:r>
              <a:rPr lang="en-IN" sz="2000">
                <a:sym typeface="+mn-ea"/>
              </a:rPr>
              <a:t>Can stop before damage is done — (TCP Reset)</a:t>
            </a:r>
            <a:endParaRPr lang="en-IN" sz="2000">
              <a:sym typeface="+mn-ea"/>
            </a:endParaRPr>
          </a:p>
          <a:p>
            <a:pPr marL="800100" lvl="1" indent="-342900">
              <a:buFont typeface="Arial" panose="020B0604020202020204" pitchFamily="34" charset="0"/>
              <a:buChar char="•"/>
            </a:pPr>
            <a:r>
              <a:rPr lang="en-IN" sz="2000">
                <a:sym typeface="+mn-ea"/>
              </a:rPr>
              <a:t>Detects unsuccessful attacks and malicious intent</a:t>
            </a:r>
            <a:endParaRPr lang="en-IN" sz="2000">
              <a:sym typeface="+mn-ea"/>
            </a:endParaRPr>
          </a:p>
          <a:p>
            <a:pPr marL="342900" indent="-342900">
              <a:buFont typeface="Arial" panose="020B0604020202020204" pitchFamily="34" charset="0"/>
              <a:buChar char="•"/>
            </a:pPr>
            <a:r>
              <a:rPr lang="en-IN" sz="2000">
                <a:sym typeface="+mn-ea"/>
              </a:rPr>
              <a:t>Operating system independence</a:t>
            </a:r>
            <a:endParaRPr lang="en-IN" sz="2000">
              <a:sym typeface="+mn-ea"/>
            </a:endParaRPr>
          </a:p>
          <a:p>
            <a:pPr marL="800100" lvl="1" indent="-342900">
              <a:buFont typeface="Arial" panose="020B0604020202020204" pitchFamily="34" charset="0"/>
              <a:buChar char="•"/>
            </a:pPr>
            <a:r>
              <a:rPr lang="en-IN" sz="2000">
                <a:sym typeface="+mn-ea"/>
              </a:rPr>
              <a:t>Does not require information from the target OS</a:t>
            </a:r>
            <a:endParaRPr lang="en-IN" sz="2000">
              <a:sym typeface="+mn-ea"/>
            </a:endParaRPr>
          </a:p>
          <a:p>
            <a:pPr marL="800100" lvl="1" indent="-342900">
              <a:buFont typeface="Arial" panose="020B0604020202020204" pitchFamily="34" charset="0"/>
              <a:buChar char="•"/>
            </a:pPr>
            <a:r>
              <a:rPr lang="en-IN" sz="2000">
                <a:sym typeface="+mn-ea"/>
              </a:rPr>
              <a:t>Does not have to wait until events are logged</a:t>
            </a:r>
            <a:endParaRPr lang="en-IN" sz="2000">
              <a:sym typeface="+mn-ea"/>
            </a:endParaRPr>
          </a:p>
          <a:p>
            <a:pPr marL="342900" indent="-342900">
              <a:buFont typeface="Arial" panose="020B0604020202020204" pitchFamily="34" charset="0"/>
              <a:buChar char="•"/>
            </a:pPr>
            <a:endParaRPr lang="en-IN" sz="2000">
              <a:sym typeface="+mn-ea"/>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13755"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Deployment based</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1110615" y="1189990"/>
            <a:ext cx="7924800" cy="2553335"/>
          </a:xfrm>
          <a:prstGeom prst="rect">
            <a:avLst/>
          </a:prstGeom>
          <a:noFill/>
        </p:spPr>
        <p:txBody>
          <a:bodyPr wrap="square" rtlCol="0" anchor="t">
            <a:spAutoFit/>
          </a:bodyPr>
          <a:p>
            <a:r>
              <a:rPr lang="en-IN" sz="2000" b="1"/>
              <a:t>3. Hybrid IDS:</a:t>
            </a:r>
            <a:endParaRPr lang="en-IN" sz="2000" b="1"/>
          </a:p>
          <a:p>
            <a:pPr marL="342900" indent="-342900">
              <a:buFont typeface="Arial" panose="020B0604020202020204" pitchFamily="34" charset="0"/>
              <a:buChar char="•"/>
            </a:pPr>
            <a:r>
              <a:rPr lang="en-IN" sz="2000"/>
              <a:t>Hybrid IDS improves HIDS technology by making it capable to monitor the network traffic flowing through the host, either into or out from individual host. Hybrid agents unite the functionality of HIDS with network based sensor technology that is just to analyze the network traffic focused to the particular host where the hybrid agent is installed. The processor utilization in a hybrid agent is much more than a host-based agent.</a:t>
            </a:r>
            <a:endParaRPr lang="en-IN" sz="2000"/>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3041850"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Processing of collected data</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3" name="Text Box 2"/>
          <p:cNvSpPr txBox="1"/>
          <p:nvPr/>
        </p:nvSpPr>
        <p:spPr>
          <a:xfrm>
            <a:off x="1088390" y="1217295"/>
            <a:ext cx="7932420" cy="2245360"/>
          </a:xfrm>
          <a:prstGeom prst="rect">
            <a:avLst/>
          </a:prstGeom>
          <a:noFill/>
        </p:spPr>
        <p:txBody>
          <a:bodyPr wrap="square" rtlCol="0" anchor="t">
            <a:spAutoFit/>
          </a:bodyPr>
          <a:p>
            <a:r>
              <a:rPr lang="en-IN" sz="2000"/>
              <a:t>Data are collected from one or more sources in intrusion detection systems. Collected data is stored and processed to detect intrusion. Based on storage and processing IDS can be classified as follows:</a:t>
            </a:r>
            <a:endParaRPr lang="en-IN" sz="2000"/>
          </a:p>
          <a:p>
            <a:endParaRPr lang="en-IN" sz="2000"/>
          </a:p>
          <a:p>
            <a:r>
              <a:rPr lang="en-IN" sz="2000"/>
              <a:t>1. </a:t>
            </a:r>
            <a:r>
              <a:rPr lang="en-IN" sz="2000" b="1"/>
              <a:t>Centralized IDS </a:t>
            </a:r>
            <a:endParaRPr lang="en-IN" sz="2000"/>
          </a:p>
          <a:p>
            <a:r>
              <a:rPr lang="en-IN" sz="2000"/>
              <a:t>2. </a:t>
            </a:r>
            <a:r>
              <a:rPr lang="en-IN" sz="2000" b="1"/>
              <a:t>Distributed IDS</a:t>
            </a:r>
            <a:endParaRPr lang="en-IN" sz="2000"/>
          </a:p>
          <a:p>
            <a:r>
              <a:rPr lang="en-IN" sz="2000"/>
              <a:t>3. </a:t>
            </a:r>
            <a:r>
              <a:rPr lang="en-IN" sz="2000" b="1"/>
              <a:t>Hierarchical IDS</a:t>
            </a:r>
            <a:endParaRPr lang="en-IN" sz="2000" b="1"/>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3041850"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Processing of collected data</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3" name="Text Box 2"/>
          <p:cNvSpPr txBox="1"/>
          <p:nvPr/>
        </p:nvSpPr>
        <p:spPr>
          <a:xfrm>
            <a:off x="1082675" y="1217295"/>
            <a:ext cx="7932420" cy="1938020"/>
          </a:xfrm>
          <a:prstGeom prst="rect">
            <a:avLst/>
          </a:prstGeom>
          <a:noFill/>
        </p:spPr>
        <p:txBody>
          <a:bodyPr wrap="square" rtlCol="0" anchor="t">
            <a:spAutoFit/>
          </a:bodyPr>
          <a:p>
            <a:r>
              <a:rPr lang="en-IN" sz="2000"/>
              <a:t>1. </a:t>
            </a:r>
            <a:r>
              <a:rPr lang="en-IN" sz="2000" b="1"/>
              <a:t>Centralized IDS: </a:t>
            </a:r>
            <a:endParaRPr lang="en-IN" sz="2000" b="1"/>
          </a:p>
          <a:p>
            <a:endParaRPr lang="en-IN" sz="2000"/>
          </a:p>
          <a:p>
            <a:r>
              <a:rPr lang="en-IN" sz="2000" b="1"/>
              <a:t>  </a:t>
            </a:r>
            <a:r>
              <a:rPr lang="en-IN" sz="2000"/>
              <a:t>A centralized IDS is a system where the data analysis is</a:t>
            </a:r>
            <a:endParaRPr lang="en-IN" sz="2000"/>
          </a:p>
          <a:p>
            <a:r>
              <a:rPr lang="en-IN" sz="2000"/>
              <a:t>performed in a fixed number of places, that does not depend on the number hosts are being monitored. Location is considered of only analysis components.</a:t>
            </a:r>
            <a:r>
              <a:rPr lang="en-IN" sz="2000" b="1"/>
              <a:t> </a:t>
            </a:r>
            <a:endParaRPr lang="en-IN" sz="2000" b="1"/>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3041850"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Processing of collected data</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3" name="Text Box 2"/>
          <p:cNvSpPr txBox="1"/>
          <p:nvPr/>
        </p:nvSpPr>
        <p:spPr>
          <a:xfrm>
            <a:off x="1082675" y="1217295"/>
            <a:ext cx="7932420" cy="1938020"/>
          </a:xfrm>
          <a:prstGeom prst="rect">
            <a:avLst/>
          </a:prstGeom>
          <a:noFill/>
        </p:spPr>
        <p:txBody>
          <a:bodyPr wrap="square" rtlCol="0" anchor="t">
            <a:spAutoFit/>
          </a:bodyPr>
          <a:p>
            <a:r>
              <a:rPr lang="en-IN" sz="2000"/>
              <a:t>2. </a:t>
            </a:r>
            <a:r>
              <a:rPr lang="en-IN" sz="2000" b="1"/>
              <a:t>Distributed IDS</a:t>
            </a:r>
            <a:r>
              <a:rPr lang="en-IN" sz="2000" b="1"/>
              <a:t>: </a:t>
            </a:r>
            <a:endParaRPr lang="en-IN" sz="2000" b="1"/>
          </a:p>
          <a:p>
            <a:endParaRPr lang="en-IN" sz="2000"/>
          </a:p>
          <a:p>
            <a:r>
              <a:rPr lang="en-IN" sz="2000" b="1"/>
              <a:t>  </a:t>
            </a:r>
            <a:r>
              <a:rPr lang="en-IN" sz="2000"/>
              <a:t>A distributed IDS is the system where the data analysis is done</a:t>
            </a:r>
            <a:endParaRPr lang="en-IN" sz="2000"/>
          </a:p>
          <a:p>
            <a:r>
              <a:rPr lang="en-IN" sz="2000"/>
              <a:t>at numerous locations, may be equivalent to the number of hosts that are being monitored. Locations and number are considered of just the analysis components, not the collection components</a:t>
            </a:r>
            <a:endParaRPr lang="en-IN" sz="2000"/>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3041850"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(iii) Processing of collected data</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3" name="Text Box 2"/>
          <p:cNvSpPr txBox="1"/>
          <p:nvPr/>
        </p:nvSpPr>
        <p:spPr>
          <a:xfrm>
            <a:off x="1082675" y="1217295"/>
            <a:ext cx="7932420" cy="1938020"/>
          </a:xfrm>
          <a:prstGeom prst="rect">
            <a:avLst/>
          </a:prstGeom>
          <a:noFill/>
        </p:spPr>
        <p:txBody>
          <a:bodyPr wrap="square" rtlCol="0" anchor="t">
            <a:spAutoFit/>
          </a:bodyPr>
          <a:p>
            <a:r>
              <a:rPr lang="en-IN" sz="2000" b="1"/>
              <a:t>3. Hierarchical IDS:</a:t>
            </a:r>
            <a:r>
              <a:rPr lang="en-IN" sz="2000" b="1"/>
              <a:t> </a:t>
            </a:r>
            <a:endParaRPr lang="en-IN" sz="2000" b="1"/>
          </a:p>
          <a:p>
            <a:endParaRPr lang="en-IN" sz="2000"/>
          </a:p>
          <a:p>
            <a:r>
              <a:rPr lang="en-IN" sz="2000" b="1"/>
              <a:t>  </a:t>
            </a:r>
            <a:r>
              <a:rPr lang="en-IN" sz="2000"/>
              <a:t>This is proposed for multi-layer (clustering) network</a:t>
            </a:r>
            <a:endParaRPr lang="en-IN" sz="2000"/>
          </a:p>
          <a:p>
            <a:r>
              <a:rPr lang="en-IN" sz="2000"/>
              <a:t>infrastructures. Cluster heads (CHs) are responsible for monitoring their member nodes, as well as participating in the global intrusion detection decisions</a:t>
            </a:r>
            <a:endParaRPr lang="en-IN" sz="2000"/>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40427"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(iv) Detection behavior</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3" name="Text Box 2"/>
          <p:cNvSpPr txBox="1"/>
          <p:nvPr/>
        </p:nvSpPr>
        <p:spPr>
          <a:xfrm>
            <a:off x="1082675" y="1217295"/>
            <a:ext cx="7932420" cy="3169285"/>
          </a:xfrm>
          <a:prstGeom prst="rect">
            <a:avLst/>
          </a:prstGeom>
          <a:noFill/>
        </p:spPr>
        <p:txBody>
          <a:bodyPr wrap="square" rtlCol="0" anchor="t">
            <a:spAutoFit/>
          </a:bodyPr>
          <a:p>
            <a:r>
              <a:rPr lang="en-IN" sz="2000" b="1"/>
              <a:t> </a:t>
            </a:r>
            <a:r>
              <a:rPr lang="en-IN" sz="2000"/>
              <a:t>Based on detection behavior IDS can be classified as follows</a:t>
            </a:r>
            <a:endParaRPr lang="en-IN" sz="2000"/>
          </a:p>
          <a:p>
            <a:r>
              <a:rPr lang="en-IN" sz="2000"/>
              <a:t>1.</a:t>
            </a:r>
            <a:r>
              <a:rPr lang="en-IN" sz="2000" b="1"/>
              <a:t> Attempted break-ins:</a:t>
            </a:r>
            <a:r>
              <a:rPr lang="en-IN" sz="2000"/>
              <a:t> Detected by common behaviour profiles or by security constraint violations.</a:t>
            </a:r>
            <a:endParaRPr lang="en-IN" sz="2000"/>
          </a:p>
          <a:p>
            <a:r>
              <a:rPr lang="en-IN" sz="2000" b="1"/>
              <a:t>2. Masquerade attacks:</a:t>
            </a:r>
            <a:r>
              <a:rPr lang="en-IN" sz="2000"/>
              <a:t> Also detected by common behaviour profiles or by security constraint violations</a:t>
            </a:r>
            <a:endParaRPr lang="en-IN" sz="2000"/>
          </a:p>
          <a:p>
            <a:r>
              <a:rPr lang="en-IN" sz="2000"/>
              <a:t>3.</a:t>
            </a:r>
            <a:r>
              <a:rPr lang="en-IN" sz="2000" b="1"/>
              <a:t>Penetration of the security control system:</a:t>
            </a:r>
            <a:r>
              <a:rPr lang="en-IN" sz="2000"/>
              <a:t> Detected by searching for</a:t>
            </a:r>
            <a:endParaRPr lang="en-IN" sz="2000"/>
          </a:p>
          <a:p>
            <a:r>
              <a:rPr lang="en-IN" sz="2000"/>
              <a:t>particular activity patterns.</a:t>
            </a:r>
            <a:endParaRPr lang="en-IN" sz="2000"/>
          </a:p>
          <a:p>
            <a:r>
              <a:rPr lang="en-IN" sz="2000"/>
              <a:t>4. </a:t>
            </a:r>
            <a:r>
              <a:rPr lang="en-IN" sz="2000" b="1"/>
              <a:t>Leakage</a:t>
            </a:r>
            <a:r>
              <a:rPr lang="en-IN" sz="2000"/>
              <a:t>: Detected by common utilization of system resources.</a:t>
            </a:r>
            <a:endParaRPr lang="en-IN" sz="2000"/>
          </a:p>
          <a:p>
            <a:r>
              <a:rPr lang="en-IN" sz="2000"/>
              <a:t>5. </a:t>
            </a:r>
            <a:r>
              <a:rPr lang="en-IN" sz="2000" b="1"/>
              <a:t>Malicious use: </a:t>
            </a:r>
            <a:r>
              <a:rPr lang="en-IN" sz="2000"/>
              <a:t>Detected by common behaviour profiles, utilization of special privileges, by security constraint violations</a:t>
            </a:r>
            <a:endParaRPr lang="en-IN" sz="2000"/>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042929"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Vulnerabilities in IDS</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sp>
        <p:nvSpPr>
          <p:cNvPr id="3" name="Text Box 2"/>
          <p:cNvSpPr txBox="1"/>
          <p:nvPr/>
        </p:nvSpPr>
        <p:spPr>
          <a:xfrm>
            <a:off x="1082675" y="1217295"/>
            <a:ext cx="7932420" cy="2861310"/>
          </a:xfrm>
          <a:prstGeom prst="rect">
            <a:avLst/>
          </a:prstGeom>
          <a:noFill/>
        </p:spPr>
        <p:txBody>
          <a:bodyPr wrap="square" rtlCol="0" anchor="t">
            <a:spAutoFit/>
          </a:bodyPr>
          <a:p>
            <a:r>
              <a:rPr lang="en-IN" sz="2000" b="1"/>
              <a:t>IDS can produce some Error report when monitoring</a:t>
            </a:r>
            <a:endParaRPr lang="en-IN" sz="2000" b="1"/>
          </a:p>
          <a:p>
            <a:r>
              <a:rPr lang="en-IN" sz="2000" b="1"/>
              <a:t>False positives:</a:t>
            </a:r>
            <a:r>
              <a:rPr lang="en-IN" sz="2000"/>
              <a:t> </a:t>
            </a:r>
            <a:endParaRPr lang="en-IN" sz="2000"/>
          </a:p>
          <a:p>
            <a:pPr marL="342900" indent="-342900">
              <a:buFont typeface="Arial" panose="020B0604020202020204" pitchFamily="34" charset="0"/>
              <a:buChar char="•"/>
            </a:pPr>
            <a:r>
              <a:rPr lang="en-IN" sz="2000"/>
              <a:t>Something abnormal (as defined by the IDS) is reported, but it is not an intrusion</a:t>
            </a:r>
            <a:endParaRPr lang="en-IN" sz="2000"/>
          </a:p>
          <a:p>
            <a:pPr marL="342900" indent="-342900"/>
            <a:r>
              <a:rPr lang="en-IN" sz="2000"/>
              <a:t>              -Too many false positives, So you will turn off your IDS</a:t>
            </a:r>
            <a:endParaRPr lang="en-IN" sz="2000"/>
          </a:p>
          <a:p>
            <a:r>
              <a:rPr lang="en-IN" sz="2000" b="1"/>
              <a:t>False negatives:</a:t>
            </a:r>
            <a:r>
              <a:rPr lang="en-IN" sz="2000"/>
              <a:t> </a:t>
            </a:r>
            <a:endParaRPr lang="en-IN" sz="2000"/>
          </a:p>
          <a:p>
            <a:pPr marL="342900" indent="-342900">
              <a:buFont typeface="Arial" panose="020B0604020202020204" pitchFamily="34" charset="0"/>
              <a:buChar char="•"/>
            </a:pPr>
            <a:r>
              <a:rPr lang="en-IN" sz="2000"/>
              <a:t>An intrusion is going on, but your IDS does not report it</a:t>
            </a:r>
            <a:endParaRPr lang="en-IN" sz="2000"/>
          </a:p>
          <a:p>
            <a:r>
              <a:rPr lang="en-IN" sz="2000"/>
              <a:t>              - One false negative So the system is compromised</a:t>
            </a:r>
            <a:endParaRPr lang="en-IN" sz="2000"/>
          </a:p>
          <a:p>
            <a:endParaRPr lang="en-IN" sz="2000"/>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596900"/>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575538"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OSSEC Features</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pic>
        <p:nvPicPr>
          <p:cNvPr id="102" name="Picture 101"/>
          <p:cNvPicPr/>
          <p:nvPr/>
        </p:nvPicPr>
        <p:blipFill>
          <a:blip r:embed="rId1"/>
          <a:stretch>
            <a:fillRect/>
          </a:stretch>
        </p:blipFill>
        <p:spPr>
          <a:xfrm>
            <a:off x="737870" y="951230"/>
            <a:ext cx="7668895" cy="4192270"/>
          </a:xfrm>
          <a:prstGeom prst="rect">
            <a:avLst/>
          </a:prstGeom>
          <a:noFill/>
          <a:ln w="9525">
            <a:noFill/>
          </a:ln>
        </p:spPr>
      </p:pic>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矩形 8"/>
          <p:cNvSpPr/>
          <p:nvPr/>
        </p:nvSpPr>
        <p:spPr>
          <a:xfrm flipH="1">
            <a:off x="762952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26"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6627" name="Group 4"/>
          <p:cNvGrpSpPr/>
          <p:nvPr/>
        </p:nvGrpSpPr>
        <p:grpSpPr>
          <a:xfrm>
            <a:off x="857250" y="1431925"/>
            <a:ext cx="8286750" cy="901700"/>
            <a:chOff x="0" y="0"/>
            <a:chExt cx="8286663" cy="902064"/>
          </a:xfrm>
        </p:grpSpPr>
        <p:grpSp>
          <p:nvGrpSpPr>
            <p:cNvPr id="26628" name="Group 5"/>
            <p:cNvGrpSpPr/>
            <p:nvPr/>
          </p:nvGrpSpPr>
          <p:grpSpPr>
            <a:xfrm>
              <a:off x="0" y="0"/>
              <a:ext cx="8286663" cy="902064"/>
              <a:chOff x="0" y="0"/>
              <a:chExt cx="8286663" cy="902064"/>
            </a:xfrm>
          </p:grpSpPr>
          <p:sp>
            <p:nvSpPr>
              <p:cNvPr id="26629"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30"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6631" name="矩形 6"/>
            <p:cNvSpPr/>
            <p:nvPr/>
          </p:nvSpPr>
          <p:spPr>
            <a:xfrm>
              <a:off x="1056721" y="156583"/>
              <a:ext cx="2751459" cy="584775"/>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THANK YOU</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6633" name="Group 10"/>
          <p:cNvGrpSpPr/>
          <p:nvPr/>
        </p:nvGrpSpPr>
        <p:grpSpPr>
          <a:xfrm rot="0">
            <a:off x="0" y="2329180"/>
            <a:ext cx="8206105" cy="577850"/>
            <a:chOff x="0" y="0"/>
            <a:chExt cx="8205524" cy="578062"/>
          </a:xfrm>
        </p:grpSpPr>
        <p:sp>
          <p:nvSpPr>
            <p:cNvPr id="26634" name="直角三角形 7"/>
            <p:cNvSpPr/>
            <p:nvPr/>
          </p:nvSpPr>
          <p:spPr>
            <a:xfrm rot="-10800000" flipH="1">
              <a:off x="7629524"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35" name="矩形 9"/>
            <p:cNvSpPr/>
            <p:nvPr/>
          </p:nvSpPr>
          <p:spPr>
            <a:xfrm flipH="1">
              <a:off x="0" y="0"/>
              <a:ext cx="7629523"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630901"/>
            <a:chOff x="0" y="0"/>
            <a:chExt cx="3807075" cy="631193"/>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959929" cy="583835"/>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Architecture of </a:t>
              </a:r>
              <a:endParaRPr lang="en-IN" altLang="en-US" sz="1600" b="1" dirty="0">
                <a:solidFill>
                  <a:schemeClr val="bg1"/>
                </a:solidFill>
                <a:latin typeface="Microsoft YaHei" panose="020B0503020204020204" pitchFamily="34" charset="-122"/>
                <a:ea typeface="Microsoft YaHei" panose="020B0503020204020204" pitchFamily="34" charset="-122"/>
              </a:endParaRPr>
            </a:p>
            <a:p>
              <a:pPr algn="l"/>
              <a:r>
                <a:rPr lang="en-IN" altLang="en-US" sz="1600" b="1" dirty="0">
                  <a:solidFill>
                    <a:schemeClr val="bg1"/>
                  </a:solidFill>
                  <a:latin typeface="Microsoft YaHei" panose="020B0503020204020204" pitchFamily="34" charset="-122"/>
                  <a:ea typeface="Microsoft YaHei" panose="020B0503020204020204" pitchFamily="34" charset="-122"/>
                </a:rPr>
                <a:t>Intrusion Detection System</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pic>
        <p:nvPicPr>
          <p:cNvPr id="4" name="Picture 3"/>
          <p:cNvPicPr>
            <a:picLocks noChangeAspect="1"/>
          </p:cNvPicPr>
          <p:nvPr/>
        </p:nvPicPr>
        <p:blipFill>
          <a:blip r:embed="rId1"/>
          <a:stretch>
            <a:fillRect/>
          </a:stretch>
        </p:blipFill>
        <p:spPr>
          <a:xfrm>
            <a:off x="1916430" y="1278890"/>
            <a:ext cx="5311140" cy="3398520"/>
          </a:xfrm>
          <a:prstGeom prst="rect">
            <a:avLst/>
          </a:prstGeom>
        </p:spPr>
      </p:pic>
      <p:sp>
        <p:nvSpPr>
          <p:cNvPr id="2" name="Text Box 1"/>
          <p:cNvSpPr txBox="1"/>
          <p:nvPr/>
        </p:nvSpPr>
        <p:spPr>
          <a:xfrm>
            <a:off x="1102360" y="4564380"/>
            <a:ext cx="309880" cy="291465"/>
          </a:xfrm>
          <a:prstGeom prst="rect">
            <a:avLst/>
          </a:prstGeom>
          <a:noFill/>
        </p:spPr>
        <p:txBody>
          <a:bodyPr wrap="none" rtlCol="0">
            <a:spAutoFit/>
          </a:bodyPr>
          <a:p>
            <a:endParaRPr lang="en-US"/>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559027"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Subset of IDS</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pic>
        <p:nvPicPr>
          <p:cNvPr id="4" name="Picture 3"/>
          <p:cNvPicPr>
            <a:picLocks noChangeAspect="1"/>
          </p:cNvPicPr>
          <p:nvPr/>
        </p:nvPicPr>
        <p:blipFill>
          <a:blip r:embed="rId1"/>
          <a:stretch>
            <a:fillRect/>
          </a:stretch>
        </p:blipFill>
        <p:spPr>
          <a:xfrm>
            <a:off x="1626870" y="1261745"/>
            <a:ext cx="6650355" cy="2558415"/>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630901"/>
            <a:chOff x="0" y="0"/>
            <a:chExt cx="3807075" cy="631193"/>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963358" cy="583835"/>
            </a:xfrm>
            <a:prstGeom prst="rect">
              <a:avLst/>
            </a:prstGeom>
            <a:noFill/>
            <a:ln w="9525">
              <a:noFill/>
            </a:ln>
          </p:spPr>
          <p:txBody>
            <a:bodyPr wrap="none" anchor="t" anchorCtr="0">
              <a:spAutoFit/>
            </a:bodyPr>
            <a:p>
              <a:pPr algn="l"/>
              <a:r>
                <a:rPr lang="en-US" sz="1600">
                  <a:solidFill>
                    <a:schemeClr val="bg1"/>
                  </a:solidFill>
                  <a:sym typeface="+mn-ea"/>
                </a:rPr>
                <a:t>Analyzers</a:t>
              </a:r>
              <a:endParaRPr lang="en-US" sz="1600">
                <a:solidFill>
                  <a:schemeClr val="bg1"/>
                </a:solidFill>
              </a:endParaRPr>
            </a:p>
            <a:p>
              <a:pPr algn="l"/>
              <a:endParaRPr lang="en-US"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4" name="Text Box 3"/>
          <p:cNvSpPr txBox="1"/>
          <p:nvPr/>
        </p:nvSpPr>
        <p:spPr>
          <a:xfrm>
            <a:off x="1083310" y="1231265"/>
            <a:ext cx="7155815" cy="3692525"/>
          </a:xfrm>
          <a:prstGeom prst="rect">
            <a:avLst/>
          </a:prstGeom>
          <a:noFill/>
        </p:spPr>
        <p:txBody>
          <a:bodyPr wrap="square" rtlCol="0" anchor="t">
            <a:spAutoFit/>
          </a:bodyPr>
          <a:p>
            <a:pPr algn="l"/>
            <a:r>
              <a:rPr lang="en-US" sz="1800"/>
              <a:t>The raw data collected by the sensors is submitted to the analyzers to classify either</a:t>
            </a:r>
            <a:r>
              <a:rPr lang="en-IN" altLang="en-US" sz="1800"/>
              <a:t> </a:t>
            </a:r>
            <a:r>
              <a:rPr lang="en-US" sz="1800"/>
              <a:t>as an attack or dismissed as safe. </a:t>
            </a:r>
            <a:endParaRPr lang="en-US" sz="1800"/>
          </a:p>
          <a:p>
            <a:pPr algn="l"/>
            <a:r>
              <a:rPr lang="en-US" sz="1800"/>
              <a:t>Analyzer contains two components, </a:t>
            </a:r>
            <a:r>
              <a:rPr lang="en-US" sz="1800">
                <a:solidFill>
                  <a:srgbClr val="FF0000"/>
                </a:solidFill>
              </a:rPr>
              <a:t>detection</a:t>
            </a:r>
            <a:r>
              <a:rPr lang="en-IN" altLang="en-US" sz="1800">
                <a:solidFill>
                  <a:srgbClr val="FF0000"/>
                </a:solidFill>
              </a:rPr>
              <a:t> </a:t>
            </a:r>
            <a:r>
              <a:rPr lang="en-US" sz="1800">
                <a:solidFill>
                  <a:srgbClr val="FF0000"/>
                </a:solidFill>
              </a:rPr>
              <a:t>engine and knowledge base</a:t>
            </a:r>
            <a:r>
              <a:rPr lang="en-US" sz="1800"/>
              <a:t>. </a:t>
            </a:r>
            <a:r>
              <a:rPr lang="en-US" sz="1800" b="1"/>
              <a:t>Detection engine</a:t>
            </a:r>
            <a:r>
              <a:rPr lang="en-US" sz="1800"/>
              <a:t> filters information and throw-outs</a:t>
            </a:r>
            <a:r>
              <a:rPr lang="en-IN" altLang="en-US" sz="1800"/>
              <a:t> </a:t>
            </a:r>
            <a:r>
              <a:rPr lang="en-US" sz="1800"/>
              <a:t>irrelevant data found by event generator. </a:t>
            </a:r>
            <a:endParaRPr lang="en-US" sz="1800"/>
          </a:p>
          <a:p>
            <a:pPr algn="l"/>
            <a:r>
              <a:rPr lang="en-US" sz="1800" b="1"/>
              <a:t>The analyzer</a:t>
            </a:r>
            <a:r>
              <a:rPr lang="en-US" sz="1800"/>
              <a:t> has a knowledge base</a:t>
            </a:r>
            <a:r>
              <a:rPr lang="en-IN" altLang="en-US" sz="1800"/>
              <a:t> </a:t>
            </a:r>
            <a:r>
              <a:rPr lang="en-US" sz="1800"/>
              <a:t>that comprises the information such as profiles of normal system behavior, attack</a:t>
            </a:r>
            <a:r>
              <a:rPr lang="en-IN" altLang="en-US" sz="1800"/>
              <a:t> </a:t>
            </a:r>
            <a:r>
              <a:rPr lang="en-US" sz="1800"/>
              <a:t>signatures, essential attributes (i.e. thresholds).</a:t>
            </a:r>
            <a:endParaRPr lang="en-US" sz="1800"/>
          </a:p>
          <a:p>
            <a:pPr algn="l"/>
            <a:r>
              <a:rPr lang="en-US" sz="1800"/>
              <a:t> Initial analysis determines severity</a:t>
            </a:r>
            <a:r>
              <a:rPr lang="en-IN" altLang="en-US" sz="1800"/>
              <a:t> </a:t>
            </a:r>
            <a:r>
              <a:rPr lang="en-US" sz="1800"/>
              <a:t>of the attack, then further analysis determines scope, intention, or frequency of the</a:t>
            </a:r>
            <a:r>
              <a:rPr lang="en-IN" altLang="en-US" sz="1800"/>
              <a:t> </a:t>
            </a:r>
            <a:r>
              <a:rPr lang="en-US" sz="1800"/>
              <a:t>attack. </a:t>
            </a:r>
            <a:endParaRPr lang="en-US" sz="1800"/>
          </a:p>
          <a:p>
            <a:pPr algn="l"/>
            <a:r>
              <a:rPr lang="en-US" sz="1800"/>
              <a:t>A significant amount of historical data storage may require for accurate</a:t>
            </a:r>
            <a:r>
              <a:rPr lang="en-IN" altLang="en-US" sz="1800"/>
              <a:t> </a:t>
            </a:r>
            <a:r>
              <a:rPr lang="en-US" sz="1800"/>
              <a:t>analysis. Good analyzer can correlate two attacks or determine the inappropriate</a:t>
            </a:r>
            <a:r>
              <a:rPr lang="en-IN" altLang="en-US" sz="1800"/>
              <a:t> </a:t>
            </a:r>
            <a:r>
              <a:rPr lang="en-US" sz="1800"/>
              <a:t>correlation</a:t>
            </a:r>
            <a:endParaRPr lang="en-US" sz="1800"/>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1019877"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Monitor</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4" name="Text Box 3"/>
          <p:cNvSpPr txBox="1"/>
          <p:nvPr/>
        </p:nvSpPr>
        <p:spPr>
          <a:xfrm>
            <a:off x="1286510" y="1925955"/>
            <a:ext cx="7369810" cy="922020"/>
          </a:xfrm>
          <a:prstGeom prst="rect">
            <a:avLst/>
          </a:prstGeom>
          <a:noFill/>
        </p:spPr>
        <p:txBody>
          <a:bodyPr wrap="square" rtlCol="0" anchor="t">
            <a:spAutoFit/>
          </a:bodyPr>
          <a:p>
            <a:r>
              <a:rPr lang="en-US" sz="1800"/>
              <a:t>It is an interface to send a notification to the administrator about the threat detected</a:t>
            </a:r>
            <a:r>
              <a:rPr lang="en-IN" altLang="en-US" sz="1800"/>
              <a:t> </a:t>
            </a:r>
            <a:r>
              <a:rPr lang="en-US" sz="1800"/>
              <a:t>by IDS. Adjustment of the monitor must be done according to the network traffic.</a:t>
            </a:r>
            <a:endParaRPr lang="en-US" sz="1800"/>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2277260" cy="337341"/>
            </a:xfrm>
            <a:prstGeom prst="rect">
              <a:avLst/>
            </a:prstGeom>
            <a:noFill/>
            <a:ln w="9525">
              <a:noFill/>
            </a:ln>
          </p:spPr>
          <p:txBody>
            <a:bodyPr wrap="none" anchor="t" anchorCtr="0">
              <a:spAutoFit/>
            </a:bodyPr>
            <a:p>
              <a:pPr algn="l"/>
              <a:r>
                <a:rPr lang="en-IN" altLang="en-US" sz="1600" b="1" dirty="0">
                  <a:solidFill>
                    <a:schemeClr val="bg1"/>
                  </a:solidFill>
                  <a:latin typeface="Microsoft YaHei" panose="020B0503020204020204" pitchFamily="34" charset="-122"/>
                  <a:ea typeface="Microsoft YaHei" panose="020B0503020204020204" pitchFamily="34" charset="-122"/>
                </a:rPr>
                <a:t> Classification of IDS</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5" name="Text Box 4"/>
          <p:cNvSpPr txBox="1"/>
          <p:nvPr/>
        </p:nvSpPr>
        <p:spPr>
          <a:xfrm>
            <a:off x="1281430" y="1381760"/>
            <a:ext cx="7564120" cy="2584450"/>
          </a:xfrm>
          <a:prstGeom prst="rect">
            <a:avLst/>
          </a:prstGeom>
          <a:noFill/>
        </p:spPr>
        <p:txBody>
          <a:bodyPr wrap="square" rtlCol="0" anchor="t">
            <a:spAutoFit/>
          </a:bodyPr>
          <a:p>
            <a:r>
              <a:rPr lang="en-US" sz="1800"/>
              <a:t>Intrusion detection elements can be categorized according to its primary components</a:t>
            </a:r>
            <a:endParaRPr lang="en-US" sz="1800"/>
          </a:p>
          <a:p>
            <a:r>
              <a:rPr lang="en-US" sz="1800"/>
              <a:t>Intrusion detection systems can be categorized based on five</a:t>
            </a:r>
            <a:r>
              <a:rPr lang="en-IN" altLang="en-US" sz="1800"/>
              <a:t>, </a:t>
            </a:r>
            <a:r>
              <a:rPr lang="en-US" sz="1800"/>
              <a:t>parameters:</a:t>
            </a:r>
            <a:endParaRPr lang="en-US" sz="1800"/>
          </a:p>
          <a:p>
            <a:endParaRPr lang="en-US" sz="1800"/>
          </a:p>
          <a:p>
            <a:r>
              <a:rPr lang="en-US" sz="1800"/>
              <a:t>(i) Intruder Type</a:t>
            </a:r>
            <a:endParaRPr lang="en-US" sz="1800"/>
          </a:p>
          <a:p>
            <a:r>
              <a:rPr lang="en-US" sz="1800"/>
              <a:t>(ii) Detection methodology</a:t>
            </a:r>
            <a:endParaRPr lang="en-US" sz="1800"/>
          </a:p>
          <a:p>
            <a:r>
              <a:rPr lang="en-US" sz="1800"/>
              <a:t>(iii) Deployment based</a:t>
            </a:r>
            <a:endParaRPr lang="en-US" sz="1800"/>
          </a:p>
          <a:p>
            <a:r>
              <a:rPr lang="en-US" sz="1800"/>
              <a:t>(iv) Detection Behavior</a:t>
            </a:r>
            <a:endParaRPr lang="en-US" sz="1800"/>
          </a:p>
          <a:p>
            <a:r>
              <a:rPr lang="en-US" sz="1800"/>
              <a:t>(v) Processing of collected data</a:t>
            </a:r>
            <a:endParaRPr lang="en-US" sz="1800"/>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762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12397" y="47358"/>
              <a:ext cx="490252" cy="306847"/>
            </a:xfrm>
            <a:prstGeom prst="rect">
              <a:avLst/>
            </a:prstGeom>
            <a:noFill/>
            <a:ln w="9525">
              <a:noFill/>
            </a:ln>
          </p:spPr>
          <p:txBody>
            <a:bodyPr wrap="none" anchor="t" anchorCtr="0">
              <a:spAutoFit/>
            </a:bodyPr>
            <a:p>
              <a:pPr algn="l"/>
              <a:r>
                <a:rPr lang="en-IN" altLang="en-US" sz="1400" b="1" dirty="0">
                  <a:solidFill>
                    <a:schemeClr val="bg1"/>
                  </a:solidFill>
                  <a:latin typeface="Microsoft YaHei" panose="020B0503020204020204" pitchFamily="34" charset="-122"/>
                  <a:ea typeface="Microsoft YaHei" panose="020B0503020204020204" pitchFamily="34" charset="-122"/>
                </a:rPr>
                <a:t>IDS</a:t>
              </a:r>
              <a:endParaRPr lang="en-IN" altLang="en-US" sz="1400" b="1" dirty="0">
                <a:solidFill>
                  <a:schemeClr val="bg1"/>
                </a:solidFill>
                <a:latin typeface="Microsoft YaHei" panose="020B0503020204020204" pitchFamily="34" charset="-122"/>
                <a:ea typeface="Microsoft YaHei" panose="020B0503020204020204" pitchFamily="34" charset="-122"/>
              </a:endParaRPr>
            </a:p>
          </p:txBody>
        </p:sp>
      </p:grpSp>
      <p:pic>
        <p:nvPicPr>
          <p:cNvPr id="6" name="Picture 5"/>
          <p:cNvPicPr>
            <a:picLocks noChangeAspect="1"/>
          </p:cNvPicPr>
          <p:nvPr/>
        </p:nvPicPr>
        <p:blipFill>
          <a:blip r:embed="rId1"/>
          <a:stretch>
            <a:fillRect/>
          </a:stretch>
        </p:blipFill>
        <p:spPr>
          <a:xfrm>
            <a:off x="1676400" y="1214755"/>
            <a:ext cx="5791200" cy="3627120"/>
          </a:xfrm>
          <a:prstGeom prst="rect">
            <a:avLst/>
          </a:prstGeom>
        </p:spPr>
      </p:pic>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14372</Words>
  <Application>WPS Presentation</Application>
  <PresentationFormat>全屏显示(16:9)</PresentationFormat>
  <Paragraphs>278</Paragraphs>
  <Slides>39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Arial</vt:lpstr>
      <vt:lpstr>SimSun</vt:lpstr>
      <vt:lpstr>Wingdings</vt:lpstr>
      <vt:lpstr>Calibri</vt:lpstr>
      <vt:lpstr>Microsoft YaHei</vt:lpstr>
      <vt:lpstr>Calibri Light</vt:lpstr>
      <vt:lpstr>Gill Sans MT</vt:lpstr>
      <vt:lpstr>Arial Black</vt:lpstr>
      <vt:lpstr>Wingdings</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user</cp:lastModifiedBy>
  <cp:revision>200</cp:revision>
  <dcterms:created xsi:type="dcterms:W3CDTF">2014-09-05T03:09:00Z</dcterms:created>
  <dcterms:modified xsi:type="dcterms:W3CDTF">2022-09-27T16:51:12Z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1033-11.2.0.11306</vt:lpwstr>
  </property>
  <property fmtid="{D5CDD505-2E9C-101B-9397-08002B2CF9AE}" pid="3" name="ICV">
    <vt:lpwstr>9728A1488061465A8C08755F3E75966B</vt:lpwstr>
  </property>
</Properties>
</file>