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57" r:id="rId4"/>
    <p:sldId id="258" r:id="rId5"/>
    <p:sldId id="261" r:id="rId6"/>
    <p:sldId id="264" r:id="rId7"/>
    <p:sldId id="26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91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023A367-A772-46AA-AB3F-C9392AEF2B7A}"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157227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23A367-A772-46AA-AB3F-C9392AEF2B7A}"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145786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23A367-A772-46AA-AB3F-C9392AEF2B7A}"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424961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23A367-A772-46AA-AB3F-C9392AEF2B7A}"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200223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23A367-A772-46AA-AB3F-C9392AEF2B7A}"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197432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023A367-A772-46AA-AB3F-C9392AEF2B7A}" type="datetimeFigureOut">
              <a:rPr lang="en-GB" smtClean="0"/>
              <a:t>22/04/2016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89980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023A367-A772-46AA-AB3F-C9392AEF2B7A}" type="datetimeFigureOut">
              <a:rPr lang="en-GB" smtClean="0"/>
              <a:t>22/04/2016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28817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023A367-A772-46AA-AB3F-C9392AEF2B7A}" type="datetimeFigureOut">
              <a:rPr lang="en-GB" smtClean="0"/>
              <a:t>22/04/2016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22086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3A367-A772-46AA-AB3F-C9392AEF2B7A}" type="datetimeFigureOut">
              <a:rPr lang="en-GB" smtClean="0"/>
              <a:t>22/04/2016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59081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23A367-A772-46AA-AB3F-C9392AEF2B7A}" type="datetimeFigureOut">
              <a:rPr lang="en-GB" smtClean="0"/>
              <a:t>22/04/2016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35878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23A367-A772-46AA-AB3F-C9392AEF2B7A}" type="datetimeFigureOut">
              <a:rPr lang="en-GB" smtClean="0"/>
              <a:t>22/04/2016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57787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3A367-A772-46AA-AB3F-C9392AEF2B7A}" type="datetimeFigureOut">
              <a:rPr lang="en-GB" smtClean="0"/>
              <a:t>22/04/2016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7C410-334C-435F-91A0-8727C74FA761}" type="slidenum">
              <a:rPr lang="en-GB" smtClean="0"/>
              <a:t>‹#›</a:t>
            </a:fld>
            <a:endParaRPr lang="en-GB"/>
          </a:p>
        </p:txBody>
      </p:sp>
    </p:spTree>
    <p:extLst>
      <p:ext uri="{BB962C8B-B14F-4D97-AF65-F5344CB8AC3E}">
        <p14:creationId xmlns:p14="http://schemas.microsoft.com/office/powerpoint/2010/main" val="12077785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F1 – Race Prediction</a:t>
            </a:r>
            <a:endParaRPr lang="en-GB" dirty="0"/>
          </a:p>
        </p:txBody>
      </p:sp>
      <p:sp>
        <p:nvSpPr>
          <p:cNvPr id="3" name="Subtitle 2"/>
          <p:cNvSpPr>
            <a:spLocks noGrp="1"/>
          </p:cNvSpPr>
          <p:nvPr>
            <p:ph type="subTitle" idx="1"/>
          </p:nvPr>
        </p:nvSpPr>
        <p:spPr/>
        <p:txBody>
          <a:bodyPr/>
          <a:lstStyle/>
          <a:p>
            <a:r>
              <a:rPr lang="en-GB" dirty="0" smtClean="0"/>
              <a:t>CSD208 – DBMS Project</a:t>
            </a:r>
            <a:endParaRPr lang="en-GB" dirty="0"/>
          </a:p>
        </p:txBody>
      </p:sp>
      <p:sp>
        <p:nvSpPr>
          <p:cNvPr id="4" name="TextBox 3"/>
          <p:cNvSpPr txBox="1"/>
          <p:nvPr/>
        </p:nvSpPr>
        <p:spPr>
          <a:xfrm>
            <a:off x="4921130" y="5411585"/>
            <a:ext cx="2746265" cy="646331"/>
          </a:xfrm>
          <a:prstGeom prst="rect">
            <a:avLst/>
          </a:prstGeom>
          <a:noFill/>
        </p:spPr>
        <p:txBody>
          <a:bodyPr wrap="none" rtlCol="0">
            <a:spAutoFit/>
          </a:bodyPr>
          <a:lstStyle/>
          <a:p>
            <a:pPr algn="ctr"/>
            <a:r>
              <a:rPr lang="en-GB" dirty="0" err="1" smtClean="0"/>
              <a:t>Samin</a:t>
            </a:r>
            <a:r>
              <a:rPr lang="en-GB" dirty="0" smtClean="0"/>
              <a:t> </a:t>
            </a:r>
            <a:r>
              <a:rPr lang="en-GB" dirty="0" err="1" smtClean="0"/>
              <a:t>Batra</a:t>
            </a:r>
            <a:r>
              <a:rPr lang="en-GB" dirty="0" smtClean="0"/>
              <a:t> : 1410110xxx</a:t>
            </a:r>
          </a:p>
          <a:p>
            <a:pPr algn="ctr"/>
            <a:r>
              <a:rPr lang="en-GB" dirty="0" smtClean="0"/>
              <a:t>Vishal Gauba : 1410110501</a:t>
            </a:r>
            <a:endParaRPr lang="en-GB" dirty="0"/>
          </a:p>
        </p:txBody>
      </p:sp>
    </p:spTree>
    <p:extLst>
      <p:ext uri="{BB962C8B-B14F-4D97-AF65-F5344CB8AC3E}">
        <p14:creationId xmlns:p14="http://schemas.microsoft.com/office/powerpoint/2010/main" val="3509471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 F1 Racing</a:t>
            </a:r>
            <a:endParaRPr lang="en-GB" dirty="0"/>
          </a:p>
        </p:txBody>
      </p:sp>
      <p:sp>
        <p:nvSpPr>
          <p:cNvPr id="3" name="Content Placeholder 2"/>
          <p:cNvSpPr>
            <a:spLocks noGrp="1"/>
          </p:cNvSpPr>
          <p:nvPr>
            <p:ph idx="1"/>
          </p:nvPr>
        </p:nvSpPr>
        <p:spPr/>
        <p:txBody>
          <a:bodyPr/>
          <a:lstStyle/>
          <a:p>
            <a:r>
              <a:rPr lang="en-GB" dirty="0" smtClean="0"/>
              <a:t>Every year 20 Grand Prix are held around the world identified by the  different locations and race tracks they’re held upon.</a:t>
            </a:r>
          </a:p>
          <a:p>
            <a:r>
              <a:rPr lang="en-GB" dirty="0" smtClean="0"/>
              <a:t>A Grand Prix consists of 3 Practice Sessions and a </a:t>
            </a:r>
            <a:r>
              <a:rPr lang="en-GB" dirty="0"/>
              <a:t>F</a:t>
            </a:r>
            <a:r>
              <a:rPr lang="en-GB" dirty="0" smtClean="0"/>
              <a:t>inal </a:t>
            </a:r>
            <a:r>
              <a:rPr lang="en-GB" dirty="0"/>
              <a:t>R</a:t>
            </a:r>
            <a:r>
              <a:rPr lang="en-GB" dirty="0" smtClean="0"/>
              <a:t>ace.</a:t>
            </a:r>
          </a:p>
          <a:p>
            <a:r>
              <a:rPr lang="en-GB" dirty="0" smtClean="0"/>
              <a:t>20 drivers from different teams and countries like McLaren, Ferrari, Force India </a:t>
            </a:r>
            <a:r>
              <a:rPr lang="en-GB" dirty="0" err="1" smtClean="0"/>
              <a:t>etc</a:t>
            </a:r>
            <a:r>
              <a:rPr lang="en-GB" dirty="0" smtClean="0"/>
              <a:t> participate and compete.</a:t>
            </a:r>
            <a:endParaRPr lang="en-GB" dirty="0"/>
          </a:p>
        </p:txBody>
      </p:sp>
    </p:spTree>
    <p:extLst>
      <p:ext uri="{BB962C8B-B14F-4D97-AF65-F5344CB8AC3E}">
        <p14:creationId xmlns:p14="http://schemas.microsoft.com/office/powerpoint/2010/main" val="906307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994"/>
            <a:ext cx="10515600" cy="1325563"/>
          </a:xfrm>
        </p:spPr>
        <p:txBody>
          <a:bodyPr/>
          <a:lstStyle/>
          <a:p>
            <a:r>
              <a:rPr lang="en-GB" dirty="0" smtClean="0"/>
              <a:t>Workflow</a:t>
            </a:r>
            <a:endParaRPr lang="en-GB" dirty="0"/>
          </a:p>
        </p:txBody>
      </p:sp>
      <p:sp>
        <p:nvSpPr>
          <p:cNvPr id="3" name="Content Placeholder 2"/>
          <p:cNvSpPr>
            <a:spLocks noGrp="1"/>
          </p:cNvSpPr>
          <p:nvPr>
            <p:ph idx="1"/>
          </p:nvPr>
        </p:nvSpPr>
        <p:spPr>
          <a:xfrm>
            <a:off x="838200" y="1197033"/>
            <a:ext cx="10515600" cy="5253643"/>
          </a:xfrm>
        </p:spPr>
        <p:txBody>
          <a:bodyPr numCol="1">
            <a:normAutofit fontScale="92500" lnSpcReduction="10000"/>
          </a:bodyPr>
          <a:lstStyle/>
          <a:p>
            <a:pPr marL="514350" indent="-514350">
              <a:buFont typeface="+mj-lt"/>
              <a:buAutoNum type="arabicPeriod"/>
            </a:pPr>
            <a:r>
              <a:rPr lang="en-GB" dirty="0" smtClean="0"/>
              <a:t>Log In / Sign up </a:t>
            </a:r>
          </a:p>
          <a:p>
            <a:pPr marL="514350" indent="-514350">
              <a:buFont typeface="+mj-lt"/>
              <a:buAutoNum type="arabicPeriod"/>
            </a:pPr>
            <a:r>
              <a:rPr lang="en-GB" dirty="0" smtClean="0"/>
              <a:t>Choose a Race (F1 Grand Prix) to predict</a:t>
            </a:r>
          </a:p>
          <a:p>
            <a:pPr marL="514350" indent="-514350">
              <a:buFont typeface="+mj-lt"/>
              <a:buAutoNum type="arabicPeriod"/>
            </a:pPr>
            <a:r>
              <a:rPr lang="en-GB" dirty="0" smtClean="0"/>
              <a:t>Choose what to predict : Winner, Podium, Top 10.</a:t>
            </a:r>
          </a:p>
          <a:p>
            <a:pPr marL="514350" indent="-514350">
              <a:buFont typeface="+mj-lt"/>
              <a:buAutoNum type="arabicPeriod"/>
            </a:pPr>
            <a:r>
              <a:rPr lang="en-GB" dirty="0" smtClean="0"/>
              <a:t>View the dat</a:t>
            </a:r>
            <a:r>
              <a:rPr lang="en-GB" dirty="0"/>
              <a:t>a</a:t>
            </a:r>
            <a:r>
              <a:rPr lang="en-GB" dirty="0" smtClean="0"/>
              <a:t> of the Practice Sessions 1,2 &amp; 3 held in that Grand Prix.</a:t>
            </a:r>
          </a:p>
          <a:p>
            <a:pPr marL="514350" indent="-514350">
              <a:buFont typeface="+mj-lt"/>
              <a:buAutoNum type="arabicPeriod"/>
            </a:pPr>
            <a:r>
              <a:rPr lang="en-GB" dirty="0" smtClean="0"/>
              <a:t>Enter your predictions and score points !</a:t>
            </a:r>
          </a:p>
          <a:p>
            <a:pPr marL="514350" indent="-514350">
              <a:buFont typeface="+mj-lt"/>
              <a:buAutoNum type="arabicPeriod"/>
            </a:pPr>
            <a:r>
              <a:rPr lang="en-GB" dirty="0" smtClean="0"/>
              <a:t>Go to step 2 until finished all the races.</a:t>
            </a:r>
          </a:p>
          <a:p>
            <a:pPr marL="0" indent="0">
              <a:buNone/>
            </a:pPr>
            <a:endParaRPr lang="en-GB" dirty="0" smtClean="0"/>
          </a:p>
          <a:p>
            <a:pPr marL="0" indent="0">
              <a:buNone/>
            </a:pPr>
            <a:r>
              <a:rPr lang="en-GB" dirty="0" smtClean="0"/>
              <a:t>Points Scheme:</a:t>
            </a:r>
          </a:p>
          <a:p>
            <a:r>
              <a:rPr lang="en-GB" dirty="0" smtClean="0"/>
              <a:t>Winner (100), Max - 100</a:t>
            </a:r>
          </a:p>
          <a:p>
            <a:r>
              <a:rPr lang="en-GB" dirty="0" smtClean="0"/>
              <a:t>Podium (20 for correct driver, 20 more for correct position), Max - 120</a:t>
            </a:r>
          </a:p>
          <a:p>
            <a:r>
              <a:rPr lang="en-GB" dirty="0" smtClean="0"/>
              <a:t>Top 10 (5 for every correct driver, 5 more for correct position), Max - 100</a:t>
            </a:r>
          </a:p>
        </p:txBody>
      </p:sp>
    </p:spTree>
    <p:extLst>
      <p:ext uri="{BB962C8B-B14F-4D97-AF65-F5344CB8AC3E}">
        <p14:creationId xmlns:p14="http://schemas.microsoft.com/office/powerpoint/2010/main" val="20766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are points rewarded?</a:t>
            </a:r>
            <a:endParaRPr lang="en-GB" dirty="0"/>
          </a:p>
        </p:txBody>
      </p:sp>
      <p:sp>
        <p:nvSpPr>
          <p:cNvPr id="3" name="Content Placeholder 2"/>
          <p:cNvSpPr>
            <a:spLocks noGrp="1"/>
          </p:cNvSpPr>
          <p:nvPr>
            <p:ph idx="1"/>
          </p:nvPr>
        </p:nvSpPr>
        <p:spPr/>
        <p:txBody>
          <a:bodyPr/>
          <a:lstStyle/>
          <a:p>
            <a:r>
              <a:rPr lang="en-GB" dirty="0" smtClean="0"/>
              <a:t>We took the data of practice sessions of every GP from F1 website and normalised them according to the fuel load and the tyre type used by each driver, accordingly adjusting their best lap finish time. And then ranked them finally using their finish times for every GP. </a:t>
            </a:r>
          </a:p>
          <a:p>
            <a:r>
              <a:rPr lang="en-GB" dirty="0" smtClean="0"/>
              <a:t>Your data is juxtaposed against the normalised data in the `Races` table in our database to award points.</a:t>
            </a:r>
          </a:p>
        </p:txBody>
      </p:sp>
    </p:spTree>
    <p:extLst>
      <p:ext uri="{BB962C8B-B14F-4D97-AF65-F5344CB8AC3E}">
        <p14:creationId xmlns:p14="http://schemas.microsoft.com/office/powerpoint/2010/main" val="4064021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99"/>
            <a:ext cx="10515600" cy="1325563"/>
          </a:xfrm>
        </p:spPr>
        <p:txBody>
          <a:bodyPr/>
          <a:lstStyle/>
          <a:p>
            <a:r>
              <a:rPr lang="en-GB" dirty="0" smtClean="0"/>
              <a:t>Schema</a:t>
            </a:r>
            <a:endParaRPr lang="en-GB" dirty="0"/>
          </a:p>
        </p:txBody>
      </p:sp>
      <p:sp>
        <p:nvSpPr>
          <p:cNvPr id="4" name="TextBox 3"/>
          <p:cNvSpPr txBox="1"/>
          <p:nvPr/>
        </p:nvSpPr>
        <p:spPr>
          <a:xfrm>
            <a:off x="968952" y="1089487"/>
            <a:ext cx="449162" cy="369332"/>
          </a:xfrm>
          <a:prstGeom prst="rect">
            <a:avLst/>
          </a:prstGeom>
          <a:noFill/>
        </p:spPr>
        <p:txBody>
          <a:bodyPr wrap="none" rtlCol="0">
            <a:spAutoFit/>
          </a:bodyPr>
          <a:lstStyle/>
          <a:p>
            <a:r>
              <a:rPr lang="en-GB" dirty="0" smtClean="0"/>
              <a:t>GP</a:t>
            </a:r>
          </a:p>
        </p:txBody>
      </p:sp>
      <p:graphicFrame>
        <p:nvGraphicFramePr>
          <p:cNvPr id="5" name="Table 4"/>
          <p:cNvGraphicFramePr>
            <a:graphicFrameLocks noGrp="1"/>
          </p:cNvGraphicFramePr>
          <p:nvPr>
            <p:extLst>
              <p:ext uri="{D42A27DB-BD31-4B8C-83A1-F6EECF244321}">
                <p14:modId xmlns:p14="http://schemas.microsoft.com/office/powerpoint/2010/main" val="3076876883"/>
              </p:ext>
            </p:extLst>
          </p:nvPr>
        </p:nvGraphicFramePr>
        <p:xfrm>
          <a:off x="1050866" y="1458819"/>
          <a:ext cx="4330759" cy="370840"/>
        </p:xfrm>
        <a:graphic>
          <a:graphicData uri="http://schemas.openxmlformats.org/drawingml/2006/table">
            <a:tbl>
              <a:tblPr firstRow="1" bandRow="1">
                <a:tableStyleId>{5C22544A-7EE6-4342-B048-85BDC9FD1C3A}</a:tableStyleId>
              </a:tblPr>
              <a:tblGrid>
                <a:gridCol w="1066020">
                  <a:extLst>
                    <a:ext uri="{9D8B030D-6E8A-4147-A177-3AD203B41FA5}">
                      <a16:colId xmlns:a16="http://schemas.microsoft.com/office/drawing/2014/main" val="3712207903"/>
                    </a:ext>
                  </a:extLst>
                </a:gridCol>
                <a:gridCol w="1066020">
                  <a:extLst>
                    <a:ext uri="{9D8B030D-6E8A-4147-A177-3AD203B41FA5}">
                      <a16:colId xmlns:a16="http://schemas.microsoft.com/office/drawing/2014/main" val="1707454367"/>
                    </a:ext>
                  </a:extLst>
                </a:gridCol>
                <a:gridCol w="1226935">
                  <a:extLst>
                    <a:ext uri="{9D8B030D-6E8A-4147-A177-3AD203B41FA5}">
                      <a16:colId xmlns:a16="http://schemas.microsoft.com/office/drawing/2014/main" val="4141039224"/>
                    </a:ext>
                  </a:extLst>
                </a:gridCol>
                <a:gridCol w="971784">
                  <a:extLst>
                    <a:ext uri="{9D8B030D-6E8A-4147-A177-3AD203B41FA5}">
                      <a16:colId xmlns:a16="http://schemas.microsoft.com/office/drawing/2014/main" val="3263836923"/>
                    </a:ext>
                  </a:extLst>
                </a:gridCol>
              </a:tblGrid>
              <a:tr h="370840">
                <a:tc>
                  <a:txBody>
                    <a:bodyPr/>
                    <a:lstStyle/>
                    <a:p>
                      <a:pPr algn="just"/>
                      <a:r>
                        <a:rPr lang="en-GB" sz="1200" b="0" u="none" dirty="0" err="1" smtClean="0">
                          <a:solidFill>
                            <a:schemeClr val="bg1"/>
                          </a:solidFill>
                        </a:rPr>
                        <a:t>gp_name</a:t>
                      </a:r>
                      <a:endParaRPr lang="en-GB" sz="1200" b="0" u="none" dirty="0">
                        <a:solidFill>
                          <a:schemeClr val="bg1"/>
                        </a:solidFill>
                      </a:endParaRPr>
                    </a:p>
                  </a:txBody>
                  <a:tcPr/>
                </a:tc>
                <a:tc>
                  <a:txBody>
                    <a:bodyPr/>
                    <a:lstStyle/>
                    <a:p>
                      <a:pPr algn="just"/>
                      <a:r>
                        <a:rPr lang="en-GB" sz="1200" b="0" u="none" dirty="0" err="1" smtClean="0">
                          <a:solidFill>
                            <a:schemeClr val="bg1"/>
                          </a:solidFill>
                        </a:rPr>
                        <a:t>gp_year</a:t>
                      </a:r>
                      <a:endParaRPr lang="en-GB" sz="1200" b="0" u="none" dirty="0">
                        <a:solidFill>
                          <a:schemeClr val="bg1"/>
                        </a:solidFill>
                      </a:endParaRPr>
                    </a:p>
                  </a:txBody>
                  <a:tcPr/>
                </a:tc>
                <a:tc>
                  <a:txBody>
                    <a:bodyPr/>
                    <a:lstStyle/>
                    <a:p>
                      <a:pPr algn="just"/>
                      <a:r>
                        <a:rPr lang="en-GB" sz="1200" b="0" u="none" dirty="0" err="1" smtClean="0">
                          <a:solidFill>
                            <a:schemeClr val="bg1"/>
                          </a:solidFill>
                        </a:rPr>
                        <a:t>gp_location</a:t>
                      </a:r>
                      <a:endParaRPr lang="en-GB" sz="1200" b="0" u="none" dirty="0">
                        <a:solidFill>
                          <a:schemeClr val="bg1"/>
                        </a:solidFill>
                      </a:endParaRPr>
                    </a:p>
                  </a:txBody>
                  <a:tcPr/>
                </a:tc>
                <a:tc>
                  <a:txBody>
                    <a:bodyPr/>
                    <a:lstStyle/>
                    <a:p>
                      <a:pPr algn="just"/>
                      <a:r>
                        <a:rPr lang="en-GB" sz="1200" b="1" u="sng" dirty="0" err="1" smtClean="0">
                          <a:solidFill>
                            <a:schemeClr val="bg1"/>
                          </a:solidFill>
                        </a:rPr>
                        <a:t>session_id</a:t>
                      </a:r>
                      <a:endParaRPr lang="en-GB" sz="1200" b="1" u="sng" dirty="0">
                        <a:solidFill>
                          <a:schemeClr val="bg1"/>
                        </a:solidFill>
                      </a:endParaRPr>
                    </a:p>
                  </a:txBody>
                  <a:tcPr/>
                </a:tc>
                <a:extLst>
                  <a:ext uri="{0D108BD9-81ED-4DB2-BD59-A6C34878D82A}">
                    <a16:rowId xmlns:a16="http://schemas.microsoft.com/office/drawing/2014/main" val="3551999189"/>
                  </a:ext>
                </a:extLst>
              </a:tr>
            </a:tbl>
          </a:graphicData>
        </a:graphic>
      </p:graphicFrame>
      <p:sp>
        <p:nvSpPr>
          <p:cNvPr id="6" name="TextBox 5"/>
          <p:cNvSpPr txBox="1"/>
          <p:nvPr/>
        </p:nvSpPr>
        <p:spPr>
          <a:xfrm>
            <a:off x="955617" y="1927687"/>
            <a:ext cx="843693" cy="369332"/>
          </a:xfrm>
          <a:prstGeom prst="rect">
            <a:avLst/>
          </a:prstGeom>
          <a:noFill/>
        </p:spPr>
        <p:txBody>
          <a:bodyPr wrap="none" rtlCol="0">
            <a:spAutoFit/>
          </a:bodyPr>
          <a:lstStyle/>
          <a:p>
            <a:r>
              <a:rPr lang="en-GB" dirty="0" smtClean="0"/>
              <a:t>Drivers</a:t>
            </a:r>
          </a:p>
        </p:txBody>
      </p:sp>
      <p:graphicFrame>
        <p:nvGraphicFramePr>
          <p:cNvPr id="7" name="Table 6"/>
          <p:cNvGraphicFramePr>
            <a:graphicFrameLocks noGrp="1"/>
          </p:cNvGraphicFramePr>
          <p:nvPr>
            <p:extLst>
              <p:ext uri="{D42A27DB-BD31-4B8C-83A1-F6EECF244321}">
                <p14:modId xmlns:p14="http://schemas.microsoft.com/office/powerpoint/2010/main" val="857053909"/>
              </p:ext>
            </p:extLst>
          </p:nvPr>
        </p:nvGraphicFramePr>
        <p:xfrm>
          <a:off x="1047747" y="2297019"/>
          <a:ext cx="4333878" cy="370840"/>
        </p:xfrm>
        <a:graphic>
          <a:graphicData uri="http://schemas.openxmlformats.org/drawingml/2006/table">
            <a:tbl>
              <a:tblPr firstRow="1" bandRow="1">
                <a:tableStyleId>{5C22544A-7EE6-4342-B048-85BDC9FD1C3A}</a:tableStyleId>
              </a:tblPr>
              <a:tblGrid>
                <a:gridCol w="1057278">
                  <a:extLst>
                    <a:ext uri="{9D8B030D-6E8A-4147-A177-3AD203B41FA5}">
                      <a16:colId xmlns:a16="http://schemas.microsoft.com/office/drawing/2014/main" val="3712207903"/>
                    </a:ext>
                  </a:extLst>
                </a:gridCol>
                <a:gridCol w="1085850">
                  <a:extLst>
                    <a:ext uri="{9D8B030D-6E8A-4147-A177-3AD203B41FA5}">
                      <a16:colId xmlns:a16="http://schemas.microsoft.com/office/drawing/2014/main" val="1707454367"/>
                    </a:ext>
                  </a:extLst>
                </a:gridCol>
                <a:gridCol w="1219200">
                  <a:extLst>
                    <a:ext uri="{9D8B030D-6E8A-4147-A177-3AD203B41FA5}">
                      <a16:colId xmlns:a16="http://schemas.microsoft.com/office/drawing/2014/main" val="4141039224"/>
                    </a:ext>
                  </a:extLst>
                </a:gridCol>
                <a:gridCol w="971550">
                  <a:extLst>
                    <a:ext uri="{9D8B030D-6E8A-4147-A177-3AD203B41FA5}">
                      <a16:colId xmlns:a16="http://schemas.microsoft.com/office/drawing/2014/main" val="3263836923"/>
                    </a:ext>
                  </a:extLst>
                </a:gridCol>
              </a:tblGrid>
              <a:tr h="370840">
                <a:tc>
                  <a:txBody>
                    <a:bodyPr/>
                    <a:lstStyle/>
                    <a:p>
                      <a:pPr marL="0" algn="just" defTabSz="914400" rtl="0" eaLnBrk="1" latinLnBrk="0" hangingPunct="1"/>
                      <a:r>
                        <a:rPr lang="en-GB" sz="1200" b="1" u="sng" kern="1200" dirty="0" err="1" smtClean="0">
                          <a:solidFill>
                            <a:schemeClr val="bg1"/>
                          </a:solidFill>
                          <a:latin typeface="+mn-lt"/>
                          <a:ea typeface="+mn-ea"/>
                          <a:cs typeface="+mn-cs"/>
                        </a:rPr>
                        <a:t>driver_id</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driver_name</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team</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driver_type</a:t>
                      </a:r>
                      <a:endParaRPr lang="en-GB" sz="1200" b="0" u="none"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
        <p:nvSpPr>
          <p:cNvPr id="8" name="TextBox 7"/>
          <p:cNvSpPr txBox="1"/>
          <p:nvPr/>
        </p:nvSpPr>
        <p:spPr>
          <a:xfrm>
            <a:off x="961332" y="2743027"/>
            <a:ext cx="1832618" cy="369332"/>
          </a:xfrm>
          <a:prstGeom prst="rect">
            <a:avLst/>
          </a:prstGeom>
          <a:noFill/>
        </p:spPr>
        <p:txBody>
          <a:bodyPr wrap="none" rtlCol="0">
            <a:spAutoFit/>
          </a:bodyPr>
          <a:lstStyle/>
          <a:p>
            <a:r>
              <a:rPr lang="en-GB" dirty="0" smtClean="0"/>
              <a:t>Practice_Sessions</a:t>
            </a:r>
          </a:p>
        </p:txBody>
      </p:sp>
      <p:graphicFrame>
        <p:nvGraphicFramePr>
          <p:cNvPr id="9" name="Table 8"/>
          <p:cNvGraphicFramePr>
            <a:graphicFrameLocks noGrp="1"/>
          </p:cNvGraphicFramePr>
          <p:nvPr>
            <p:extLst>
              <p:ext uri="{D42A27DB-BD31-4B8C-83A1-F6EECF244321}">
                <p14:modId xmlns:p14="http://schemas.microsoft.com/office/powerpoint/2010/main" val="2108750444"/>
              </p:ext>
            </p:extLst>
          </p:nvPr>
        </p:nvGraphicFramePr>
        <p:xfrm>
          <a:off x="1066104" y="3112359"/>
          <a:ext cx="6106221" cy="370840"/>
        </p:xfrm>
        <a:graphic>
          <a:graphicData uri="http://schemas.openxmlformats.org/drawingml/2006/table">
            <a:tbl>
              <a:tblPr firstRow="1" bandRow="1">
                <a:tableStyleId>{5C22544A-7EE6-4342-B048-85BDC9FD1C3A}</a:tableStyleId>
              </a:tblPr>
              <a:tblGrid>
                <a:gridCol w="1029396">
                  <a:extLst>
                    <a:ext uri="{9D8B030D-6E8A-4147-A177-3AD203B41FA5}">
                      <a16:colId xmlns:a16="http://schemas.microsoft.com/office/drawing/2014/main" val="3712207903"/>
                    </a:ext>
                  </a:extLst>
                </a:gridCol>
                <a:gridCol w="1133475">
                  <a:extLst>
                    <a:ext uri="{9D8B030D-6E8A-4147-A177-3AD203B41FA5}">
                      <a16:colId xmlns:a16="http://schemas.microsoft.com/office/drawing/2014/main" val="1707454367"/>
                    </a:ext>
                  </a:extLst>
                </a:gridCol>
                <a:gridCol w="1200150">
                  <a:extLst>
                    <a:ext uri="{9D8B030D-6E8A-4147-A177-3AD203B41FA5}">
                      <a16:colId xmlns:a16="http://schemas.microsoft.com/office/drawing/2014/main" val="4141039224"/>
                    </a:ext>
                  </a:extLst>
                </a:gridCol>
                <a:gridCol w="933450">
                  <a:extLst>
                    <a:ext uri="{9D8B030D-6E8A-4147-A177-3AD203B41FA5}">
                      <a16:colId xmlns:a16="http://schemas.microsoft.com/office/drawing/2014/main" val="3263836923"/>
                    </a:ext>
                  </a:extLst>
                </a:gridCol>
                <a:gridCol w="962025">
                  <a:extLst>
                    <a:ext uri="{9D8B030D-6E8A-4147-A177-3AD203B41FA5}">
                      <a16:colId xmlns:a16="http://schemas.microsoft.com/office/drawing/2014/main" val="3867597964"/>
                    </a:ext>
                  </a:extLst>
                </a:gridCol>
                <a:gridCol w="847725">
                  <a:extLst>
                    <a:ext uri="{9D8B030D-6E8A-4147-A177-3AD203B41FA5}">
                      <a16:colId xmlns:a16="http://schemas.microsoft.com/office/drawing/2014/main" val="3328124183"/>
                    </a:ext>
                  </a:extLst>
                </a:gridCol>
              </a:tblGrid>
              <a:tr h="370840">
                <a:tc>
                  <a:txBody>
                    <a:bodyPr/>
                    <a:lstStyle/>
                    <a:p>
                      <a:pPr marL="0" algn="just" defTabSz="914400" rtl="0" eaLnBrk="1" latinLnBrk="0" hangingPunct="1"/>
                      <a:r>
                        <a:rPr lang="en-GB" sz="1200" b="0" u="none" kern="1200" dirty="0" smtClean="0">
                          <a:solidFill>
                            <a:schemeClr val="bg1"/>
                          </a:solidFill>
                          <a:latin typeface="+mn-lt"/>
                          <a:ea typeface="+mn-ea"/>
                          <a:cs typeface="+mn-cs"/>
                        </a:rPr>
                        <a:t>position</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driver_id</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lap_time</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gap</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laps</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session_id</a:t>
                      </a:r>
                      <a:endParaRPr lang="en-GB" sz="1200" b="1" u="sng"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
        <p:nvSpPr>
          <p:cNvPr id="10" name="TextBox 9"/>
          <p:cNvSpPr txBox="1"/>
          <p:nvPr/>
        </p:nvSpPr>
        <p:spPr>
          <a:xfrm>
            <a:off x="957522" y="3550747"/>
            <a:ext cx="723275" cy="369332"/>
          </a:xfrm>
          <a:prstGeom prst="rect">
            <a:avLst/>
          </a:prstGeom>
          <a:noFill/>
        </p:spPr>
        <p:txBody>
          <a:bodyPr wrap="none" rtlCol="0">
            <a:spAutoFit/>
          </a:bodyPr>
          <a:lstStyle/>
          <a:p>
            <a:r>
              <a:rPr lang="en-GB" dirty="0" smtClean="0"/>
              <a:t>Races</a:t>
            </a:r>
          </a:p>
        </p:txBody>
      </p:sp>
      <p:graphicFrame>
        <p:nvGraphicFramePr>
          <p:cNvPr id="11" name="Table 10"/>
          <p:cNvGraphicFramePr>
            <a:graphicFrameLocks noGrp="1"/>
          </p:cNvGraphicFramePr>
          <p:nvPr>
            <p:extLst>
              <p:ext uri="{D42A27DB-BD31-4B8C-83A1-F6EECF244321}">
                <p14:modId xmlns:p14="http://schemas.microsoft.com/office/powerpoint/2010/main" val="3289956778"/>
              </p:ext>
            </p:extLst>
          </p:nvPr>
        </p:nvGraphicFramePr>
        <p:xfrm>
          <a:off x="1052771" y="3910554"/>
          <a:ext cx="4328854" cy="370840"/>
        </p:xfrm>
        <a:graphic>
          <a:graphicData uri="http://schemas.openxmlformats.org/drawingml/2006/table">
            <a:tbl>
              <a:tblPr firstRow="1" bandRow="1">
                <a:tableStyleId>{5C22544A-7EE6-4342-B048-85BDC9FD1C3A}</a:tableStyleId>
              </a:tblPr>
              <a:tblGrid>
                <a:gridCol w="1041265">
                  <a:extLst>
                    <a:ext uri="{9D8B030D-6E8A-4147-A177-3AD203B41FA5}">
                      <a16:colId xmlns:a16="http://schemas.microsoft.com/office/drawing/2014/main" val="3712207903"/>
                    </a:ext>
                  </a:extLst>
                </a:gridCol>
                <a:gridCol w="1125414">
                  <a:extLst>
                    <a:ext uri="{9D8B030D-6E8A-4147-A177-3AD203B41FA5}">
                      <a16:colId xmlns:a16="http://schemas.microsoft.com/office/drawing/2014/main" val="1707454367"/>
                    </a:ext>
                  </a:extLst>
                </a:gridCol>
                <a:gridCol w="1209675">
                  <a:extLst>
                    <a:ext uri="{9D8B030D-6E8A-4147-A177-3AD203B41FA5}">
                      <a16:colId xmlns:a16="http://schemas.microsoft.com/office/drawing/2014/main" val="4141039224"/>
                    </a:ext>
                  </a:extLst>
                </a:gridCol>
                <a:gridCol w="952500">
                  <a:extLst>
                    <a:ext uri="{9D8B030D-6E8A-4147-A177-3AD203B41FA5}">
                      <a16:colId xmlns:a16="http://schemas.microsoft.com/office/drawing/2014/main" val="3263836923"/>
                    </a:ext>
                  </a:extLst>
                </a:gridCol>
              </a:tblGrid>
              <a:tr h="370840">
                <a:tc>
                  <a:txBody>
                    <a:bodyPr/>
                    <a:lstStyle/>
                    <a:p>
                      <a:pPr marL="0" algn="l" defTabSz="914400" rtl="0" eaLnBrk="1" latinLnBrk="0" hangingPunct="1"/>
                      <a:r>
                        <a:rPr lang="en-GB" sz="1200" b="0" u="none" kern="1200" dirty="0" smtClean="0">
                          <a:solidFill>
                            <a:schemeClr val="bg1"/>
                          </a:solidFill>
                          <a:latin typeface="+mn-lt"/>
                          <a:ea typeface="+mn-ea"/>
                          <a:cs typeface="+mn-cs"/>
                        </a:rPr>
                        <a:t>position</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driver_id</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driver_name</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session_id</a:t>
                      </a:r>
                      <a:endParaRPr lang="en-GB" sz="1200" b="1" u="sng"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
        <p:nvSpPr>
          <p:cNvPr id="12" name="TextBox 11"/>
          <p:cNvSpPr txBox="1"/>
          <p:nvPr/>
        </p:nvSpPr>
        <p:spPr>
          <a:xfrm>
            <a:off x="953712" y="4390852"/>
            <a:ext cx="703269" cy="369332"/>
          </a:xfrm>
          <a:prstGeom prst="rect">
            <a:avLst/>
          </a:prstGeom>
          <a:noFill/>
        </p:spPr>
        <p:txBody>
          <a:bodyPr wrap="none" rtlCol="0">
            <a:spAutoFit/>
          </a:bodyPr>
          <a:lstStyle/>
          <a:p>
            <a:r>
              <a:rPr lang="en-GB" dirty="0" smtClean="0"/>
              <a:t>Users</a:t>
            </a:r>
          </a:p>
        </p:txBody>
      </p:sp>
      <p:graphicFrame>
        <p:nvGraphicFramePr>
          <p:cNvPr id="13" name="Table 12"/>
          <p:cNvGraphicFramePr>
            <a:graphicFrameLocks noGrp="1"/>
          </p:cNvGraphicFramePr>
          <p:nvPr>
            <p:extLst>
              <p:ext uri="{D42A27DB-BD31-4B8C-83A1-F6EECF244321}">
                <p14:modId xmlns:p14="http://schemas.microsoft.com/office/powerpoint/2010/main" val="3900317154"/>
              </p:ext>
            </p:extLst>
          </p:nvPr>
        </p:nvGraphicFramePr>
        <p:xfrm>
          <a:off x="1048961" y="4750659"/>
          <a:ext cx="5313739" cy="370840"/>
        </p:xfrm>
        <a:graphic>
          <a:graphicData uri="http://schemas.openxmlformats.org/drawingml/2006/table">
            <a:tbl>
              <a:tblPr firstRow="1" bandRow="1">
                <a:tableStyleId>{5C22544A-7EE6-4342-B048-85BDC9FD1C3A}</a:tableStyleId>
              </a:tblPr>
              <a:tblGrid>
                <a:gridCol w="1046539">
                  <a:extLst>
                    <a:ext uri="{9D8B030D-6E8A-4147-A177-3AD203B41FA5}">
                      <a16:colId xmlns:a16="http://schemas.microsoft.com/office/drawing/2014/main" val="3712207903"/>
                    </a:ext>
                  </a:extLst>
                </a:gridCol>
                <a:gridCol w="1114425">
                  <a:extLst>
                    <a:ext uri="{9D8B030D-6E8A-4147-A177-3AD203B41FA5}">
                      <a16:colId xmlns:a16="http://schemas.microsoft.com/office/drawing/2014/main" val="1707454367"/>
                    </a:ext>
                  </a:extLst>
                </a:gridCol>
                <a:gridCol w="1209675">
                  <a:extLst>
                    <a:ext uri="{9D8B030D-6E8A-4147-A177-3AD203B41FA5}">
                      <a16:colId xmlns:a16="http://schemas.microsoft.com/office/drawing/2014/main" val="4141039224"/>
                    </a:ext>
                  </a:extLst>
                </a:gridCol>
                <a:gridCol w="962025">
                  <a:extLst>
                    <a:ext uri="{9D8B030D-6E8A-4147-A177-3AD203B41FA5}">
                      <a16:colId xmlns:a16="http://schemas.microsoft.com/office/drawing/2014/main" val="3263836923"/>
                    </a:ext>
                  </a:extLst>
                </a:gridCol>
                <a:gridCol w="981075">
                  <a:extLst>
                    <a:ext uri="{9D8B030D-6E8A-4147-A177-3AD203B41FA5}">
                      <a16:colId xmlns:a16="http://schemas.microsoft.com/office/drawing/2014/main" val="1418556056"/>
                    </a:ext>
                  </a:extLst>
                </a:gridCol>
              </a:tblGrid>
              <a:tr h="370840">
                <a:tc>
                  <a:txBody>
                    <a:bodyPr/>
                    <a:lstStyle/>
                    <a:p>
                      <a:pPr marL="0" algn="just" defTabSz="914400" rtl="0" eaLnBrk="1" latinLnBrk="0" hangingPunct="1"/>
                      <a:r>
                        <a:rPr lang="en-GB" sz="1200" b="0" u="none" kern="1200" dirty="0" err="1" smtClean="0">
                          <a:solidFill>
                            <a:schemeClr val="bg1"/>
                          </a:solidFill>
                          <a:latin typeface="+mn-lt"/>
                          <a:ea typeface="+mn-ea"/>
                          <a:cs typeface="+mn-cs"/>
                        </a:rPr>
                        <a:t>user_name</a:t>
                      </a:r>
                      <a:endParaRPr lang="en-GB" sz="1200" b="0" u="none" kern="1200" dirty="0">
                        <a:solidFill>
                          <a:schemeClr val="bg1"/>
                        </a:solidFill>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200" b="1" u="sng" kern="1200" dirty="0" err="1" smtClean="0">
                          <a:solidFill>
                            <a:schemeClr val="bg1"/>
                          </a:solidFill>
                          <a:latin typeface="+mn-lt"/>
                          <a:ea typeface="+mn-ea"/>
                          <a:cs typeface="+mn-cs"/>
                        </a:rPr>
                        <a:t>email_id</a:t>
                      </a:r>
                      <a:endParaRPr lang="en-GB" sz="1200" b="1" u="sng" kern="1200" dirty="0" smtClean="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password</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reg_date</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total_points</a:t>
                      </a:r>
                      <a:endParaRPr lang="en-GB" sz="1200" b="0" u="none"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
        <p:nvSpPr>
          <p:cNvPr id="14" name="TextBox 13"/>
          <p:cNvSpPr txBox="1"/>
          <p:nvPr/>
        </p:nvSpPr>
        <p:spPr>
          <a:xfrm>
            <a:off x="963237" y="5286202"/>
            <a:ext cx="759823" cy="369332"/>
          </a:xfrm>
          <a:prstGeom prst="rect">
            <a:avLst/>
          </a:prstGeom>
          <a:noFill/>
        </p:spPr>
        <p:txBody>
          <a:bodyPr wrap="none" rtlCol="0">
            <a:spAutoFit/>
          </a:bodyPr>
          <a:lstStyle/>
          <a:p>
            <a:r>
              <a:rPr lang="en-GB" dirty="0" smtClean="0"/>
              <a:t>Points</a:t>
            </a:r>
          </a:p>
        </p:txBody>
      </p:sp>
      <p:graphicFrame>
        <p:nvGraphicFramePr>
          <p:cNvPr id="15" name="Table 14"/>
          <p:cNvGraphicFramePr>
            <a:graphicFrameLocks noGrp="1"/>
          </p:cNvGraphicFramePr>
          <p:nvPr>
            <p:extLst>
              <p:ext uri="{D42A27DB-BD31-4B8C-83A1-F6EECF244321}">
                <p14:modId xmlns:p14="http://schemas.microsoft.com/office/powerpoint/2010/main" val="1237842371"/>
              </p:ext>
            </p:extLst>
          </p:nvPr>
        </p:nvGraphicFramePr>
        <p:xfrm>
          <a:off x="1058487" y="5636484"/>
          <a:ext cx="3389688" cy="370840"/>
        </p:xfrm>
        <a:graphic>
          <a:graphicData uri="http://schemas.openxmlformats.org/drawingml/2006/table">
            <a:tbl>
              <a:tblPr firstRow="1" bandRow="1">
                <a:tableStyleId>{5C22544A-7EE6-4342-B048-85BDC9FD1C3A}</a:tableStyleId>
              </a:tblPr>
              <a:tblGrid>
                <a:gridCol w="1027488">
                  <a:extLst>
                    <a:ext uri="{9D8B030D-6E8A-4147-A177-3AD203B41FA5}">
                      <a16:colId xmlns:a16="http://schemas.microsoft.com/office/drawing/2014/main" val="3712207903"/>
                    </a:ext>
                  </a:extLst>
                </a:gridCol>
                <a:gridCol w="1133475">
                  <a:extLst>
                    <a:ext uri="{9D8B030D-6E8A-4147-A177-3AD203B41FA5}">
                      <a16:colId xmlns:a16="http://schemas.microsoft.com/office/drawing/2014/main" val="1707454367"/>
                    </a:ext>
                  </a:extLst>
                </a:gridCol>
                <a:gridCol w="1228725">
                  <a:extLst>
                    <a:ext uri="{9D8B030D-6E8A-4147-A177-3AD203B41FA5}">
                      <a16:colId xmlns:a16="http://schemas.microsoft.com/office/drawing/2014/main" val="4141039224"/>
                    </a:ext>
                  </a:extLst>
                </a:gridCol>
              </a:tblGrid>
              <a:tr h="370840">
                <a:tc>
                  <a:txBody>
                    <a:bodyPr/>
                    <a:lstStyle/>
                    <a:p>
                      <a:pPr marL="0" algn="just" defTabSz="914400" rtl="0" eaLnBrk="1" latinLnBrk="0" hangingPunct="1"/>
                      <a:r>
                        <a:rPr lang="en-GB" sz="1200" b="1" u="sng" kern="1200" dirty="0" err="1" smtClean="0">
                          <a:solidFill>
                            <a:schemeClr val="bg1"/>
                          </a:solidFill>
                          <a:latin typeface="+mn-lt"/>
                          <a:ea typeface="+mn-ea"/>
                          <a:cs typeface="+mn-cs"/>
                        </a:rPr>
                        <a:t>email_id</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gp_name</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points</a:t>
                      </a:r>
                      <a:endParaRPr lang="en-GB" sz="1200" b="0" u="none"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Tree>
    <p:extLst>
      <p:ext uri="{BB962C8B-B14F-4D97-AF65-F5344CB8AC3E}">
        <p14:creationId xmlns:p14="http://schemas.microsoft.com/office/powerpoint/2010/main" val="303526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Tables’ Structure</a:t>
            </a:r>
            <a:endParaRPr lang="en-GB" dirty="0"/>
          </a:p>
        </p:txBody>
      </p:sp>
      <p:pic>
        <p:nvPicPr>
          <p:cNvPr id="5" name="Picture 4"/>
          <p:cNvPicPr>
            <a:picLocks noChangeAspect="1"/>
          </p:cNvPicPr>
          <p:nvPr/>
        </p:nvPicPr>
        <p:blipFill>
          <a:blip r:embed="rId2"/>
          <a:stretch>
            <a:fillRect/>
          </a:stretch>
        </p:blipFill>
        <p:spPr>
          <a:xfrm>
            <a:off x="681037" y="2100261"/>
            <a:ext cx="9722139" cy="1776413"/>
          </a:xfrm>
          <a:prstGeom prst="rect">
            <a:avLst/>
          </a:prstGeom>
        </p:spPr>
      </p:pic>
    </p:spTree>
    <p:extLst>
      <p:ext uri="{BB962C8B-B14F-4D97-AF65-F5344CB8AC3E}">
        <p14:creationId xmlns:p14="http://schemas.microsoft.com/office/powerpoint/2010/main" val="412640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Diagram</a:t>
            </a:r>
            <a:endParaRPr lang="en-GB" dirty="0"/>
          </a:p>
        </p:txBody>
      </p:sp>
    </p:spTree>
    <p:extLst>
      <p:ext uri="{BB962C8B-B14F-4D97-AF65-F5344CB8AC3E}">
        <p14:creationId xmlns:p14="http://schemas.microsoft.com/office/powerpoint/2010/main" val="3657089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120"/>
            <a:ext cx="10515600" cy="1325563"/>
          </a:xfrm>
        </p:spPr>
        <p:txBody>
          <a:bodyPr/>
          <a:lstStyle/>
          <a:p>
            <a:r>
              <a:rPr lang="en-GB" dirty="0" smtClean="0"/>
              <a:t>Tech Stack</a:t>
            </a:r>
            <a:endParaRPr lang="en-GB" dirty="0"/>
          </a:p>
        </p:txBody>
      </p:sp>
      <p:sp>
        <p:nvSpPr>
          <p:cNvPr id="3" name="Content Placeholder 2"/>
          <p:cNvSpPr>
            <a:spLocks noGrp="1"/>
          </p:cNvSpPr>
          <p:nvPr>
            <p:ph idx="1"/>
          </p:nvPr>
        </p:nvSpPr>
        <p:spPr>
          <a:xfrm>
            <a:off x="838200" y="1401675"/>
            <a:ext cx="10515600" cy="4674929"/>
          </a:xfrm>
        </p:spPr>
        <p:txBody>
          <a:bodyPr>
            <a:normAutofit fontScale="70000" lnSpcReduction="20000"/>
          </a:bodyPr>
          <a:lstStyle/>
          <a:p>
            <a:r>
              <a:rPr lang="en-GB" dirty="0" smtClean="0"/>
              <a:t>Database</a:t>
            </a:r>
          </a:p>
          <a:p>
            <a:pPr lvl="1"/>
            <a:r>
              <a:rPr lang="en-GB" dirty="0" smtClean="0"/>
              <a:t>MySQL v5.6.21</a:t>
            </a:r>
          </a:p>
          <a:p>
            <a:r>
              <a:rPr lang="en-GB" dirty="0" smtClean="0"/>
              <a:t>Frontend</a:t>
            </a:r>
          </a:p>
          <a:p>
            <a:pPr lvl="1"/>
            <a:r>
              <a:rPr lang="en-GB" dirty="0" smtClean="0"/>
              <a:t>HTML</a:t>
            </a:r>
          </a:p>
          <a:p>
            <a:pPr lvl="1"/>
            <a:r>
              <a:rPr lang="en-GB" dirty="0" smtClean="0"/>
              <a:t>CSS</a:t>
            </a:r>
          </a:p>
          <a:p>
            <a:pPr lvl="1"/>
            <a:r>
              <a:rPr lang="en-GB" dirty="0" smtClean="0"/>
              <a:t>JavaScript</a:t>
            </a:r>
          </a:p>
          <a:p>
            <a:r>
              <a:rPr lang="en-GB" dirty="0" smtClean="0"/>
              <a:t>Backend</a:t>
            </a:r>
          </a:p>
          <a:p>
            <a:pPr lvl="1"/>
            <a:r>
              <a:rPr lang="en-GB" dirty="0" smtClean="0"/>
              <a:t>PHP</a:t>
            </a:r>
          </a:p>
          <a:p>
            <a:r>
              <a:rPr lang="en-GB" dirty="0" smtClean="0"/>
              <a:t>Server</a:t>
            </a:r>
          </a:p>
          <a:p>
            <a:pPr lvl="1"/>
            <a:r>
              <a:rPr lang="en-GB" dirty="0" smtClean="0"/>
              <a:t>Apache</a:t>
            </a:r>
          </a:p>
          <a:p>
            <a:r>
              <a:rPr lang="en-GB" dirty="0" smtClean="0"/>
              <a:t>Libraries</a:t>
            </a:r>
          </a:p>
          <a:p>
            <a:pPr lvl="1"/>
            <a:r>
              <a:rPr lang="en-GB" dirty="0" smtClean="0"/>
              <a:t>JQuery</a:t>
            </a:r>
          </a:p>
          <a:p>
            <a:pPr lvl="1"/>
            <a:r>
              <a:rPr lang="en-GB" dirty="0" smtClean="0"/>
              <a:t>PureCSS.io</a:t>
            </a:r>
          </a:p>
          <a:p>
            <a:r>
              <a:rPr lang="en-GB" dirty="0" smtClean="0"/>
              <a:t>Revision Control</a:t>
            </a:r>
          </a:p>
          <a:p>
            <a:pPr lvl="1"/>
            <a:r>
              <a:rPr lang="en-GB" dirty="0" smtClean="0"/>
              <a:t>Git</a:t>
            </a:r>
          </a:p>
          <a:p>
            <a:pPr lvl="1"/>
            <a:r>
              <a:rPr lang="en-GB" dirty="0" smtClean="0"/>
              <a:t>Desktop GitHub</a:t>
            </a:r>
          </a:p>
        </p:txBody>
      </p:sp>
    </p:spTree>
    <p:extLst>
      <p:ext uri="{BB962C8B-B14F-4D97-AF65-F5344CB8AC3E}">
        <p14:creationId xmlns:p14="http://schemas.microsoft.com/office/powerpoint/2010/main" val="104402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865" y="2651125"/>
            <a:ext cx="2570019" cy="1325563"/>
          </a:xfrm>
        </p:spPr>
        <p:txBody>
          <a:bodyPr/>
          <a:lstStyle/>
          <a:p>
            <a:pPr algn="ctr"/>
            <a:r>
              <a:rPr lang="en-GB" dirty="0" smtClean="0"/>
              <a:t>DEMO</a:t>
            </a:r>
            <a:endParaRPr lang="en-GB" dirty="0"/>
          </a:p>
        </p:txBody>
      </p:sp>
    </p:spTree>
    <p:extLst>
      <p:ext uri="{BB962C8B-B14F-4D97-AF65-F5344CB8AC3E}">
        <p14:creationId xmlns:p14="http://schemas.microsoft.com/office/powerpoint/2010/main" val="3362584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TotalTime>
  <Words>316</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F1 – Race Prediction</vt:lpstr>
      <vt:lpstr>Background - F1 Racing</vt:lpstr>
      <vt:lpstr>Workflow</vt:lpstr>
      <vt:lpstr>How are points rewarded?</vt:lpstr>
      <vt:lpstr>Schema</vt:lpstr>
      <vt:lpstr>Tables’ Structure</vt:lpstr>
      <vt:lpstr>E-R Diagram</vt:lpstr>
      <vt:lpstr>Tech Stack</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F1 – Race Prediction</dc:title>
  <dc:creator>Vishal Gauba</dc:creator>
  <cp:lastModifiedBy>Vishal Gauba</cp:lastModifiedBy>
  <cp:revision>39</cp:revision>
  <dcterms:created xsi:type="dcterms:W3CDTF">2016-04-22T11:58:41Z</dcterms:created>
  <dcterms:modified xsi:type="dcterms:W3CDTF">2016-04-23T08:04:02Z</dcterms:modified>
</cp:coreProperties>
</file>