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8" r:id="rId4"/>
    <p:sldId id="259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349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1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5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4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40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64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12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9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55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55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4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47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D1B8-1774-4925-B1E0-F3B3AB632F2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8E94-7911-48F0-810D-D36887EDBC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783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4903D"/>
            </a:gs>
            <a:gs pos="0">
              <a:srgbClr val="00642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51D47A5-5EC4-7C5E-75CE-0F07653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BEE307-2036-C0BD-B942-0619A367CA44}"/>
              </a:ext>
            </a:extLst>
          </p:cNvPr>
          <p:cNvSpPr txBox="1"/>
          <p:nvPr/>
        </p:nvSpPr>
        <p:spPr>
          <a:xfrm>
            <a:off x="2865782" y="589721"/>
            <a:ext cx="6460436" cy="144655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BIOLOGIA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1726E4-ED0A-2AB6-8120-65CBC4D9DA69}"/>
              </a:ext>
            </a:extLst>
          </p:cNvPr>
          <p:cNvSpPr txBox="1"/>
          <p:nvPr/>
        </p:nvSpPr>
        <p:spPr>
          <a:xfrm>
            <a:off x="119268" y="6268278"/>
            <a:ext cx="538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Feito por: João Gabriel Monteiro Pacheco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FDB738-0B11-CB2E-C920-56F117C59AD1}"/>
              </a:ext>
            </a:extLst>
          </p:cNvPr>
          <p:cNvSpPr txBox="1"/>
          <p:nvPr/>
        </p:nvSpPr>
        <p:spPr>
          <a:xfrm>
            <a:off x="3750365" y="2828835"/>
            <a:ext cx="4691270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MEIOSE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4903D"/>
            </a:gs>
            <a:gs pos="0">
              <a:srgbClr val="00642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51D47A5-5EC4-7C5E-75CE-0F07653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BEE307-2036-C0BD-B942-0619A367CA44}"/>
              </a:ext>
            </a:extLst>
          </p:cNvPr>
          <p:cNvSpPr txBox="1"/>
          <p:nvPr/>
        </p:nvSpPr>
        <p:spPr>
          <a:xfrm>
            <a:off x="2865782" y="589721"/>
            <a:ext cx="6460436" cy="144655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BIOLOGIA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1726E4-ED0A-2AB6-8120-65CBC4D9DA69}"/>
              </a:ext>
            </a:extLst>
          </p:cNvPr>
          <p:cNvSpPr txBox="1"/>
          <p:nvPr/>
        </p:nvSpPr>
        <p:spPr>
          <a:xfrm>
            <a:off x="119268" y="6268278"/>
            <a:ext cx="538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Feito por: João Gabriel Monteiro Pacheco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FDB738-0B11-CB2E-C920-56F117C59AD1}"/>
              </a:ext>
            </a:extLst>
          </p:cNvPr>
          <p:cNvSpPr txBox="1"/>
          <p:nvPr/>
        </p:nvSpPr>
        <p:spPr>
          <a:xfrm>
            <a:off x="3750365" y="2828835"/>
            <a:ext cx="4691270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MEIOSE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13F6387-46E0-35EB-5B3C-60B8B8178DE8}"/>
              </a:ext>
            </a:extLst>
          </p:cNvPr>
          <p:cNvSpPr txBox="1"/>
          <p:nvPr/>
        </p:nvSpPr>
        <p:spPr>
          <a:xfrm>
            <a:off x="6676742" y="5088634"/>
            <a:ext cx="5298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E mais umas coisinhas...</a:t>
            </a:r>
          </a:p>
        </p:txBody>
      </p:sp>
    </p:spTree>
    <p:extLst>
      <p:ext uri="{BB962C8B-B14F-4D97-AF65-F5344CB8AC3E}">
        <p14:creationId xmlns:p14="http://schemas.microsoft.com/office/powerpoint/2010/main" val="128415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479F86D-93A2-6653-CB0D-DE9096613D1D}"/>
              </a:ext>
            </a:extLst>
          </p:cNvPr>
          <p:cNvSpPr txBox="1"/>
          <p:nvPr/>
        </p:nvSpPr>
        <p:spPr>
          <a:xfrm>
            <a:off x="304800" y="225287"/>
            <a:ext cx="89306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 que é a Meiose 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F1D5FD-3DAD-7A7D-4FAF-432F70D832B8}"/>
              </a:ext>
            </a:extLst>
          </p:cNvPr>
          <p:cNvSpPr txBox="1"/>
          <p:nvPr/>
        </p:nvSpPr>
        <p:spPr>
          <a:xfrm>
            <a:off x="653735" y="1972300"/>
            <a:ext cx="39868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Além da Meiose, também temos a Mitose, onde as duas são tipos de divisão celular, responsáveis pela criação de novas </a:t>
            </a:r>
          </a:p>
          <a:p>
            <a:pPr algn="just"/>
            <a:r>
              <a:rPr lang="pt-BR" sz="2800" dirty="0"/>
              <a:t>células e garantem que o número de cromossomos nos seres vivos seja sempre contínuo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355984-8111-03D3-6E12-38FA0CE9F69C}"/>
              </a:ext>
            </a:extLst>
          </p:cNvPr>
          <p:cNvSpPr txBox="1"/>
          <p:nvPr/>
        </p:nvSpPr>
        <p:spPr>
          <a:xfrm>
            <a:off x="7551422" y="1972300"/>
            <a:ext cx="4328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Mas no caso da Meiose , ela é responsável pela formação dos gametas </a:t>
            </a:r>
            <a:r>
              <a:rPr lang="pt-BR" sz="2800" dirty="0" err="1"/>
              <a:t>haplóides</a:t>
            </a:r>
            <a:r>
              <a:rPr lang="pt-BR" sz="2800" dirty="0"/>
              <a:t> com 23 cromossomos, que levam a metade de informações genéticas do ser vivo.</a:t>
            </a:r>
          </a:p>
        </p:txBody>
      </p:sp>
    </p:spTree>
    <p:extLst>
      <p:ext uri="{BB962C8B-B14F-4D97-AF65-F5344CB8AC3E}">
        <p14:creationId xmlns:p14="http://schemas.microsoft.com/office/powerpoint/2010/main" val="398191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1574A7C-F0D4-C9AE-2313-BC7E503C39FA}"/>
              </a:ext>
            </a:extLst>
          </p:cNvPr>
          <p:cNvSpPr txBox="1"/>
          <p:nvPr/>
        </p:nvSpPr>
        <p:spPr>
          <a:xfrm>
            <a:off x="274320" y="251460"/>
            <a:ext cx="8071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INDO MAIS A FUNDO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7DF662-0E9B-F23D-E531-46F783A5DE8C}"/>
              </a:ext>
            </a:extLst>
          </p:cNvPr>
          <p:cNvSpPr txBox="1"/>
          <p:nvPr/>
        </p:nvSpPr>
        <p:spPr>
          <a:xfrm>
            <a:off x="498730" y="2188815"/>
            <a:ext cx="3667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Esse processo da Meiose é dividido em “fases”, para formar células com um lote de haploide de cromossomos</a:t>
            </a:r>
            <a:r>
              <a:rPr lang="pt-BR" dirty="0"/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2D339E-501B-93B6-081F-9C97DA55AF18}"/>
              </a:ext>
            </a:extLst>
          </p:cNvPr>
          <p:cNvSpPr txBox="1"/>
          <p:nvPr/>
        </p:nvSpPr>
        <p:spPr>
          <a:xfrm>
            <a:off x="4937760" y="1309092"/>
            <a:ext cx="661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Fases essas que são nomeadas de meiose I e meiose II, onde cada uma delas possui tanto um prófase, metáfase, anáfase, telófase e uma citocinese. Embora semelhantes, existem eventos que só acontecem na meiose.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CFB4A4-2FB6-F452-B4BE-06769FA09F75}"/>
              </a:ext>
            </a:extLst>
          </p:cNvPr>
          <p:cNvSpPr txBox="1"/>
          <p:nvPr/>
        </p:nvSpPr>
        <p:spPr>
          <a:xfrm>
            <a:off x="4937760" y="2673905"/>
            <a:ext cx="6612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Após a duplicação cromossômica, se inicia o evento meiótico com a prófase I, onde o material genético se condensa e começa a se ligar aos microtúbulos. No processo os cromossomos homólogos (possuem mesmo tamanho e genes para a mesma característica, como a cor da pele) são posicionados um do lado do outro. Enquanto acontece esse pareamento dos cromossomos, eles podem trocar de informações genéticas entre si, etapa essa conhecida como crossing-over.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Significa que cromátides homólogas podem trocar genes e adquirir novas configurações. De certa forma, essa mistura das informações genéticas permite que genes diferentes interajam entre si e garantem uma variabilidade de características para os indivíduos.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AA805C1-436E-6F98-C0EA-300CD73C3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0" y="4526280"/>
            <a:ext cx="3954780" cy="14716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E0E55C3-4C30-AD49-3BE1-E7CE1402A6D8}"/>
              </a:ext>
            </a:extLst>
          </p:cNvPr>
          <p:cNvSpPr txBox="1"/>
          <p:nvPr/>
        </p:nvSpPr>
        <p:spPr>
          <a:xfrm>
            <a:off x="2396055" y="5997892"/>
            <a:ext cx="191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ilustrativa</a:t>
            </a:r>
          </a:p>
        </p:txBody>
      </p:sp>
    </p:spTree>
    <p:extLst>
      <p:ext uri="{BB962C8B-B14F-4D97-AF65-F5344CB8AC3E}">
        <p14:creationId xmlns:p14="http://schemas.microsoft.com/office/powerpoint/2010/main" val="36099278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1574A7C-F0D4-C9AE-2313-BC7E503C39FA}"/>
              </a:ext>
            </a:extLst>
          </p:cNvPr>
          <p:cNvSpPr txBox="1"/>
          <p:nvPr/>
        </p:nvSpPr>
        <p:spPr>
          <a:xfrm>
            <a:off x="274320" y="251460"/>
            <a:ext cx="9379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INDO MAIS A FUNDO (2)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23B4D4-144D-B766-CB7F-9961BFAA9585}"/>
              </a:ext>
            </a:extLst>
          </p:cNvPr>
          <p:cNvSpPr txBox="1"/>
          <p:nvPr/>
        </p:nvSpPr>
        <p:spPr>
          <a:xfrm>
            <a:off x="274320" y="1582340"/>
            <a:ext cx="4754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Depois desse momento, se inicia a metáfase I e além disso os cromossomos mudam sua posição para o meio da placa celular. Sempre importante perceber também que cada cromossomo homólogo está relacionado com a extremidade “oposta” da célula.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causa desse fator, durante a anáfase I ocorre a divisão do material genético, de forma que cada “polo celular” terá um cromossomo homólogo. E por último e não menos importante  a telófase e a citocinese auxiliam o nascimento de duas células </a:t>
            </a:r>
            <a:r>
              <a:rPr lang="pt-BR" dirty="0" err="1"/>
              <a:t>haplóides</a:t>
            </a:r>
            <a:r>
              <a:rPr lang="pt-BR" dirty="0"/>
              <a:t>, com a metade de números de cromossomos da célula mãe.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04C0A2-CED0-E856-656E-305B68442F23}"/>
              </a:ext>
            </a:extLst>
          </p:cNvPr>
          <p:cNvSpPr txBox="1"/>
          <p:nvPr/>
        </p:nvSpPr>
        <p:spPr>
          <a:xfrm>
            <a:off x="5623560" y="1568410"/>
            <a:ext cx="6294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 a partir desse ponto se inicia a “meio II”. Mas agora a prófase II promove uma nova condensação dos cromossomos nas células haploides. Onde não há replicação do material genético e o processo começa a se encaminhar para a metáfase II, que é quando o material genético se posiciona no centro do citoplasma celular. Então as estruturas celulares iniciam a anáfase e então cada cromossomo é dividido em 2 cromátides, depois a telófase II  forma dois polos haploides com cromossomos simples, com a divisão citoplasmática da </a:t>
            </a:r>
            <a:r>
              <a:rPr lang="pt-BR" dirty="0" err="1"/>
              <a:t>citonese</a:t>
            </a:r>
            <a:r>
              <a:rPr lang="pt-BR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32AD69-E53C-4577-B128-9DCBBBF23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70" y="4523064"/>
            <a:ext cx="4229099" cy="20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394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4D9085-CF3F-545E-8375-5224295F6176}"/>
              </a:ext>
            </a:extLst>
          </p:cNvPr>
          <p:cNvSpPr txBox="1"/>
          <p:nvPr/>
        </p:nvSpPr>
        <p:spPr>
          <a:xfrm>
            <a:off x="274320" y="228600"/>
            <a:ext cx="11285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DIFERENÇAS ENTRE MEIOSE E MITOSE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7F8B69-C7B8-B896-5538-8F1A2536B89D}"/>
              </a:ext>
            </a:extLst>
          </p:cNvPr>
          <p:cNvSpPr/>
          <p:nvPr/>
        </p:nvSpPr>
        <p:spPr>
          <a:xfrm>
            <a:off x="453205" y="1348740"/>
            <a:ext cx="3668221" cy="5052060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68D8A7-D302-2A09-DCE3-4DF73EBA4D3C}"/>
              </a:ext>
            </a:extLst>
          </p:cNvPr>
          <p:cNvSpPr txBox="1"/>
          <p:nvPr/>
        </p:nvSpPr>
        <p:spPr>
          <a:xfrm>
            <a:off x="531402" y="1497495"/>
            <a:ext cx="351182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 Black" panose="020B0A04020102020204" pitchFamily="34" charset="0"/>
              </a:rPr>
              <a:t>Mitose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Uma única divisão celular.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Forma duas células diploides idênticas.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Não garante variabilidade genética.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Chamado de processo equacional, porque forma células com a mesma quantidade de material genético.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Ocorre em células somáticas ou autossômicas.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A anáfase separa cromátides irmãs.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Garante o desenvolvimento, crescimento e reparo das células em plantas e animais.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8EBC86-C667-A425-9B69-A87299C383B7}"/>
              </a:ext>
            </a:extLst>
          </p:cNvPr>
          <p:cNvSpPr/>
          <p:nvPr/>
        </p:nvSpPr>
        <p:spPr>
          <a:xfrm>
            <a:off x="7891689" y="1309535"/>
            <a:ext cx="3668221" cy="5052060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2A70BF-9555-92C7-8B44-8FB9005CA333}"/>
              </a:ext>
            </a:extLst>
          </p:cNvPr>
          <p:cNvSpPr txBox="1"/>
          <p:nvPr/>
        </p:nvSpPr>
        <p:spPr>
          <a:xfrm>
            <a:off x="7969886" y="1458290"/>
            <a:ext cx="351182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>
                <a:latin typeface="Arial Black" panose="020B0A04020102020204" pitchFamily="34" charset="0"/>
              </a:rPr>
              <a:t>Meiose</a:t>
            </a:r>
            <a:endParaRPr lang="pt-BR" sz="2800" b="1" dirty="0">
              <a:latin typeface="Arial Black" panose="020B0A04020102020204" pitchFamily="34" charset="0"/>
            </a:endParaRPr>
          </a:p>
          <a:p>
            <a:endParaRPr lang="pt-BR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Duas divisões celulares.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Forma quatro células haploides.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Garante variabilidade genética por meio do crossing-over que ocorre na prófase I.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Processo reducional, porque forma células haploides a partir de células diploides.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Ocorre nas células germinativas, como nos óvulos e espermatozoides.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	A anáfase I </a:t>
            </a:r>
            <a:r>
              <a:rPr lang="pt-BR" sz="1200" dirty="0" err="1">
                <a:latin typeface="Arial Black" panose="020B0A04020102020204" pitchFamily="34" charset="0"/>
              </a:rPr>
              <a:t>separá</a:t>
            </a:r>
            <a:r>
              <a:rPr lang="pt-BR" sz="1200" dirty="0">
                <a:latin typeface="Arial Black" panose="020B0A04020102020204" pitchFamily="34" charset="0"/>
              </a:rPr>
              <a:t> cromossomos homólogos e a anáfase II separa cromátides irmãs.</a:t>
            </a:r>
          </a:p>
          <a:p>
            <a:pPr algn="ctr"/>
            <a:endParaRPr lang="pt-BR" sz="1200" dirty="0">
              <a:latin typeface="Arial Black" panose="020B0A04020102020204" pitchFamily="34" charset="0"/>
            </a:endParaRPr>
          </a:p>
          <a:p>
            <a:pPr algn="ctr"/>
            <a:r>
              <a:rPr lang="pt-BR" sz="1200" dirty="0">
                <a:latin typeface="Arial Black" panose="020B0A04020102020204" pitchFamily="34" charset="0"/>
              </a:rPr>
              <a:t>Garante a reprodução e propagação da espécie.</a:t>
            </a:r>
          </a:p>
        </p:txBody>
      </p:sp>
    </p:spTree>
    <p:extLst>
      <p:ext uri="{BB962C8B-B14F-4D97-AF65-F5344CB8AC3E}">
        <p14:creationId xmlns:p14="http://schemas.microsoft.com/office/powerpoint/2010/main" val="35194068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4183B15-F973-212A-D49E-898311E4C862}"/>
              </a:ext>
            </a:extLst>
          </p:cNvPr>
          <p:cNvSpPr txBox="1"/>
          <p:nvPr/>
        </p:nvSpPr>
        <p:spPr>
          <a:xfrm>
            <a:off x="3663950" y="2151727"/>
            <a:ext cx="486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Isso é tudo que “EU” tenho a dizer sobre a Meiose e oque ela é, como ela funciona e algumas diferenças a seu semelhante </a:t>
            </a:r>
          </a:p>
        </p:txBody>
      </p:sp>
    </p:spTree>
    <p:extLst>
      <p:ext uri="{BB962C8B-B14F-4D97-AF65-F5344CB8AC3E}">
        <p14:creationId xmlns:p14="http://schemas.microsoft.com/office/powerpoint/2010/main" val="1399948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158FDA-2C82-DE8C-B669-8AFA30762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79" y="342900"/>
            <a:ext cx="9763042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650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Flame Off</dc:creator>
  <cp:lastModifiedBy>Flame Off</cp:lastModifiedBy>
  <cp:revision>9</cp:revision>
  <dcterms:created xsi:type="dcterms:W3CDTF">2022-12-20T21:59:33Z</dcterms:created>
  <dcterms:modified xsi:type="dcterms:W3CDTF">2022-12-21T02:55:28Z</dcterms:modified>
</cp:coreProperties>
</file>