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9.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10.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5" r:id="rId2"/>
    <p:sldMasterId id="2147483711" r:id="rId3"/>
    <p:sldMasterId id="2147483749" r:id="rId4"/>
    <p:sldMasterId id="2147483763" r:id="rId5"/>
    <p:sldMasterId id="2147483776" r:id="rId6"/>
    <p:sldMasterId id="2147483788" r:id="rId7"/>
    <p:sldMasterId id="2147483800" r:id="rId8"/>
    <p:sldMasterId id="2147483814" r:id="rId9"/>
    <p:sldMasterId id="2147483827" r:id="rId10"/>
    <p:sldMasterId id="2147483840" r:id="rId11"/>
    <p:sldMasterId id="2147483857" r:id="rId12"/>
  </p:sldMasterIdLst>
  <p:notesMasterIdLst>
    <p:notesMasterId r:id="rId67"/>
  </p:notesMasterIdLst>
  <p:sldIdLst>
    <p:sldId id="316" r:id="rId13"/>
    <p:sldId id="482" r:id="rId14"/>
    <p:sldId id="483" r:id="rId15"/>
    <p:sldId id="427" r:id="rId16"/>
    <p:sldId id="428" r:id="rId17"/>
    <p:sldId id="429" r:id="rId18"/>
    <p:sldId id="404" r:id="rId19"/>
    <p:sldId id="405" r:id="rId20"/>
    <p:sldId id="406" r:id="rId21"/>
    <p:sldId id="407" r:id="rId22"/>
    <p:sldId id="408" r:id="rId23"/>
    <p:sldId id="409" r:id="rId24"/>
    <p:sldId id="411" r:id="rId25"/>
    <p:sldId id="412" r:id="rId26"/>
    <p:sldId id="413" r:id="rId27"/>
    <p:sldId id="414" r:id="rId28"/>
    <p:sldId id="484" r:id="rId29"/>
    <p:sldId id="430" r:id="rId30"/>
    <p:sldId id="432" r:id="rId31"/>
    <p:sldId id="433" r:id="rId32"/>
    <p:sldId id="434" r:id="rId33"/>
    <p:sldId id="435" r:id="rId34"/>
    <p:sldId id="436" r:id="rId35"/>
    <p:sldId id="437" r:id="rId36"/>
    <p:sldId id="486" r:id="rId37"/>
    <p:sldId id="488" r:id="rId38"/>
    <p:sldId id="498" r:id="rId39"/>
    <p:sldId id="499" r:id="rId40"/>
    <p:sldId id="500" r:id="rId41"/>
    <p:sldId id="501" r:id="rId42"/>
    <p:sldId id="502" r:id="rId43"/>
    <p:sldId id="490" r:id="rId44"/>
    <p:sldId id="491" r:id="rId45"/>
    <p:sldId id="492" r:id="rId46"/>
    <p:sldId id="493" r:id="rId47"/>
    <p:sldId id="494" r:id="rId48"/>
    <p:sldId id="495" r:id="rId49"/>
    <p:sldId id="496" r:id="rId50"/>
    <p:sldId id="497" r:id="rId51"/>
    <p:sldId id="503" r:id="rId52"/>
    <p:sldId id="504" r:id="rId53"/>
    <p:sldId id="505" r:id="rId54"/>
    <p:sldId id="506" r:id="rId55"/>
    <p:sldId id="507" r:id="rId56"/>
    <p:sldId id="508" r:id="rId57"/>
    <p:sldId id="475" r:id="rId58"/>
    <p:sldId id="476" r:id="rId59"/>
    <p:sldId id="477" r:id="rId60"/>
    <p:sldId id="478" r:id="rId61"/>
    <p:sldId id="479" r:id="rId62"/>
    <p:sldId id="481" r:id="rId63"/>
    <p:sldId id="480" r:id="rId64"/>
    <p:sldId id="487" r:id="rId65"/>
    <p:sldId id="474"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9944" autoAdjust="0"/>
    <p:restoredTop sz="96273" autoAdjust="0"/>
  </p:normalViewPr>
  <p:slideViewPr>
    <p:cSldViewPr>
      <p:cViewPr varScale="1">
        <p:scale>
          <a:sx n="79" d="100"/>
          <a:sy n="79" d="100"/>
        </p:scale>
        <p:origin x="-749" y="-77"/>
      </p:cViewPr>
      <p:guideLst>
        <p:guide orient="horz" pos="2160"/>
        <p:guide pos="288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5" Type="http://schemas.openxmlformats.org/officeDocument/2006/relationships/slideMaster" Target="slideMasters/slideMaster5.xml"/><Relationship Id="rId61" Type="http://schemas.openxmlformats.org/officeDocument/2006/relationships/slide" Target="slides/slide49.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notesMaster" Target="notesMasters/notesMaster1.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D85225-5734-4914-BC8E-8477B9C15ADD}" type="datetimeFigureOut">
              <a:rPr lang="zh-CN" altLang="en-US" smtClean="0"/>
              <a:pPr/>
              <a:t>2013/9/11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9671BB-4B84-4AFE-AD6B-E13076ECCE2E}" type="slidenum">
              <a:rPr lang="zh-CN" altLang="en-US" smtClean="0"/>
              <a:pPr/>
              <a:t>‹#›</a:t>
            </a:fld>
            <a:endParaRPr lang="zh-CN" altLang="en-US"/>
          </a:p>
        </p:txBody>
      </p:sp>
    </p:spTree>
    <p:extLst>
      <p:ext uri="{BB962C8B-B14F-4D97-AF65-F5344CB8AC3E}">
        <p14:creationId xmlns:p14="http://schemas.microsoft.com/office/powerpoint/2010/main" val="1195237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Field-effect_transistor"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en.wikipedia.org/wiki/MOSFET" TargetMode="External"/><Relationship Id="rId4" Type="http://schemas.openxmlformats.org/officeDocument/2006/relationships/hyperlink" Target="http://en.wikipedia.org/wiki/Semiconductor"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Semiconductor" TargetMode="External"/><Relationship Id="rId13" Type="http://schemas.openxmlformats.org/officeDocument/2006/relationships/hyperlink" Target="http://en.wikipedia.org/wiki/Process_technology" TargetMode="External"/><Relationship Id="rId3" Type="http://schemas.openxmlformats.org/officeDocument/2006/relationships/hyperlink" Target="http://en.wikipedia.org/wiki/Transistor" TargetMode="External"/><Relationship Id="rId7" Type="http://schemas.openxmlformats.org/officeDocument/2006/relationships/hyperlink" Target="http://en.wikipedia.org/wiki/Charge_carrier" TargetMode="External"/><Relationship Id="rId12" Type="http://schemas.openxmlformats.org/officeDocument/2006/relationships/hyperlink" Target="http://en.wikipedia.org/wiki/Integrated_circuit" TargetMode="External"/><Relationship Id="rId2" Type="http://schemas.openxmlformats.org/officeDocument/2006/relationships/slide" Target="../slides/slide10.xml"/><Relationship Id="rId16" Type="http://schemas.openxmlformats.org/officeDocument/2006/relationships/hyperlink" Target="http://en.wikipedia.org/wiki/Voltage" TargetMode="External"/><Relationship Id="rId1" Type="http://schemas.openxmlformats.org/officeDocument/2006/relationships/notesMaster" Target="../notesMasters/notesMaster1.xml"/><Relationship Id="rId6" Type="http://schemas.openxmlformats.org/officeDocument/2006/relationships/hyperlink" Target="http://en.wikipedia.org/wiki/Channel_(transistors)" TargetMode="External"/><Relationship Id="rId11" Type="http://schemas.openxmlformats.org/officeDocument/2006/relationships/hyperlink" Target="http://en.wikipedia.org/wiki/Digital" TargetMode="External"/><Relationship Id="rId5" Type="http://schemas.openxmlformats.org/officeDocument/2006/relationships/hyperlink" Target="http://en.wikipedia.org/wiki/Electrical_conductivity" TargetMode="External"/><Relationship Id="rId15" Type="http://schemas.openxmlformats.org/officeDocument/2006/relationships/hyperlink" Target="http://en.wikipedia.org/wiki/Gate" TargetMode="External"/><Relationship Id="rId10" Type="http://schemas.openxmlformats.org/officeDocument/2006/relationships/hyperlink" Target="http://en.wikipedia.org/wiki/CMOS" TargetMode="External"/><Relationship Id="rId4" Type="http://schemas.openxmlformats.org/officeDocument/2006/relationships/hyperlink" Target="http://en.wikipedia.org/wiki/Electric_field" TargetMode="External"/><Relationship Id="rId9" Type="http://schemas.openxmlformats.org/officeDocument/2006/relationships/hyperlink" Target="http://en.wikipedia.org/wiki/MOSFET" TargetMode="External"/><Relationship Id="rId14" Type="http://schemas.openxmlformats.org/officeDocument/2006/relationships/hyperlink" Target="http://en.wikipedia.org/wiki/Electrical_resistanc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B3AECDE3-4987-42AC-BE65-E8206306E200}" type="slidenum">
              <a:rPr lang="en-US" altLang="zh-CN" sz="1200">
                <a:solidFill>
                  <a:prstClr val="black"/>
                </a:solidFill>
              </a:rPr>
              <a:pPr eaLnBrk="1" hangingPunct="1"/>
              <a:t>1</a:t>
            </a:fld>
            <a:endParaRPr lang="en-US" altLang="zh-CN" sz="1200">
              <a:solidFill>
                <a:prstClr val="black"/>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Top</a:t>
            </a:r>
          </a:p>
          <a:p>
            <a:pPr eaLnBrk="1" hangingPunct="1">
              <a:spcBef>
                <a:spcPct val="0"/>
              </a:spcBef>
            </a:pPr>
            <a:r>
              <a:rPr lang="en-US" dirty="0" smtClean="0"/>
              <a:t>X = 0v Y</a:t>
            </a:r>
            <a:r>
              <a:rPr lang="en-US" baseline="0" dirty="0" smtClean="0"/>
              <a:t> = 0V both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0V both open bottom</a:t>
            </a:r>
          </a:p>
          <a:p>
            <a:pPr eaLnBrk="1" hangingPunct="1">
              <a:spcBef>
                <a:spcPct val="0"/>
              </a:spcBef>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in series open</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1st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1</a:t>
            </a:r>
            <a:r>
              <a:rPr lang="en-US" baseline="30000" dirty="0" smtClean="0"/>
              <a:t>st</a:t>
            </a:r>
            <a:r>
              <a:rPr lang="en-US" baseline="0" dirty="0" smtClean="0"/>
              <a:t> in series open</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3V both open on top</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both closed, so Z = 0v</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eaLnBrk="1" hangingPunct="1">
              <a:spcBef>
                <a:spcPct val="0"/>
              </a:spcBef>
            </a:pPr>
            <a:endParaRPr lang="en-US" dirty="0"/>
          </a:p>
        </p:txBody>
      </p:sp>
      <p:sp>
        <p:nvSpPr>
          <p:cNvPr id="37891"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Top</a:t>
            </a:r>
          </a:p>
          <a:p>
            <a:pPr eaLnBrk="1" hangingPunct="1">
              <a:spcBef>
                <a:spcPct val="0"/>
              </a:spcBef>
            </a:pPr>
            <a:r>
              <a:rPr lang="en-US" dirty="0" smtClean="0"/>
              <a:t>X = 0v Y</a:t>
            </a:r>
            <a:r>
              <a:rPr lang="en-US" baseline="0" dirty="0" smtClean="0"/>
              <a:t> = 0V both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0V both open bottom</a:t>
            </a:r>
          </a:p>
          <a:p>
            <a:pPr eaLnBrk="1" hangingPunct="1">
              <a:spcBef>
                <a:spcPct val="0"/>
              </a:spcBef>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in series open</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1st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1</a:t>
            </a:r>
            <a:r>
              <a:rPr lang="en-US" baseline="30000" dirty="0" smtClean="0"/>
              <a:t>st</a:t>
            </a:r>
            <a:r>
              <a:rPr lang="en-US" baseline="0" dirty="0" smtClean="0"/>
              <a:t> in series open</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3V both open on top</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both closed, so Z = 0v</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eaLnBrk="1" hangingPunct="1">
              <a:spcBef>
                <a:spcPct val="0"/>
              </a:spcBef>
            </a:pPr>
            <a:endParaRPr lang="en-US" dirty="0"/>
          </a:p>
        </p:txBody>
      </p:sp>
      <p:sp>
        <p:nvSpPr>
          <p:cNvPr id="37891"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Bottom</a:t>
            </a:r>
          </a:p>
          <a:p>
            <a:pPr eaLnBrk="1" hangingPunct="1">
              <a:spcBef>
                <a:spcPct val="0"/>
              </a:spcBef>
            </a:pPr>
            <a:r>
              <a:rPr lang="en-US" dirty="0" smtClean="0"/>
              <a:t>X = 0v Y</a:t>
            </a:r>
            <a:r>
              <a:rPr lang="en-US" baseline="0" dirty="0" smtClean="0"/>
              <a:t> = 0V both closed on top in series,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0V both open bottom</a:t>
            </a:r>
          </a:p>
          <a:p>
            <a:pPr eaLnBrk="1" hangingPunct="1">
              <a:spcBef>
                <a:spcPct val="0"/>
              </a:spcBef>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1st open on top, </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in series closed, so Z = 0v</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2</a:t>
            </a:r>
            <a:r>
              <a:rPr lang="en-US" baseline="30000" dirty="0" smtClean="0"/>
              <a:t>nd</a:t>
            </a:r>
            <a:r>
              <a:rPr lang="en-US" baseline="0" dirty="0" smtClean="0"/>
              <a:t>  open on top</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2</a:t>
            </a:r>
            <a:r>
              <a:rPr lang="en-US" baseline="30000" dirty="0" smtClean="0"/>
              <a:t>nd</a:t>
            </a:r>
            <a:r>
              <a:rPr lang="en-US" baseline="0" dirty="0" smtClean="0"/>
              <a:t> in series closed, so Z = 0v</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3V both open on top</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3V both closed, so Z = 0v</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eaLnBrk="1" hangingPunct="1">
              <a:spcBef>
                <a:spcPct val="0"/>
              </a:spcBef>
            </a:pPr>
            <a:endParaRPr lang="en-US" dirty="0"/>
          </a:p>
        </p:txBody>
      </p:sp>
      <p:sp>
        <p:nvSpPr>
          <p:cNvPr id="37891"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Choice between the two generally</a:t>
            </a:r>
            <a:r>
              <a:rPr lang="en-US" baseline="0" dirty="0" smtClean="0"/>
              <a:t> comes down to whether the output function has more 0’s or 1’s.  Choosing the conversion (</a:t>
            </a:r>
            <a:r>
              <a:rPr lang="en-US" baseline="0" dirty="0" err="1" smtClean="0"/>
              <a:t>SoP</a:t>
            </a:r>
            <a:r>
              <a:rPr lang="en-US" baseline="0" dirty="0" smtClean="0"/>
              <a:t>/</a:t>
            </a:r>
            <a:r>
              <a:rPr lang="en-US" baseline="0" dirty="0" err="1" smtClean="0"/>
              <a:t>PoS</a:t>
            </a:r>
            <a:r>
              <a:rPr lang="en-US" baseline="0" dirty="0" smtClean="0"/>
              <a:t>) with less items will result in a shorter expression!  </a:t>
            </a:r>
          </a:p>
          <a:p>
            <a:r>
              <a:rPr lang="en-US" baseline="0" dirty="0" smtClean="0"/>
              <a:t>(This example happens to be balanced:  2 0’s and 2 1’s)</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solidFill>
                  <a:prstClr val="black"/>
                </a:solidFill>
              </a:rPr>
              <a:pPr/>
              <a:t>25</a:t>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229446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 on black</a:t>
            </a:r>
            <a:r>
              <a:rPr lang="en-US" baseline="0" dirty="0" smtClean="0"/>
              <a:t> board</a:t>
            </a:r>
          </a:p>
          <a:p>
            <a:r>
              <a:rPr lang="en-US" dirty="0" smtClean="0"/>
              <a:t>From distribution</a:t>
            </a:r>
            <a:r>
              <a:rPr lang="en-US" baseline="0" dirty="0" smtClean="0"/>
              <a:t>: </a:t>
            </a:r>
            <a:r>
              <a:rPr lang="en-US" baseline="0" dirty="0" err="1" smtClean="0"/>
              <a:t>a(b</a:t>
            </a:r>
            <a:r>
              <a:rPr lang="en-US" baseline="0" dirty="0" smtClean="0"/>
              <a:t> +1) + </a:t>
            </a:r>
            <a:r>
              <a:rPr lang="en-US" baseline="0" dirty="0" err="1" smtClean="0"/>
              <a:t>c</a:t>
            </a:r>
            <a:endParaRPr lang="en-US" baseline="0" dirty="0" smtClean="0"/>
          </a:p>
          <a:p>
            <a:r>
              <a:rPr lang="en-US" baseline="0" dirty="0" err="1" smtClean="0"/>
              <a:t>Froms</a:t>
            </a:r>
            <a:r>
              <a:rPr lang="en-US" baseline="0" dirty="0" smtClean="0"/>
              <a:t> laws of 0s and 1s: b+1 = </a:t>
            </a:r>
            <a:r>
              <a:rPr lang="en-US" baseline="0" dirty="0" err="1" smtClean="0"/>
              <a:t>b</a:t>
            </a:r>
            <a:endParaRPr lang="en-US" baseline="0" dirty="0" smtClean="0"/>
          </a:p>
          <a:p>
            <a:r>
              <a:rPr lang="en-US" baseline="0" dirty="0" smtClean="0"/>
              <a:t>= </a:t>
            </a:r>
            <a:r>
              <a:rPr lang="en-US" baseline="0" dirty="0" err="1" smtClean="0"/>
              <a:t>ab</a:t>
            </a:r>
            <a:r>
              <a:rPr lang="en-US" baseline="0" dirty="0" smtClean="0"/>
              <a:t> + </a:t>
            </a:r>
            <a:r>
              <a:rPr lang="en-US" baseline="0" dirty="0" err="1" smtClean="0"/>
              <a:t>c</a:t>
            </a:r>
            <a:endParaRPr lang="en-US" baseline="0" dirty="0" smtClean="0"/>
          </a:p>
          <a:p>
            <a:r>
              <a:rPr lang="en-US" baseline="0" dirty="0" smtClean="0"/>
              <a:t>Truth Table</a:t>
            </a:r>
          </a:p>
          <a:p>
            <a:r>
              <a:rPr lang="en-US" baseline="0" dirty="0" smtClean="0"/>
              <a:t>a </a:t>
            </a:r>
            <a:r>
              <a:rPr lang="en-US" baseline="0" dirty="0" err="1" smtClean="0"/>
              <a:t>b</a:t>
            </a:r>
            <a:r>
              <a:rPr lang="en-US" baseline="0" dirty="0" smtClean="0"/>
              <a:t> </a:t>
            </a:r>
            <a:r>
              <a:rPr lang="en-US" baseline="0" dirty="0" err="1" smtClean="0"/>
              <a:t>c</a:t>
            </a:r>
            <a:r>
              <a:rPr lang="en-US" baseline="0" dirty="0" smtClean="0"/>
              <a:t> </a:t>
            </a:r>
            <a:r>
              <a:rPr lang="en-US" baseline="0" dirty="0" err="1" smtClean="0"/>
              <a:t>y</a:t>
            </a:r>
            <a:endParaRPr lang="en-US" baseline="0" dirty="0" smtClean="0"/>
          </a:p>
          <a:p>
            <a:pPr defTabSz="457159">
              <a:defRPr/>
            </a:pPr>
            <a:r>
              <a:rPr lang="en-US" baseline="0" dirty="0" smtClean="0"/>
              <a:t>0 0 0 0</a:t>
            </a:r>
          </a:p>
          <a:p>
            <a:pPr defTabSz="457159">
              <a:defRPr/>
            </a:pPr>
            <a:r>
              <a:rPr lang="en-US" baseline="0" dirty="0" smtClean="0"/>
              <a:t>0 0 1 1</a:t>
            </a:r>
          </a:p>
          <a:p>
            <a:pPr defTabSz="457159">
              <a:defRPr/>
            </a:pPr>
            <a:r>
              <a:rPr lang="en-US" baseline="0" dirty="0" smtClean="0"/>
              <a:t>0 0 1 1</a:t>
            </a:r>
          </a:p>
          <a:p>
            <a:pPr defTabSz="457159">
              <a:defRP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solidFill>
                  <a:prstClr val="black"/>
                </a:solidFill>
              </a:rPr>
              <a:pPr/>
              <a:t>33</a:t>
            </a:fld>
            <a:endParaRPr lang="en-US"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only has to go through 2 “stages” worth of gates as opposed to 4 previously.</a:t>
            </a:r>
          </a:p>
          <a:p>
            <a:r>
              <a:rPr lang="en-US" dirty="0" smtClean="0"/>
              <a:t>Longest</a:t>
            </a:r>
            <a:r>
              <a:rPr lang="en-US" baseline="0" dirty="0" smtClean="0"/>
              <a:t> path here is B </a:t>
            </a:r>
            <a:r>
              <a:rPr lang="en-US" baseline="0" dirty="0" smtClean="0">
                <a:sym typeface="Wingdings" pitchFamily="2" charset="2"/>
              </a:rPr>
              <a:t> NOT  AND  D.  Before one of the longest paths was B  NOT  AND  OR  AND  D.</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1929363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Choice of split is not essential (changes order of how you fill in values from the Truth</a:t>
            </a:r>
            <a:r>
              <a:rPr lang="en-US" baseline="0" dirty="0" smtClean="0"/>
              <a:t> Table).</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743413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p:cNvSpPr>
          <p:nvPr>
            <p:ph type="sldImg"/>
          </p:nvPr>
        </p:nvSpPr>
        <p:spPr bwMode="auto">
          <a:xfrm>
            <a:off x="1143000" y="685800"/>
            <a:ext cx="4572000" cy="3429000"/>
          </a:xfrm>
          <a:solidFill>
            <a:srgbClr val="FFFFFF"/>
          </a:solidFill>
          <a:ln>
            <a:solidFill>
              <a:srgbClr val="000000"/>
            </a:solidFill>
            <a:miter lim="800000"/>
            <a:headEnd/>
            <a:tailEnd/>
          </a:ln>
        </p:spPr>
      </p:sp>
      <p:sp>
        <p:nvSpPr>
          <p:cNvPr id="43011"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lIns="89942" tIns="44971" rIns="89942" bIns="44971" numCol="1" anchor="t" anchorCtr="0" compatLnSpc="1">
            <a:prstTxWarp prst="textNoShape">
              <a:avLst/>
            </a:prstTxWarp>
          </a:bodyPr>
          <a:lstStyle/>
          <a:p>
            <a:endParaRPr lang="en-U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p:cNvSpPr>
          <p:nvPr>
            <p:ph type="sldImg"/>
          </p:nvPr>
        </p:nvSpPr>
        <p:spPr bwMode="auto">
          <a:xfrm>
            <a:off x="1143000" y="685800"/>
            <a:ext cx="4572000" cy="3429000"/>
          </a:xfrm>
          <a:solidFill>
            <a:srgbClr val="FFFFFF"/>
          </a:solidFill>
          <a:ln>
            <a:solidFill>
              <a:srgbClr val="000000"/>
            </a:solidFill>
            <a:miter lim="800000"/>
            <a:headEnd/>
            <a:tailEnd/>
          </a:ln>
        </p:spPr>
      </p:sp>
      <p:sp>
        <p:nvSpPr>
          <p:cNvPr id="45059"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lIns="89942" tIns="44971" rIns="89942" bIns="44971" numCol="1" anchor="t" anchorCtr="0" compatLnSpc="1">
            <a:prstTxWarp prst="textNoShape">
              <a:avLst/>
            </a:prstTxWarp>
          </a:bodyPr>
          <a:lstStyle/>
          <a:p>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ＭＳ Ｐゴシック" charset="0"/>
              <a:cs typeface="ＭＳ Ｐゴシック" charset="0"/>
            </a:endParaRPr>
          </a:p>
        </p:txBody>
      </p:sp>
      <p:sp>
        <p:nvSpPr>
          <p:cNvPr id="54275"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p:cNvSpPr>
          <p:nvPr>
            <p:ph type="sldImg"/>
          </p:nvPr>
        </p:nvSpPr>
        <p:spPr bwMode="auto">
          <a:xfrm>
            <a:off x="1143000" y="685800"/>
            <a:ext cx="4572000" cy="3429000"/>
          </a:xfrm>
          <a:solidFill>
            <a:srgbClr val="FFFFFF"/>
          </a:solidFill>
          <a:ln>
            <a:solidFill>
              <a:srgbClr val="000000"/>
            </a:solidFill>
            <a:miter lim="800000"/>
            <a:headEnd/>
            <a:tailEnd/>
          </a:ln>
        </p:spPr>
      </p:sp>
      <p:sp>
        <p:nvSpPr>
          <p:cNvPr id="47107"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lIns="89942" tIns="44971" rIns="89942" bIns="44971" numCol="1" anchor="t" anchorCtr="0" compatLnSpc="1">
            <a:prstTxWarp prst="textNoShape">
              <a:avLst/>
            </a:prstTxWarp>
          </a:bodyPr>
          <a:lstStyle/>
          <a:p>
            <a:endParaRPr lang="en-US">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p:cNvSpPr>
          <p:nvPr>
            <p:ph type="sldImg"/>
          </p:nvPr>
        </p:nvSpPr>
        <p:spPr bwMode="auto">
          <a:xfrm>
            <a:off x="1143000" y="685800"/>
            <a:ext cx="4572000" cy="3429000"/>
          </a:xfrm>
          <a:solidFill>
            <a:srgbClr val="FFFFFF"/>
          </a:solidFill>
          <a:ln>
            <a:solidFill>
              <a:srgbClr val="000000"/>
            </a:solidFill>
            <a:miter lim="800000"/>
            <a:headEnd/>
            <a:tailEnd/>
          </a:ln>
        </p:spPr>
      </p:sp>
      <p:sp>
        <p:nvSpPr>
          <p:cNvPr id="49155"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lIns="89942" tIns="44971" rIns="89942" bIns="44971" numCol="1" anchor="t" anchorCtr="0" compatLnSpc="1">
            <a:prstTxWarp prst="textNoShape">
              <a:avLst/>
            </a:prstTxWarp>
          </a:bodyPr>
          <a:lstStyle/>
          <a:p>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7651"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9699"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EBCB8B-FAA5-3B47-87E3-416EDB1B4713}" type="slidenum">
              <a:rPr lang="en-US">
                <a:solidFill>
                  <a:prstClr val="black"/>
                </a:solidFill>
              </a:rPr>
              <a:pPr/>
              <a:t>8</a:t>
            </a:fld>
            <a:endParaRPr lang="en-US">
              <a:solidFill>
                <a:prstClr val="black"/>
              </a:solidFill>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Wikipedia:</a:t>
            </a:r>
            <a:r>
              <a:rPr lang="en-US" baseline="0" dirty="0" smtClean="0"/>
              <a:t> </a:t>
            </a:r>
            <a:r>
              <a:rPr lang="en-US" dirty="0" smtClean="0"/>
              <a:t>The phrase "metal–oxide–semiconductor" is a reference to the physical structure of certain </a:t>
            </a:r>
            <a:r>
              <a:rPr lang="en-US" dirty="0" smtClean="0">
                <a:hlinkClick r:id="rId3" tooltip="Field-effect transistor"/>
              </a:rPr>
              <a:t>field-effect transistors</a:t>
            </a:r>
            <a:r>
              <a:rPr lang="en-US" dirty="0" smtClean="0"/>
              <a:t>, having a metal gate electrode placed on top of an oxide insulator, which in turn is on top of a </a:t>
            </a:r>
            <a:r>
              <a:rPr lang="en-US" dirty="0" smtClean="0">
                <a:hlinkClick r:id="rId4" tooltip="Semiconductor"/>
              </a:rPr>
              <a:t>semiconductor material</a:t>
            </a:r>
            <a:r>
              <a:rPr lang="en-US" dirty="0" smtClean="0"/>
              <a:t>.</a:t>
            </a:r>
          </a:p>
          <a:p>
            <a:pPr eaLnBrk="1" hangingPunct="1">
              <a:spcBef>
                <a:spcPct val="0"/>
              </a:spcBef>
            </a:pPr>
            <a:endParaRPr lang="en-US" dirty="0" smtClean="0"/>
          </a:p>
          <a:p>
            <a:pPr eaLnBrk="1" hangingPunct="1">
              <a:spcBef>
                <a:spcPct val="0"/>
              </a:spcBef>
            </a:pPr>
            <a:r>
              <a:rPr lang="en-US" dirty="0" smtClean="0"/>
              <a:t>CMOS circuits use a combination of </a:t>
            </a:r>
            <a:r>
              <a:rPr lang="en-US" dirty="0" err="1" smtClean="0"/>
              <a:t>p</a:t>
            </a:r>
            <a:r>
              <a:rPr lang="en-US" dirty="0" smtClean="0"/>
              <a:t>-type and </a:t>
            </a:r>
            <a:r>
              <a:rPr lang="en-US" dirty="0" err="1" smtClean="0"/>
              <a:t>n</a:t>
            </a:r>
            <a:r>
              <a:rPr lang="en-US" dirty="0" smtClean="0"/>
              <a:t>-type </a:t>
            </a:r>
            <a:r>
              <a:rPr lang="en-US" dirty="0" smtClean="0">
                <a:hlinkClick r:id="rId5" tooltip="MOSFET"/>
              </a:rPr>
              <a:t>metal–oxide–semiconductor field-effect transistors</a:t>
            </a:r>
            <a:r>
              <a:rPr lang="en-US" dirty="0" smtClean="0"/>
              <a:t> (</a:t>
            </a:r>
            <a:r>
              <a:rPr lang="en-US" dirty="0" err="1" smtClean="0"/>
              <a:t>MOSFETs</a:t>
            </a:r>
            <a:r>
              <a:rPr lang="en-US" dirty="0" smtClean="0"/>
              <a:t>)</a:t>
            </a:r>
            <a:endParaRPr lang="en-US" dirty="0"/>
          </a:p>
        </p:txBody>
      </p:sp>
      <p:sp>
        <p:nvSpPr>
          <p:cNvPr id="31747"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From </a:t>
            </a:r>
            <a:r>
              <a:rPr lang="en-US" dirty="0" err="1" smtClean="0"/>
              <a:t>wikipedia</a:t>
            </a:r>
            <a:r>
              <a:rPr lang="en-US" dirty="0" smtClean="0"/>
              <a:t>:</a:t>
            </a:r>
          </a:p>
          <a:p>
            <a:pPr eaLnBrk="1" hangingPunct="1">
              <a:spcBef>
                <a:spcPct val="0"/>
              </a:spcBef>
            </a:pPr>
            <a:r>
              <a:rPr lang="en-US" dirty="0" smtClean="0"/>
              <a:t>The </a:t>
            </a:r>
            <a:r>
              <a:rPr lang="en-US" b="1" dirty="0" smtClean="0"/>
              <a:t>field-effect </a:t>
            </a:r>
            <a:r>
              <a:rPr lang="en-US" b="1" dirty="0" smtClean="0">
                <a:hlinkClick r:id="rId3"/>
              </a:rPr>
              <a:t>transistor</a:t>
            </a:r>
            <a:r>
              <a:rPr lang="en-US" dirty="0" smtClean="0"/>
              <a:t> (FET) relies on an </a:t>
            </a:r>
            <a:r>
              <a:rPr lang="en-US" dirty="0" smtClean="0">
                <a:hlinkClick r:id="rId4"/>
              </a:rPr>
              <a:t>electric field</a:t>
            </a:r>
            <a:r>
              <a:rPr lang="en-US" dirty="0" smtClean="0"/>
              <a:t> to control the shape and hence the </a:t>
            </a:r>
            <a:r>
              <a:rPr lang="en-US" dirty="0" smtClean="0">
                <a:hlinkClick r:id="rId5" tooltip="Electrical conductivity"/>
              </a:rPr>
              <a:t>conductivity</a:t>
            </a:r>
            <a:r>
              <a:rPr lang="en-US" dirty="0" smtClean="0"/>
              <a:t> of a </a:t>
            </a:r>
            <a:r>
              <a:rPr lang="en-US" dirty="0" smtClean="0">
                <a:hlinkClick r:id="rId6" tooltip="Channel (transistors)"/>
              </a:rPr>
              <a:t>channel</a:t>
            </a:r>
            <a:r>
              <a:rPr lang="en-US" dirty="0" smtClean="0"/>
              <a:t> of one type of </a:t>
            </a:r>
            <a:r>
              <a:rPr lang="en-US" dirty="0" smtClean="0">
                <a:hlinkClick r:id="rId7"/>
              </a:rPr>
              <a:t>charge carrier</a:t>
            </a:r>
            <a:r>
              <a:rPr lang="en-US" dirty="0" smtClean="0"/>
              <a:t> in a </a:t>
            </a:r>
            <a:r>
              <a:rPr lang="en-US" dirty="0" smtClean="0">
                <a:hlinkClick r:id="rId8"/>
              </a:rPr>
              <a:t>semiconductor</a:t>
            </a:r>
            <a:r>
              <a:rPr lang="en-US" dirty="0" smtClean="0"/>
              <a:t> material. </a:t>
            </a:r>
          </a:p>
          <a:p>
            <a:pPr eaLnBrk="1" hangingPunct="1">
              <a:spcBef>
                <a:spcPct val="0"/>
              </a:spcBef>
            </a:pPr>
            <a:endParaRPr lang="en-US" dirty="0" smtClean="0"/>
          </a:p>
          <a:p>
            <a:pPr eaLnBrk="1" hangingPunct="1">
              <a:spcBef>
                <a:spcPct val="0"/>
              </a:spcBef>
            </a:pPr>
            <a:r>
              <a:rPr lang="en-US" dirty="0" smtClean="0"/>
              <a:t>The most commonly used FET is the </a:t>
            </a:r>
            <a:r>
              <a:rPr lang="en-US" dirty="0" smtClean="0">
                <a:hlinkClick r:id="rId9"/>
              </a:rPr>
              <a:t>MOSFET</a:t>
            </a:r>
            <a:r>
              <a:rPr lang="en-US" dirty="0" smtClean="0"/>
              <a:t>. The </a:t>
            </a:r>
            <a:r>
              <a:rPr lang="en-US" dirty="0" smtClean="0">
                <a:hlinkClick r:id="rId10"/>
              </a:rPr>
              <a:t>CMOS</a:t>
            </a:r>
            <a:r>
              <a:rPr lang="en-US" dirty="0" smtClean="0"/>
              <a:t> (complementary-symmetry metal oxide semiconductor) process technology is the basis for modern </a:t>
            </a:r>
            <a:r>
              <a:rPr lang="en-US" dirty="0" smtClean="0">
                <a:hlinkClick r:id="rId11"/>
              </a:rPr>
              <a:t>digital</a:t>
            </a:r>
            <a:r>
              <a:rPr lang="en-US" dirty="0" smtClean="0"/>
              <a:t> </a:t>
            </a:r>
            <a:r>
              <a:rPr lang="en-US" dirty="0" smtClean="0">
                <a:hlinkClick r:id="rId12" tooltip="Integrated circuit"/>
              </a:rPr>
              <a:t>integrated circuits</a:t>
            </a:r>
            <a:r>
              <a:rPr lang="en-US" dirty="0" smtClean="0"/>
              <a:t>. This </a:t>
            </a:r>
            <a:r>
              <a:rPr lang="en-US" dirty="0" smtClean="0">
                <a:hlinkClick r:id="rId13" tooltip="Process technology"/>
              </a:rPr>
              <a:t>process technology</a:t>
            </a:r>
            <a:r>
              <a:rPr lang="en-US" dirty="0" smtClean="0"/>
              <a:t> uses an arrangement where the (usually "enhancement-mode") </a:t>
            </a:r>
            <a:r>
              <a:rPr lang="en-US" dirty="0" err="1" smtClean="0"/>
              <a:t>p</a:t>
            </a:r>
            <a:r>
              <a:rPr lang="en-US" dirty="0" smtClean="0"/>
              <a:t>-channel MOSFET and </a:t>
            </a:r>
            <a:r>
              <a:rPr lang="en-US" dirty="0" err="1" smtClean="0"/>
              <a:t>n</a:t>
            </a:r>
            <a:r>
              <a:rPr lang="en-US" dirty="0" smtClean="0"/>
              <a:t>-channel MOSFET are connected in series such that when one is on, the other is off.</a:t>
            </a:r>
          </a:p>
          <a:p>
            <a:pPr eaLnBrk="1" hangingPunct="1">
              <a:spcBef>
                <a:spcPct val="0"/>
              </a:spcBef>
            </a:pPr>
            <a:endParaRPr lang="en-US" dirty="0" smtClean="0"/>
          </a:p>
          <a:p>
            <a:pPr eaLnBrk="1" hangingPunct="1">
              <a:spcBef>
                <a:spcPct val="0"/>
              </a:spcBef>
            </a:pPr>
            <a:r>
              <a:rPr lang="en-US" dirty="0" smtClean="0"/>
              <a:t>CMOS circuits are constructed in such a way that all PMOS transistors must have either an input from the voltage source or from another PMOS transistor. Similarly, all NMOS transistors must have either an input from ground or from another NMOS transistor. The composition of a PMOS transistor creates low </a:t>
            </a:r>
            <a:r>
              <a:rPr lang="en-US" dirty="0" smtClean="0">
                <a:hlinkClick r:id="rId14" tooltip="Electrical resistance"/>
              </a:rPr>
              <a:t>resistance</a:t>
            </a:r>
            <a:r>
              <a:rPr lang="en-US" dirty="0" smtClean="0"/>
              <a:t> between its source and drain contacts when a low </a:t>
            </a:r>
            <a:r>
              <a:rPr lang="en-US" dirty="0" smtClean="0">
                <a:hlinkClick r:id="rId15" tooltip="Gate"/>
              </a:rPr>
              <a:t>gate</a:t>
            </a:r>
            <a:r>
              <a:rPr lang="en-US" dirty="0" smtClean="0"/>
              <a:t> </a:t>
            </a:r>
            <a:r>
              <a:rPr lang="en-US" dirty="0" smtClean="0">
                <a:hlinkClick r:id="rId16" tooltip="Voltage"/>
              </a:rPr>
              <a:t>voltage</a:t>
            </a:r>
            <a:r>
              <a:rPr lang="en-US" dirty="0" smtClean="0"/>
              <a:t> is applied and high resistance when a high gate voltage is applied. </a:t>
            </a:r>
          </a:p>
          <a:p>
            <a:pPr eaLnBrk="1" hangingPunct="1">
              <a:spcBef>
                <a:spcPct val="0"/>
              </a:spcBef>
            </a:pPr>
            <a:endParaRPr lang="en-US" dirty="0" smtClean="0"/>
          </a:p>
          <a:p>
            <a:pPr eaLnBrk="1" hangingPunct="1">
              <a:spcBef>
                <a:spcPct val="0"/>
              </a:spcBef>
            </a:pPr>
            <a:r>
              <a:rPr lang="en-US" dirty="0" smtClean="0"/>
              <a:t>On the other hand, the composition of an NMOS transistor creates high resistance between source and drain when a low gate voltage is applied and low resistance when a high gate voltage is applied. </a:t>
            </a:r>
          </a:p>
          <a:p>
            <a:pPr eaLnBrk="1" hangingPunct="1">
              <a:spcBef>
                <a:spcPct val="0"/>
              </a:spcBef>
            </a:pPr>
            <a:endParaRPr lang="en-US" dirty="0" smtClean="0"/>
          </a:p>
          <a:p>
            <a:pPr eaLnBrk="1" hangingPunct="1">
              <a:spcBef>
                <a:spcPct val="0"/>
              </a:spcBef>
            </a:pPr>
            <a:endParaRPr lang="en-US" dirty="0"/>
          </a:p>
        </p:txBody>
      </p:sp>
      <p:sp>
        <p:nvSpPr>
          <p:cNvPr id="33795"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BDE5CE-FBC0-8F43-BA04-052EE104487F}" type="slidenum">
              <a:rPr lang="en-US">
                <a:solidFill>
                  <a:prstClr val="black"/>
                </a:solidFill>
              </a:rPr>
              <a:pPr/>
              <a:t>11</a:t>
            </a:fld>
            <a:endParaRPr lang="en-US">
              <a:solidFill>
                <a:prstClr val="black"/>
              </a:solidFill>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r>
              <a:rPr lang="en-US" dirty="0" smtClean="0"/>
              <a:t>Wikipedia: CMOS accomplishes current reduction by complementing every </a:t>
            </a:r>
            <a:r>
              <a:rPr lang="en-US" dirty="0" err="1" smtClean="0"/>
              <a:t>nMOSFET</a:t>
            </a:r>
            <a:r>
              <a:rPr lang="en-US" dirty="0" smtClean="0"/>
              <a:t> with a </a:t>
            </a:r>
            <a:r>
              <a:rPr lang="en-US" dirty="0" err="1" smtClean="0"/>
              <a:t>pMOSFET</a:t>
            </a:r>
            <a:r>
              <a:rPr lang="en-US" dirty="0" smtClean="0"/>
              <a:t> and connecting both gates and both drains together. A high voltage on the gates will cause the </a:t>
            </a:r>
            <a:r>
              <a:rPr lang="en-US" dirty="0" err="1" smtClean="0"/>
              <a:t>nMOSFET</a:t>
            </a:r>
            <a:r>
              <a:rPr lang="en-US" dirty="0" smtClean="0"/>
              <a:t> to conduct and the </a:t>
            </a:r>
            <a:r>
              <a:rPr lang="en-US" dirty="0" err="1" smtClean="0"/>
              <a:t>pMOSFET</a:t>
            </a:r>
            <a:r>
              <a:rPr lang="en-US" dirty="0" smtClean="0"/>
              <a:t> not to conduct while a low voltage on the gates causes the reverse. This arrangement greatly reduces power consumption and heat generation. However, during the switching time both </a:t>
            </a:r>
            <a:r>
              <a:rPr lang="en-US" dirty="0" err="1" smtClean="0"/>
              <a:t>MOSFETs</a:t>
            </a:r>
            <a:r>
              <a:rPr lang="en-US" dirty="0" smtClean="0"/>
              <a:t> conduct briefly as the gate voltage goes from one state to another. This induces a brief spike in power consumption and becomes a serious issue at high frequencies.</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a:t>
            </a:r>
            <a:r>
              <a:rPr lang="en-US" baseline="0" dirty="0" smtClean="0"/>
              <a:t> = 0 implies top switch is closed, so 3V sent Y</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a:t>
            </a:r>
            <a:r>
              <a:rPr lang="en-US" baseline="0" dirty="0" smtClean="0"/>
              <a:t> = 0 implies bottom switch is open, so nothing sent to Y</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a:t>
            </a:r>
            <a:r>
              <a:rPr lang="en-US" baseline="0" dirty="0" smtClean="0"/>
              <a:t> = 3v implies Top switch is open, so nothing sent to Y</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a:t>
            </a:r>
            <a:r>
              <a:rPr lang="en-US" baseline="0" dirty="0" smtClean="0"/>
              <a:t> = 3v implies Bottom switch is closed, so 0V sent Y</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r>
              <a:rPr lang="en-US" baseline="0" dirty="0" smtClean="0"/>
              <a:t>Wikipedia: </a:t>
            </a:r>
          </a:p>
          <a:p>
            <a:r>
              <a:rPr lang="en-US" dirty="0" smtClean="0"/>
              <a:t>The image shows what happens when an input is connected to both a PMOS transistor (top of diagram) and an NMOS transistor (bottom of diagram). When the voltage of input X is low, the NMOS transistor's channel is in a high resistance state. This limits the current that can flow from Y to ground. </a:t>
            </a:r>
          </a:p>
          <a:p>
            <a:endParaRPr lang="en-US" dirty="0" smtClean="0"/>
          </a:p>
          <a:p>
            <a:r>
              <a:rPr lang="en-US" dirty="0" smtClean="0"/>
              <a:t>The PMOS transistor's channel is in a low resistance state and much more current can flow from the supply to the output. Because the resistance between the supply voltage and Y is low, the voltage drop between the supply voltage and Y due to a current drawn from Y is small. The output therefore registers a high voltage.</a:t>
            </a:r>
          </a:p>
          <a:p>
            <a:endParaRPr lang="en-US" dirty="0" smtClean="0"/>
          </a:p>
          <a:p>
            <a:r>
              <a:rPr lang="en-US" dirty="0" smtClean="0"/>
              <a:t>On the other hand, when the voltage of input X is high, the PMOS transistor is in an OFF (high resistance) state so it would limit the current flowing from the positive supply to the output, while the NMOS transistor is in an ON (low resistance) state, allowing the output to drain to ground. </a:t>
            </a:r>
          </a:p>
          <a:p>
            <a:endParaRPr lang="en-US" dirty="0" smtClean="0"/>
          </a:p>
          <a:p>
            <a:r>
              <a:rPr lang="en-US" dirty="0" smtClean="0"/>
              <a:t>Because the resistance between Y and ground is low, the voltage drop due to a current drawn into Y placing Y above ground is small. This low drop results in the output registering a low voltage.</a:t>
            </a:r>
          </a:p>
          <a:p>
            <a:endParaRPr lang="en-US" dirty="0" smtClean="0"/>
          </a:p>
          <a:p>
            <a:r>
              <a:rPr lang="en-US" dirty="0" smtClean="0"/>
              <a:t>In short, the outputs of the PMOS and NMOS transistors are complementary such that when the input is low, the output is high, and when the input is high, the output is low. Because of this </a:t>
            </a:r>
            <a:r>
              <a:rPr lang="en-US" dirty="0" err="1" smtClean="0"/>
              <a:t>behavour</a:t>
            </a:r>
            <a:r>
              <a:rPr lang="en-US" dirty="0" smtClean="0"/>
              <a:t> of input and output, the CMOS circuits' output is the inverse of the input.</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eaLnBrk="1" hangingPunct="1">
              <a:spcBef>
                <a:spcPct val="0"/>
              </a:spcBef>
            </a:pPr>
            <a:endParaRPr lang="en-US" baseline="0" dirty="0" smtClean="0"/>
          </a:p>
          <a:p>
            <a:pPr eaLnBrk="1" hangingPunct="1">
              <a:spcBef>
                <a:spcPct val="0"/>
              </a:spcBef>
            </a:pPr>
            <a:endParaRPr lang="en-US" dirty="0"/>
          </a:p>
        </p:txBody>
      </p:sp>
      <p:sp>
        <p:nvSpPr>
          <p:cNvPr id="35843"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9.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0.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jpeg"/><Relationship Id="rId2" Type="http://schemas.openxmlformats.org/officeDocument/2006/relationships/slideMaster" Target="../slideMasters/slideMaster11.xml"/><Relationship Id="rId1" Type="http://schemas.openxmlformats.org/officeDocument/2006/relationships/vmlDrawing" Target="../drawings/vmlDrawing3.vml"/><Relationship Id="rId6" Type="http://schemas.openxmlformats.org/officeDocument/2006/relationships/image" Target="../media/image10.gif"/><Relationship Id="rId5" Type="http://schemas.openxmlformats.org/officeDocument/2006/relationships/image" Target="../media/image8.png"/><Relationship Id="rId4" Type="http://schemas.openxmlformats.org/officeDocument/2006/relationships/oleObject" Target="../embeddings/oleObject3.bin"/></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2.xml"/><Relationship Id="rId1" Type="http://schemas.openxmlformats.org/officeDocument/2006/relationships/vmlDrawing" Target="../drawings/vmlDrawing4.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5AC9F4F-3745-486B-8423-A045D3EFCA1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65248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80700A5-EB06-40F9-A22A-0DD1261B6D1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0181246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341171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5122576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8295748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5489230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20853" name="Image" r:id="rId3" imgW="10057143" imgH="1269841" progId="">
                  <p:embed/>
                </p:oleObj>
              </mc:Choice>
              <mc:Fallback>
                <p:oleObj name="Image" r:id="rId3" imgW="10057143" imgH="126984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Picture 8"/>
          <p:cNvPicPr>
            <a:picLocks noChangeAspect="1"/>
          </p:cNvPicPr>
          <p:nvPr userDrawn="1"/>
        </p:nvPicPr>
        <p:blipFill>
          <a:blip r:embed="rId5" cstate="print"/>
          <a:srcRect/>
          <a:stretch>
            <a:fillRect/>
          </a:stretch>
        </p:blipFill>
        <p:spPr bwMode="auto">
          <a:xfrm>
            <a:off x="8153400" y="0"/>
            <a:ext cx="990600" cy="788988"/>
          </a:xfrm>
          <a:prstGeom prst="rect">
            <a:avLst/>
          </a:prstGeom>
          <a:noFill/>
          <a:ln w="9525">
            <a:noFill/>
            <a:miter lim="800000"/>
            <a:headEnd/>
            <a:tailEnd/>
          </a:ln>
        </p:spPr>
      </p:pic>
      <p:pic>
        <p:nvPicPr>
          <p:cNvPr id="4" name="Picture 9"/>
          <p:cNvPicPr>
            <a:picLocks noChangeAspect="1"/>
          </p:cNvPicPr>
          <p:nvPr userDrawn="1"/>
        </p:nvPicPr>
        <p:blipFill>
          <a:blip r:embed="rId6" cstate="print"/>
          <a:srcRect/>
          <a:stretch>
            <a:fillRect/>
          </a:stretch>
        </p:blipFill>
        <p:spPr bwMode="auto">
          <a:xfrm>
            <a:off x="8153400" y="831850"/>
            <a:ext cx="990600" cy="412750"/>
          </a:xfrm>
          <a:prstGeom prst="rect">
            <a:avLst/>
          </a:prstGeom>
          <a:noFill/>
          <a:ln w="9525">
            <a:noFill/>
            <a:miter lim="800000"/>
            <a:headEnd/>
            <a:tailEnd/>
          </a:ln>
        </p:spPr>
      </p:pic>
      <p:sp>
        <p:nvSpPr>
          <p:cNvPr id="5" name="Slide Number Placeholder 3"/>
          <p:cNvSpPr>
            <a:spLocks noGrp="1"/>
          </p:cNvSpPr>
          <p:nvPr>
            <p:ph type="sldNum" sz="quarter" idx="10"/>
          </p:nvPr>
        </p:nvSpPr>
        <p:spPr/>
        <p:txBody>
          <a:bodyPr/>
          <a:lstStyle>
            <a:lvl1pPr>
              <a:defRPr/>
            </a:lvl1pPr>
          </a:lstStyle>
          <a:p>
            <a:pPr>
              <a:defRPr/>
            </a:pPr>
            <a:fld id="{845CF6B1-C410-DE41-99C1-A52DCD7C2094}"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23927474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0532589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6951993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311341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4482930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65006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52400"/>
            <a:ext cx="19431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152400"/>
            <a:ext cx="56769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C3D6201-1A08-422A-A8EA-14062CEF0EA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7291930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5026367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9070282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010447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3092181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4912723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695445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21866" name="Image" r:id="rId3" imgW="10057143" imgH="1269841" progId="">
                  <p:embed/>
                </p:oleObj>
              </mc:Choice>
              <mc:Fallback>
                <p:oleObj name="Image" r:id="rId3" imgW="10057143" imgH="126984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Picture 8"/>
          <p:cNvPicPr>
            <a:picLocks noChangeAspect="1"/>
          </p:cNvPicPr>
          <p:nvPr userDrawn="1"/>
        </p:nvPicPr>
        <p:blipFill>
          <a:blip r:embed="rId5" cstate="print"/>
          <a:srcRect/>
          <a:stretch>
            <a:fillRect/>
          </a:stretch>
        </p:blipFill>
        <p:spPr bwMode="auto">
          <a:xfrm>
            <a:off x="8153400" y="0"/>
            <a:ext cx="990600" cy="788988"/>
          </a:xfrm>
          <a:prstGeom prst="rect">
            <a:avLst/>
          </a:prstGeom>
          <a:noFill/>
          <a:ln w="9525">
            <a:noFill/>
            <a:miter lim="800000"/>
            <a:headEnd/>
            <a:tailEnd/>
          </a:ln>
        </p:spPr>
      </p:pic>
      <p:pic>
        <p:nvPicPr>
          <p:cNvPr id="4" name="Picture 9"/>
          <p:cNvPicPr>
            <a:picLocks noChangeAspect="1"/>
          </p:cNvPicPr>
          <p:nvPr userDrawn="1"/>
        </p:nvPicPr>
        <p:blipFill>
          <a:blip r:embed="rId6" cstate="print"/>
          <a:srcRect/>
          <a:stretch>
            <a:fillRect/>
          </a:stretch>
        </p:blipFill>
        <p:spPr bwMode="auto">
          <a:xfrm>
            <a:off x="8153400" y="831850"/>
            <a:ext cx="990600" cy="412750"/>
          </a:xfrm>
          <a:prstGeom prst="rect">
            <a:avLst/>
          </a:prstGeom>
          <a:noFill/>
          <a:ln w="9525">
            <a:noFill/>
            <a:miter lim="800000"/>
            <a:headEnd/>
            <a:tailEnd/>
          </a:ln>
        </p:spPr>
      </p:pic>
      <p:sp>
        <p:nvSpPr>
          <p:cNvPr id="5" name="Slide Number Placeholder 3"/>
          <p:cNvSpPr>
            <a:spLocks noGrp="1"/>
          </p:cNvSpPr>
          <p:nvPr>
            <p:ph type="sldNum" sz="quarter" idx="10"/>
          </p:nvPr>
        </p:nvSpPr>
        <p:spPr/>
        <p:txBody>
          <a:bodyPr/>
          <a:lstStyle>
            <a:lvl1pPr>
              <a:defRPr/>
            </a:lvl1pPr>
          </a:lstStyle>
          <a:p>
            <a:pPr>
              <a:defRPr/>
            </a:pPr>
            <a:fld id="{845CF6B1-C410-DE41-99C1-A52DCD7C2094}"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28808280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descr="bottom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9144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10"/>
          <p:cNvGraphicFramePr>
            <a:graphicFrameLocks noChangeAspect="1"/>
          </p:cNvGraphicFramePr>
          <p:nvPr userDrawn="1"/>
        </p:nvGraphicFramePr>
        <p:xfrm>
          <a:off x="0" y="0"/>
          <a:ext cx="9144000" cy="703263"/>
        </p:xfrm>
        <a:graphic>
          <a:graphicData uri="http://schemas.openxmlformats.org/presentationml/2006/ole">
            <mc:AlternateContent xmlns:mc="http://schemas.openxmlformats.org/markup-compatibility/2006">
              <mc:Choice xmlns:v="urn:schemas-microsoft-com:vml" Requires="v">
                <p:oleObj spid="_x0000_s122890" name="位图图像" r:id="rId4" imgW="9161905" imgH="704948" progId="Paint.Picture">
                  <p:embed/>
                </p:oleObj>
              </mc:Choice>
              <mc:Fallback>
                <p:oleObj name="位图图像" r:id="rId4" imgW="9161905" imgH="70494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13"/>
          <p:cNvSpPr>
            <a:spLocks noChangeShapeType="1"/>
          </p:cNvSpPr>
          <p:nvPr userDrawn="1"/>
        </p:nvSpPr>
        <p:spPr bwMode="auto">
          <a:xfrm>
            <a:off x="0" y="723900"/>
            <a:ext cx="9144000" cy="0"/>
          </a:xfrm>
          <a:prstGeom prst="line">
            <a:avLst/>
          </a:prstGeom>
          <a:noFill/>
          <a:ln w="28575">
            <a:solidFill>
              <a:srgbClr val="000099"/>
            </a:solidFill>
            <a:round/>
            <a:headEnd/>
            <a:tailEnd/>
          </a:ln>
          <a:effectLst/>
        </p:spPr>
        <p:txBody>
          <a:bodyPr wrap="none" anchor="ctr"/>
          <a:lstStyle/>
          <a:p>
            <a:pPr algn="ctr" fontAlgn="base">
              <a:spcBef>
                <a:spcPct val="0"/>
              </a:spcBef>
              <a:spcAft>
                <a:spcPct val="0"/>
              </a:spcAft>
              <a:defRPr/>
            </a:pPr>
            <a:endParaRPr lang="zh-CN" altLang="en-US" sz="3600">
              <a:solidFill>
                <a:srgbClr val="000000"/>
              </a:solidFill>
              <a:latin typeface="Times New Roman" pitchFamily="18" charset="0"/>
            </a:endParaRPr>
          </a:p>
        </p:txBody>
      </p:sp>
      <p:pic>
        <p:nvPicPr>
          <p:cNvPr id="7" name="Picture 11" descr="earth3_112k"/>
          <p:cNvPicPr>
            <a:picLocks noChangeAspect="1" noChangeArrowheads="1" noCrop="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370888" y="0"/>
            <a:ext cx="6572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4"/>
          <p:cNvSpPr>
            <a:spLocks noChangeShapeType="1"/>
          </p:cNvSpPr>
          <p:nvPr userDrawn="1"/>
        </p:nvSpPr>
        <p:spPr bwMode="auto">
          <a:xfrm>
            <a:off x="376238" y="1296988"/>
            <a:ext cx="8767762" cy="14287"/>
          </a:xfrm>
          <a:prstGeom prst="line">
            <a:avLst/>
          </a:prstGeom>
          <a:noFill/>
          <a:ln w="28575">
            <a:solidFill>
              <a:srgbClr val="000099"/>
            </a:solidFill>
            <a:round/>
            <a:headEnd/>
            <a:tailEnd/>
          </a:ln>
          <a:effectLst/>
        </p:spPr>
        <p:txBody>
          <a:bodyPr wrap="none" anchor="ctr"/>
          <a:lstStyle/>
          <a:p>
            <a:pPr algn="ctr" fontAlgn="base">
              <a:spcBef>
                <a:spcPct val="0"/>
              </a:spcBef>
              <a:spcAft>
                <a:spcPct val="0"/>
              </a:spcAft>
              <a:defRPr/>
            </a:pPr>
            <a:endParaRPr lang="zh-CN" altLang="en-US" sz="3600">
              <a:solidFill>
                <a:srgbClr val="000000"/>
              </a:solidFill>
              <a:latin typeface="Times New Roman" pitchFamily="18" charset="0"/>
            </a:endParaRPr>
          </a:p>
        </p:txBody>
      </p:sp>
      <p:pic>
        <p:nvPicPr>
          <p:cNvPr id="9" name="Picture 8" descr="新主楼－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26988"/>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2" name="Rectangle 2"/>
          <p:cNvSpPr>
            <a:spLocks noGrp="1" noChangeArrowheads="1"/>
          </p:cNvSpPr>
          <p:nvPr>
            <p:ph type="ctrTitle"/>
          </p:nvPr>
        </p:nvSpPr>
        <p:spPr>
          <a:xfrm>
            <a:off x="685800" y="2130425"/>
            <a:ext cx="7772400" cy="1470025"/>
          </a:xfrm>
        </p:spPr>
        <p:txBody>
          <a:bodyPr/>
          <a:lstStyle>
            <a:lvl1pPr algn="ctr">
              <a:defRPr>
                <a:latin typeface="华文行楷" pitchFamily="2" charset="-122"/>
                <a:ea typeface="华文行楷" pitchFamily="2" charset="-122"/>
              </a:defRPr>
            </a:lvl1pPr>
          </a:lstStyle>
          <a:p>
            <a:r>
              <a:rPr lang="en-US" altLang="zh-CN"/>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10"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ea typeface="宋体" pitchFamily="2" charset="-122"/>
              </a:defRPr>
            </a:lvl1pPr>
          </a:lstStyle>
          <a:p>
            <a:pPr fontAlgn="base">
              <a:spcBef>
                <a:spcPct val="0"/>
              </a:spcBef>
              <a:spcAft>
                <a:spcPct val="0"/>
              </a:spcAft>
              <a:defRPr/>
            </a:pPr>
            <a:endParaRPr lang="en-US" altLang="zh-CN">
              <a:solidFill>
                <a:srgbClr val="000000"/>
              </a:solidFill>
              <a:latin typeface="Times New Roman" pitchFamily="18" charset="0"/>
            </a:endParaRPr>
          </a:p>
        </p:txBody>
      </p:sp>
      <p:sp>
        <p:nvSpPr>
          <p:cNvPr id="11"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12"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lgn="ctr" fontAlgn="base">
              <a:spcBef>
                <a:spcPct val="0"/>
              </a:spcBef>
              <a:spcAft>
                <a:spcPct val="0"/>
              </a:spcAft>
              <a:defRPr/>
            </a:pPr>
            <a:fld id="{AA35FEC3-ECE6-452F-818B-3F8E87E06C1B}" type="slidenum">
              <a:rPr lang="zh-CN" altLang="en-US" sz="3600">
                <a:solidFill>
                  <a:srgbClr val="000000"/>
                </a:solidFill>
                <a:latin typeface="Times New Roman" pitchFamily="18" charset="0"/>
              </a:rPr>
              <a:pPr algn="ctr" fontAlgn="base">
                <a:spcBef>
                  <a:spcPct val="0"/>
                </a:spcBef>
                <a:spcAft>
                  <a:spcPct val="0"/>
                </a:spcAft>
                <a:defRPr/>
              </a:pPr>
              <a:t>‹#›</a:t>
            </a:fld>
            <a:endParaRPr lang="en-US" altLang="zh-CN" sz="3600">
              <a:solidFill>
                <a:srgbClr val="000000"/>
              </a:solidFill>
              <a:latin typeface="Times New Roman" pitchFamily="18" charset="0"/>
            </a:endParaRPr>
          </a:p>
        </p:txBody>
      </p:sp>
    </p:spTree>
    <p:extLst>
      <p:ext uri="{BB962C8B-B14F-4D97-AF65-F5344CB8AC3E}">
        <p14:creationId xmlns:p14="http://schemas.microsoft.com/office/powerpoint/2010/main" val="1569490129"/>
      </p:ext>
    </p:extLst>
  </p:cSld>
  <p:clrMapOvr>
    <a:masterClrMapping/>
  </p:clrMapOvr>
  <p:transition>
    <p:wipe dir="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a:xfrm>
            <a:off x="7010400" y="6265863"/>
            <a:ext cx="2051050" cy="457200"/>
          </a:xfrm>
          <a:prstGeom prst="rect">
            <a:avLst/>
          </a:prstGeom>
        </p:spPr>
        <p:txBody>
          <a:bodyPr/>
          <a:lstStyle>
            <a:lvl1pPr>
              <a:defRPr b="1"/>
            </a:lvl1pPr>
          </a:lstStyle>
          <a:p>
            <a:pPr algn="ctr" fontAlgn="base">
              <a:spcBef>
                <a:spcPct val="0"/>
              </a:spcBef>
              <a:spcAft>
                <a:spcPct val="0"/>
              </a:spcAft>
              <a:defRPr/>
            </a:pPr>
            <a:fld id="{5D68A5F5-3C11-4387-BCC4-4913632B04B5}" type="slidenum">
              <a:rPr lang="zh-CN" altLang="en-US" sz="3600">
                <a:solidFill>
                  <a:srgbClr val="000000"/>
                </a:solidFill>
                <a:latin typeface="Times New Roman" pitchFamily="18" charset="0"/>
              </a:rPr>
              <a:pPr algn="ctr" fontAlgn="base">
                <a:spcBef>
                  <a:spcPct val="0"/>
                </a:spcBef>
                <a:spcAft>
                  <a:spcPct val="0"/>
                </a:spcAft>
                <a:defRPr/>
              </a:pPr>
              <a:t>‹#›</a:t>
            </a:fld>
            <a:endParaRPr lang="en-US" altLang="zh-CN" sz="3600" dirty="0">
              <a:solidFill>
                <a:srgbClr val="000000"/>
              </a:solidFill>
              <a:latin typeface="Times New Roman" pitchFamily="18" charset="0"/>
            </a:endParaRPr>
          </a:p>
        </p:txBody>
      </p:sp>
    </p:spTree>
    <p:extLst>
      <p:ext uri="{BB962C8B-B14F-4D97-AF65-F5344CB8AC3E}">
        <p14:creationId xmlns:p14="http://schemas.microsoft.com/office/powerpoint/2010/main" val="517089628"/>
      </p:ext>
    </p:extLst>
  </p:cSld>
  <p:clrMapOvr>
    <a:masterClrMapping/>
  </p:clrMapOvr>
  <p:transition>
    <p:wipe dir="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lgn="ctr" fontAlgn="base">
              <a:spcBef>
                <a:spcPct val="0"/>
              </a:spcBef>
              <a:spcAft>
                <a:spcPct val="0"/>
              </a:spcAft>
              <a:defRPr/>
            </a:pPr>
            <a:fld id="{7CFD7138-5CB4-4C9E-83F4-FEFD43C4DE32}" type="slidenum">
              <a:rPr lang="zh-CN" altLang="en-US" sz="3600">
                <a:solidFill>
                  <a:srgbClr val="000000"/>
                </a:solidFill>
                <a:latin typeface="Times New Roman" pitchFamily="18" charset="0"/>
              </a:rPr>
              <a:pPr algn="ctr" fontAlgn="base">
                <a:spcBef>
                  <a:spcPct val="0"/>
                </a:spcBef>
                <a:spcAft>
                  <a:spcPct val="0"/>
                </a:spcAft>
                <a:defRPr/>
              </a:pPr>
              <a:t>‹#›</a:t>
            </a:fld>
            <a:endParaRPr lang="en-US" altLang="zh-CN" sz="3600">
              <a:solidFill>
                <a:srgbClr val="000000"/>
              </a:solidFill>
              <a:latin typeface="Times New Roman" pitchFamily="18" charset="0"/>
            </a:endParaRPr>
          </a:p>
        </p:txBody>
      </p:sp>
    </p:spTree>
    <p:extLst>
      <p:ext uri="{BB962C8B-B14F-4D97-AF65-F5344CB8AC3E}">
        <p14:creationId xmlns:p14="http://schemas.microsoft.com/office/powerpoint/2010/main" val="2062548946"/>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76D01D2A-3E66-48C4-BBBE-E684A9501609}" type="slidenum">
              <a:rPr lang="en-US" altLang="zh-CN"/>
              <a:pPr>
                <a:defRPr/>
              </a:pPr>
              <a:t>‹#›</a:t>
            </a:fld>
            <a:endParaRPr lang="en-US" altLang="zh-CN" dirty="0"/>
          </a:p>
        </p:txBody>
      </p:sp>
    </p:spTree>
    <p:extLst>
      <p:ext uri="{BB962C8B-B14F-4D97-AF65-F5344CB8AC3E}">
        <p14:creationId xmlns:p14="http://schemas.microsoft.com/office/powerpoint/2010/main" val="3570509127"/>
      </p:ext>
    </p:extLst>
  </p:cSld>
  <p:clrMapOvr>
    <a:masterClrMapping/>
  </p:clrMapOvr>
  <p:hf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6225" y="946150"/>
            <a:ext cx="4217988"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946150"/>
            <a:ext cx="4219575"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lgn="ctr" fontAlgn="base">
              <a:spcBef>
                <a:spcPct val="0"/>
              </a:spcBef>
              <a:spcAft>
                <a:spcPct val="0"/>
              </a:spcAft>
              <a:defRPr/>
            </a:pPr>
            <a:fld id="{05B26510-00A1-415F-8630-9DC0F7A6498C}" type="slidenum">
              <a:rPr lang="zh-CN" altLang="en-US" sz="3600">
                <a:solidFill>
                  <a:srgbClr val="000000"/>
                </a:solidFill>
                <a:latin typeface="Times New Roman" pitchFamily="18" charset="0"/>
              </a:rPr>
              <a:pPr algn="ctr" fontAlgn="base">
                <a:spcBef>
                  <a:spcPct val="0"/>
                </a:spcBef>
                <a:spcAft>
                  <a:spcPct val="0"/>
                </a:spcAft>
                <a:defRPr/>
              </a:pPr>
              <a:t>‹#›</a:t>
            </a:fld>
            <a:endParaRPr lang="en-US" altLang="zh-CN" sz="3600">
              <a:solidFill>
                <a:srgbClr val="000000"/>
              </a:solidFill>
              <a:latin typeface="Times New Roman" pitchFamily="18" charset="0"/>
            </a:endParaRPr>
          </a:p>
        </p:txBody>
      </p:sp>
    </p:spTree>
    <p:extLst>
      <p:ext uri="{BB962C8B-B14F-4D97-AF65-F5344CB8AC3E}">
        <p14:creationId xmlns:p14="http://schemas.microsoft.com/office/powerpoint/2010/main" val="2515940033"/>
      </p:ext>
    </p:extLst>
  </p:cSld>
  <p:clrMapOvr>
    <a:masterClrMapping/>
  </p:clrMapOvr>
  <p:transition>
    <p:wipe dir="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lgn="ctr" fontAlgn="base">
              <a:spcBef>
                <a:spcPct val="0"/>
              </a:spcBef>
              <a:spcAft>
                <a:spcPct val="0"/>
              </a:spcAft>
              <a:defRPr/>
            </a:pPr>
            <a:fld id="{5CD7D7C9-9104-400C-9A1C-E4433EE633D7}" type="slidenum">
              <a:rPr lang="zh-CN" altLang="en-US" sz="3600">
                <a:solidFill>
                  <a:srgbClr val="000000"/>
                </a:solidFill>
                <a:latin typeface="Times New Roman" pitchFamily="18" charset="0"/>
              </a:rPr>
              <a:pPr algn="ctr" fontAlgn="base">
                <a:spcBef>
                  <a:spcPct val="0"/>
                </a:spcBef>
                <a:spcAft>
                  <a:spcPct val="0"/>
                </a:spcAft>
                <a:defRPr/>
              </a:pPr>
              <a:t>‹#›</a:t>
            </a:fld>
            <a:endParaRPr lang="en-US" altLang="zh-CN" sz="3600">
              <a:solidFill>
                <a:srgbClr val="000000"/>
              </a:solidFill>
              <a:latin typeface="Times New Roman" pitchFamily="18" charset="0"/>
            </a:endParaRPr>
          </a:p>
        </p:txBody>
      </p:sp>
    </p:spTree>
    <p:extLst>
      <p:ext uri="{BB962C8B-B14F-4D97-AF65-F5344CB8AC3E}">
        <p14:creationId xmlns:p14="http://schemas.microsoft.com/office/powerpoint/2010/main" val="3405351964"/>
      </p:ext>
    </p:extLst>
  </p:cSld>
  <p:clrMapOvr>
    <a:masterClrMapping/>
  </p:clrMapOvr>
  <p:transition>
    <p:wipe dir="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lgn="ctr" fontAlgn="base">
              <a:spcBef>
                <a:spcPct val="0"/>
              </a:spcBef>
              <a:spcAft>
                <a:spcPct val="0"/>
              </a:spcAft>
              <a:defRPr/>
            </a:pPr>
            <a:fld id="{F4A53E40-C88E-45D1-BDE7-553BA051B9AA}" type="slidenum">
              <a:rPr lang="zh-CN" altLang="en-US" sz="3600">
                <a:solidFill>
                  <a:srgbClr val="000000"/>
                </a:solidFill>
                <a:latin typeface="Times New Roman" pitchFamily="18" charset="0"/>
              </a:rPr>
              <a:pPr algn="ctr" fontAlgn="base">
                <a:spcBef>
                  <a:spcPct val="0"/>
                </a:spcBef>
                <a:spcAft>
                  <a:spcPct val="0"/>
                </a:spcAft>
                <a:defRPr/>
              </a:pPr>
              <a:t>‹#›</a:t>
            </a:fld>
            <a:endParaRPr lang="en-US" altLang="zh-CN" sz="3600">
              <a:solidFill>
                <a:srgbClr val="000000"/>
              </a:solidFill>
              <a:latin typeface="Times New Roman" pitchFamily="18" charset="0"/>
            </a:endParaRPr>
          </a:p>
        </p:txBody>
      </p:sp>
    </p:spTree>
    <p:extLst>
      <p:ext uri="{BB962C8B-B14F-4D97-AF65-F5344CB8AC3E}">
        <p14:creationId xmlns:p14="http://schemas.microsoft.com/office/powerpoint/2010/main" val="1477889777"/>
      </p:ext>
    </p:extLst>
  </p:cSld>
  <p:clrMapOvr>
    <a:masterClrMapping/>
  </p:clrMapOvr>
  <p:transition>
    <p:wipe dir="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lgn="ctr" fontAlgn="base">
              <a:spcBef>
                <a:spcPct val="0"/>
              </a:spcBef>
              <a:spcAft>
                <a:spcPct val="0"/>
              </a:spcAft>
              <a:defRPr/>
            </a:pPr>
            <a:fld id="{E97A4CA1-0B59-4B08-B78B-6F2675C7FA12}" type="slidenum">
              <a:rPr lang="zh-CN" altLang="en-US" sz="3600">
                <a:solidFill>
                  <a:srgbClr val="000000"/>
                </a:solidFill>
                <a:latin typeface="Times New Roman" pitchFamily="18" charset="0"/>
              </a:rPr>
              <a:pPr algn="ctr" fontAlgn="base">
                <a:spcBef>
                  <a:spcPct val="0"/>
                </a:spcBef>
                <a:spcAft>
                  <a:spcPct val="0"/>
                </a:spcAft>
                <a:defRPr/>
              </a:pPr>
              <a:t>‹#›</a:t>
            </a:fld>
            <a:endParaRPr lang="en-US" altLang="zh-CN" sz="3600">
              <a:solidFill>
                <a:srgbClr val="000000"/>
              </a:solidFill>
              <a:latin typeface="Times New Roman" pitchFamily="18" charset="0"/>
            </a:endParaRPr>
          </a:p>
        </p:txBody>
      </p:sp>
    </p:spTree>
    <p:extLst>
      <p:ext uri="{BB962C8B-B14F-4D97-AF65-F5344CB8AC3E}">
        <p14:creationId xmlns:p14="http://schemas.microsoft.com/office/powerpoint/2010/main" val="444732286"/>
      </p:ext>
    </p:extLst>
  </p:cSld>
  <p:clrMapOvr>
    <a:masterClrMapping/>
  </p:clrMapOvr>
  <p:transition>
    <p:wipe dir="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lgn="ctr" fontAlgn="base">
              <a:spcBef>
                <a:spcPct val="0"/>
              </a:spcBef>
              <a:spcAft>
                <a:spcPct val="0"/>
              </a:spcAft>
              <a:defRPr/>
            </a:pPr>
            <a:fld id="{42C3230A-B3D0-4619-80C9-1A217B9E773C}" type="slidenum">
              <a:rPr lang="zh-CN" altLang="en-US" sz="3600">
                <a:solidFill>
                  <a:srgbClr val="000000"/>
                </a:solidFill>
                <a:latin typeface="Times New Roman" pitchFamily="18" charset="0"/>
              </a:rPr>
              <a:pPr algn="ctr" fontAlgn="base">
                <a:spcBef>
                  <a:spcPct val="0"/>
                </a:spcBef>
                <a:spcAft>
                  <a:spcPct val="0"/>
                </a:spcAft>
                <a:defRPr/>
              </a:pPr>
              <a:t>‹#›</a:t>
            </a:fld>
            <a:endParaRPr lang="en-US" altLang="zh-CN" sz="3600">
              <a:solidFill>
                <a:srgbClr val="000000"/>
              </a:solidFill>
              <a:latin typeface="Times New Roman" pitchFamily="18" charset="0"/>
            </a:endParaRPr>
          </a:p>
        </p:txBody>
      </p:sp>
    </p:spTree>
    <p:extLst>
      <p:ext uri="{BB962C8B-B14F-4D97-AF65-F5344CB8AC3E}">
        <p14:creationId xmlns:p14="http://schemas.microsoft.com/office/powerpoint/2010/main" val="2958714714"/>
      </p:ext>
    </p:extLst>
  </p:cSld>
  <p:clrMapOvr>
    <a:masterClrMapping/>
  </p:clrMapOvr>
  <p:transition>
    <p:wipe dir="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lgn="ctr" fontAlgn="base">
              <a:spcBef>
                <a:spcPct val="0"/>
              </a:spcBef>
              <a:spcAft>
                <a:spcPct val="0"/>
              </a:spcAft>
              <a:defRPr/>
            </a:pPr>
            <a:fld id="{38A20F7F-A73C-410A-BED2-3806409F4CDF}" type="slidenum">
              <a:rPr lang="zh-CN" altLang="en-US" sz="3600">
                <a:solidFill>
                  <a:srgbClr val="000000"/>
                </a:solidFill>
                <a:latin typeface="Times New Roman" pitchFamily="18" charset="0"/>
              </a:rPr>
              <a:pPr algn="ctr" fontAlgn="base">
                <a:spcBef>
                  <a:spcPct val="0"/>
                </a:spcBef>
                <a:spcAft>
                  <a:spcPct val="0"/>
                </a:spcAft>
                <a:defRPr/>
              </a:pPr>
              <a:t>‹#›</a:t>
            </a:fld>
            <a:endParaRPr lang="en-US" altLang="zh-CN" sz="3600">
              <a:solidFill>
                <a:srgbClr val="000000"/>
              </a:solidFill>
              <a:latin typeface="Times New Roman" pitchFamily="18" charset="0"/>
            </a:endParaRPr>
          </a:p>
        </p:txBody>
      </p:sp>
    </p:spTree>
    <p:extLst>
      <p:ext uri="{BB962C8B-B14F-4D97-AF65-F5344CB8AC3E}">
        <p14:creationId xmlns:p14="http://schemas.microsoft.com/office/powerpoint/2010/main" val="1724705648"/>
      </p:ext>
    </p:extLst>
  </p:cSld>
  <p:clrMapOvr>
    <a:masterClrMapping/>
  </p:clrMapOvr>
  <p:transition>
    <p:wipe dir="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lgn="ctr" fontAlgn="base">
              <a:spcBef>
                <a:spcPct val="0"/>
              </a:spcBef>
              <a:spcAft>
                <a:spcPct val="0"/>
              </a:spcAft>
              <a:defRPr/>
            </a:pPr>
            <a:fld id="{D65C9A25-745D-484C-BBEC-AFA83DDD24EE}" type="slidenum">
              <a:rPr lang="zh-CN" altLang="en-US" sz="3600">
                <a:solidFill>
                  <a:srgbClr val="000000"/>
                </a:solidFill>
                <a:latin typeface="Times New Roman" pitchFamily="18" charset="0"/>
              </a:rPr>
              <a:pPr algn="ctr" fontAlgn="base">
                <a:spcBef>
                  <a:spcPct val="0"/>
                </a:spcBef>
                <a:spcAft>
                  <a:spcPct val="0"/>
                </a:spcAft>
                <a:defRPr/>
              </a:pPr>
              <a:t>‹#›</a:t>
            </a:fld>
            <a:endParaRPr lang="en-US" altLang="zh-CN" sz="3600">
              <a:solidFill>
                <a:srgbClr val="000000"/>
              </a:solidFill>
              <a:latin typeface="Times New Roman" pitchFamily="18" charset="0"/>
            </a:endParaRPr>
          </a:p>
        </p:txBody>
      </p:sp>
    </p:spTree>
    <p:extLst>
      <p:ext uri="{BB962C8B-B14F-4D97-AF65-F5344CB8AC3E}">
        <p14:creationId xmlns:p14="http://schemas.microsoft.com/office/powerpoint/2010/main" val="3128668163"/>
      </p:ext>
    </p:extLst>
  </p:cSld>
  <p:clrMapOvr>
    <a:masterClrMapping/>
  </p:clrMapOvr>
  <p:transition>
    <p:wipe dir="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195263"/>
            <a:ext cx="2159000" cy="5995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95263"/>
            <a:ext cx="6326188" cy="5995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lgn="ctr" fontAlgn="base">
              <a:spcBef>
                <a:spcPct val="0"/>
              </a:spcBef>
              <a:spcAft>
                <a:spcPct val="0"/>
              </a:spcAft>
              <a:defRPr/>
            </a:pPr>
            <a:fld id="{4D2857CF-300A-402F-862F-07986E378B5B}" type="slidenum">
              <a:rPr lang="zh-CN" altLang="en-US" sz="3600">
                <a:solidFill>
                  <a:srgbClr val="000000"/>
                </a:solidFill>
                <a:latin typeface="Times New Roman" pitchFamily="18" charset="0"/>
              </a:rPr>
              <a:pPr algn="ctr" fontAlgn="base">
                <a:spcBef>
                  <a:spcPct val="0"/>
                </a:spcBef>
                <a:spcAft>
                  <a:spcPct val="0"/>
                </a:spcAft>
                <a:defRPr/>
              </a:pPr>
              <a:t>‹#›</a:t>
            </a:fld>
            <a:endParaRPr lang="en-US" altLang="zh-CN" sz="3600">
              <a:solidFill>
                <a:srgbClr val="000000"/>
              </a:solidFill>
              <a:latin typeface="Times New Roman" pitchFamily="18" charset="0"/>
            </a:endParaRPr>
          </a:p>
        </p:txBody>
      </p:sp>
    </p:spTree>
    <p:extLst>
      <p:ext uri="{BB962C8B-B14F-4D97-AF65-F5344CB8AC3E}">
        <p14:creationId xmlns:p14="http://schemas.microsoft.com/office/powerpoint/2010/main" val="3052956749"/>
      </p:ext>
    </p:extLst>
  </p:cSld>
  <p:clrMapOvr>
    <a:masterClrMapping/>
  </p:clrMapOvr>
  <p:transition>
    <p:wipe dir="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28600" y="195263"/>
            <a:ext cx="83947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76225" y="946150"/>
            <a:ext cx="4217988" cy="5245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6613" y="946150"/>
            <a:ext cx="4219575" cy="5245100"/>
          </a:xfrm>
        </p:spPr>
        <p:txBody>
          <a:bodyPr/>
          <a:lstStyle/>
          <a:p>
            <a:pPr lvl="0"/>
            <a:endParaRPr lang="zh-CN" altLang="en-US" noProof="0"/>
          </a:p>
        </p:txBody>
      </p:sp>
      <p:sp>
        <p:nvSpPr>
          <p:cNvPr id="5" name="页脚占位符 4"/>
          <p:cNvSpPr>
            <a:spLocks noGrp="1"/>
          </p:cNvSpPr>
          <p:nvPr>
            <p:ph type="ftr" sz="quarter" idx="10"/>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1"/>
          </p:nvPr>
        </p:nvSpPr>
        <p:spPr>
          <a:xfrm>
            <a:off x="6553200" y="6248400"/>
            <a:ext cx="1905000" cy="457200"/>
          </a:xfrm>
          <a:prstGeom prst="rect">
            <a:avLst/>
          </a:prstGeom>
        </p:spPr>
        <p:txBody>
          <a:bodyPr/>
          <a:lstStyle>
            <a:lvl1pPr>
              <a:defRPr/>
            </a:lvl1pPr>
          </a:lstStyle>
          <a:p>
            <a:pPr algn="ctr" fontAlgn="base">
              <a:spcBef>
                <a:spcPct val="0"/>
              </a:spcBef>
              <a:spcAft>
                <a:spcPct val="0"/>
              </a:spcAft>
              <a:defRPr/>
            </a:pPr>
            <a:fld id="{ADC838EC-94BF-4C09-B1D8-4B0BCAF80B51}" type="slidenum">
              <a:rPr lang="zh-CN" altLang="en-US" sz="3600">
                <a:solidFill>
                  <a:srgbClr val="000000"/>
                </a:solidFill>
                <a:latin typeface="Times New Roman" pitchFamily="18" charset="0"/>
              </a:rPr>
              <a:pPr algn="ctr" fontAlgn="base">
                <a:spcBef>
                  <a:spcPct val="0"/>
                </a:spcBef>
                <a:spcAft>
                  <a:spcPct val="0"/>
                </a:spcAft>
                <a:defRPr/>
              </a:pPr>
              <a:t>‹#›</a:t>
            </a:fld>
            <a:endParaRPr lang="en-US" altLang="zh-CN" sz="3600">
              <a:solidFill>
                <a:srgbClr val="000000"/>
              </a:solidFill>
              <a:latin typeface="Times New Roman" pitchFamily="18" charset="0"/>
            </a:endParaRPr>
          </a:p>
        </p:txBody>
      </p:sp>
    </p:spTree>
    <p:extLst>
      <p:ext uri="{BB962C8B-B14F-4D97-AF65-F5344CB8AC3E}">
        <p14:creationId xmlns:p14="http://schemas.microsoft.com/office/powerpoint/2010/main" val="3818643488"/>
      </p:ext>
    </p:extLst>
  </p:cSld>
  <p:clrMapOvr>
    <a:masterClrMapping/>
  </p:clrMapOvr>
  <p:transition>
    <p:wipe dir="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752475"/>
            <a:ext cx="77724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76225" y="1597025"/>
            <a:ext cx="3810000" cy="4594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238625" y="1597025"/>
            <a:ext cx="3810000" cy="2220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238625" y="3970338"/>
            <a:ext cx="3810000" cy="22209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lgn="ctr" fontAlgn="base">
              <a:spcBef>
                <a:spcPct val="0"/>
              </a:spcBef>
              <a:spcAft>
                <a:spcPct val="0"/>
              </a:spcAft>
              <a:defRPr/>
            </a:pPr>
            <a:endParaRPr lang="en-US" altLang="zh-CN" sz="3600">
              <a:solidFill>
                <a:srgbClr val="000000"/>
              </a:solidFill>
              <a:latin typeface="Times New Roman" pitchFamily="18" charset="0"/>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a:xfrm>
            <a:off x="7010400" y="6265863"/>
            <a:ext cx="2051050" cy="457200"/>
          </a:xfrm>
          <a:prstGeom prst="rect">
            <a:avLst/>
          </a:prstGeom>
        </p:spPr>
        <p:txBody>
          <a:bodyPr/>
          <a:lstStyle>
            <a:lvl1pPr>
              <a:defRPr/>
            </a:lvl1pPr>
          </a:lstStyle>
          <a:p>
            <a:pPr algn="ctr" fontAlgn="base">
              <a:spcBef>
                <a:spcPct val="0"/>
              </a:spcBef>
              <a:spcAft>
                <a:spcPct val="0"/>
              </a:spcAft>
              <a:defRPr/>
            </a:pPr>
            <a:fld id="{27B24F3C-6E10-4109-8262-534B87414D77}" type="slidenum">
              <a:rPr lang="zh-CN" altLang="en-US" sz="3600">
                <a:solidFill>
                  <a:srgbClr val="000000"/>
                </a:solidFill>
                <a:latin typeface="Times New Roman" pitchFamily="18" charset="0"/>
              </a:rPr>
              <a:pPr algn="ctr" fontAlgn="base">
                <a:spcBef>
                  <a:spcPct val="0"/>
                </a:spcBef>
                <a:spcAft>
                  <a:spcPct val="0"/>
                </a:spcAft>
                <a:defRPr/>
              </a:pPr>
              <a:t>‹#›</a:t>
            </a:fld>
            <a:endParaRPr lang="en-US" altLang="zh-CN" sz="3600">
              <a:solidFill>
                <a:srgbClr val="000000"/>
              </a:solidFill>
              <a:latin typeface="Times New Roman" pitchFamily="18" charset="0"/>
            </a:endParaRPr>
          </a:p>
        </p:txBody>
      </p:sp>
    </p:spTree>
    <p:extLst>
      <p:ext uri="{BB962C8B-B14F-4D97-AF65-F5344CB8AC3E}">
        <p14:creationId xmlns:p14="http://schemas.microsoft.com/office/powerpoint/2010/main" val="1102767749"/>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CCAB7470-36C3-48E9-9C61-02DD9BA30DA6}" type="slidenum">
              <a:rPr lang="en-US" altLang="zh-CN"/>
              <a:pPr>
                <a:defRPr/>
              </a:pPr>
              <a:t>‹#›</a:t>
            </a:fld>
            <a:endParaRPr lang="en-US" altLang="zh-CN" dirty="0"/>
          </a:p>
        </p:txBody>
      </p:sp>
    </p:spTree>
    <p:extLst>
      <p:ext uri="{BB962C8B-B14F-4D97-AF65-F5344CB8AC3E}">
        <p14:creationId xmlns:p14="http://schemas.microsoft.com/office/powerpoint/2010/main" val="245563404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752475"/>
            <a:ext cx="77724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76225" y="1597025"/>
            <a:ext cx="3810000" cy="4594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238625" y="1597025"/>
            <a:ext cx="3810000" cy="4594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lgn="ctr" fontAlgn="base">
              <a:spcBef>
                <a:spcPct val="0"/>
              </a:spcBef>
              <a:spcAft>
                <a:spcPct val="0"/>
              </a:spcAft>
              <a:defRPr/>
            </a:pPr>
            <a:endParaRPr lang="en-US" altLang="zh-CN" sz="3600">
              <a:solidFill>
                <a:srgbClr val="000000"/>
              </a:solidFill>
              <a:latin typeface="Times New Roman" pitchFamily="18" charset="0"/>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xfrm>
            <a:off x="7010400" y="6265863"/>
            <a:ext cx="2051050" cy="457200"/>
          </a:xfrm>
          <a:prstGeom prst="rect">
            <a:avLst/>
          </a:prstGeom>
        </p:spPr>
        <p:txBody>
          <a:bodyPr/>
          <a:lstStyle>
            <a:lvl1pPr>
              <a:defRPr/>
            </a:lvl1pPr>
          </a:lstStyle>
          <a:p>
            <a:pPr algn="ctr" fontAlgn="base">
              <a:spcBef>
                <a:spcPct val="0"/>
              </a:spcBef>
              <a:spcAft>
                <a:spcPct val="0"/>
              </a:spcAft>
              <a:defRPr/>
            </a:pPr>
            <a:fld id="{8C3D3F81-63D3-4A6F-89B0-AEB593145AE0}" type="slidenum">
              <a:rPr lang="zh-CN" altLang="en-US" sz="3600">
                <a:solidFill>
                  <a:srgbClr val="000000"/>
                </a:solidFill>
                <a:latin typeface="Times New Roman" pitchFamily="18" charset="0"/>
              </a:rPr>
              <a:pPr algn="ctr" fontAlgn="base">
                <a:spcBef>
                  <a:spcPct val="0"/>
                </a:spcBef>
                <a:spcAft>
                  <a:spcPct val="0"/>
                </a:spcAft>
                <a:defRPr/>
              </a:pPr>
              <a:t>‹#›</a:t>
            </a:fld>
            <a:endParaRPr lang="en-US" altLang="zh-CN" sz="3600">
              <a:solidFill>
                <a:srgbClr val="000000"/>
              </a:solidFill>
              <a:latin typeface="Times New Roman" pitchFamily="18" charset="0"/>
            </a:endParaRPr>
          </a:p>
        </p:txBody>
      </p:sp>
    </p:spTree>
    <p:extLst>
      <p:ext uri="{BB962C8B-B14F-4D97-AF65-F5344CB8AC3E}">
        <p14:creationId xmlns:p14="http://schemas.microsoft.com/office/powerpoint/2010/main" val="13774697"/>
      </p:ext>
    </p:extLst>
  </p:cSld>
  <p:clrMapOvr>
    <a:masterClrMapping/>
  </p:clrMapOvr>
  <p:transition>
    <p:wipe dir="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228600" y="752475"/>
            <a:ext cx="7772400" cy="5334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276225" y="1597025"/>
            <a:ext cx="3810000" cy="2220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238625" y="1597025"/>
            <a:ext cx="3810000" cy="2220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276225" y="3970338"/>
            <a:ext cx="3810000" cy="22209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238625" y="3970338"/>
            <a:ext cx="3810000" cy="22209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lgn="ctr" fontAlgn="base">
              <a:spcBef>
                <a:spcPct val="0"/>
              </a:spcBef>
              <a:spcAft>
                <a:spcPct val="0"/>
              </a:spcAft>
              <a:defRPr/>
            </a:pPr>
            <a:endParaRPr lang="en-US" altLang="zh-CN" sz="3600">
              <a:solidFill>
                <a:srgbClr val="000000"/>
              </a:solidFill>
              <a:latin typeface="Times New Roman" pitchFamily="18" charset="0"/>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xfrm>
            <a:off x="7010400" y="6265863"/>
            <a:ext cx="2051050" cy="457200"/>
          </a:xfrm>
          <a:prstGeom prst="rect">
            <a:avLst/>
          </a:prstGeom>
        </p:spPr>
        <p:txBody>
          <a:bodyPr/>
          <a:lstStyle>
            <a:lvl1pPr>
              <a:defRPr/>
            </a:lvl1pPr>
          </a:lstStyle>
          <a:p>
            <a:pPr algn="ctr" fontAlgn="base">
              <a:spcBef>
                <a:spcPct val="0"/>
              </a:spcBef>
              <a:spcAft>
                <a:spcPct val="0"/>
              </a:spcAft>
              <a:defRPr/>
            </a:pPr>
            <a:fld id="{1D9E6060-4C7C-4A7D-8A76-1A0417C8AFE0}" type="slidenum">
              <a:rPr lang="zh-CN" altLang="en-US" sz="3600">
                <a:solidFill>
                  <a:srgbClr val="000000"/>
                </a:solidFill>
                <a:latin typeface="Times New Roman" pitchFamily="18" charset="0"/>
              </a:rPr>
              <a:pPr algn="ctr" fontAlgn="base">
                <a:spcBef>
                  <a:spcPct val="0"/>
                </a:spcBef>
                <a:spcAft>
                  <a:spcPct val="0"/>
                </a:spcAft>
                <a:defRPr/>
              </a:pPr>
              <a:t>‹#›</a:t>
            </a:fld>
            <a:endParaRPr lang="en-US" altLang="zh-CN" sz="3600">
              <a:solidFill>
                <a:srgbClr val="000000"/>
              </a:solidFill>
              <a:latin typeface="Times New Roman" pitchFamily="18" charset="0"/>
            </a:endParaRPr>
          </a:p>
        </p:txBody>
      </p:sp>
    </p:spTree>
    <p:extLst>
      <p:ext uri="{BB962C8B-B14F-4D97-AF65-F5344CB8AC3E}">
        <p14:creationId xmlns:p14="http://schemas.microsoft.com/office/powerpoint/2010/main" val="283927542"/>
      </p:ext>
    </p:extLst>
  </p:cSld>
  <p:clrMapOvr>
    <a:masterClrMapping/>
  </p:clrMapOvr>
  <p:transition>
    <p:wipe dir="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28600" y="752475"/>
            <a:ext cx="7772400" cy="533400"/>
          </a:xfrm>
        </p:spPr>
        <p:txBody>
          <a:bodyPr/>
          <a:lstStyle/>
          <a:p>
            <a:r>
              <a:rPr lang="zh-CN" altLang="en-US" dirty="0" smtClean="0"/>
              <a:t>单击此处编辑母版标题样式</a:t>
            </a:r>
            <a:endParaRPr lang="zh-CN" altLang="en-US" dirty="0"/>
          </a:p>
        </p:txBody>
      </p:sp>
      <p:sp>
        <p:nvSpPr>
          <p:cNvPr id="3" name="表格占位符 2"/>
          <p:cNvSpPr>
            <a:spLocks noGrp="1"/>
          </p:cNvSpPr>
          <p:nvPr>
            <p:ph type="tbl" idx="1"/>
          </p:nvPr>
        </p:nvSpPr>
        <p:spPr>
          <a:xfrm>
            <a:off x="276225" y="1597025"/>
            <a:ext cx="7772400" cy="4594225"/>
          </a:xfrm>
        </p:spPr>
        <p:txBody>
          <a:bodyPr/>
          <a:lstStyle/>
          <a:p>
            <a:pPr lvl="0"/>
            <a:endParaRPr lang="zh-CN" altLang="en-US" noProof="0" smtClean="0"/>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lgn="ctr" fontAlgn="base">
              <a:spcBef>
                <a:spcPct val="0"/>
              </a:spcBef>
              <a:spcAft>
                <a:spcPct val="0"/>
              </a:spcAft>
              <a:defRPr/>
            </a:pPr>
            <a:endParaRPr lang="en-US" altLang="zh-CN" sz="3600">
              <a:solidFill>
                <a:srgbClr val="000000"/>
              </a:solidFill>
              <a:latin typeface="Times New Roman" pitchFamily="18" charset="0"/>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xfrm>
            <a:off x="7010400" y="6265863"/>
            <a:ext cx="2051050" cy="457200"/>
          </a:xfrm>
          <a:prstGeom prst="rect">
            <a:avLst/>
          </a:prstGeom>
        </p:spPr>
        <p:txBody>
          <a:bodyPr/>
          <a:lstStyle>
            <a:lvl1pPr>
              <a:defRPr/>
            </a:lvl1pPr>
          </a:lstStyle>
          <a:p>
            <a:pPr algn="ctr" fontAlgn="base">
              <a:spcBef>
                <a:spcPct val="0"/>
              </a:spcBef>
              <a:spcAft>
                <a:spcPct val="0"/>
              </a:spcAft>
              <a:defRPr/>
            </a:pPr>
            <a:fld id="{88A47F47-FA87-41BE-B4F4-9500D3CB55A9}" type="slidenum">
              <a:rPr lang="zh-CN" altLang="en-US" sz="3600">
                <a:solidFill>
                  <a:srgbClr val="000000"/>
                </a:solidFill>
                <a:latin typeface="Times New Roman" pitchFamily="18" charset="0"/>
              </a:rPr>
              <a:pPr algn="ctr" fontAlgn="base">
                <a:spcBef>
                  <a:spcPct val="0"/>
                </a:spcBef>
                <a:spcAft>
                  <a:spcPct val="0"/>
                </a:spcAft>
                <a:defRPr/>
              </a:pPr>
              <a:t>‹#›</a:t>
            </a:fld>
            <a:endParaRPr lang="en-US" altLang="zh-CN" sz="3600">
              <a:solidFill>
                <a:srgbClr val="000000"/>
              </a:solidFill>
              <a:latin typeface="Times New Roman" pitchFamily="18" charset="0"/>
            </a:endParaRPr>
          </a:p>
        </p:txBody>
      </p:sp>
    </p:spTree>
    <p:extLst>
      <p:ext uri="{BB962C8B-B14F-4D97-AF65-F5344CB8AC3E}">
        <p14:creationId xmlns:p14="http://schemas.microsoft.com/office/powerpoint/2010/main" val="1194767433"/>
      </p:ext>
    </p:extLst>
  </p:cSld>
  <p:clrMapOvr>
    <a:masterClrMapping/>
  </p:clrMapOvr>
  <p:transition>
    <p:wipe dir="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1758897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067770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1376334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7753125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2035333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728564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4865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B902E8E3-68DE-4A97-A878-D4A243AD3866}" type="slidenum">
              <a:rPr lang="en-US" altLang="zh-CN"/>
              <a:pPr>
                <a:defRPr/>
              </a:pPr>
              <a:t>‹#›</a:t>
            </a:fld>
            <a:endParaRPr lang="en-US" altLang="zh-CN" dirty="0"/>
          </a:p>
        </p:txBody>
      </p:sp>
    </p:spTree>
    <p:extLst>
      <p:ext uri="{BB962C8B-B14F-4D97-AF65-F5344CB8AC3E}">
        <p14:creationId xmlns:p14="http://schemas.microsoft.com/office/powerpoint/2010/main" val="228518435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4771015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35062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0781727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8510160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23912" name="Image" r:id="rId3" imgW="10057143" imgH="1269841" progId="">
                  <p:embed/>
                </p:oleObj>
              </mc:Choice>
              <mc:Fallback>
                <p:oleObj name="Image" r:id="rId3" imgW="10057143" imgH="126984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Picture 8"/>
          <p:cNvPicPr>
            <a:picLocks noChangeAspect="1"/>
          </p:cNvPicPr>
          <p:nvPr userDrawn="1"/>
        </p:nvPicPr>
        <p:blipFill>
          <a:blip r:embed="rId5" cstate="print"/>
          <a:srcRect/>
          <a:stretch>
            <a:fillRect/>
          </a:stretch>
        </p:blipFill>
        <p:spPr bwMode="auto">
          <a:xfrm>
            <a:off x="8153400" y="0"/>
            <a:ext cx="990600" cy="788988"/>
          </a:xfrm>
          <a:prstGeom prst="rect">
            <a:avLst/>
          </a:prstGeom>
          <a:noFill/>
          <a:ln w="9525">
            <a:noFill/>
            <a:miter lim="800000"/>
            <a:headEnd/>
            <a:tailEnd/>
          </a:ln>
        </p:spPr>
      </p:pic>
      <p:pic>
        <p:nvPicPr>
          <p:cNvPr id="4" name="Picture 9"/>
          <p:cNvPicPr>
            <a:picLocks noChangeAspect="1"/>
          </p:cNvPicPr>
          <p:nvPr userDrawn="1"/>
        </p:nvPicPr>
        <p:blipFill>
          <a:blip r:embed="rId6" cstate="print"/>
          <a:srcRect/>
          <a:stretch>
            <a:fillRect/>
          </a:stretch>
        </p:blipFill>
        <p:spPr bwMode="auto">
          <a:xfrm>
            <a:off x="8153400" y="831850"/>
            <a:ext cx="990600" cy="412750"/>
          </a:xfrm>
          <a:prstGeom prst="rect">
            <a:avLst/>
          </a:prstGeom>
          <a:noFill/>
          <a:ln w="9525">
            <a:noFill/>
            <a:miter lim="800000"/>
            <a:headEnd/>
            <a:tailEnd/>
          </a:ln>
        </p:spPr>
      </p:pic>
      <p:sp>
        <p:nvSpPr>
          <p:cNvPr id="5" name="Slide Number Placeholder 3"/>
          <p:cNvSpPr>
            <a:spLocks noGrp="1"/>
          </p:cNvSpPr>
          <p:nvPr>
            <p:ph type="sldNum" sz="quarter" idx="10"/>
          </p:nvPr>
        </p:nvSpPr>
        <p:spPr/>
        <p:txBody>
          <a:bodyPr/>
          <a:lstStyle>
            <a:lvl1pPr>
              <a:defRPr/>
            </a:lvl1pPr>
          </a:lstStyle>
          <a:p>
            <a:pPr>
              <a:defRPr/>
            </a:pPr>
            <a:fld id="{845CF6B1-C410-DE41-99C1-A52DCD7C2094}"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713923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765175"/>
            <a:ext cx="4208463"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4713" y="765175"/>
            <a:ext cx="4208462"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9E7381D4-DBD0-4E48-B96B-F0E8E567CD59}" type="slidenum">
              <a:rPr lang="en-US" altLang="zh-CN"/>
              <a:pPr>
                <a:defRPr/>
              </a:pPr>
              <a:t>‹#›</a:t>
            </a:fld>
            <a:endParaRPr lang="en-US" altLang="zh-CN" dirty="0"/>
          </a:p>
        </p:txBody>
      </p:sp>
    </p:spTree>
    <p:extLst>
      <p:ext uri="{BB962C8B-B14F-4D97-AF65-F5344CB8AC3E}">
        <p14:creationId xmlns:p14="http://schemas.microsoft.com/office/powerpoint/2010/main" val="2720471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8"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9"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EECE2D52-6C0D-48C4-84F0-AD82A6667636}" type="slidenum">
              <a:rPr lang="en-US" altLang="zh-CN"/>
              <a:pPr>
                <a:defRPr/>
              </a:pPr>
              <a:t>‹#›</a:t>
            </a:fld>
            <a:endParaRPr lang="en-US" altLang="zh-CN" dirty="0"/>
          </a:p>
        </p:txBody>
      </p:sp>
    </p:spTree>
    <p:extLst>
      <p:ext uri="{BB962C8B-B14F-4D97-AF65-F5344CB8AC3E}">
        <p14:creationId xmlns:p14="http://schemas.microsoft.com/office/powerpoint/2010/main" val="772519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4"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5"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A5428C48-D43C-4A7F-8CE4-1632A971965C}" type="slidenum">
              <a:rPr lang="en-US" altLang="zh-CN"/>
              <a:pPr>
                <a:defRPr/>
              </a:pPr>
              <a:t>‹#›</a:t>
            </a:fld>
            <a:endParaRPr lang="en-US" altLang="zh-CN" dirty="0"/>
          </a:p>
        </p:txBody>
      </p:sp>
    </p:spTree>
    <p:extLst>
      <p:ext uri="{BB962C8B-B14F-4D97-AF65-F5344CB8AC3E}">
        <p14:creationId xmlns:p14="http://schemas.microsoft.com/office/powerpoint/2010/main" val="229595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3"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4"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DC561EB3-C314-48CE-BCB0-42C292ADE69C}" type="slidenum">
              <a:rPr lang="en-US" altLang="zh-CN"/>
              <a:pPr>
                <a:defRPr/>
              </a:pPr>
              <a:t>‹#›</a:t>
            </a:fld>
            <a:endParaRPr lang="en-US" altLang="zh-CN" dirty="0"/>
          </a:p>
        </p:txBody>
      </p:sp>
    </p:spTree>
    <p:extLst>
      <p:ext uri="{BB962C8B-B14F-4D97-AF65-F5344CB8AC3E}">
        <p14:creationId xmlns:p14="http://schemas.microsoft.com/office/powerpoint/2010/main" val="4241732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04A1C9BD-D17C-47D6-8926-E9C6420A97D6}" type="slidenum">
              <a:rPr lang="en-US" altLang="zh-CN"/>
              <a:pPr>
                <a:defRPr/>
              </a:pPr>
              <a:t>‹#›</a:t>
            </a:fld>
            <a:endParaRPr lang="en-US" altLang="zh-CN" dirty="0"/>
          </a:p>
        </p:txBody>
      </p:sp>
    </p:spTree>
    <p:extLst>
      <p:ext uri="{BB962C8B-B14F-4D97-AF65-F5344CB8AC3E}">
        <p14:creationId xmlns:p14="http://schemas.microsoft.com/office/powerpoint/2010/main" val="453308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1BB13CC-575B-48B7-A4A4-680D6F09322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45568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FC10ABBB-21CF-4661-8FDE-1CB67C027E1A}" type="slidenum">
              <a:rPr lang="en-US" altLang="zh-CN"/>
              <a:pPr>
                <a:defRPr/>
              </a:pPr>
              <a:t>‹#›</a:t>
            </a:fld>
            <a:endParaRPr lang="en-US" altLang="zh-CN" dirty="0"/>
          </a:p>
        </p:txBody>
      </p:sp>
    </p:spTree>
    <p:extLst>
      <p:ext uri="{BB962C8B-B14F-4D97-AF65-F5344CB8AC3E}">
        <p14:creationId xmlns:p14="http://schemas.microsoft.com/office/powerpoint/2010/main" val="11754215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346513C9-4085-4937-9216-A9EF9C7AE402}" type="slidenum">
              <a:rPr lang="en-US" altLang="zh-CN"/>
              <a:pPr>
                <a:defRPr/>
              </a:pPr>
              <a:t>‹#›</a:t>
            </a:fld>
            <a:endParaRPr lang="en-US" altLang="zh-CN" dirty="0"/>
          </a:p>
        </p:txBody>
      </p:sp>
    </p:spTree>
    <p:extLst>
      <p:ext uri="{BB962C8B-B14F-4D97-AF65-F5344CB8AC3E}">
        <p14:creationId xmlns:p14="http://schemas.microsoft.com/office/powerpoint/2010/main" val="17252345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1638" y="44450"/>
            <a:ext cx="2141537" cy="64087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44450"/>
            <a:ext cx="6275388" cy="64087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BE99507E-8263-49EA-8F07-2A26323CD586}" type="slidenum">
              <a:rPr lang="en-US" altLang="zh-CN"/>
              <a:pPr>
                <a:defRPr/>
              </a:pPr>
              <a:t>‹#›</a:t>
            </a:fld>
            <a:endParaRPr lang="en-US" altLang="zh-CN" dirty="0"/>
          </a:p>
        </p:txBody>
      </p:sp>
    </p:spTree>
    <p:extLst>
      <p:ext uri="{BB962C8B-B14F-4D97-AF65-F5344CB8AC3E}">
        <p14:creationId xmlns:p14="http://schemas.microsoft.com/office/powerpoint/2010/main" val="8355574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7/17/2012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#17</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74962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7/17/2012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#17</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59305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tint val="75000"/>
                  </a:prstClr>
                </a:solidFill>
              </a:rPr>
              <a:t>7/17/2012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#17</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8155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solidFill>
                  <a:prstClr val="black">
                    <a:tint val="75000"/>
                  </a:prstClr>
                </a:solidFill>
              </a:rPr>
              <a:t>7/17/2012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#17</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651216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solidFill>
                  <a:prstClr val="black">
                    <a:tint val="75000"/>
                  </a:prstClr>
                </a:solidFill>
              </a:rPr>
              <a:t>7/17/2012</a:t>
            </a: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Summer 2012 -- Lecture #17</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576551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solidFill>
                  <a:prstClr val="black">
                    <a:tint val="75000"/>
                  </a:prstClr>
                </a:solidFill>
              </a:rPr>
              <a:t>7/17/2012</a:t>
            </a: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Summer 2012 -- Lecture #17</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33864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tint val="75000"/>
                  </a:prstClr>
                </a:solidFill>
              </a:rPr>
              <a:t>7/17/2012</a:t>
            </a: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Summer 2012 -- Lecture #17</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21297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A434178-7D30-4D76-9FFC-CB98E2373FD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416978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7/17/2012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#17</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736269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7/17/2012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#17</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95763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7/17/2012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#17</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897941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7/17/2012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#17</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91268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4798316-0B7F-7543-82C8-D4ADD272A668}" type="datetime1">
              <a:rPr lang="en-US" smtClean="0">
                <a:solidFill>
                  <a:prstClr val="black">
                    <a:tint val="75000"/>
                  </a:prstClr>
                </a:solidFill>
              </a:rPr>
              <a:pPr/>
              <a:t>9/11/2013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Spring 2012 -- Lecture #17</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516118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ECCDB-F97C-C748-95F2-A9065CA4C1FD}" type="datetime1">
              <a:rPr lang="en-US" smtClean="0">
                <a:solidFill>
                  <a:prstClr val="black">
                    <a:tint val="75000"/>
                  </a:prstClr>
                </a:solidFill>
              </a:rPr>
              <a:pPr/>
              <a:t>9/11/2013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Spring 2012 -- Lecture #17</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10571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70000C-0A87-C249-9129-992C9B2DFDE9}" type="datetime1">
              <a:rPr lang="en-US" smtClean="0">
                <a:solidFill>
                  <a:prstClr val="black">
                    <a:tint val="75000"/>
                  </a:prstClr>
                </a:solidFill>
              </a:rPr>
              <a:pPr/>
              <a:t>9/11/2013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Spring 2012 -- Lecture #17</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431590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93DDC3-FD7F-1F45-89D7-5881D11171A2}" type="datetime1">
              <a:rPr lang="en-US" smtClean="0">
                <a:solidFill>
                  <a:prstClr val="black">
                    <a:tint val="75000"/>
                  </a:prstClr>
                </a:solidFill>
              </a:rPr>
              <a:pPr/>
              <a:t>9/11/2013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Spring 2012 -- Lecture #17</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676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EF9987-4966-3945-A83E-36BEF40D76C3}" type="datetime1">
              <a:rPr lang="en-US" smtClean="0">
                <a:solidFill>
                  <a:prstClr val="black">
                    <a:tint val="75000"/>
                  </a:prstClr>
                </a:solidFill>
              </a:rPr>
              <a:pPr/>
              <a:t>9/11/2013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Spring 2012 -- Lecture #17</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446115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1B9F0C-458A-504C-A20E-02ED209F761F}" type="datetime1">
              <a:rPr lang="en-US" smtClean="0">
                <a:solidFill>
                  <a:prstClr val="black">
                    <a:tint val="75000"/>
                  </a:prstClr>
                </a:solidFill>
              </a:rPr>
              <a:pPr/>
              <a:t>9/11/2013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Spring 2012 -- Lecture #17</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52237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447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0B84961-E803-48BA-B11E-677E1BE35EA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246394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F954C-44CB-2C4A-8D7A-51AFF520E68B}" type="datetime1">
              <a:rPr lang="en-US" smtClean="0">
                <a:solidFill>
                  <a:prstClr val="black">
                    <a:tint val="75000"/>
                  </a:prstClr>
                </a:solidFill>
              </a:rPr>
              <a:pPr/>
              <a:t>9/11/2013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Spring 2012 -- Lecture #17</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527491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9BE08B-1E02-A74A-B2C6-EC80E7BCA4D7}" type="datetime1">
              <a:rPr lang="en-US" smtClean="0">
                <a:solidFill>
                  <a:prstClr val="black">
                    <a:tint val="75000"/>
                  </a:prstClr>
                </a:solidFill>
              </a:rPr>
              <a:pPr/>
              <a:t>9/11/2013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Spring 2012 -- Lecture #17</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69297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35068C-3E05-F44B-A67F-BEAE5D0E5CA6}" type="datetime1">
              <a:rPr lang="en-US" smtClean="0">
                <a:solidFill>
                  <a:prstClr val="black">
                    <a:tint val="75000"/>
                  </a:prstClr>
                </a:solidFill>
              </a:rPr>
              <a:pPr/>
              <a:t>9/11/2013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Spring 2012 -- Lecture #17</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93323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B39058-BD24-3043-8438-AC339684A234}" type="datetime1">
              <a:rPr lang="en-US" smtClean="0">
                <a:solidFill>
                  <a:prstClr val="black">
                    <a:tint val="75000"/>
                  </a:prstClr>
                </a:solidFill>
              </a:rPr>
              <a:pPr/>
              <a:t>9/11/2013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Spring 2012 -- Lecture #17</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227565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335458-AEB2-FE4D-87EE-461AF1B5499E}" type="datetime1">
              <a:rPr lang="en-US" smtClean="0">
                <a:solidFill>
                  <a:prstClr val="black">
                    <a:tint val="75000"/>
                  </a:prstClr>
                </a:solidFill>
              </a:rPr>
              <a:pPr/>
              <a:t>9/11/2013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Spring 2012 -- Lecture #17</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94730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88"/>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522532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dirty="0" smtClean="0"/>
          </a:p>
        </p:txBody>
      </p:sp>
    </p:spTree>
    <p:extLst>
      <p:ext uri="{BB962C8B-B14F-4D97-AF65-F5344CB8AC3E}">
        <p14:creationId xmlns:p14="http://schemas.microsoft.com/office/powerpoint/2010/main" val="9289210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506413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958115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54616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5D19A7B-6464-47AE-BB78-897F0EFE076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030708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57058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297570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125230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236659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027467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379472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658291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707791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6/18/2012</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316588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6/18/2012</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5287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1B74FE64-C330-4A8F-A350-DFF99AAEC3C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073299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tint val="75000"/>
                  </a:prstClr>
                </a:solidFill>
              </a:rPr>
              <a:t>6/18/2012</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08088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solidFill>
                  <a:prstClr val="black">
                    <a:tint val="75000"/>
                  </a:prstClr>
                </a:solidFill>
              </a:rPr>
              <a:t>6/18/2012</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#1</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68627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solidFill>
                  <a:prstClr val="black">
                    <a:tint val="75000"/>
                  </a:prstClr>
                </a:solidFill>
              </a:rPr>
              <a:t>6/18/2012</a:t>
            </a:r>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Summer 2012 -- Lecture #1</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89764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solidFill>
                  <a:prstClr val="black">
                    <a:tint val="75000"/>
                  </a:prstClr>
                </a:solidFill>
              </a:rPr>
              <a:t>6/18/2012</a:t>
            </a:r>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Summer 2012 -- Lecture #1</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83596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tint val="75000"/>
                  </a:prstClr>
                </a:solidFill>
              </a:rPr>
              <a:t>6/18/2012</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Summer 2012 -- Lecture #1</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93788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6/18/2012</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#1</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2928850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6/18/2012</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#1</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017656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6/18/2012</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0441842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6/18/2012</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602842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7/19/2012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#19</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1489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F3D5B53E-4314-451A-9393-34CE38FAF36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828606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7/19/2012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#19</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0258340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tint val="75000"/>
                  </a:prstClr>
                </a:solidFill>
              </a:rPr>
              <a:t>7/19/2012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#19</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1182676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solidFill>
                  <a:prstClr val="black">
                    <a:tint val="75000"/>
                  </a:prstClr>
                </a:solidFill>
              </a:rPr>
              <a:t>7/19/2012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#19</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587445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solidFill>
                  <a:prstClr val="black">
                    <a:tint val="75000"/>
                  </a:prstClr>
                </a:solidFill>
              </a:rPr>
              <a:t>7/19/2012</a:t>
            </a: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Summer 2012 -- Lecture #19</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8243168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solidFill>
                  <a:prstClr val="black">
                    <a:tint val="75000"/>
                  </a:prstClr>
                </a:solidFill>
              </a:rPr>
              <a:t>7/19/2012</a:t>
            </a: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Summer 2012 -- Lecture #19</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5792398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tint val="75000"/>
                  </a:prstClr>
                </a:solidFill>
              </a:rPr>
              <a:t>7/19/2012</a:t>
            </a: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Summer 2012 -- Lecture #19</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6821137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7/19/2012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#19</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0794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7/19/2012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#19</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450410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7/19/2012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#19</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1636789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7/19/2012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#19</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39638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304CB82-F4E9-4BEF-B1CF-252F69E87DA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6149338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7049" name="Rectangle 9"/>
          <p:cNvSpPr>
            <a:spLocks noChangeArrowheads="1"/>
          </p:cNvSpPr>
          <p:nvPr userDrawn="1"/>
        </p:nvSpPr>
        <p:spPr bwMode="auto">
          <a:xfrm>
            <a:off x="0" y="0"/>
            <a:ext cx="7451725" cy="549275"/>
          </a:xfrm>
          <a:prstGeom prst="rect">
            <a:avLst/>
          </a:prstGeom>
          <a:solidFill>
            <a:srgbClr val="C30224"/>
          </a:solidFill>
          <a:ln w="9525">
            <a:noFill/>
            <a:miter lim="800000"/>
            <a:headEnd/>
            <a:tailEnd/>
          </a:ln>
          <a:effectLst/>
        </p:spPr>
        <p:txBody>
          <a:bodyPr wrap="none" anchor="ctr"/>
          <a:lstStyle/>
          <a:p>
            <a:pPr fontAlgn="base">
              <a:spcBef>
                <a:spcPct val="0"/>
              </a:spcBef>
              <a:spcAft>
                <a:spcPct val="0"/>
              </a:spcAft>
            </a:pPr>
            <a:endParaRPr lang="zh-CN" altLang="en-US" sz="3200" b="1">
              <a:solidFill>
                <a:srgbClr val="081D58"/>
              </a:solidFill>
              <a:ea typeface="宋体" pitchFamily="2" charset="-122"/>
            </a:endParaRPr>
          </a:p>
        </p:txBody>
      </p:sp>
      <p:sp>
        <p:nvSpPr>
          <p:cNvPr id="87050" name="Line 10"/>
          <p:cNvSpPr>
            <a:spLocks noChangeShapeType="1"/>
          </p:cNvSpPr>
          <p:nvPr userDrawn="1"/>
        </p:nvSpPr>
        <p:spPr bwMode="auto">
          <a:xfrm flipV="1">
            <a:off x="468313" y="2852738"/>
            <a:ext cx="8064500" cy="0"/>
          </a:xfrm>
          <a:prstGeom prst="line">
            <a:avLst/>
          </a:prstGeom>
          <a:noFill/>
          <a:ln w="38100">
            <a:solidFill>
              <a:schemeClr val="bg2"/>
            </a:solidFill>
            <a:round/>
            <a:headEnd/>
            <a:tailEnd/>
          </a:ln>
          <a:effectLst/>
        </p:spPr>
        <p:txBody>
          <a:bodyPr anchor="ctr">
            <a:spAutoFit/>
          </a:bodyPr>
          <a:lstStyle/>
          <a:p>
            <a:pPr algn="ctr" eaLnBrk="0" fontAlgn="base" hangingPunct="0">
              <a:spcBef>
                <a:spcPct val="0"/>
              </a:spcBef>
              <a:spcAft>
                <a:spcPct val="0"/>
              </a:spcAft>
            </a:pPr>
            <a:endParaRPr lang="zh-CN" altLang="en-US" sz="2400">
              <a:solidFill>
                <a:srgbClr val="FC0128"/>
              </a:solidFill>
            </a:endParaRPr>
          </a:p>
        </p:txBody>
      </p:sp>
      <p:sp>
        <p:nvSpPr>
          <p:cNvPr id="87051" name="Line 11"/>
          <p:cNvSpPr>
            <a:spLocks noChangeShapeType="1"/>
          </p:cNvSpPr>
          <p:nvPr userDrawn="1"/>
        </p:nvSpPr>
        <p:spPr bwMode="auto">
          <a:xfrm>
            <a:off x="7451725" y="0"/>
            <a:ext cx="0" cy="5949950"/>
          </a:xfrm>
          <a:prstGeom prst="line">
            <a:avLst/>
          </a:prstGeom>
          <a:noFill/>
          <a:ln w="38100">
            <a:solidFill>
              <a:schemeClr val="bg2"/>
            </a:solidFill>
            <a:round/>
            <a:headEnd/>
            <a:tailEnd/>
          </a:ln>
          <a:effectLst/>
        </p:spPr>
        <p:txBody>
          <a:bodyPr anchor="ctr">
            <a:spAutoFit/>
          </a:bodyPr>
          <a:lstStyle/>
          <a:p>
            <a:pPr algn="ctr" eaLnBrk="0" fontAlgn="base" hangingPunct="0">
              <a:spcBef>
                <a:spcPct val="0"/>
              </a:spcBef>
              <a:spcAft>
                <a:spcPct val="0"/>
              </a:spcAft>
            </a:pPr>
            <a:endParaRPr lang="zh-CN" altLang="en-US" sz="2400">
              <a:solidFill>
                <a:srgbClr val="FC0128"/>
              </a:solidFill>
            </a:endParaRPr>
          </a:p>
        </p:txBody>
      </p:sp>
      <p:grpSp>
        <p:nvGrpSpPr>
          <p:cNvPr id="2" name="Group 12"/>
          <p:cNvGrpSpPr>
            <a:grpSpLocks/>
          </p:cNvGrpSpPr>
          <p:nvPr userDrawn="1"/>
        </p:nvGrpSpPr>
        <p:grpSpPr bwMode="auto">
          <a:xfrm>
            <a:off x="7596188" y="188913"/>
            <a:ext cx="1338262" cy="2189162"/>
            <a:chOff x="4704" y="1885"/>
            <a:chExt cx="843" cy="1379"/>
          </a:xfrm>
        </p:grpSpPr>
        <p:sp>
          <p:nvSpPr>
            <p:cNvPr id="87053" name="Oval 13"/>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54" name="Oval 14"/>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55" name="Oval 15"/>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56" name="Oval 16"/>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57" name="Oval 17"/>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58" name="Oval 18"/>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59" name="Oval 19"/>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60" name="Oval 20"/>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61" name="Oval 21"/>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62" name="Oval 22"/>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63" name="Oval 23"/>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64" name="Oval 24"/>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65" name="Oval 25"/>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66" name="Oval 26"/>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67" name="Oval 27"/>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68" name="Oval 28"/>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69" name="Oval 29"/>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70" name="Oval 30"/>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71" name="Oval 31"/>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72" name="Oval 32"/>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73" name="Oval 33"/>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74" name="Oval 34"/>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75" name="Oval 35"/>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76" name="Oval 36"/>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77" name="Oval 37"/>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78" name="Oval 38"/>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79" name="Oval 39"/>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80" name="Oval 40"/>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81" name="Oval 41"/>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82" name="Oval 42"/>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83" name="Oval 43"/>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grpSp>
      <p:sp>
        <p:nvSpPr>
          <p:cNvPr id="87084" name="Rectangle 44"/>
          <p:cNvSpPr>
            <a:spLocks noChangeArrowheads="1"/>
          </p:cNvSpPr>
          <p:nvPr userDrawn="1"/>
        </p:nvSpPr>
        <p:spPr bwMode="auto">
          <a:xfrm>
            <a:off x="4763" y="6742113"/>
            <a:ext cx="8599487" cy="71437"/>
          </a:xfrm>
          <a:prstGeom prst="rect">
            <a:avLst/>
          </a:prstGeom>
          <a:solidFill>
            <a:srgbClr val="E88000"/>
          </a:solidFill>
          <a:ln w="9525">
            <a:noFill/>
            <a:miter lim="800000"/>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85" name="Rectangle 45"/>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87086" name="Rectangle 46"/>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pic>
        <p:nvPicPr>
          <p:cNvPr id="87087" name="Picture 47" descr="buaa_1"/>
          <p:cNvPicPr>
            <a:picLocks noChangeAspect="1" noChangeArrowheads="1"/>
          </p:cNvPicPr>
          <p:nvPr userDrawn="1"/>
        </p:nvPicPr>
        <p:blipFill>
          <a:blip r:embed="rId2" cstate="print"/>
          <a:srcRect/>
          <a:stretch>
            <a:fillRect/>
          </a:stretch>
        </p:blipFill>
        <p:spPr bwMode="auto">
          <a:xfrm>
            <a:off x="0" y="6597650"/>
            <a:ext cx="1331913" cy="287338"/>
          </a:xfrm>
          <a:prstGeom prst="rect">
            <a:avLst/>
          </a:prstGeom>
          <a:noFill/>
          <a:ln w="9525">
            <a:noFill/>
            <a:miter lim="800000"/>
            <a:headEnd/>
            <a:tailEnd/>
          </a:ln>
        </p:spPr>
      </p:pic>
    </p:spTree>
    <p:extLst>
      <p:ext uri="{BB962C8B-B14F-4D97-AF65-F5344CB8AC3E}">
        <p14:creationId xmlns:p14="http://schemas.microsoft.com/office/powerpoint/2010/main" val="318836495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04813"/>
            <a:ext cx="5257800" cy="372603"/>
          </a:xfrm>
        </p:spPr>
        <p:txBody>
          <a:bodyPr/>
          <a:lstStyle>
            <a:lvl1pPr>
              <a:defRPr i="0"/>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252859065"/>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9139014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6314471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0368502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81500136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53737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5000990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54193323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85645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91BB47A-6BDB-4E21-9B0C-A4EA55F50F6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467496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4788" y="404813"/>
            <a:ext cx="1979612" cy="2947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1188" y="404813"/>
            <a:ext cx="5791200" cy="2947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8059397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43000"/>
            <a:ext cx="3848100"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143000"/>
            <a:ext cx="3848100" cy="1028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2324100"/>
            <a:ext cx="3848100" cy="1028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5757259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43000"/>
            <a:ext cx="3848100"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43000"/>
            <a:ext cx="3848100"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493562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4336552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4040784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6910184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0662690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2848342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4935150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7048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theme" Target="../theme/theme10.xml"/><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slideLayout" Target="../slideLayouts/slideLayout129.xml"/><Relationship Id="rId18" Type="http://schemas.openxmlformats.org/officeDocument/2006/relationships/image" Target="../media/image7.png"/><Relationship Id="rId3" Type="http://schemas.openxmlformats.org/officeDocument/2006/relationships/slideLayout" Target="../slideLayouts/slideLayout119.xml"/><Relationship Id="rId7" Type="http://schemas.openxmlformats.org/officeDocument/2006/relationships/slideLayout" Target="../slideLayouts/slideLayout123.xml"/><Relationship Id="rId12" Type="http://schemas.openxmlformats.org/officeDocument/2006/relationships/slideLayout" Target="../slideLayouts/slideLayout128.xml"/><Relationship Id="rId17" Type="http://schemas.openxmlformats.org/officeDocument/2006/relationships/theme" Target="../theme/theme11.xml"/><Relationship Id="rId2" Type="http://schemas.openxmlformats.org/officeDocument/2006/relationships/slideLayout" Target="../slideLayouts/slideLayout118.xml"/><Relationship Id="rId16" Type="http://schemas.openxmlformats.org/officeDocument/2006/relationships/slideLayout" Target="../slideLayouts/slideLayout132.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5" Type="http://schemas.openxmlformats.org/officeDocument/2006/relationships/slideLayout" Target="../slideLayouts/slideLayout121.xml"/><Relationship Id="rId15" Type="http://schemas.openxmlformats.org/officeDocument/2006/relationships/slideLayout" Target="../slideLayouts/slideLayout131.xml"/><Relationship Id="rId10" Type="http://schemas.openxmlformats.org/officeDocument/2006/relationships/slideLayout" Target="../slideLayouts/slideLayout126.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slideLayout" Target="../slideLayouts/slideLayout13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image" Target="../media/image3.png"/><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theme" Target="../theme/theme9.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slideLayout" Target="../slideLayouts/slideLayout104.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447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512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ea typeface="宋体" pitchFamily="2" charset="-122"/>
              </a:defRPr>
            </a:lvl1pPr>
          </a:lstStyle>
          <a:p>
            <a:pPr fontAlgn="base">
              <a:spcBef>
                <a:spcPct val="0"/>
              </a:spcBef>
              <a:spcAft>
                <a:spcPct val="0"/>
              </a:spcAft>
              <a:defRPr/>
            </a:pPr>
            <a:fld id="{2893934F-FD6A-450A-866B-C7FD4B2EEF26}" type="slidenum">
              <a:rPr kumimoji="1" lang="en-US" altLang="zh-CN">
                <a:solidFill>
                  <a:srgbClr val="000000"/>
                </a:solidFill>
              </a:rPr>
              <a:pPr fontAlgn="base">
                <a:spcBef>
                  <a:spcPct val="0"/>
                </a:spcBef>
                <a:spcAft>
                  <a:spcPct val="0"/>
                </a:spcAft>
                <a:defRPr/>
              </a:pPr>
              <a:t>‹#›</a:t>
            </a:fld>
            <a:endParaRPr kumimoji="1" lang="en-US" altLang="zh-CN">
              <a:solidFill>
                <a:srgbClr val="000000"/>
              </a:solidFill>
            </a:endParaRPr>
          </a:p>
        </p:txBody>
      </p:sp>
    </p:spTree>
    <p:extLst>
      <p:ext uri="{BB962C8B-B14F-4D97-AF65-F5344CB8AC3E}">
        <p14:creationId xmlns:p14="http://schemas.microsoft.com/office/powerpoint/2010/main" val="13733756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Wingding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3CC63E4C-4642-794D-A2FD-70F6B81535F5}"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val="3823800479"/>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228600" y="195263"/>
            <a:ext cx="8394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32771" name="Rectangle 3"/>
          <p:cNvSpPr>
            <a:spLocks noGrp="1" noChangeArrowheads="1"/>
          </p:cNvSpPr>
          <p:nvPr>
            <p:ph type="body" idx="1"/>
          </p:nvPr>
        </p:nvSpPr>
        <p:spPr bwMode="auto">
          <a:xfrm>
            <a:off x="276225" y="946150"/>
            <a:ext cx="8589963"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5"/>
          <p:cNvSpPr>
            <a:spLocks noGrp="1" noChangeArrowheads="1"/>
          </p:cNvSpPr>
          <p:nvPr>
            <p:ph type="ftr" sz="quarter" idx="3"/>
          </p:nvPr>
        </p:nvSpPr>
        <p:spPr bwMode="auto">
          <a:xfrm>
            <a:off x="3124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lgn="ctr" fontAlgn="base">
              <a:spcBef>
                <a:spcPct val="0"/>
              </a:spcBef>
              <a:spcAft>
                <a:spcPct val="0"/>
              </a:spcAft>
              <a:defRPr/>
            </a:pPr>
            <a:endParaRPr lang="en-US" altLang="zh-CN">
              <a:solidFill>
                <a:srgbClr val="000000"/>
              </a:solidFill>
              <a:latin typeface="Times New Roman" pitchFamily="18" charset="0"/>
            </a:endParaRPr>
          </a:p>
        </p:txBody>
      </p:sp>
      <p:sp>
        <p:nvSpPr>
          <p:cNvPr id="1043" name="Text Box 19"/>
          <p:cNvSpPr txBox="1">
            <a:spLocks noChangeArrowheads="1"/>
          </p:cNvSpPr>
          <p:nvPr userDrawn="1"/>
        </p:nvSpPr>
        <p:spPr bwMode="auto">
          <a:xfrm>
            <a:off x="4903788" y="4256088"/>
            <a:ext cx="2409825" cy="457200"/>
          </a:xfrm>
          <a:prstGeom prst="rect">
            <a:avLst/>
          </a:prstGeom>
          <a:noFill/>
          <a:ln w="9525" algn="ctr">
            <a:noFill/>
            <a:miter lim="800000"/>
            <a:headEnd/>
            <a:tailEnd/>
          </a:ln>
          <a:effectLst/>
        </p:spPr>
        <p:txBody>
          <a:bodyPr>
            <a:spAutoFit/>
          </a:bodyPr>
          <a:lstStyle/>
          <a:p>
            <a:pPr algn="ctr" fontAlgn="base">
              <a:spcBef>
                <a:spcPct val="50000"/>
              </a:spcBef>
              <a:spcAft>
                <a:spcPct val="0"/>
              </a:spcAft>
              <a:defRPr/>
            </a:pPr>
            <a:r>
              <a:rPr lang="zh-CN" altLang="en-US" sz="2400">
                <a:solidFill>
                  <a:srgbClr val="FFFFFF"/>
                </a:solidFill>
                <a:latin typeface="Times New Roman" pitchFamily="18" charset="0"/>
                <a:ea typeface="华文行楷" pitchFamily="2" charset="-122"/>
              </a:rPr>
              <a:t>计算机学院</a:t>
            </a:r>
          </a:p>
        </p:txBody>
      </p:sp>
      <p:sp>
        <p:nvSpPr>
          <p:cNvPr id="1044" name="Rectangle 20"/>
          <p:cNvSpPr>
            <a:spLocks noChangeArrowheads="1"/>
          </p:cNvSpPr>
          <p:nvPr userDrawn="1"/>
        </p:nvSpPr>
        <p:spPr bwMode="auto">
          <a:xfrm>
            <a:off x="8394700" y="6488113"/>
            <a:ext cx="539750" cy="336550"/>
          </a:xfrm>
          <a:prstGeom prst="rect">
            <a:avLst/>
          </a:prstGeom>
          <a:noFill/>
          <a:ln w="9525" algn="ctr">
            <a:noFill/>
            <a:miter lim="800000"/>
            <a:headEnd/>
            <a:tailEnd/>
          </a:ln>
          <a:effectLst/>
        </p:spPr>
        <p:txBody>
          <a:bodyPr>
            <a:spAutoFit/>
          </a:bodyPr>
          <a:lstStyle/>
          <a:p>
            <a:pPr algn="ctr" fontAlgn="base">
              <a:spcBef>
                <a:spcPct val="0"/>
              </a:spcBef>
              <a:spcAft>
                <a:spcPct val="0"/>
              </a:spcAft>
              <a:defRPr/>
            </a:pPr>
            <a:fld id="{18841821-21E7-4722-AACF-B84E3CA7943E}" type="slidenum">
              <a:rPr lang="zh-CN" altLang="en-US" sz="1600">
                <a:solidFill>
                  <a:srgbClr val="FFFFFF"/>
                </a:solidFill>
                <a:latin typeface="Times New Roman" pitchFamily="18" charset="0"/>
                <a:ea typeface="宋体" pitchFamily="2" charset="-122"/>
              </a:rPr>
              <a:pPr algn="ctr" fontAlgn="base">
                <a:spcBef>
                  <a:spcPct val="0"/>
                </a:spcBef>
                <a:spcAft>
                  <a:spcPct val="0"/>
                </a:spcAft>
                <a:defRPr/>
              </a:pPr>
              <a:t>‹#›</a:t>
            </a:fld>
            <a:endParaRPr lang="en-US" altLang="zh-CN" sz="1600">
              <a:solidFill>
                <a:srgbClr val="FFFFFF"/>
              </a:solidFill>
              <a:latin typeface="Times New Roman" pitchFamily="18" charset="0"/>
              <a:ea typeface="宋体" pitchFamily="2" charset="-122"/>
            </a:endParaRPr>
          </a:p>
        </p:txBody>
      </p:sp>
      <p:sp>
        <p:nvSpPr>
          <p:cNvPr id="1051" name="Line 27"/>
          <p:cNvSpPr>
            <a:spLocks noChangeShapeType="1"/>
          </p:cNvSpPr>
          <p:nvPr userDrawn="1"/>
        </p:nvSpPr>
        <p:spPr bwMode="auto">
          <a:xfrm>
            <a:off x="0" y="80963"/>
            <a:ext cx="9144000" cy="0"/>
          </a:xfrm>
          <a:prstGeom prst="line">
            <a:avLst/>
          </a:prstGeom>
          <a:noFill/>
          <a:ln w="28575">
            <a:solidFill>
              <a:srgbClr val="000099"/>
            </a:solidFill>
            <a:round/>
            <a:headEnd/>
            <a:tailEnd/>
          </a:ln>
          <a:effectLst/>
        </p:spPr>
        <p:txBody>
          <a:bodyPr wrap="none" anchor="ctr"/>
          <a:lstStyle/>
          <a:p>
            <a:pPr algn="ctr" fontAlgn="base">
              <a:spcBef>
                <a:spcPct val="0"/>
              </a:spcBef>
              <a:spcAft>
                <a:spcPct val="0"/>
              </a:spcAft>
              <a:defRPr/>
            </a:pPr>
            <a:endParaRPr lang="zh-CN" altLang="en-US" sz="3600">
              <a:solidFill>
                <a:srgbClr val="000000"/>
              </a:solidFill>
              <a:latin typeface="Times New Roman" pitchFamily="18" charset="0"/>
            </a:endParaRPr>
          </a:p>
        </p:txBody>
      </p:sp>
      <p:sp>
        <p:nvSpPr>
          <p:cNvPr id="1052" name="Line 28"/>
          <p:cNvSpPr>
            <a:spLocks noChangeShapeType="1"/>
          </p:cNvSpPr>
          <p:nvPr userDrawn="1"/>
        </p:nvSpPr>
        <p:spPr bwMode="auto">
          <a:xfrm>
            <a:off x="433388" y="796925"/>
            <a:ext cx="8710612" cy="0"/>
          </a:xfrm>
          <a:prstGeom prst="line">
            <a:avLst/>
          </a:prstGeom>
          <a:noFill/>
          <a:ln w="28575">
            <a:solidFill>
              <a:srgbClr val="000099"/>
            </a:solidFill>
            <a:round/>
            <a:headEnd/>
            <a:tailEnd/>
          </a:ln>
          <a:effectLst/>
        </p:spPr>
        <p:txBody>
          <a:bodyPr wrap="none" anchor="ctr"/>
          <a:lstStyle/>
          <a:p>
            <a:pPr algn="ctr" fontAlgn="base">
              <a:spcBef>
                <a:spcPct val="0"/>
              </a:spcBef>
              <a:spcAft>
                <a:spcPct val="0"/>
              </a:spcAft>
              <a:defRPr/>
            </a:pPr>
            <a:endParaRPr lang="zh-CN" altLang="en-US" sz="3600">
              <a:solidFill>
                <a:srgbClr val="000000"/>
              </a:solidFill>
              <a:latin typeface="Times New Roman" pitchFamily="18" charset="0"/>
            </a:endParaRPr>
          </a:p>
        </p:txBody>
      </p:sp>
      <p:pic>
        <p:nvPicPr>
          <p:cNvPr id="32777" name="Picture 32"/>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7463" y="6229350"/>
            <a:ext cx="9144001"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7" name="Text Box 33"/>
          <p:cNvSpPr txBox="1">
            <a:spLocks noChangeArrowheads="1"/>
          </p:cNvSpPr>
          <p:nvPr userDrawn="1"/>
        </p:nvSpPr>
        <p:spPr bwMode="auto">
          <a:xfrm>
            <a:off x="2871788" y="6411913"/>
            <a:ext cx="2678112" cy="457200"/>
          </a:xfrm>
          <a:prstGeom prst="rect">
            <a:avLst/>
          </a:prstGeom>
          <a:noFill/>
          <a:ln w="9525" algn="ctr">
            <a:noFill/>
            <a:miter lim="800000"/>
            <a:headEnd/>
            <a:tailEnd/>
          </a:ln>
          <a:effectLst>
            <a:prstShdw prst="shdw13" dist="74053" dir="7257825">
              <a:schemeClr val="bg2">
                <a:alpha val="50000"/>
              </a:schemeClr>
            </a:prstShdw>
          </a:effectLst>
        </p:spPr>
        <p:txBody>
          <a:bodyPr>
            <a:spAutoFit/>
          </a:bodyPr>
          <a:lstStyle/>
          <a:p>
            <a:pPr algn="ctr" fontAlgn="base">
              <a:spcBef>
                <a:spcPct val="50000"/>
              </a:spcBef>
              <a:spcAft>
                <a:spcPct val="0"/>
              </a:spcAft>
              <a:defRPr/>
            </a:pPr>
            <a:r>
              <a:rPr lang="zh-CN" altLang="en-US" sz="2400" dirty="0">
                <a:solidFill>
                  <a:srgbClr val="FFFFFF"/>
                </a:solidFill>
                <a:latin typeface="华文行楷" pitchFamily="2" charset="-122"/>
                <a:ea typeface="华文行楷" pitchFamily="2" charset="-122"/>
              </a:rPr>
              <a:t>计算机学院</a:t>
            </a:r>
          </a:p>
        </p:txBody>
      </p:sp>
      <p:sp>
        <p:nvSpPr>
          <p:cNvPr id="12" name="Rectangle 20"/>
          <p:cNvSpPr>
            <a:spLocks noChangeArrowheads="1"/>
          </p:cNvSpPr>
          <p:nvPr userDrawn="1"/>
        </p:nvSpPr>
        <p:spPr bwMode="auto">
          <a:xfrm>
            <a:off x="8355013" y="6257925"/>
            <a:ext cx="788987" cy="460375"/>
          </a:xfrm>
          <a:prstGeom prst="rect">
            <a:avLst/>
          </a:prstGeom>
          <a:noFill/>
          <a:ln w="9525" algn="ctr">
            <a:noFill/>
            <a:miter lim="800000"/>
            <a:headEnd/>
            <a:tailEnd/>
          </a:ln>
          <a:effectLst/>
        </p:spPr>
        <p:txBody>
          <a:bodyPr>
            <a:spAutoFit/>
          </a:bodyPr>
          <a:lstStyle/>
          <a:p>
            <a:pPr algn="ctr" fontAlgn="base">
              <a:spcBef>
                <a:spcPct val="0"/>
              </a:spcBef>
              <a:spcAft>
                <a:spcPct val="0"/>
              </a:spcAft>
              <a:defRPr/>
            </a:pPr>
            <a:fld id="{8DB936A8-349F-42CF-8E22-7CDAABB3F7FE}" type="slidenum">
              <a:rPr lang="zh-CN" altLang="en-US" sz="2400">
                <a:solidFill>
                  <a:srgbClr val="000000"/>
                </a:solidFill>
                <a:latin typeface="Times New Roman" pitchFamily="18" charset="0"/>
              </a:rPr>
              <a:pPr algn="ctr" fontAlgn="base">
                <a:spcBef>
                  <a:spcPct val="0"/>
                </a:spcBef>
                <a:spcAft>
                  <a:spcPct val="0"/>
                </a:spcAft>
                <a:defRPr/>
              </a:pPr>
              <a:t>‹#›</a:t>
            </a:fld>
            <a:endParaRPr lang="en-US" altLang="zh-CN" sz="2400" dirty="0">
              <a:solidFill>
                <a:srgbClr val="000000"/>
              </a:solidFill>
              <a:latin typeface="Times New Roman" pitchFamily="18" charset="0"/>
            </a:endParaRPr>
          </a:p>
        </p:txBody>
      </p:sp>
    </p:spTree>
    <p:extLst>
      <p:ext uri="{BB962C8B-B14F-4D97-AF65-F5344CB8AC3E}">
        <p14:creationId xmlns:p14="http://schemas.microsoft.com/office/powerpoint/2010/main" val="2381057878"/>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Lst>
  <p:transition>
    <p:wipe dir="r"/>
  </p:transition>
  <p:txStyles>
    <p:titleStyle>
      <a:lvl1pPr algn="l" rtl="0" eaLnBrk="0" fontAlgn="base" hangingPunct="0">
        <a:spcBef>
          <a:spcPct val="0"/>
        </a:spcBef>
        <a:spcAft>
          <a:spcPct val="0"/>
        </a:spcAft>
        <a:defRPr sz="4000" b="1">
          <a:solidFill>
            <a:srgbClr val="FF0000"/>
          </a:solidFill>
          <a:latin typeface="+mj-lt"/>
          <a:ea typeface="+mj-ea"/>
          <a:cs typeface="+mj-cs"/>
        </a:defRPr>
      </a:lvl1pPr>
      <a:lvl2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2pPr>
      <a:lvl3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3pPr>
      <a:lvl4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4pPr>
      <a:lvl5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5pPr>
      <a:lvl6pPr marL="457200" algn="l" rtl="0" fontAlgn="base">
        <a:spcBef>
          <a:spcPct val="0"/>
        </a:spcBef>
        <a:spcAft>
          <a:spcPct val="0"/>
        </a:spcAft>
        <a:defRPr sz="4000" b="1">
          <a:solidFill>
            <a:srgbClr val="FF0000"/>
          </a:solidFill>
          <a:latin typeface="华文中宋" pitchFamily="2" charset="-122"/>
          <a:ea typeface="华文中宋" pitchFamily="2" charset="-122"/>
        </a:defRPr>
      </a:lvl6pPr>
      <a:lvl7pPr marL="914400" algn="l" rtl="0" fontAlgn="base">
        <a:spcBef>
          <a:spcPct val="0"/>
        </a:spcBef>
        <a:spcAft>
          <a:spcPct val="0"/>
        </a:spcAft>
        <a:defRPr sz="4000" b="1">
          <a:solidFill>
            <a:srgbClr val="FF0000"/>
          </a:solidFill>
          <a:latin typeface="华文中宋" pitchFamily="2" charset="-122"/>
          <a:ea typeface="华文中宋" pitchFamily="2" charset="-122"/>
        </a:defRPr>
      </a:lvl7pPr>
      <a:lvl8pPr marL="1371600" algn="l" rtl="0" fontAlgn="base">
        <a:spcBef>
          <a:spcPct val="0"/>
        </a:spcBef>
        <a:spcAft>
          <a:spcPct val="0"/>
        </a:spcAft>
        <a:defRPr sz="4000" b="1">
          <a:solidFill>
            <a:srgbClr val="FF0000"/>
          </a:solidFill>
          <a:latin typeface="华文中宋" pitchFamily="2" charset="-122"/>
          <a:ea typeface="华文中宋" pitchFamily="2" charset="-122"/>
        </a:defRPr>
      </a:lvl8pPr>
      <a:lvl9pPr marL="1828800" algn="l" rtl="0" fontAlgn="base">
        <a:spcBef>
          <a:spcPct val="0"/>
        </a:spcBef>
        <a:spcAft>
          <a:spcPct val="0"/>
        </a:spcAft>
        <a:defRPr sz="4000" b="1">
          <a:solidFill>
            <a:srgbClr val="FF0000"/>
          </a:solidFill>
          <a:latin typeface="华文中宋" pitchFamily="2" charset="-122"/>
          <a:ea typeface="华文中宋" pitchFamily="2" charset="-122"/>
        </a:defRPr>
      </a:lvl9pPr>
    </p:titleStyle>
    <p:bodyStyle>
      <a:lvl1pPr marL="342900" indent="-342900" algn="l" rtl="0" eaLnBrk="0" fontAlgn="base" hangingPunct="0">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mn-cs"/>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0" fontAlgn="base" hangingPunct="0">
        <a:lnSpc>
          <a:spcPct val="90000"/>
        </a:lnSpc>
        <a:spcBef>
          <a:spcPct val="25000"/>
        </a:spcBef>
        <a:spcAft>
          <a:spcPct val="0"/>
        </a:spcAft>
        <a:buClr>
          <a:srgbClr val="336699"/>
        </a:buClr>
        <a:buChar char="»"/>
        <a:defRPr b="1">
          <a:solidFill>
            <a:schemeClr val="tx1"/>
          </a:solidFill>
          <a:latin typeface="+mn-lt"/>
          <a:ea typeface="+mn-ea"/>
        </a:defRPr>
      </a:lvl4pPr>
      <a:lvl5pPr marL="2057400" indent="-228600" algn="l" rtl="0" eaLnBrk="0" fontAlgn="base" hangingPunct="0">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3CC63E4C-4642-794D-A2FD-70F6B81535F5}"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val="3556897336"/>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214313" y="765175"/>
            <a:ext cx="8715375"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243" name="Rectangle 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FontTx/>
              <a:buNone/>
              <a:defRPr kumimoji="1" sz="1400">
                <a:solidFill>
                  <a:srgbClr val="000000"/>
                </a:solidFill>
                <a:latin typeface="Times New Roman"/>
                <a:ea typeface="宋体" charset="-122"/>
                <a:sym typeface="Wingdings" pitchFamily="2" charset="2"/>
              </a:defRPr>
            </a:lvl1pPr>
          </a:lstStyle>
          <a:p>
            <a:pPr fontAlgn="base">
              <a:spcAft>
                <a:spcPct val="0"/>
              </a:spcAft>
              <a:defRPr/>
            </a:pPr>
            <a:endParaRPr lang="en-US" altLang="zh-CN"/>
          </a:p>
        </p:txBody>
      </p:sp>
      <p:sp>
        <p:nvSpPr>
          <p:cNvPr id="522244" name="Rectangle 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FontTx/>
              <a:buNone/>
              <a:defRPr kumimoji="1" sz="1400">
                <a:solidFill>
                  <a:srgbClr val="000000"/>
                </a:solidFill>
                <a:latin typeface="Times New Roman"/>
                <a:ea typeface="宋体" charset="-122"/>
                <a:sym typeface="Wingdings" pitchFamily="2" charset="2"/>
              </a:defRPr>
            </a:lvl1pPr>
          </a:lstStyle>
          <a:p>
            <a:pPr fontAlgn="base">
              <a:spcAft>
                <a:spcPct val="0"/>
              </a:spcAft>
              <a:defRPr/>
            </a:pPr>
            <a:r>
              <a:rPr lang="en-US" altLang="zh-CN"/>
              <a:t>GXP</a:t>
            </a:r>
          </a:p>
        </p:txBody>
      </p:sp>
      <p:sp>
        <p:nvSpPr>
          <p:cNvPr id="522245"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kumimoji="1" sz="1400">
                <a:solidFill>
                  <a:srgbClr val="000000"/>
                </a:solidFill>
                <a:latin typeface="Times New Roman"/>
                <a:ea typeface="宋体" charset="-122"/>
                <a:sym typeface="Wingdings" pitchFamily="2" charset="2"/>
              </a:defRPr>
            </a:lvl1pPr>
          </a:lstStyle>
          <a:p>
            <a:pPr fontAlgn="base">
              <a:spcAft>
                <a:spcPct val="0"/>
              </a:spcAft>
              <a:defRPr/>
            </a:pPr>
            <a:fld id="{B76AF73F-F6FD-4BDC-A9EF-5679158CAE76}" type="slidenum">
              <a:rPr lang="en-US" altLang="zh-CN"/>
              <a:pPr fontAlgn="base">
                <a:spcAft>
                  <a:spcPct val="0"/>
                </a:spcAft>
                <a:defRPr/>
              </a:pPr>
              <a:t>‹#›</a:t>
            </a:fld>
            <a:endParaRPr lang="en-US" altLang="zh-CN" dirty="0"/>
          </a:p>
        </p:txBody>
      </p:sp>
      <p:sp>
        <p:nvSpPr>
          <p:cNvPr id="1030" name="Text Box 6"/>
          <p:cNvSpPr txBox="1">
            <a:spLocks noChangeArrowheads="1"/>
          </p:cNvSpPr>
          <p:nvPr userDrawn="1"/>
        </p:nvSpPr>
        <p:spPr bwMode="auto">
          <a:xfrm>
            <a:off x="4140200" y="6643688"/>
            <a:ext cx="5003800" cy="184150"/>
          </a:xfrm>
          <a:prstGeom prst="rect">
            <a:avLst/>
          </a:prstGeom>
          <a:noFill/>
          <a:ln>
            <a:noFill/>
          </a:ln>
          <a:extLst/>
        </p:spPr>
        <p:txBody>
          <a:bodyPr tIns="0" bIns="0">
            <a:spAutoFit/>
          </a:bodyPr>
          <a:lstStyle>
            <a:lvl1pPr eaLnBrk="0" hangingPunct="0">
              <a:defRPr sz="2800">
                <a:solidFill>
                  <a:schemeClr val="tx1"/>
                </a:solidFill>
                <a:latin typeface="Times New Roman" pitchFamily="18" charset="0"/>
                <a:ea typeface="宋体" charset="-122"/>
                <a:sym typeface="Wingdings" pitchFamily="2" charset="2"/>
              </a:defRPr>
            </a:lvl1pPr>
            <a:lvl2pPr marL="742950" indent="-285750" eaLnBrk="0" hangingPunct="0">
              <a:defRPr sz="2800">
                <a:solidFill>
                  <a:schemeClr val="tx1"/>
                </a:solidFill>
                <a:latin typeface="Times New Roman" pitchFamily="18" charset="0"/>
                <a:ea typeface="宋体" charset="-122"/>
                <a:sym typeface="Wingdings" pitchFamily="2" charset="2"/>
              </a:defRPr>
            </a:lvl2pPr>
            <a:lvl3pPr marL="1143000" indent="-228600" eaLnBrk="0" hangingPunct="0">
              <a:defRPr sz="2800">
                <a:solidFill>
                  <a:schemeClr val="tx1"/>
                </a:solidFill>
                <a:latin typeface="Times New Roman" pitchFamily="18" charset="0"/>
                <a:ea typeface="宋体" charset="-122"/>
                <a:sym typeface="Wingdings" pitchFamily="2" charset="2"/>
              </a:defRPr>
            </a:lvl3pPr>
            <a:lvl4pPr marL="1600200" indent="-228600" eaLnBrk="0" hangingPunct="0">
              <a:defRPr sz="2800">
                <a:solidFill>
                  <a:schemeClr val="tx1"/>
                </a:solidFill>
                <a:latin typeface="Times New Roman" pitchFamily="18" charset="0"/>
                <a:ea typeface="宋体" charset="-122"/>
                <a:sym typeface="Wingdings" pitchFamily="2" charset="2"/>
              </a:defRPr>
            </a:lvl4pPr>
            <a:lvl5pPr marL="2057400" indent="-228600" eaLnBrk="0" hangingPunct="0">
              <a:defRPr sz="2800">
                <a:solidFill>
                  <a:schemeClr val="tx1"/>
                </a:solidFill>
                <a:latin typeface="Times New Roman" pitchFamily="18" charset="0"/>
                <a:ea typeface="宋体" charset="-122"/>
                <a:sym typeface="Wingdings" pitchFamily="2" charset="2"/>
              </a:defRPr>
            </a:lvl5pPr>
            <a:lvl6pPr marL="25146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6pPr>
            <a:lvl7pPr marL="29718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7pPr>
            <a:lvl8pPr marL="34290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8pPr>
            <a:lvl9pPr marL="38862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9pPr>
          </a:lstStyle>
          <a:p>
            <a:pPr algn="r" eaLnBrk="1" fontAlgn="ctr" hangingPunct="1">
              <a:spcBef>
                <a:spcPct val="0"/>
              </a:spcBef>
              <a:spcAft>
                <a:spcPct val="0"/>
              </a:spcAft>
              <a:defRPr/>
            </a:pPr>
            <a:r>
              <a:rPr kumimoji="1" lang="zh-CN" altLang="en-US" sz="1200" b="1" smtClean="0">
                <a:solidFill>
                  <a:srgbClr val="3399FF"/>
                </a:solidFill>
                <a:latin typeface="楷体_GB2312" pitchFamily="49" charset="-122"/>
                <a:ea typeface="楷体_GB2312" pitchFamily="49" charset="-122"/>
              </a:rPr>
              <a:t>北京航空航天大学计算机学院</a:t>
            </a:r>
          </a:p>
        </p:txBody>
      </p:sp>
      <p:sp>
        <p:nvSpPr>
          <p:cNvPr id="2055" name="Line 7"/>
          <p:cNvSpPr>
            <a:spLocks noChangeShapeType="1"/>
          </p:cNvSpPr>
          <p:nvPr userDrawn="1"/>
        </p:nvSpPr>
        <p:spPr bwMode="auto">
          <a:xfrm flipH="1">
            <a:off x="0" y="6572250"/>
            <a:ext cx="91440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kumimoji="1" lang="zh-CN" altLang="en-US" sz="2400">
              <a:solidFill>
                <a:srgbClr val="000000"/>
              </a:solidFill>
              <a:ea typeface="宋体" charset="-122"/>
            </a:endParaRPr>
          </a:p>
        </p:txBody>
      </p:sp>
      <p:pic>
        <p:nvPicPr>
          <p:cNvPr id="2056" name="Picture 8" descr="ppt-titl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Rectangle 9"/>
          <p:cNvSpPr>
            <a:spLocks noGrp="1" noChangeArrowheads="1"/>
          </p:cNvSpPr>
          <p:nvPr>
            <p:ph type="title"/>
          </p:nvPr>
        </p:nvSpPr>
        <p:spPr bwMode="auto">
          <a:xfrm>
            <a:off x="214313" y="44450"/>
            <a:ext cx="88582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360251512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itchFamily="18" charset="0"/>
          <a:ea typeface="黑体" pitchFamily="2" charset="-122"/>
        </a:defRPr>
      </a:lvl2pPr>
      <a:lvl3pPr algn="ctr" rtl="0" eaLnBrk="0" fontAlgn="base" hangingPunct="0">
        <a:spcBef>
          <a:spcPct val="0"/>
        </a:spcBef>
        <a:spcAft>
          <a:spcPct val="0"/>
        </a:spcAft>
        <a:defRPr sz="3600">
          <a:solidFill>
            <a:schemeClr val="tx2"/>
          </a:solidFill>
          <a:latin typeface="Times New Roman" pitchFamily="18" charset="0"/>
          <a:ea typeface="黑体" pitchFamily="2" charset="-122"/>
        </a:defRPr>
      </a:lvl3pPr>
      <a:lvl4pPr algn="ctr" rtl="0" eaLnBrk="0" fontAlgn="base" hangingPunct="0">
        <a:spcBef>
          <a:spcPct val="0"/>
        </a:spcBef>
        <a:spcAft>
          <a:spcPct val="0"/>
        </a:spcAft>
        <a:defRPr sz="3600">
          <a:solidFill>
            <a:schemeClr val="tx2"/>
          </a:solidFill>
          <a:latin typeface="Times New Roman" pitchFamily="18" charset="0"/>
          <a:ea typeface="黑体" pitchFamily="2" charset="-122"/>
        </a:defRPr>
      </a:lvl4pPr>
      <a:lvl5pPr algn="ctr" rtl="0" eaLnBrk="0" fontAlgn="base" hangingPunct="0">
        <a:spcBef>
          <a:spcPct val="0"/>
        </a:spcBef>
        <a:spcAft>
          <a:spcPct val="0"/>
        </a:spcAft>
        <a:defRPr sz="3600">
          <a:solidFill>
            <a:schemeClr val="tx2"/>
          </a:solidFill>
          <a:latin typeface="Times New Roman" pitchFamily="18" charset="0"/>
          <a:ea typeface="黑体" pitchFamily="2" charset="-122"/>
        </a:defRPr>
      </a:lvl5pPr>
      <a:lvl6pPr marL="457200" algn="l" rtl="0" fontAlgn="base">
        <a:spcBef>
          <a:spcPct val="0"/>
        </a:spcBef>
        <a:spcAft>
          <a:spcPct val="0"/>
        </a:spcAft>
        <a:defRPr sz="3600">
          <a:solidFill>
            <a:schemeClr val="tx2"/>
          </a:solidFill>
          <a:latin typeface="Times New Roman" pitchFamily="18" charset="0"/>
          <a:ea typeface="黑体" pitchFamily="2" charset="-122"/>
        </a:defRPr>
      </a:lvl6pPr>
      <a:lvl7pPr marL="914400" algn="l" rtl="0" fontAlgn="base">
        <a:spcBef>
          <a:spcPct val="0"/>
        </a:spcBef>
        <a:spcAft>
          <a:spcPct val="0"/>
        </a:spcAft>
        <a:defRPr sz="3600">
          <a:solidFill>
            <a:schemeClr val="tx2"/>
          </a:solidFill>
          <a:latin typeface="Times New Roman" pitchFamily="18" charset="0"/>
          <a:ea typeface="黑体" pitchFamily="2" charset="-122"/>
        </a:defRPr>
      </a:lvl7pPr>
      <a:lvl8pPr marL="1371600" algn="l" rtl="0" fontAlgn="base">
        <a:spcBef>
          <a:spcPct val="0"/>
        </a:spcBef>
        <a:spcAft>
          <a:spcPct val="0"/>
        </a:spcAft>
        <a:defRPr sz="3600">
          <a:solidFill>
            <a:schemeClr val="tx2"/>
          </a:solidFill>
          <a:latin typeface="Times New Roman" pitchFamily="18" charset="0"/>
          <a:ea typeface="黑体" pitchFamily="2" charset="-122"/>
        </a:defRPr>
      </a:lvl8pPr>
      <a:lvl9pPr marL="1828800" algn="l" rtl="0" fontAlgn="base">
        <a:spcBef>
          <a:spcPct val="0"/>
        </a:spcBef>
        <a:spcAft>
          <a:spcPct val="0"/>
        </a:spcAft>
        <a:defRPr sz="3600">
          <a:solidFill>
            <a:schemeClr val="tx2"/>
          </a:solidFill>
          <a:latin typeface="Times New Roman" pitchFamily="18" charset="0"/>
          <a:ea typeface="黑体" pitchFamily="2" charset="-122"/>
        </a:defRPr>
      </a:lvl9pPr>
    </p:titleStyle>
    <p:bodyStyle>
      <a:lvl1pPr marL="342900" indent="-342900" algn="l" rtl="0" eaLnBrk="0" fontAlgn="ctr" hangingPunct="0">
        <a:spcBef>
          <a:spcPct val="2000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spcBef>
          <a:spcPct val="2000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spcBef>
          <a:spcPct val="2000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r>
              <a:rPr lang="en-US" smtClean="0">
                <a:solidFill>
                  <a:prstClr val="black">
                    <a:tint val="75000"/>
                  </a:prstClr>
                </a:solidFill>
              </a:rPr>
              <a:t>7/17/2012</a:t>
            </a:r>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r>
              <a:rPr lang="en-US" smtClean="0">
                <a:solidFill>
                  <a:prstClr val="black">
                    <a:tint val="75000"/>
                  </a:prstClr>
                </a:solidFill>
              </a:rPr>
              <a:t>Summer 2012 -- Lecture #17</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3CC63E4C-4642-794D-A2FD-70F6B81535F5}"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val="77327322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F7F0FB52-18DD-8246-B54E-493E911B2AEB}" type="datetime1">
              <a:rPr lang="en-US" smtClean="0">
                <a:solidFill>
                  <a:prstClr val="black">
                    <a:tint val="75000"/>
                  </a:prstClr>
                </a:solidFill>
              </a:rPr>
              <a:pPr defTabSz="457200"/>
              <a:t>9/11/2013</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r>
              <a:rPr lang="en-US" smtClean="0">
                <a:solidFill>
                  <a:prstClr val="black">
                    <a:tint val="75000"/>
                  </a:prstClr>
                </a:solidFill>
              </a:rPr>
              <a:t>Spring 2012 -- Lecture #17</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3CC63E4C-4642-794D-A2FD-70F6B81535F5}"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val="252662974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3CC63E4C-4642-794D-A2FD-70F6B81535F5}"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val="216332831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r>
              <a:rPr lang="en-US" smtClean="0">
                <a:solidFill>
                  <a:prstClr val="black">
                    <a:tint val="75000"/>
                  </a:prstClr>
                </a:solidFill>
              </a:rPr>
              <a:t>6/18/2012</a:t>
            </a: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r>
              <a:rPr lang="en-US" smtClean="0">
                <a:solidFill>
                  <a:prstClr val="black">
                    <a:tint val="75000"/>
                  </a:prstClr>
                </a:solidFill>
              </a:rPr>
              <a:t>Summer 2012 -- Lecture #1</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3CC63E4C-4642-794D-A2FD-70F6B81535F5}"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874925637"/>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r>
              <a:rPr lang="en-US" smtClean="0">
                <a:solidFill>
                  <a:prstClr val="black">
                    <a:tint val="75000"/>
                  </a:prstClr>
                </a:solidFill>
              </a:rPr>
              <a:t>7/19/2012</a:t>
            </a:r>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r>
              <a:rPr lang="en-US" smtClean="0">
                <a:solidFill>
                  <a:prstClr val="black">
                    <a:tint val="75000"/>
                  </a:prstClr>
                </a:solidFill>
              </a:rPr>
              <a:t>Summer 2012 -- Lecture #19</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3CC63E4C-4642-794D-A2FD-70F6B81535F5}"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val="2925772668"/>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11188" y="404813"/>
            <a:ext cx="5257800" cy="368300"/>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1029" name="Rectangle 5"/>
          <p:cNvSpPr>
            <a:spLocks noGrp="1" noChangeArrowheads="1"/>
          </p:cNvSpPr>
          <p:nvPr>
            <p:ph type="body" idx="1"/>
          </p:nvPr>
        </p:nvSpPr>
        <p:spPr bwMode="auto">
          <a:xfrm>
            <a:off x="685800" y="1143000"/>
            <a:ext cx="7848600" cy="2209800"/>
          </a:xfrm>
          <a:prstGeom prst="rect">
            <a:avLst/>
          </a:prstGeom>
          <a:noFill/>
          <a:ln w="12700" algn="ctr">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5" name="Rectangle 11"/>
          <p:cNvSpPr>
            <a:spLocks noChangeArrowheads="1"/>
          </p:cNvSpPr>
          <p:nvPr userDrawn="1"/>
        </p:nvSpPr>
        <p:spPr bwMode="auto">
          <a:xfrm>
            <a:off x="0" y="0"/>
            <a:ext cx="7380288" cy="260350"/>
          </a:xfrm>
          <a:prstGeom prst="rect">
            <a:avLst/>
          </a:prstGeom>
          <a:solidFill>
            <a:srgbClr val="C30224"/>
          </a:solidFill>
          <a:ln w="9525">
            <a:noFill/>
            <a:miter lim="800000"/>
            <a:headEnd/>
            <a:tailEnd/>
          </a:ln>
          <a:effectLst/>
        </p:spPr>
        <p:txBody>
          <a:bodyPr wrap="none" anchor="ctr"/>
          <a:lstStyle/>
          <a:p>
            <a:pPr fontAlgn="base">
              <a:spcBef>
                <a:spcPct val="0"/>
              </a:spcBef>
              <a:spcAft>
                <a:spcPct val="0"/>
              </a:spcAft>
            </a:pPr>
            <a:endParaRPr lang="zh-CN" altLang="en-US" sz="2400">
              <a:solidFill>
                <a:srgbClr val="081D58"/>
              </a:solidFill>
              <a:latin typeface="Times New Roman" pitchFamily="18" charset="0"/>
              <a:ea typeface="宋体" pitchFamily="2" charset="-122"/>
            </a:endParaRPr>
          </a:p>
        </p:txBody>
      </p:sp>
      <p:sp>
        <p:nvSpPr>
          <p:cNvPr id="1036" name="Line 12"/>
          <p:cNvSpPr>
            <a:spLocks noChangeShapeType="1"/>
          </p:cNvSpPr>
          <p:nvPr userDrawn="1"/>
        </p:nvSpPr>
        <p:spPr bwMode="auto">
          <a:xfrm flipV="1">
            <a:off x="611188" y="836613"/>
            <a:ext cx="8064500" cy="0"/>
          </a:xfrm>
          <a:prstGeom prst="line">
            <a:avLst/>
          </a:prstGeom>
          <a:noFill/>
          <a:ln w="38100">
            <a:solidFill>
              <a:schemeClr val="bg2"/>
            </a:solidFill>
            <a:round/>
            <a:headEnd/>
            <a:tailEnd/>
          </a:ln>
          <a:effectLst/>
        </p:spPr>
        <p:txBody>
          <a:bodyPr anchor="ctr">
            <a:spAutoFit/>
          </a:bodyPr>
          <a:lstStyle/>
          <a:p>
            <a:pPr algn="ctr" eaLnBrk="0" fontAlgn="base" hangingPunct="0">
              <a:spcBef>
                <a:spcPct val="0"/>
              </a:spcBef>
              <a:spcAft>
                <a:spcPct val="0"/>
              </a:spcAft>
            </a:pPr>
            <a:endParaRPr lang="zh-CN" altLang="en-US" sz="2400">
              <a:solidFill>
                <a:srgbClr val="FC0128"/>
              </a:solidFill>
            </a:endParaRPr>
          </a:p>
        </p:txBody>
      </p:sp>
      <p:sp>
        <p:nvSpPr>
          <p:cNvPr id="1037" name="Rectangle 13"/>
          <p:cNvSpPr>
            <a:spLocks noChangeArrowheads="1"/>
          </p:cNvSpPr>
          <p:nvPr userDrawn="1"/>
        </p:nvSpPr>
        <p:spPr bwMode="auto">
          <a:xfrm>
            <a:off x="4763" y="6742113"/>
            <a:ext cx="8599487" cy="71437"/>
          </a:xfrm>
          <a:prstGeom prst="rect">
            <a:avLst/>
          </a:prstGeom>
          <a:solidFill>
            <a:srgbClr val="E88000"/>
          </a:solidFill>
          <a:ln w="9525">
            <a:noFill/>
            <a:miter lim="800000"/>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1038" name="Rectangle 14"/>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1039" name="Rectangle 15"/>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1040" name="Text Box 16"/>
          <p:cNvSpPr txBox="1">
            <a:spLocks noChangeArrowheads="1"/>
          </p:cNvSpPr>
          <p:nvPr userDrawn="1"/>
        </p:nvSpPr>
        <p:spPr bwMode="auto">
          <a:xfrm>
            <a:off x="8532813" y="6524625"/>
            <a:ext cx="576262" cy="3048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fld id="{038C77AF-5270-448E-8989-3A659CB2816C}" type="slidenum">
              <a:rPr lang="zh-CN" altLang="en-US" sz="1400">
                <a:solidFill>
                  <a:srgbClr val="000099"/>
                </a:solidFill>
                <a:ea typeface="宋体" pitchFamily="2" charset="-122"/>
              </a:rPr>
              <a:pPr algn="ctr" eaLnBrk="0" fontAlgn="base" hangingPunct="0">
                <a:spcBef>
                  <a:spcPct val="50000"/>
                </a:spcBef>
                <a:spcAft>
                  <a:spcPct val="0"/>
                </a:spcAft>
              </a:pPr>
              <a:t>‹#›</a:t>
            </a:fld>
            <a:endParaRPr lang="en-US" altLang="zh-CN" sz="1400">
              <a:solidFill>
                <a:srgbClr val="000099"/>
              </a:solidFill>
              <a:ea typeface="宋体" pitchFamily="2" charset="-122"/>
            </a:endParaRPr>
          </a:p>
        </p:txBody>
      </p:sp>
      <p:pic>
        <p:nvPicPr>
          <p:cNvPr id="1041" name="Picture 17" descr="buaa_1"/>
          <p:cNvPicPr>
            <a:picLocks noChangeAspect="1" noChangeArrowheads="1"/>
          </p:cNvPicPr>
          <p:nvPr userDrawn="1"/>
        </p:nvPicPr>
        <p:blipFill>
          <a:blip r:embed="rId15" cstate="print"/>
          <a:srcRect/>
          <a:stretch>
            <a:fillRect/>
          </a:stretch>
        </p:blipFill>
        <p:spPr bwMode="auto">
          <a:xfrm>
            <a:off x="0" y="6597650"/>
            <a:ext cx="1331913" cy="287338"/>
          </a:xfrm>
          <a:prstGeom prst="rect">
            <a:avLst/>
          </a:prstGeom>
          <a:noFill/>
          <a:ln w="9525">
            <a:noFill/>
            <a:miter lim="800000"/>
            <a:headEnd/>
            <a:tailEnd/>
          </a:ln>
        </p:spPr>
      </p:pic>
    </p:spTree>
    <p:extLst>
      <p:ext uri="{BB962C8B-B14F-4D97-AF65-F5344CB8AC3E}">
        <p14:creationId xmlns:p14="http://schemas.microsoft.com/office/powerpoint/2010/main" val="3944224165"/>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mj-cs"/>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lnSpc>
          <a:spcPct val="85000"/>
        </a:lnSpc>
        <a:spcBef>
          <a:spcPct val="40000"/>
        </a:spcBef>
        <a:spcAft>
          <a:spcPct val="0"/>
        </a:spcAft>
        <a:buClr>
          <a:srgbClr val="001ADC"/>
        </a:buClr>
        <a:buSzPct val="100000"/>
        <a:buFont typeface="Wingdings" pitchFamily="2" charset="2"/>
        <a:buChar char="Ø"/>
        <a:defRPr b="1">
          <a:solidFill>
            <a:schemeClr val="tx1"/>
          </a:solidFill>
          <a:latin typeface="+mn-lt"/>
        </a:defRPr>
      </a:lvl2pPr>
      <a:lvl3pPr marL="1050925" indent="-192088" algn="l" rtl="0" eaLnBrk="0" fontAlgn="base" hangingPunct="0">
        <a:lnSpc>
          <a:spcPct val="85000"/>
        </a:lnSpc>
        <a:spcBef>
          <a:spcPct val="40000"/>
        </a:spcBef>
        <a:spcAft>
          <a:spcPct val="0"/>
        </a:spcAft>
        <a:buClr>
          <a:srgbClr val="05AD01"/>
        </a:buClr>
        <a:buSzPct val="100000"/>
        <a:buFont typeface="Wingdings" pitchFamily="2" charset="2"/>
        <a:buChar char="§"/>
        <a:defRPr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3CC63E4C-4642-794D-A2FD-70F6B81535F5}"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val="24258267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hyperlink" Target="http://inst.eecs.berkeley.edu/~cs61c/sp11/picker/?go" TargetMode="External"/><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8.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8.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3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4.xml"/><Relationship Id="rId1" Type="http://schemas.openxmlformats.org/officeDocument/2006/relationships/slideLayout" Target="../slideLayouts/slideLayout110.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06.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6.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0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hyperlink" Target="http://en.wikipedia.org/wiki/Karnaugh_map" TargetMode="External"/><Relationship Id="rId1" Type="http://schemas.openxmlformats.org/officeDocument/2006/relationships/slideLayout" Target="../slideLayouts/slideLayout1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7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7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0.xml"/><Relationship Id="rId1" Type="http://schemas.openxmlformats.org/officeDocument/2006/relationships/slideLayout" Target="../slideLayouts/slideLayout74.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81.xml"/><Relationship Id="rId1" Type="http://schemas.openxmlformats.org/officeDocument/2006/relationships/vmlDrawing" Target="../drawings/vmlDrawing5.vml"/><Relationship Id="rId4" Type="http://schemas.openxmlformats.org/officeDocument/2006/relationships/image" Target="../media/image35.wmf"/></Relationships>
</file>

<file path=ppt/slides/_rels/slide5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1.xml"/><Relationship Id="rId1" Type="http://schemas.openxmlformats.org/officeDocument/2006/relationships/slideLayout" Target="../slideLayouts/slideLayout74.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35.wmf"/><Relationship Id="rId5" Type="http://schemas.openxmlformats.org/officeDocument/2006/relationships/oleObject" Target="../embeddings/oleObject6.bin"/><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hyperlink" Target="http://baike.baidu.com/view/27896.htm" TargetMode="External"/><Relationship Id="rId2" Type="http://schemas.openxmlformats.org/officeDocument/2006/relationships/image" Target="../media/image12.gif"/><Relationship Id="rId1" Type="http://schemas.openxmlformats.org/officeDocument/2006/relationships/slideLayout" Target="../slideLayouts/slideLayout35.xml"/><Relationship Id="rId4" Type="http://schemas.openxmlformats.org/officeDocument/2006/relationships/hyperlink" Target="http://baike.baidu.com/view/10504.ht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4"/>
          <p:cNvSpPr>
            <a:spLocks noChangeShapeType="1"/>
          </p:cNvSpPr>
          <p:nvPr/>
        </p:nvSpPr>
        <p:spPr bwMode="auto">
          <a:xfrm>
            <a:off x="457200" y="1143000"/>
            <a:ext cx="8229600" cy="0"/>
          </a:xfrm>
          <a:prstGeom prst="line">
            <a:avLst/>
          </a:prstGeom>
          <a:noFill/>
          <a:ln w="152400">
            <a:solidFill>
              <a:schemeClr val="accent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srgbClr val="000000"/>
              </a:solidFill>
            </a:endParaRPr>
          </a:p>
        </p:txBody>
      </p:sp>
      <p:sp>
        <p:nvSpPr>
          <p:cNvPr id="14339" name="Rectangle 7"/>
          <p:cNvSpPr>
            <a:spLocks noChangeArrowheads="1"/>
          </p:cNvSpPr>
          <p:nvPr/>
        </p:nvSpPr>
        <p:spPr bwMode="auto">
          <a:xfrm>
            <a:off x="838200" y="1700808"/>
            <a:ext cx="7772400" cy="151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pPr>
            <a:r>
              <a:rPr kumimoji="1" lang="zh-CN" altLang="en-US" sz="4000" dirty="0" smtClean="0">
                <a:solidFill>
                  <a:srgbClr val="000000"/>
                </a:solidFill>
                <a:latin typeface="黑体" pitchFamily="49" charset="-122"/>
                <a:ea typeface="黑体" pitchFamily="49" charset="-122"/>
              </a:rPr>
              <a:t>计算机组成</a:t>
            </a:r>
            <a:endParaRPr kumimoji="1" lang="en-US" altLang="zh-CN" sz="4000" dirty="0" smtClean="0">
              <a:solidFill>
                <a:srgbClr val="000000"/>
              </a:solidFill>
              <a:latin typeface="黑体" pitchFamily="49" charset="-122"/>
              <a:ea typeface="黑体" pitchFamily="49" charset="-122"/>
            </a:endParaRPr>
          </a:p>
          <a:p>
            <a:pPr algn="ctr" fontAlgn="base">
              <a:spcBef>
                <a:spcPct val="0"/>
              </a:spcBef>
              <a:spcAft>
                <a:spcPct val="0"/>
              </a:spcAft>
            </a:pPr>
            <a:endParaRPr kumimoji="1" lang="en-US" altLang="zh-CN" sz="4000" dirty="0" smtClean="0">
              <a:solidFill>
                <a:srgbClr val="000000"/>
              </a:solidFill>
              <a:latin typeface="黑体" pitchFamily="49" charset="-122"/>
              <a:ea typeface="黑体" pitchFamily="49" charset="-122"/>
            </a:endParaRPr>
          </a:p>
          <a:p>
            <a:pPr algn="ctr" fontAlgn="base">
              <a:spcBef>
                <a:spcPts val="1200"/>
              </a:spcBef>
              <a:spcAft>
                <a:spcPct val="0"/>
              </a:spcAft>
            </a:pPr>
            <a:r>
              <a:rPr kumimoji="1" lang="zh-CN" altLang="en-US" sz="4800" dirty="0" smtClean="0">
                <a:solidFill>
                  <a:srgbClr val="FF0000"/>
                </a:solidFill>
                <a:latin typeface="黑体" pitchFamily="49" charset="-122"/>
                <a:ea typeface="黑体" pitchFamily="49" charset="-122"/>
              </a:rPr>
              <a:t>从</a:t>
            </a:r>
            <a:r>
              <a:rPr kumimoji="1" lang="zh-CN" altLang="en-US" sz="4800" dirty="0">
                <a:solidFill>
                  <a:srgbClr val="FF0000"/>
                </a:solidFill>
                <a:latin typeface="黑体" pitchFamily="49" charset="-122"/>
                <a:ea typeface="黑体" pitchFamily="49" charset="-122"/>
              </a:rPr>
              <a:t>晶体管</a:t>
            </a:r>
            <a:r>
              <a:rPr kumimoji="1" lang="zh-CN" altLang="en-US" sz="4800" dirty="0" smtClean="0">
                <a:solidFill>
                  <a:srgbClr val="FF0000"/>
                </a:solidFill>
                <a:latin typeface="黑体" pitchFamily="49" charset="-122"/>
                <a:ea typeface="黑体" pitchFamily="49" charset="-122"/>
              </a:rPr>
              <a:t>到运算</a:t>
            </a:r>
            <a:endParaRPr kumimoji="1" lang="zh-CN" altLang="en-US" sz="4800" dirty="0">
              <a:solidFill>
                <a:srgbClr val="FF0000"/>
              </a:solidFill>
              <a:latin typeface="黑体" pitchFamily="49" charset="-122"/>
              <a:ea typeface="黑体" pitchFamily="49" charset="-122"/>
            </a:endParaRPr>
          </a:p>
        </p:txBody>
      </p:sp>
      <p:sp>
        <p:nvSpPr>
          <p:cNvPr id="14340" name="Rectangle 8"/>
          <p:cNvSpPr>
            <a:spLocks noChangeArrowheads="1"/>
          </p:cNvSpPr>
          <p:nvPr/>
        </p:nvSpPr>
        <p:spPr bwMode="auto">
          <a:xfrm>
            <a:off x="611188" y="4581128"/>
            <a:ext cx="7924800"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eaLnBrk="0" fontAlgn="base" hangingPunct="0">
              <a:spcBef>
                <a:spcPct val="0"/>
              </a:spcBef>
              <a:spcAft>
                <a:spcPct val="0"/>
              </a:spcAft>
            </a:pPr>
            <a:endParaRPr lang="zh-CN" altLang="en-US" sz="1200" dirty="0">
              <a:solidFill>
                <a:srgbClr val="000000"/>
              </a:solidFill>
              <a:latin typeface="黑体" pitchFamily="49" charset="-122"/>
              <a:ea typeface="黑体" pitchFamily="49" charset="-122"/>
            </a:endParaRPr>
          </a:p>
          <a:p>
            <a:pPr marL="342900" indent="-342900" algn="ctr" eaLnBrk="0" fontAlgn="base" hangingPunct="0">
              <a:spcBef>
                <a:spcPct val="0"/>
              </a:spcBef>
              <a:spcAft>
                <a:spcPct val="0"/>
              </a:spcAft>
            </a:pPr>
            <a:r>
              <a:rPr lang="zh-CN" altLang="en-US" sz="3200" dirty="0">
                <a:solidFill>
                  <a:srgbClr val="000000"/>
                </a:solidFill>
                <a:latin typeface="黑体" pitchFamily="49" charset="-122"/>
                <a:ea typeface="黑体" pitchFamily="49" charset="-122"/>
              </a:rPr>
              <a:t>高小鹏</a:t>
            </a:r>
            <a:endParaRPr lang="en-US" altLang="zh-CN" sz="3200" dirty="0">
              <a:solidFill>
                <a:srgbClr val="000000"/>
              </a:solidFill>
              <a:latin typeface="黑体" pitchFamily="49" charset="-122"/>
              <a:ea typeface="黑体" pitchFamily="49" charset="-122"/>
            </a:endParaRPr>
          </a:p>
          <a:p>
            <a:pPr marL="342900" indent="-342900" algn="ctr" eaLnBrk="0" fontAlgn="base" hangingPunct="0">
              <a:spcBef>
                <a:spcPct val="0"/>
              </a:spcBef>
              <a:spcAft>
                <a:spcPct val="0"/>
              </a:spcAft>
            </a:pPr>
            <a:endParaRPr lang="en-US" altLang="zh-CN" sz="3200" dirty="0">
              <a:solidFill>
                <a:srgbClr val="000000"/>
              </a:solidFill>
              <a:latin typeface="黑体" pitchFamily="49" charset="-122"/>
              <a:ea typeface="黑体" pitchFamily="49" charset="-122"/>
            </a:endParaRPr>
          </a:p>
          <a:p>
            <a:pPr marL="342900" indent="-342900" algn="ctr" eaLnBrk="0" fontAlgn="base" hangingPunct="0">
              <a:spcBef>
                <a:spcPct val="0"/>
              </a:spcBef>
              <a:spcAft>
                <a:spcPct val="0"/>
              </a:spcAft>
            </a:pPr>
            <a:r>
              <a:rPr lang="zh-CN" altLang="en-US" sz="2400" dirty="0">
                <a:solidFill>
                  <a:srgbClr val="000000"/>
                </a:solidFill>
                <a:latin typeface="黑体" pitchFamily="49" charset="-122"/>
                <a:ea typeface="黑体" pitchFamily="49" charset="-122"/>
              </a:rPr>
              <a:t>北京航空航天大学计算机学院</a:t>
            </a:r>
          </a:p>
          <a:p>
            <a:pPr marL="342900" indent="-342900" algn="ctr" eaLnBrk="0" fontAlgn="base" hangingPunct="0">
              <a:spcBef>
                <a:spcPct val="0"/>
              </a:spcBef>
              <a:spcAft>
                <a:spcPct val="0"/>
              </a:spcAft>
            </a:pPr>
            <a:r>
              <a:rPr lang="zh-CN" altLang="en-US" sz="2400" dirty="0">
                <a:solidFill>
                  <a:srgbClr val="000000"/>
                </a:solidFill>
                <a:latin typeface="黑体" pitchFamily="49" charset="-122"/>
                <a:ea typeface="黑体" pitchFamily="49" charset="-122"/>
              </a:rPr>
              <a:t>系统结构研究所</a:t>
            </a:r>
            <a:endParaRPr lang="zh-CN" altLang="en-US" sz="2000" dirty="0">
              <a:solidFill>
                <a:srgbClr val="000000"/>
              </a:solidFill>
              <a:latin typeface="黑体" pitchFamily="49" charset="-122"/>
              <a:ea typeface="黑体" pitchFamily="49" charset="-122"/>
            </a:endParaRPr>
          </a:p>
        </p:txBody>
      </p:sp>
      <p:sp>
        <p:nvSpPr>
          <p:cNvPr id="14341" name="Text Box 9"/>
          <p:cNvSpPr txBox="1">
            <a:spLocks noChangeArrowheads="1"/>
          </p:cNvSpPr>
          <p:nvPr/>
        </p:nvSpPr>
        <p:spPr bwMode="auto">
          <a:xfrm>
            <a:off x="2362200" y="4572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base" hangingPunct="1">
              <a:spcBef>
                <a:spcPct val="50000"/>
              </a:spcBef>
              <a:spcAft>
                <a:spcPct val="0"/>
              </a:spcAft>
            </a:pPr>
            <a:r>
              <a:rPr lang="zh-CN" altLang="en-US">
                <a:solidFill>
                  <a:srgbClr val="000000"/>
                </a:solidFill>
              </a:rPr>
              <a:t>计算机学院课程</a:t>
            </a:r>
          </a:p>
        </p:txBody>
      </p:sp>
    </p:spTree>
    <p:extLst>
      <p:ext uri="{BB962C8B-B14F-4D97-AF65-F5344CB8AC3E}">
        <p14:creationId xmlns:p14="http://schemas.microsoft.com/office/powerpoint/2010/main" val="3298958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0"/>
          <p:cNvSpPr>
            <a:spLocks noChangeArrowheads="1"/>
          </p:cNvSpPr>
          <p:nvPr/>
        </p:nvSpPr>
        <p:spPr bwMode="auto">
          <a:xfrm>
            <a:off x="592672" y="4713288"/>
            <a:ext cx="3471863" cy="1687512"/>
          </a:xfrm>
          <a:prstGeom prst="rect">
            <a:avLst/>
          </a:prstGeom>
          <a:noFill/>
          <a:ln w="12700">
            <a:noFill/>
            <a:miter lim="800000"/>
            <a:headEnd/>
            <a:tailEnd/>
          </a:ln>
        </p:spPr>
        <p:txBody>
          <a:bodyPr wrap="none" lIns="19050" tIns="26988" rIns="19050" bIns="26988">
            <a:prstTxWarp prst="textNoShape">
              <a:avLst/>
            </a:prstTxWarp>
          </a:bodyPr>
          <a:lstStyle/>
          <a:p>
            <a:pPr algn="ctr" defTabSz="457200">
              <a:lnSpc>
                <a:spcPts val="2200"/>
              </a:lnSpc>
              <a:tabLst>
                <a:tab pos="457200" algn="l"/>
                <a:tab pos="914400" algn="l"/>
                <a:tab pos="1371600" algn="l"/>
              </a:tabLst>
            </a:pPr>
            <a:r>
              <a:rPr lang="en-US" i="1" dirty="0" err="1">
                <a:solidFill>
                  <a:srgbClr val="0000FF"/>
                </a:solidFill>
                <a:latin typeface="Tahoma" charset="0"/>
              </a:rPr>
              <a:t>n</a:t>
            </a:r>
            <a:r>
              <a:rPr lang="en-US" i="1" dirty="0">
                <a:solidFill>
                  <a:srgbClr val="0000FF"/>
                </a:solidFill>
                <a:latin typeface="Tahoma" charset="0"/>
              </a:rPr>
              <a:t>-</a:t>
            </a:r>
            <a:r>
              <a:rPr lang="en-US" i="1" dirty="0" smtClean="0">
                <a:solidFill>
                  <a:srgbClr val="0000FF"/>
                </a:solidFill>
                <a:latin typeface="Tahoma" charset="0"/>
              </a:rPr>
              <a:t>channel </a:t>
            </a:r>
            <a:r>
              <a:rPr lang="en-US" i="1" dirty="0" err="1" smtClean="0">
                <a:solidFill>
                  <a:srgbClr val="0000FF"/>
                </a:solidFill>
                <a:latin typeface="Tahoma" charset="0"/>
              </a:rPr>
              <a:t>transitor</a:t>
            </a:r>
            <a:r>
              <a:rPr lang="en-US" dirty="0" smtClean="0">
                <a:solidFill>
                  <a:srgbClr val="000000"/>
                </a:solidFill>
                <a:latin typeface="Tahoma" charset="0"/>
              </a:rPr>
              <a:t/>
            </a:r>
            <a:br>
              <a:rPr lang="en-US" dirty="0" smtClean="0">
                <a:solidFill>
                  <a:srgbClr val="000000"/>
                </a:solidFill>
                <a:latin typeface="Tahoma" charset="0"/>
              </a:rPr>
            </a:br>
            <a:r>
              <a:rPr lang="en-US" dirty="0">
                <a:solidFill>
                  <a:srgbClr val="0000FF"/>
                </a:solidFill>
                <a:latin typeface="Tahoma" charset="0"/>
              </a:rPr>
              <a:t>open </a:t>
            </a:r>
            <a:r>
              <a:rPr lang="en-US" dirty="0">
                <a:solidFill>
                  <a:srgbClr val="000000"/>
                </a:solidFill>
                <a:latin typeface="Tahoma" charset="0"/>
              </a:rPr>
              <a:t>when voltage at </a:t>
            </a:r>
            <a:r>
              <a:rPr lang="en-US" dirty="0" smtClean="0">
                <a:solidFill>
                  <a:srgbClr val="000000"/>
                </a:solidFill>
                <a:latin typeface="Tahoma" charset="0"/>
              </a:rPr>
              <a:t>Gate </a:t>
            </a:r>
            <a:r>
              <a:rPr lang="en-US" dirty="0">
                <a:solidFill>
                  <a:srgbClr val="000000"/>
                </a:solidFill>
                <a:latin typeface="Tahoma" charset="0"/>
              </a:rPr>
              <a:t>is low</a:t>
            </a:r>
            <a:br>
              <a:rPr lang="en-US" dirty="0">
                <a:solidFill>
                  <a:srgbClr val="000000"/>
                </a:solidFill>
                <a:latin typeface="Tahoma" charset="0"/>
              </a:rPr>
            </a:br>
            <a:r>
              <a:rPr lang="en-US" dirty="0">
                <a:solidFill>
                  <a:srgbClr val="0000FF"/>
                </a:solidFill>
                <a:latin typeface="Tahoma" charset="0"/>
              </a:rPr>
              <a:t>closes </a:t>
            </a:r>
            <a:r>
              <a:rPr lang="en-US" dirty="0">
                <a:solidFill>
                  <a:srgbClr val="000000"/>
                </a:solidFill>
                <a:latin typeface="Tahoma" charset="0"/>
              </a:rPr>
              <a:t>when:</a:t>
            </a:r>
          </a:p>
          <a:p>
            <a:pPr algn="ctr" defTabSz="457200">
              <a:lnSpc>
                <a:spcPts val="2200"/>
              </a:lnSpc>
              <a:tabLst>
                <a:tab pos="457200" algn="l"/>
                <a:tab pos="914400" algn="l"/>
                <a:tab pos="1371600" algn="l"/>
              </a:tabLst>
            </a:pPr>
            <a:r>
              <a:rPr lang="en-US" dirty="0" err="1">
                <a:solidFill>
                  <a:srgbClr val="000000"/>
                </a:solidFill>
                <a:latin typeface="Tahoma" charset="0"/>
              </a:rPr>
              <a:t>voltage(</a:t>
            </a:r>
            <a:r>
              <a:rPr lang="en-US" dirty="0" err="1" smtClean="0">
                <a:solidFill>
                  <a:srgbClr val="000000"/>
                </a:solidFill>
                <a:latin typeface="Tahoma" charset="0"/>
              </a:rPr>
              <a:t>Gate</a:t>
            </a:r>
            <a:r>
              <a:rPr lang="en-US" dirty="0" smtClean="0">
                <a:solidFill>
                  <a:srgbClr val="000000"/>
                </a:solidFill>
                <a:latin typeface="Tahoma" charset="0"/>
              </a:rPr>
              <a:t>) </a:t>
            </a:r>
            <a:r>
              <a:rPr lang="en-US" dirty="0">
                <a:solidFill>
                  <a:srgbClr val="000000"/>
                </a:solidFill>
                <a:latin typeface="Tahoma" charset="0"/>
              </a:rPr>
              <a:t>&gt; voltage </a:t>
            </a:r>
            <a:r>
              <a:rPr lang="en-US" dirty="0" smtClean="0">
                <a:solidFill>
                  <a:srgbClr val="000000"/>
                </a:solidFill>
                <a:latin typeface="Tahoma" charset="0"/>
              </a:rPr>
              <a:t>(Threshold)</a:t>
            </a:r>
          </a:p>
          <a:p>
            <a:pPr algn="ctr" defTabSz="457200">
              <a:lnSpc>
                <a:spcPts val="2200"/>
              </a:lnSpc>
              <a:tabLst>
                <a:tab pos="457200" algn="l"/>
                <a:tab pos="914400" algn="l"/>
                <a:tab pos="1371600" algn="l"/>
              </a:tabLst>
            </a:pPr>
            <a:r>
              <a:rPr lang="en-US" dirty="0" smtClean="0">
                <a:solidFill>
                  <a:srgbClr val="000000"/>
                </a:solidFill>
                <a:latin typeface="Tahoma" charset="0"/>
              </a:rPr>
              <a:t>(High resistance when gate voltage Low,</a:t>
            </a:r>
          </a:p>
          <a:p>
            <a:pPr algn="ctr" defTabSz="457200">
              <a:lnSpc>
                <a:spcPts val="2200"/>
              </a:lnSpc>
              <a:tabLst>
                <a:tab pos="457200" algn="l"/>
                <a:tab pos="914400" algn="l"/>
                <a:tab pos="1371600" algn="l"/>
              </a:tabLst>
            </a:pPr>
            <a:r>
              <a:rPr lang="en-US" dirty="0" smtClean="0">
                <a:solidFill>
                  <a:srgbClr val="000000"/>
                </a:solidFill>
                <a:latin typeface="Tahoma" charset="0"/>
              </a:rPr>
              <a:t>Low resistance when gate voltage High)</a:t>
            </a:r>
            <a:endParaRPr lang="en-US" dirty="0">
              <a:solidFill>
                <a:srgbClr val="000000"/>
              </a:solidFill>
              <a:latin typeface="Tahoma" charset="0"/>
            </a:endParaRPr>
          </a:p>
        </p:txBody>
      </p:sp>
      <p:sp>
        <p:nvSpPr>
          <p:cNvPr id="30" name="Footer Placeholder 4"/>
          <p:cNvSpPr>
            <a:spLocks noGrp="1"/>
          </p:cNvSpPr>
          <p:nvPr>
            <p:ph type="ftr" sz="quarter" idx="11"/>
          </p:nvPr>
        </p:nvSpPr>
        <p:spPr/>
        <p:txBody>
          <a:bodyPr/>
          <a:lstStyle/>
          <a:p>
            <a:pPr>
              <a:defRPr/>
            </a:pPr>
            <a:r>
              <a:rPr lang="en-US" smtClean="0">
                <a:solidFill>
                  <a:prstClr val="black">
                    <a:tint val="75000"/>
                  </a:prstClr>
                </a:solidFill>
              </a:rPr>
              <a:t>Spring 2012 -- Lecture #17</a:t>
            </a:r>
            <a:endParaRPr lang="en-US">
              <a:solidFill>
                <a:prstClr val="black">
                  <a:tint val="75000"/>
                </a:prstClr>
              </a:solidFill>
            </a:endParaRPr>
          </a:p>
        </p:txBody>
      </p:sp>
      <p:sp>
        <p:nvSpPr>
          <p:cNvPr id="32772" name="Rectangle 31"/>
          <p:cNvSpPr>
            <a:spLocks noChangeArrowheads="1"/>
          </p:cNvSpPr>
          <p:nvPr/>
        </p:nvSpPr>
        <p:spPr bwMode="auto">
          <a:xfrm>
            <a:off x="4808538" y="4713288"/>
            <a:ext cx="3471862" cy="1755245"/>
          </a:xfrm>
          <a:prstGeom prst="rect">
            <a:avLst/>
          </a:prstGeom>
          <a:noFill/>
          <a:ln w="12700">
            <a:noFill/>
            <a:miter lim="800000"/>
            <a:headEnd/>
            <a:tailEnd/>
          </a:ln>
        </p:spPr>
        <p:txBody>
          <a:bodyPr wrap="none" lIns="19050" tIns="26988" rIns="19050" bIns="26988">
            <a:prstTxWarp prst="textNoShape">
              <a:avLst/>
            </a:prstTxWarp>
          </a:bodyPr>
          <a:lstStyle/>
          <a:p>
            <a:pPr algn="ctr" defTabSz="457200">
              <a:lnSpc>
                <a:spcPts val="2200"/>
              </a:lnSpc>
              <a:tabLst>
                <a:tab pos="457200" algn="l"/>
                <a:tab pos="914400" algn="l"/>
                <a:tab pos="1371600" algn="l"/>
              </a:tabLst>
            </a:pPr>
            <a:r>
              <a:rPr lang="en-US" i="1" dirty="0" err="1">
                <a:solidFill>
                  <a:srgbClr val="0000FF"/>
                </a:solidFill>
                <a:latin typeface="Tahoma" charset="0"/>
              </a:rPr>
              <a:t>p</a:t>
            </a:r>
            <a:r>
              <a:rPr lang="en-US" i="1" dirty="0">
                <a:solidFill>
                  <a:srgbClr val="0000FF"/>
                </a:solidFill>
                <a:latin typeface="Tahoma" charset="0"/>
              </a:rPr>
              <a:t>-</a:t>
            </a:r>
            <a:r>
              <a:rPr lang="en-US" i="1" dirty="0" smtClean="0">
                <a:solidFill>
                  <a:srgbClr val="0000FF"/>
                </a:solidFill>
                <a:latin typeface="Tahoma" charset="0"/>
              </a:rPr>
              <a:t>channel transistor</a:t>
            </a:r>
            <a:r>
              <a:rPr lang="en-US" dirty="0" smtClean="0">
                <a:solidFill>
                  <a:srgbClr val="000000"/>
                </a:solidFill>
                <a:latin typeface="Tahoma" charset="0"/>
              </a:rPr>
              <a:t/>
            </a:r>
            <a:br>
              <a:rPr lang="en-US" dirty="0" smtClean="0">
                <a:solidFill>
                  <a:srgbClr val="000000"/>
                </a:solidFill>
                <a:latin typeface="Tahoma" charset="0"/>
              </a:rPr>
            </a:br>
            <a:r>
              <a:rPr lang="en-US" dirty="0">
                <a:solidFill>
                  <a:srgbClr val="0000FF"/>
                </a:solidFill>
                <a:latin typeface="Tahoma" charset="0"/>
              </a:rPr>
              <a:t>closed </a:t>
            </a:r>
            <a:r>
              <a:rPr lang="en-US" dirty="0">
                <a:solidFill>
                  <a:srgbClr val="000000"/>
                </a:solidFill>
                <a:latin typeface="Tahoma" charset="0"/>
              </a:rPr>
              <a:t>when voltage at </a:t>
            </a:r>
            <a:r>
              <a:rPr lang="en-US" dirty="0" smtClean="0">
                <a:solidFill>
                  <a:srgbClr val="000000"/>
                </a:solidFill>
                <a:latin typeface="Tahoma" charset="0"/>
              </a:rPr>
              <a:t>Gate </a:t>
            </a:r>
            <a:r>
              <a:rPr lang="en-US" dirty="0">
                <a:solidFill>
                  <a:srgbClr val="000000"/>
                </a:solidFill>
                <a:latin typeface="Tahoma" charset="0"/>
              </a:rPr>
              <a:t>is low</a:t>
            </a:r>
            <a:br>
              <a:rPr lang="en-US" dirty="0">
                <a:solidFill>
                  <a:srgbClr val="000000"/>
                </a:solidFill>
                <a:latin typeface="Tahoma" charset="0"/>
              </a:rPr>
            </a:br>
            <a:r>
              <a:rPr lang="en-US" dirty="0">
                <a:solidFill>
                  <a:srgbClr val="0000FF"/>
                </a:solidFill>
                <a:latin typeface="Tahoma" charset="0"/>
              </a:rPr>
              <a:t>opens </a:t>
            </a:r>
            <a:r>
              <a:rPr lang="en-US" dirty="0">
                <a:solidFill>
                  <a:srgbClr val="000000"/>
                </a:solidFill>
                <a:latin typeface="Tahoma" charset="0"/>
              </a:rPr>
              <a:t>when:</a:t>
            </a:r>
          </a:p>
          <a:p>
            <a:pPr algn="ctr" defTabSz="457200">
              <a:lnSpc>
                <a:spcPts val="2200"/>
              </a:lnSpc>
              <a:tabLst>
                <a:tab pos="457200" algn="l"/>
                <a:tab pos="914400" algn="l"/>
                <a:tab pos="1371600" algn="l"/>
              </a:tabLst>
            </a:pPr>
            <a:r>
              <a:rPr lang="en-US" dirty="0" err="1">
                <a:solidFill>
                  <a:srgbClr val="000000"/>
                </a:solidFill>
                <a:latin typeface="Tahoma" charset="0"/>
              </a:rPr>
              <a:t>voltage(</a:t>
            </a:r>
            <a:r>
              <a:rPr lang="en-US" dirty="0" err="1" smtClean="0">
                <a:solidFill>
                  <a:srgbClr val="000000"/>
                </a:solidFill>
                <a:latin typeface="Tahoma" charset="0"/>
              </a:rPr>
              <a:t>Gate</a:t>
            </a:r>
            <a:r>
              <a:rPr lang="en-US" dirty="0" smtClean="0">
                <a:solidFill>
                  <a:srgbClr val="000000"/>
                </a:solidFill>
                <a:latin typeface="Tahoma" charset="0"/>
              </a:rPr>
              <a:t>) &gt; </a:t>
            </a:r>
            <a:r>
              <a:rPr lang="en-US" dirty="0">
                <a:solidFill>
                  <a:srgbClr val="000000"/>
                </a:solidFill>
                <a:latin typeface="Tahoma" charset="0"/>
              </a:rPr>
              <a:t>voltage </a:t>
            </a:r>
            <a:r>
              <a:rPr lang="en-US" dirty="0" smtClean="0">
                <a:solidFill>
                  <a:srgbClr val="000000"/>
                </a:solidFill>
                <a:latin typeface="Tahoma" charset="0"/>
              </a:rPr>
              <a:t>(Threshold)</a:t>
            </a:r>
          </a:p>
          <a:p>
            <a:pPr algn="ctr" defTabSz="457200">
              <a:lnSpc>
                <a:spcPts val="2200"/>
              </a:lnSpc>
              <a:tabLst>
                <a:tab pos="457200" algn="l"/>
                <a:tab pos="914400" algn="l"/>
                <a:tab pos="1371600" algn="l"/>
              </a:tabLst>
            </a:pPr>
            <a:r>
              <a:rPr lang="en-US" dirty="0" smtClean="0">
                <a:solidFill>
                  <a:srgbClr val="000000"/>
                </a:solidFill>
                <a:latin typeface="Tahoma" charset="0"/>
              </a:rPr>
              <a:t>(Low resistance when gate voltage Low,</a:t>
            </a:r>
          </a:p>
          <a:p>
            <a:pPr algn="ctr" defTabSz="457200">
              <a:lnSpc>
                <a:spcPts val="2200"/>
              </a:lnSpc>
              <a:tabLst>
                <a:tab pos="457200" algn="l"/>
                <a:tab pos="914400" algn="l"/>
                <a:tab pos="1371600" algn="l"/>
              </a:tabLst>
            </a:pPr>
            <a:r>
              <a:rPr lang="en-US" dirty="0" smtClean="0">
                <a:solidFill>
                  <a:srgbClr val="000000"/>
                </a:solidFill>
                <a:latin typeface="Tahoma" charset="0"/>
              </a:rPr>
              <a:t>High resistance when gate voltage High)</a:t>
            </a:r>
          </a:p>
          <a:p>
            <a:pPr algn="ctr" defTabSz="457200">
              <a:lnSpc>
                <a:spcPts val="2200"/>
              </a:lnSpc>
              <a:tabLst>
                <a:tab pos="457200" algn="l"/>
                <a:tab pos="914400" algn="l"/>
                <a:tab pos="1371600" algn="l"/>
              </a:tabLst>
            </a:pPr>
            <a:r>
              <a:rPr lang="en-US" dirty="0" smtClean="0">
                <a:solidFill>
                  <a:srgbClr val="000000"/>
                </a:solidFill>
                <a:latin typeface="Tahoma" charset="0"/>
              </a:rPr>
              <a:t> </a:t>
            </a:r>
            <a:endParaRPr lang="en-US" dirty="0">
              <a:solidFill>
                <a:srgbClr val="000000"/>
              </a:solidFill>
              <a:latin typeface="Tahoma" charset="0"/>
            </a:endParaRPr>
          </a:p>
        </p:txBody>
      </p:sp>
      <p:sp>
        <p:nvSpPr>
          <p:cNvPr id="32773" name="Rectangle 73"/>
          <p:cNvSpPr>
            <a:spLocks noGrp="1" noChangeArrowheads="1"/>
          </p:cNvSpPr>
          <p:nvPr>
            <p:ph type="title"/>
          </p:nvPr>
        </p:nvSpPr>
        <p:spPr/>
        <p:txBody>
          <a:bodyPr/>
          <a:lstStyle/>
          <a:p>
            <a:pPr eaLnBrk="1" hangingPunct="1"/>
            <a:r>
              <a:rPr lang="en-US" dirty="0" smtClean="0"/>
              <a:t>CMOS </a:t>
            </a:r>
            <a:r>
              <a:rPr lang="en-US" dirty="0"/>
              <a:t>Transistors</a:t>
            </a:r>
          </a:p>
        </p:txBody>
      </p:sp>
      <p:sp>
        <p:nvSpPr>
          <p:cNvPr id="32774" name="Rectangle 74"/>
          <p:cNvSpPr>
            <a:spLocks noGrp="1" noChangeArrowheads="1"/>
          </p:cNvSpPr>
          <p:nvPr>
            <p:ph type="body" idx="1"/>
          </p:nvPr>
        </p:nvSpPr>
        <p:spPr>
          <a:xfrm>
            <a:off x="457200" y="1600200"/>
            <a:ext cx="8229600" cy="1888067"/>
          </a:xfrm>
        </p:spPr>
        <p:txBody>
          <a:bodyPr/>
          <a:lstStyle/>
          <a:p>
            <a:r>
              <a:rPr lang="en-US" sz="2800" dirty="0"/>
              <a:t>Three terminals:</a:t>
            </a:r>
            <a:r>
              <a:rPr lang="en-US" sz="2800" dirty="0" smtClean="0"/>
              <a:t> source, gate, and drain</a:t>
            </a:r>
          </a:p>
          <a:p>
            <a:pPr lvl="1" eaLnBrk="1" hangingPunct="1">
              <a:lnSpc>
                <a:spcPct val="85000"/>
              </a:lnSpc>
            </a:pPr>
            <a:r>
              <a:rPr lang="en-US" sz="2400" dirty="0"/>
              <a:t>Switch action:</a:t>
            </a:r>
            <a:br>
              <a:rPr lang="en-US" sz="2400" dirty="0"/>
            </a:br>
            <a:r>
              <a:rPr lang="en-US" sz="2400" dirty="0"/>
              <a:t>if voltage on gate terminal is (some amount) higher/lower than source terminal then conducting path established between drain and source </a:t>
            </a:r>
            <a:r>
              <a:rPr lang="en-US" sz="2400" dirty="0" smtClean="0"/>
              <a:t>terminals (switch is closed)</a:t>
            </a:r>
            <a:endParaRPr lang="en-US" sz="2400" dirty="0"/>
          </a:p>
        </p:txBody>
      </p:sp>
      <p:grpSp>
        <p:nvGrpSpPr>
          <p:cNvPr id="39" name="Group 38"/>
          <p:cNvGrpSpPr/>
          <p:nvPr/>
        </p:nvGrpSpPr>
        <p:grpSpPr>
          <a:xfrm>
            <a:off x="1075273" y="3475038"/>
            <a:ext cx="2243137" cy="1143000"/>
            <a:chOff x="1346201" y="3475038"/>
            <a:chExt cx="2243137" cy="1143000"/>
          </a:xfrm>
        </p:grpSpPr>
        <p:sp>
          <p:nvSpPr>
            <p:cNvPr id="32778" name="Rectangle 61"/>
            <p:cNvSpPr>
              <a:spLocks noChangeArrowheads="1"/>
            </p:cNvSpPr>
            <p:nvPr/>
          </p:nvSpPr>
          <p:spPr bwMode="auto">
            <a:xfrm>
              <a:off x="2265363" y="3475038"/>
              <a:ext cx="627062" cy="427037"/>
            </a:xfrm>
            <a:prstGeom prst="rect">
              <a:avLst/>
            </a:prstGeom>
            <a:noFill/>
            <a:ln w="12700">
              <a:noFill/>
              <a:miter lim="800000"/>
              <a:headEnd/>
              <a:tailEnd/>
            </a:ln>
          </p:spPr>
          <p:txBody>
            <a:bodyPr wrap="none" lIns="19050" tIns="26988" rIns="19050" bIns="26988">
              <a:prstTxWarp prst="textNoShape">
                <a:avLst/>
              </a:prstTxWarp>
            </a:bodyPr>
            <a:lstStyle/>
            <a:p>
              <a:pPr algn="ctr" defTabSz="457200">
                <a:lnSpc>
                  <a:spcPts val="2200"/>
                </a:lnSpc>
                <a:tabLst>
                  <a:tab pos="457200" algn="l"/>
                  <a:tab pos="914400" algn="l"/>
                  <a:tab pos="1371600" algn="l"/>
                </a:tabLst>
              </a:pPr>
              <a:r>
                <a:rPr lang="en-US" dirty="0" smtClean="0">
                  <a:solidFill>
                    <a:srgbClr val="000000"/>
                  </a:solidFill>
                  <a:latin typeface="Tahoma" charset="0"/>
                </a:rPr>
                <a:t>Gate</a:t>
              </a:r>
              <a:endParaRPr lang="en-US" dirty="0">
                <a:solidFill>
                  <a:srgbClr val="000000"/>
                </a:solidFill>
                <a:latin typeface="Tahoma" charset="0"/>
              </a:endParaRPr>
            </a:p>
          </p:txBody>
        </p:sp>
        <p:sp>
          <p:nvSpPr>
            <p:cNvPr id="32779" name="Rectangle 62"/>
            <p:cNvSpPr>
              <a:spLocks noChangeArrowheads="1"/>
            </p:cNvSpPr>
            <p:nvPr/>
          </p:nvSpPr>
          <p:spPr bwMode="auto">
            <a:xfrm>
              <a:off x="1346201" y="4191000"/>
              <a:ext cx="325438" cy="427038"/>
            </a:xfrm>
            <a:prstGeom prst="rect">
              <a:avLst/>
            </a:prstGeom>
            <a:noFill/>
            <a:ln w="12700">
              <a:noFill/>
              <a:miter lim="800000"/>
              <a:headEnd/>
              <a:tailEnd/>
            </a:ln>
          </p:spPr>
          <p:txBody>
            <a:bodyPr wrap="none" lIns="19050" tIns="26988" rIns="19050" bIns="26988">
              <a:prstTxWarp prst="textNoShape">
                <a:avLst/>
              </a:prstTxWarp>
            </a:bodyPr>
            <a:lstStyle/>
            <a:p>
              <a:pPr algn="ctr" defTabSz="457200">
                <a:lnSpc>
                  <a:spcPts val="2200"/>
                </a:lnSpc>
                <a:tabLst>
                  <a:tab pos="457200" algn="l"/>
                  <a:tab pos="914400" algn="l"/>
                  <a:tab pos="1371600" algn="l"/>
                </a:tabLst>
              </a:pPr>
              <a:r>
                <a:rPr lang="en-US" dirty="0" smtClean="0">
                  <a:solidFill>
                    <a:srgbClr val="000000"/>
                  </a:solidFill>
                  <a:latin typeface="Tahoma" charset="0"/>
                </a:rPr>
                <a:t>Source</a:t>
              </a:r>
              <a:endParaRPr lang="en-US" dirty="0">
                <a:solidFill>
                  <a:srgbClr val="000000"/>
                </a:solidFill>
                <a:latin typeface="Tahoma" charset="0"/>
              </a:endParaRPr>
            </a:p>
          </p:txBody>
        </p:sp>
        <p:sp>
          <p:nvSpPr>
            <p:cNvPr id="32780" name="Rectangle 63"/>
            <p:cNvSpPr>
              <a:spLocks noChangeArrowheads="1"/>
            </p:cNvSpPr>
            <p:nvPr/>
          </p:nvSpPr>
          <p:spPr bwMode="auto">
            <a:xfrm>
              <a:off x="3308350" y="4191000"/>
              <a:ext cx="280988" cy="42545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200"/>
                </a:lnSpc>
                <a:tabLst>
                  <a:tab pos="457200" algn="l"/>
                  <a:tab pos="914400" algn="l"/>
                  <a:tab pos="1371600" algn="l"/>
                </a:tabLst>
              </a:pPr>
              <a:r>
                <a:rPr lang="en-US" dirty="0" smtClean="0">
                  <a:solidFill>
                    <a:srgbClr val="000000"/>
                  </a:solidFill>
                  <a:latin typeface="Tahoma" charset="0"/>
                </a:rPr>
                <a:t>Drain</a:t>
              </a:r>
              <a:endParaRPr lang="en-US" dirty="0">
                <a:solidFill>
                  <a:srgbClr val="000000"/>
                </a:solidFill>
                <a:latin typeface="Tahoma" charset="0"/>
              </a:endParaRPr>
            </a:p>
          </p:txBody>
        </p:sp>
        <p:grpSp>
          <p:nvGrpSpPr>
            <p:cNvPr id="2" name="Group 72"/>
            <p:cNvGrpSpPr>
              <a:grpSpLocks/>
            </p:cNvGrpSpPr>
            <p:nvPr/>
          </p:nvGrpSpPr>
          <p:grpSpPr bwMode="auto">
            <a:xfrm>
              <a:off x="1912938" y="3810000"/>
              <a:ext cx="1371600" cy="533400"/>
              <a:chOff x="1205" y="2400"/>
              <a:chExt cx="864" cy="336"/>
            </a:xfrm>
          </p:grpSpPr>
          <p:sp>
            <p:nvSpPr>
              <p:cNvPr id="32793" name="Line 64"/>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2794" name="Line 65"/>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2795" name="Line 66"/>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2796" name="Line 67"/>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2797" name="Line 68"/>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2798" name="Line 69"/>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2799" name="Line 70"/>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grpSp>
      <p:grpSp>
        <p:nvGrpSpPr>
          <p:cNvPr id="40" name="Group 39"/>
          <p:cNvGrpSpPr/>
          <p:nvPr/>
        </p:nvGrpSpPr>
        <p:grpSpPr>
          <a:xfrm>
            <a:off x="5562600" y="3505200"/>
            <a:ext cx="1989138" cy="1143000"/>
            <a:chOff x="5562600" y="3505200"/>
            <a:chExt cx="1989138" cy="1143000"/>
          </a:xfrm>
        </p:grpSpPr>
        <p:sp>
          <p:nvSpPr>
            <p:cNvPr id="32775" name="Rectangle 16"/>
            <p:cNvSpPr>
              <a:spLocks noChangeArrowheads="1"/>
            </p:cNvSpPr>
            <p:nvPr/>
          </p:nvSpPr>
          <p:spPr bwMode="auto">
            <a:xfrm>
              <a:off x="6227763" y="3505200"/>
              <a:ext cx="627062" cy="427038"/>
            </a:xfrm>
            <a:prstGeom prst="rect">
              <a:avLst/>
            </a:prstGeom>
            <a:noFill/>
            <a:ln w="12700">
              <a:noFill/>
              <a:miter lim="800000"/>
              <a:headEnd/>
              <a:tailEnd/>
            </a:ln>
          </p:spPr>
          <p:txBody>
            <a:bodyPr wrap="none" lIns="19050" tIns="26988" rIns="19050" bIns="26988">
              <a:prstTxWarp prst="textNoShape">
                <a:avLst/>
              </a:prstTxWarp>
            </a:bodyPr>
            <a:lstStyle/>
            <a:p>
              <a:pPr algn="ctr" defTabSz="457200">
                <a:lnSpc>
                  <a:spcPts val="2200"/>
                </a:lnSpc>
                <a:tabLst>
                  <a:tab pos="457200" algn="l"/>
                  <a:tab pos="914400" algn="l"/>
                  <a:tab pos="1371600" algn="l"/>
                </a:tabLst>
              </a:pPr>
              <a:r>
                <a:rPr lang="en-US" dirty="0" smtClean="0">
                  <a:solidFill>
                    <a:srgbClr val="000000"/>
                  </a:solidFill>
                  <a:latin typeface="Tahoma" charset="0"/>
                </a:rPr>
                <a:t>Gate</a:t>
              </a:r>
              <a:endParaRPr lang="en-US" dirty="0">
                <a:solidFill>
                  <a:srgbClr val="000000"/>
                </a:solidFill>
                <a:latin typeface="Tahoma" charset="0"/>
              </a:endParaRPr>
            </a:p>
          </p:txBody>
        </p:sp>
        <p:sp>
          <p:nvSpPr>
            <p:cNvPr id="32776" name="Rectangle 17"/>
            <p:cNvSpPr>
              <a:spLocks noChangeArrowheads="1"/>
            </p:cNvSpPr>
            <p:nvPr/>
          </p:nvSpPr>
          <p:spPr bwMode="auto">
            <a:xfrm>
              <a:off x="5562600" y="4221163"/>
              <a:ext cx="325438" cy="427037"/>
            </a:xfrm>
            <a:prstGeom prst="rect">
              <a:avLst/>
            </a:prstGeom>
            <a:noFill/>
            <a:ln w="12700">
              <a:noFill/>
              <a:miter lim="800000"/>
              <a:headEnd/>
              <a:tailEnd/>
            </a:ln>
          </p:spPr>
          <p:txBody>
            <a:bodyPr wrap="none" lIns="19050" tIns="26988" rIns="19050" bIns="26988">
              <a:prstTxWarp prst="textNoShape">
                <a:avLst/>
              </a:prstTxWarp>
            </a:bodyPr>
            <a:lstStyle/>
            <a:p>
              <a:pPr algn="r" defTabSz="457200">
                <a:lnSpc>
                  <a:spcPts val="2200"/>
                </a:lnSpc>
                <a:tabLst>
                  <a:tab pos="457200" algn="l"/>
                  <a:tab pos="914400" algn="l"/>
                  <a:tab pos="1371600" algn="l"/>
                </a:tabLst>
              </a:pPr>
              <a:r>
                <a:rPr lang="en-US" dirty="0" smtClean="0">
                  <a:solidFill>
                    <a:srgbClr val="000000"/>
                  </a:solidFill>
                  <a:latin typeface="Tahoma" charset="0"/>
                </a:rPr>
                <a:t>Source </a:t>
              </a:r>
              <a:endParaRPr lang="en-US" dirty="0">
                <a:solidFill>
                  <a:srgbClr val="000000"/>
                </a:solidFill>
                <a:latin typeface="Tahoma" charset="0"/>
              </a:endParaRPr>
            </a:p>
          </p:txBody>
        </p:sp>
        <p:sp>
          <p:nvSpPr>
            <p:cNvPr id="32777" name="Rectangle 18"/>
            <p:cNvSpPr>
              <a:spLocks noChangeArrowheads="1"/>
            </p:cNvSpPr>
            <p:nvPr/>
          </p:nvSpPr>
          <p:spPr bwMode="auto">
            <a:xfrm>
              <a:off x="7270750" y="4221163"/>
              <a:ext cx="280988" cy="42545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200"/>
                </a:lnSpc>
                <a:tabLst>
                  <a:tab pos="457200" algn="l"/>
                  <a:tab pos="914400" algn="l"/>
                  <a:tab pos="1371600" algn="l"/>
                </a:tabLst>
              </a:pPr>
              <a:r>
                <a:rPr lang="en-US" dirty="0" smtClean="0">
                  <a:solidFill>
                    <a:srgbClr val="000000"/>
                  </a:solidFill>
                  <a:latin typeface="Tahoma" charset="0"/>
                </a:rPr>
                <a:t>Drain</a:t>
              </a:r>
              <a:endParaRPr lang="en-US" dirty="0">
                <a:solidFill>
                  <a:srgbClr val="000000"/>
                </a:solidFill>
                <a:latin typeface="Tahoma" charset="0"/>
              </a:endParaRPr>
            </a:p>
          </p:txBody>
        </p:sp>
        <p:grpSp>
          <p:nvGrpSpPr>
            <p:cNvPr id="3" name="Group 71"/>
            <p:cNvGrpSpPr>
              <a:grpSpLocks/>
            </p:cNvGrpSpPr>
            <p:nvPr/>
          </p:nvGrpSpPr>
          <p:grpSpPr bwMode="auto">
            <a:xfrm>
              <a:off x="5875338" y="3840163"/>
              <a:ext cx="1371600" cy="533400"/>
              <a:chOff x="3701" y="2419"/>
              <a:chExt cx="864" cy="336"/>
            </a:xfrm>
          </p:grpSpPr>
          <p:sp>
            <p:nvSpPr>
              <p:cNvPr id="32785" name="Line 37"/>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2786" name="Line 38"/>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2787" name="Line 39"/>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2788" name="Line 40"/>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2789" name="Line 41"/>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2790" name="Line 42"/>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2791" name="Line 58"/>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2792" name="Oval 55"/>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grpSp>
      <p:sp>
        <p:nvSpPr>
          <p:cNvPr id="31" name="Date Placeholder 30"/>
          <p:cNvSpPr>
            <a:spLocks noGrp="1"/>
          </p:cNvSpPr>
          <p:nvPr>
            <p:ph type="dt" sz="quarter" idx="10"/>
          </p:nvPr>
        </p:nvSpPr>
        <p:spPr/>
        <p:txBody>
          <a:bodyPr/>
          <a:lstStyle/>
          <a:p>
            <a:pPr>
              <a:defRPr/>
            </a:pPr>
            <a:fld id="{CC99B9C1-7E28-8745-907D-573C57D83F95}" type="datetime1">
              <a:rPr lang="en-US" smtClean="0">
                <a:solidFill>
                  <a:prstClr val="black">
                    <a:tint val="75000"/>
                  </a:prstClr>
                </a:solidFill>
              </a:rPr>
              <a:pPr>
                <a:defRPr/>
              </a:pPr>
              <a:t>9/11/2013</a:t>
            </a:fld>
            <a:endParaRPr lang="en-US" dirty="0">
              <a:solidFill>
                <a:prstClr val="black">
                  <a:tint val="75000"/>
                </a:prstClr>
              </a:solidFill>
            </a:endParaRPr>
          </a:p>
        </p:txBody>
      </p:sp>
      <p:sp>
        <p:nvSpPr>
          <p:cNvPr id="32" name="Slide Number Placeholder 31"/>
          <p:cNvSpPr>
            <a:spLocks noGrp="1"/>
          </p:cNvSpPr>
          <p:nvPr>
            <p:ph type="sldNum" sz="quarter" idx="12"/>
          </p:nvPr>
        </p:nvSpPr>
        <p:spPr/>
        <p:txBody>
          <a:bodyPr/>
          <a:lstStyle/>
          <a:p>
            <a:pPr>
              <a:defRPr/>
            </a:pPr>
            <a:fld id="{C72A262B-7F1A-FA4B-82A3-6E51D306FFE1}" type="slidenum">
              <a:rPr lang="en-US">
                <a:solidFill>
                  <a:prstClr val="black">
                    <a:tint val="75000"/>
                  </a:prstClr>
                </a:solidFill>
              </a:rPr>
              <a:pPr>
                <a:defRPr/>
              </a:pPr>
              <a:t>10</a:t>
            </a:fld>
            <a:endParaRPr lang="en-US">
              <a:solidFill>
                <a:prstClr val="black">
                  <a:tint val="75000"/>
                </a:prstClr>
              </a:solidFill>
            </a:endParaRPr>
          </a:p>
        </p:txBody>
      </p:sp>
      <p:grpSp>
        <p:nvGrpSpPr>
          <p:cNvPr id="38" name="Group 37"/>
          <p:cNvGrpSpPr/>
          <p:nvPr/>
        </p:nvGrpSpPr>
        <p:grpSpPr>
          <a:xfrm>
            <a:off x="6598374" y="3301999"/>
            <a:ext cx="2545626" cy="923330"/>
            <a:chOff x="6598374" y="3301999"/>
            <a:chExt cx="2545626" cy="923330"/>
          </a:xfrm>
        </p:grpSpPr>
        <p:sp>
          <p:nvSpPr>
            <p:cNvPr id="35" name="TextBox 34"/>
            <p:cNvSpPr txBox="1"/>
            <p:nvPr/>
          </p:nvSpPr>
          <p:spPr>
            <a:xfrm>
              <a:off x="7200302" y="3301999"/>
              <a:ext cx="1943698" cy="923330"/>
            </a:xfrm>
            <a:prstGeom prst="rect">
              <a:avLst/>
            </a:prstGeom>
            <a:noFill/>
          </p:spPr>
          <p:txBody>
            <a:bodyPr wrap="square" rtlCol="0">
              <a:spAutoFit/>
            </a:bodyPr>
            <a:lstStyle/>
            <a:p>
              <a:pPr defTabSz="457200"/>
              <a:r>
                <a:rPr lang="en-US" dirty="0" smtClean="0">
                  <a:solidFill>
                    <a:prstClr val="black"/>
                  </a:solidFill>
                </a:rPr>
                <a:t>Note circle symbol to indicate “NOT” or “complement”</a:t>
              </a:r>
              <a:endParaRPr lang="en-US" dirty="0">
                <a:solidFill>
                  <a:prstClr val="black"/>
                </a:solidFill>
              </a:endParaRPr>
            </a:p>
          </p:txBody>
        </p:sp>
        <p:cxnSp>
          <p:nvCxnSpPr>
            <p:cNvPr id="37" name="Straight Arrow Connector 36"/>
            <p:cNvCxnSpPr>
              <a:stCxn id="35" idx="1"/>
              <a:endCxn id="32792" idx="7"/>
            </p:cNvCxnSpPr>
            <p:nvPr/>
          </p:nvCxnSpPr>
          <p:spPr>
            <a:xfrm rot="10800000" flipV="1">
              <a:off x="6598374" y="3763664"/>
              <a:ext cx="601928" cy="1964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57" name="Group 56"/>
          <p:cNvGrpSpPr/>
          <p:nvPr/>
        </p:nvGrpSpPr>
        <p:grpSpPr>
          <a:xfrm>
            <a:off x="6635747" y="957792"/>
            <a:ext cx="2242610" cy="887943"/>
            <a:chOff x="980013" y="5902325"/>
            <a:chExt cx="2242610" cy="887943"/>
          </a:xfrm>
        </p:grpSpPr>
        <p:grpSp>
          <p:nvGrpSpPr>
            <p:cNvPr id="41" name="Group 16"/>
            <p:cNvGrpSpPr>
              <a:grpSpLocks/>
            </p:cNvGrpSpPr>
            <p:nvPr/>
          </p:nvGrpSpPr>
          <p:grpSpPr bwMode="auto">
            <a:xfrm>
              <a:off x="1558200" y="6359525"/>
              <a:ext cx="1134181" cy="219075"/>
              <a:chOff x="2376" y="1492"/>
              <a:chExt cx="724" cy="140"/>
            </a:xfrm>
          </p:grpSpPr>
          <p:sp>
            <p:nvSpPr>
              <p:cNvPr id="42" name="Line 11"/>
              <p:cNvSpPr>
                <a:spLocks noChangeShapeType="1"/>
              </p:cNvSpPr>
              <p:nvPr/>
            </p:nvSpPr>
            <p:spPr bwMode="auto">
              <a:xfrm>
                <a:off x="2376" y="1632"/>
                <a:ext cx="220" cy="0"/>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43" name="Line 12"/>
              <p:cNvSpPr>
                <a:spLocks noChangeShapeType="1"/>
              </p:cNvSpPr>
              <p:nvPr/>
            </p:nvSpPr>
            <p:spPr bwMode="auto">
              <a:xfrm>
                <a:off x="2604" y="1492"/>
                <a:ext cx="208" cy="136"/>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44" name="Line 13"/>
              <p:cNvSpPr>
                <a:spLocks noChangeShapeType="1"/>
              </p:cNvSpPr>
              <p:nvPr/>
            </p:nvSpPr>
            <p:spPr bwMode="auto">
              <a:xfrm>
                <a:off x="2820" y="1632"/>
                <a:ext cx="280" cy="0"/>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grpSp>
        <p:sp>
          <p:nvSpPr>
            <p:cNvPr id="47" name="Line 27"/>
            <p:cNvSpPr>
              <a:spLocks noChangeShapeType="1"/>
            </p:cNvSpPr>
            <p:nvPr/>
          </p:nvSpPr>
          <p:spPr bwMode="auto">
            <a:xfrm>
              <a:off x="2059516" y="6096000"/>
              <a:ext cx="0" cy="327025"/>
            </a:xfrm>
            <a:prstGeom prst="line">
              <a:avLst/>
            </a:prstGeom>
            <a:noFill/>
            <a:ln w="12700">
              <a:solidFill>
                <a:srgbClr val="000000"/>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49" name="Oval 31"/>
            <p:cNvSpPr>
              <a:spLocks noChangeArrowheads="1"/>
            </p:cNvSpPr>
            <p:nvPr/>
          </p:nvSpPr>
          <p:spPr bwMode="auto">
            <a:xfrm>
              <a:off x="1865841" y="6534150"/>
              <a:ext cx="112713"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50" name="Oval 32"/>
            <p:cNvSpPr>
              <a:spLocks noChangeArrowheads="1"/>
            </p:cNvSpPr>
            <p:nvPr/>
          </p:nvSpPr>
          <p:spPr bwMode="auto">
            <a:xfrm>
              <a:off x="2189691" y="6534150"/>
              <a:ext cx="114300"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53" name="Rectangle 41"/>
            <p:cNvSpPr>
              <a:spLocks noChangeArrowheads="1"/>
            </p:cNvSpPr>
            <p:nvPr/>
          </p:nvSpPr>
          <p:spPr bwMode="auto">
            <a:xfrm>
              <a:off x="2097616" y="5902325"/>
              <a:ext cx="549275" cy="45085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600"/>
                </a:lnSpc>
                <a:tabLst>
                  <a:tab pos="457200" algn="l"/>
                  <a:tab pos="914400" algn="l"/>
                  <a:tab pos="1371600" algn="l"/>
                </a:tabLst>
              </a:pPr>
              <a:r>
                <a:rPr lang="en-US" dirty="0" smtClean="0">
                  <a:solidFill>
                    <a:srgbClr val="000000"/>
                  </a:solidFill>
                  <a:latin typeface="Tahoma" charset="0"/>
                </a:rPr>
                <a:t>Gate</a:t>
              </a:r>
              <a:endParaRPr lang="en-US" dirty="0">
                <a:solidFill>
                  <a:srgbClr val="000000"/>
                </a:solidFill>
                <a:latin typeface="Tahoma" charset="0"/>
              </a:endParaRPr>
            </a:p>
          </p:txBody>
        </p:sp>
        <p:sp>
          <p:nvSpPr>
            <p:cNvPr id="55" name="Rectangle 41"/>
            <p:cNvSpPr>
              <a:spLocks noChangeArrowheads="1"/>
            </p:cNvSpPr>
            <p:nvPr/>
          </p:nvSpPr>
          <p:spPr bwMode="auto">
            <a:xfrm>
              <a:off x="2673348" y="6322485"/>
              <a:ext cx="549275" cy="45085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600"/>
                </a:lnSpc>
                <a:tabLst>
                  <a:tab pos="457200" algn="l"/>
                  <a:tab pos="914400" algn="l"/>
                  <a:tab pos="1371600" algn="l"/>
                </a:tabLst>
              </a:pPr>
              <a:r>
                <a:rPr lang="en-US" dirty="0" smtClean="0">
                  <a:solidFill>
                    <a:srgbClr val="000000"/>
                  </a:solidFill>
                  <a:latin typeface="Tahoma" charset="0"/>
                </a:rPr>
                <a:t>Drain</a:t>
              </a:r>
              <a:endParaRPr lang="en-US" dirty="0">
                <a:solidFill>
                  <a:srgbClr val="000000"/>
                </a:solidFill>
                <a:latin typeface="Tahoma" charset="0"/>
              </a:endParaRPr>
            </a:p>
          </p:txBody>
        </p:sp>
        <p:sp>
          <p:nvSpPr>
            <p:cNvPr id="56" name="Rectangle 41"/>
            <p:cNvSpPr>
              <a:spLocks noChangeArrowheads="1"/>
            </p:cNvSpPr>
            <p:nvPr/>
          </p:nvSpPr>
          <p:spPr bwMode="auto">
            <a:xfrm>
              <a:off x="980013" y="6339418"/>
              <a:ext cx="549275" cy="450850"/>
            </a:xfrm>
            <a:prstGeom prst="rect">
              <a:avLst/>
            </a:prstGeom>
            <a:noFill/>
            <a:ln w="12700">
              <a:noFill/>
              <a:miter lim="800000"/>
              <a:headEnd/>
              <a:tailEnd/>
            </a:ln>
          </p:spPr>
          <p:txBody>
            <a:bodyPr wrap="none" lIns="19050" tIns="26988" rIns="19050" bIns="26988">
              <a:prstTxWarp prst="textNoShape">
                <a:avLst/>
              </a:prstTxWarp>
            </a:bodyPr>
            <a:lstStyle/>
            <a:p>
              <a:pPr algn="r" defTabSz="457200">
                <a:lnSpc>
                  <a:spcPts val="2600"/>
                </a:lnSpc>
                <a:tabLst>
                  <a:tab pos="457200" algn="l"/>
                  <a:tab pos="914400" algn="l"/>
                  <a:tab pos="1371600" algn="l"/>
                </a:tabLst>
              </a:pPr>
              <a:r>
                <a:rPr lang="en-US" dirty="0" smtClean="0">
                  <a:solidFill>
                    <a:srgbClr val="000000"/>
                  </a:solidFill>
                  <a:latin typeface="Tahoma" charset="0"/>
                </a:rPr>
                <a:t>Source</a:t>
              </a:r>
              <a:endParaRPr lang="en-US" dirty="0">
                <a:solidFill>
                  <a:srgbClr val="000000"/>
                </a:solidFill>
                <a:latin typeface="Tahoma" charset="0"/>
              </a:endParaRPr>
            </a:p>
          </p:txBody>
        </p:sp>
      </p:grpSp>
    </p:spTree>
    <p:extLst>
      <p:ext uri="{BB962C8B-B14F-4D97-AF65-F5344CB8AC3E}">
        <p14:creationId xmlns:p14="http://schemas.microsoft.com/office/powerpoint/2010/main" val="16818609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327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457198" y="6356350"/>
            <a:ext cx="8280401" cy="501649"/>
          </a:xfrm>
        </p:spPr>
        <p:txBody>
          <a:bodyPr/>
          <a:lstStyle/>
          <a:p>
            <a:r>
              <a:rPr lang="en-US" smtClean="0">
                <a:solidFill>
                  <a:prstClr val="black">
                    <a:tint val="75000"/>
                  </a:prstClr>
                </a:solidFill>
              </a:rPr>
              <a:t>Spring 2012 -- Lecture #17</a:t>
            </a:r>
            <a:endParaRPr lang="en-US" dirty="0">
              <a:solidFill>
                <a:prstClr val="black">
                  <a:tint val="75000"/>
                </a:prstClr>
              </a:solidFill>
            </a:endParaRPr>
          </a:p>
        </p:txBody>
      </p:sp>
      <p:sp>
        <p:nvSpPr>
          <p:cNvPr id="27650" name="Rectangle 2" descr="Large confetti"/>
          <p:cNvSpPr>
            <a:spLocks noGrp="1" noChangeArrowheads="1"/>
          </p:cNvSpPr>
          <p:nvPr>
            <p:ph type="title"/>
          </p:nvPr>
        </p:nvSpPr>
        <p:spPr/>
        <p:txBody>
          <a:bodyPr/>
          <a:lstStyle/>
          <a:p>
            <a:r>
              <a:rPr lang="en-US" dirty="0" smtClean="0"/>
              <a:t>CMOS </a:t>
            </a:r>
            <a:r>
              <a:rPr lang="en-US" dirty="0"/>
              <a:t>circuit rules</a:t>
            </a:r>
          </a:p>
        </p:txBody>
      </p:sp>
      <p:sp>
        <p:nvSpPr>
          <p:cNvPr id="27651" name="Rectangle 3"/>
          <p:cNvSpPr>
            <a:spLocks noGrp="1" noChangeArrowheads="1"/>
          </p:cNvSpPr>
          <p:nvPr>
            <p:ph type="body" idx="1"/>
          </p:nvPr>
        </p:nvSpPr>
        <p:spPr>
          <a:xfrm>
            <a:off x="457200" y="1600200"/>
            <a:ext cx="8229600" cy="4868333"/>
          </a:xfrm>
        </p:spPr>
        <p:txBody>
          <a:bodyPr>
            <a:normAutofit fontScale="92500"/>
          </a:bodyPr>
          <a:lstStyle/>
          <a:p>
            <a:r>
              <a:rPr lang="en-US" sz="2800" dirty="0" smtClean="0"/>
              <a:t>Don’t </a:t>
            </a:r>
            <a:r>
              <a:rPr lang="en-US" sz="2800" dirty="0"/>
              <a:t>pass weak </a:t>
            </a:r>
            <a:r>
              <a:rPr lang="en-US" sz="2800" dirty="0" smtClean="0"/>
              <a:t>values =&gt; Use Complementary Pairs</a:t>
            </a:r>
          </a:p>
          <a:p>
            <a:pPr lvl="1"/>
            <a:r>
              <a:rPr lang="en-US" sz="2400" dirty="0"/>
              <a:t>N-type transistors pass weak 1’s (</a:t>
            </a:r>
            <a:r>
              <a:rPr lang="en-US" sz="2400" dirty="0" err="1"/>
              <a:t>V</a:t>
            </a:r>
            <a:r>
              <a:rPr lang="en-US" sz="2400" baseline="-25000" dirty="0" err="1"/>
              <a:t>dd</a:t>
            </a:r>
            <a:r>
              <a:rPr lang="en-US" sz="2400" dirty="0"/>
              <a:t> - </a:t>
            </a:r>
            <a:r>
              <a:rPr lang="en-US" sz="2400" dirty="0" err="1"/>
              <a:t>V</a:t>
            </a:r>
            <a:r>
              <a:rPr lang="en-US" sz="2400" baseline="-25000" dirty="0" err="1"/>
              <a:t>th</a:t>
            </a:r>
            <a:r>
              <a:rPr lang="en-US" sz="2400" dirty="0"/>
              <a:t>)</a:t>
            </a:r>
          </a:p>
          <a:p>
            <a:pPr lvl="1"/>
            <a:r>
              <a:rPr lang="en-US" sz="2400" dirty="0"/>
              <a:t>N-type transistors pass strong 0’s </a:t>
            </a:r>
            <a:r>
              <a:rPr lang="en-US" sz="2400" dirty="0" smtClean="0"/>
              <a:t>(ground)</a:t>
            </a:r>
            <a:endParaRPr lang="en-US" sz="2400" dirty="0"/>
          </a:p>
          <a:p>
            <a:pPr lvl="1"/>
            <a:r>
              <a:rPr lang="en-US" sz="2400" dirty="0"/>
              <a:t>Use N-type transistors only to pass 0’s </a:t>
            </a:r>
            <a:r>
              <a:rPr lang="en-US" sz="2400" dirty="0" smtClean="0"/>
              <a:t>(N for negative</a:t>
            </a:r>
            <a:r>
              <a:rPr lang="en-US" sz="2400" dirty="0"/>
              <a:t>)</a:t>
            </a:r>
          </a:p>
          <a:p>
            <a:pPr lvl="1"/>
            <a:r>
              <a:rPr lang="en-US" sz="2400" dirty="0" smtClean="0"/>
              <a:t>Converse </a:t>
            </a:r>
            <a:r>
              <a:rPr lang="en-US" sz="2400" dirty="0"/>
              <a:t>for P-type </a:t>
            </a:r>
            <a:r>
              <a:rPr lang="en-US" sz="2400" dirty="0" smtClean="0"/>
              <a:t>transistors: Pass weak 0s, strong 1s</a:t>
            </a:r>
          </a:p>
          <a:p>
            <a:pPr lvl="2"/>
            <a:r>
              <a:rPr lang="en-US" sz="2000" dirty="0"/>
              <a:t>Pass weak 0’s (</a:t>
            </a:r>
            <a:r>
              <a:rPr lang="en-US" sz="2000" dirty="0" err="1"/>
              <a:t>V</a:t>
            </a:r>
            <a:r>
              <a:rPr lang="en-US" sz="2000" baseline="-25000" dirty="0" err="1"/>
              <a:t>th</a:t>
            </a:r>
            <a:r>
              <a:rPr lang="en-US" sz="2000" dirty="0"/>
              <a:t>), strong 1’s (</a:t>
            </a:r>
            <a:r>
              <a:rPr lang="en-US" sz="2000" dirty="0" err="1"/>
              <a:t>V</a:t>
            </a:r>
            <a:r>
              <a:rPr lang="en-US" sz="2000" baseline="-25000" dirty="0" err="1"/>
              <a:t>dd</a:t>
            </a:r>
            <a:r>
              <a:rPr lang="en-US" sz="2000" dirty="0"/>
              <a:t>)</a:t>
            </a:r>
          </a:p>
          <a:p>
            <a:pPr lvl="2"/>
            <a:r>
              <a:rPr lang="en-US" sz="2000" dirty="0"/>
              <a:t>Use P-type transistors only to pass 1’s </a:t>
            </a:r>
            <a:r>
              <a:rPr lang="en-US" sz="2000" dirty="0" smtClean="0"/>
              <a:t>(P for positive)</a:t>
            </a:r>
          </a:p>
          <a:p>
            <a:pPr lvl="1"/>
            <a:r>
              <a:rPr lang="en-US" dirty="0" smtClean="0"/>
              <a:t>Use pairs of N-type and P-type to get strong values</a:t>
            </a:r>
          </a:p>
          <a:p>
            <a:r>
              <a:rPr lang="en-US" sz="2800" dirty="0"/>
              <a:t>Never leave a wire </a:t>
            </a:r>
            <a:r>
              <a:rPr lang="en-US" sz="2800" dirty="0" err="1"/>
              <a:t>undriven</a:t>
            </a:r>
            <a:endParaRPr lang="en-US" sz="2800" dirty="0"/>
          </a:p>
          <a:p>
            <a:pPr lvl="1"/>
            <a:r>
              <a:rPr lang="en-US" sz="2400" dirty="0"/>
              <a:t>Make sure there’s always a path to </a:t>
            </a:r>
            <a:r>
              <a:rPr lang="en-US" sz="2400" dirty="0" err="1"/>
              <a:t>V</a:t>
            </a:r>
            <a:r>
              <a:rPr lang="en-US" sz="2400" baseline="-25000" dirty="0" err="1"/>
              <a:t>dd</a:t>
            </a:r>
            <a:r>
              <a:rPr lang="en-US" sz="2400" dirty="0"/>
              <a:t> or </a:t>
            </a:r>
            <a:r>
              <a:rPr lang="en-US" sz="2400" dirty="0" err="1"/>
              <a:t>gnd</a:t>
            </a:r>
            <a:endParaRPr lang="en-US" sz="2400" dirty="0" smtClean="0"/>
          </a:p>
          <a:p>
            <a:r>
              <a:rPr lang="en-US" sz="2800" dirty="0" smtClean="0"/>
              <a:t>Never create a path from </a:t>
            </a:r>
            <a:r>
              <a:rPr lang="en-US" sz="2800" dirty="0" err="1" smtClean="0"/>
              <a:t>V</a:t>
            </a:r>
            <a:r>
              <a:rPr lang="en-US" sz="2800" baseline="-25000" dirty="0" err="1" smtClean="0"/>
              <a:t>dd</a:t>
            </a:r>
            <a:r>
              <a:rPr lang="en-US" sz="2800" dirty="0" smtClean="0"/>
              <a:t> to </a:t>
            </a:r>
            <a:r>
              <a:rPr lang="en-US" sz="2800" dirty="0" err="1" smtClean="0"/>
              <a:t>gnd</a:t>
            </a:r>
            <a:r>
              <a:rPr lang="en-US" sz="2800" dirty="0" smtClean="0"/>
              <a:t> (ground)</a:t>
            </a:r>
          </a:p>
        </p:txBody>
      </p:sp>
      <p:sp>
        <p:nvSpPr>
          <p:cNvPr id="5" name="Date Placeholder 4"/>
          <p:cNvSpPr>
            <a:spLocks noGrp="1"/>
          </p:cNvSpPr>
          <p:nvPr>
            <p:ph type="dt" sz="half" idx="10"/>
          </p:nvPr>
        </p:nvSpPr>
        <p:spPr/>
        <p:txBody>
          <a:bodyPr/>
          <a:lstStyle/>
          <a:p>
            <a:fld id="{47835B12-696E-1241-BA4A-9A80CE0D0428}" type="datetime1">
              <a:rPr lang="en-US" smtClean="0">
                <a:solidFill>
                  <a:prstClr val="black">
                    <a:tint val="75000"/>
                  </a:prstClr>
                </a:solidFill>
              </a:rPr>
              <a:pPr/>
              <a:t>9/11/2013</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11</a:t>
            </a:fld>
            <a:endParaRPr lang="en-US" dirty="0">
              <a:solidFill>
                <a:prstClr val="black">
                  <a:tint val="75000"/>
                </a:prstClr>
              </a:solidFill>
            </a:endParaRPr>
          </a:p>
        </p:txBody>
      </p:sp>
    </p:spTree>
    <p:extLst>
      <p:ext uri="{BB962C8B-B14F-4D97-AF65-F5344CB8AC3E}">
        <p14:creationId xmlns:p14="http://schemas.microsoft.com/office/powerpoint/2010/main" val="2160570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4"/>
          <p:cNvSpPr>
            <a:spLocks noGrp="1"/>
          </p:cNvSpPr>
          <p:nvPr>
            <p:ph type="ftr" sz="quarter" idx="11"/>
          </p:nvPr>
        </p:nvSpPr>
        <p:spPr/>
        <p:txBody>
          <a:bodyPr/>
          <a:lstStyle/>
          <a:p>
            <a:pPr>
              <a:defRPr/>
            </a:pPr>
            <a:r>
              <a:rPr lang="en-US" smtClean="0">
                <a:solidFill>
                  <a:prstClr val="black">
                    <a:tint val="75000"/>
                  </a:prstClr>
                </a:solidFill>
              </a:rPr>
              <a:t>Spring 2012 -- Lecture #17</a:t>
            </a:r>
            <a:endParaRPr lang="en-US">
              <a:solidFill>
                <a:prstClr val="black">
                  <a:tint val="75000"/>
                </a:prstClr>
              </a:solidFill>
            </a:endParaRPr>
          </a:p>
        </p:txBody>
      </p:sp>
      <p:sp>
        <p:nvSpPr>
          <p:cNvPr id="34819" name="Line 17"/>
          <p:cNvSpPr>
            <a:spLocks noChangeShapeType="1"/>
          </p:cNvSpPr>
          <p:nvPr/>
        </p:nvSpPr>
        <p:spPr bwMode="auto">
          <a:xfrm flipH="1">
            <a:off x="3124200" y="3200400"/>
            <a:ext cx="0" cy="121920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4820" name="Rectangle 18"/>
          <p:cNvSpPr>
            <a:spLocks noChangeArrowheads="1"/>
          </p:cNvSpPr>
          <p:nvPr/>
        </p:nvSpPr>
        <p:spPr bwMode="auto">
          <a:xfrm>
            <a:off x="1311275" y="3048000"/>
            <a:ext cx="365125" cy="41275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3v</a:t>
            </a:r>
          </a:p>
        </p:txBody>
      </p:sp>
      <p:sp>
        <p:nvSpPr>
          <p:cNvPr id="34821" name="Line 19"/>
          <p:cNvSpPr>
            <a:spLocks noChangeShapeType="1"/>
          </p:cNvSpPr>
          <p:nvPr/>
        </p:nvSpPr>
        <p:spPr bwMode="auto">
          <a:xfrm>
            <a:off x="3124200" y="3808413"/>
            <a:ext cx="457200" cy="1587"/>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4822" name="Rectangle 20"/>
          <p:cNvSpPr>
            <a:spLocks noChangeArrowheads="1"/>
          </p:cNvSpPr>
          <p:nvPr/>
        </p:nvSpPr>
        <p:spPr bwMode="auto">
          <a:xfrm>
            <a:off x="2305050" y="2133600"/>
            <a:ext cx="361950"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X</a:t>
            </a:r>
          </a:p>
        </p:txBody>
      </p:sp>
      <p:sp>
        <p:nvSpPr>
          <p:cNvPr id="34823" name="Rectangle 21"/>
          <p:cNvSpPr>
            <a:spLocks noChangeArrowheads="1"/>
          </p:cNvSpPr>
          <p:nvPr/>
        </p:nvSpPr>
        <p:spPr bwMode="auto">
          <a:xfrm>
            <a:off x="3657600" y="3657600"/>
            <a:ext cx="363538"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Y</a:t>
            </a:r>
          </a:p>
        </p:txBody>
      </p:sp>
      <p:sp>
        <p:nvSpPr>
          <p:cNvPr id="34824" name="Line 22"/>
          <p:cNvSpPr>
            <a:spLocks noChangeShapeType="1"/>
          </p:cNvSpPr>
          <p:nvPr/>
        </p:nvSpPr>
        <p:spPr bwMode="auto">
          <a:xfrm flipH="1" flipV="1">
            <a:off x="2438400" y="2514600"/>
            <a:ext cx="0" cy="145415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4825" name="Rectangle 23"/>
          <p:cNvSpPr>
            <a:spLocks noChangeArrowheads="1"/>
          </p:cNvSpPr>
          <p:nvPr/>
        </p:nvSpPr>
        <p:spPr bwMode="auto">
          <a:xfrm>
            <a:off x="5811838" y="3744913"/>
            <a:ext cx="889000" cy="414337"/>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a:solidFill>
                  <a:srgbClr val="000000"/>
                </a:solidFill>
                <a:latin typeface="Comic Sans MS" charset="0"/>
              </a:rPr>
              <a:t>0 </a:t>
            </a:r>
            <a:r>
              <a:rPr lang="en-US" dirty="0" smtClean="0">
                <a:solidFill>
                  <a:srgbClr val="000000"/>
                </a:solidFill>
                <a:latin typeface="Comic Sans MS" charset="0"/>
              </a:rPr>
              <a:t>volts</a:t>
            </a:r>
          </a:p>
          <a:p>
            <a:pPr defTabSz="457200">
              <a:lnSpc>
                <a:spcPts val="2100"/>
              </a:lnSpc>
              <a:tabLst>
                <a:tab pos="457200" algn="l"/>
                <a:tab pos="914400" algn="l"/>
                <a:tab pos="1371600" algn="l"/>
              </a:tabLst>
            </a:pPr>
            <a:r>
              <a:rPr lang="en-US" dirty="0" smtClean="0">
                <a:solidFill>
                  <a:srgbClr val="000000"/>
                </a:solidFill>
                <a:latin typeface="Comic Sans MS" charset="0"/>
              </a:rPr>
              <a:t>(</a:t>
            </a:r>
            <a:r>
              <a:rPr lang="en-US" dirty="0" err="1" smtClean="0">
                <a:solidFill>
                  <a:srgbClr val="000000"/>
                </a:solidFill>
                <a:latin typeface="Comic Sans MS" charset="0"/>
              </a:rPr>
              <a:t>gnd</a:t>
            </a:r>
            <a:r>
              <a:rPr lang="en-US" dirty="0" smtClean="0">
                <a:solidFill>
                  <a:srgbClr val="000000"/>
                </a:solidFill>
                <a:latin typeface="Comic Sans MS" charset="0"/>
              </a:rPr>
              <a:t>)</a:t>
            </a:r>
            <a:endParaRPr lang="en-US" dirty="0">
              <a:solidFill>
                <a:srgbClr val="000000"/>
              </a:solidFill>
              <a:latin typeface="Comic Sans MS" charset="0"/>
            </a:endParaRPr>
          </a:p>
        </p:txBody>
      </p:sp>
      <p:sp>
        <p:nvSpPr>
          <p:cNvPr id="34826" name="Line 24"/>
          <p:cNvSpPr>
            <a:spLocks noChangeShapeType="1"/>
          </p:cNvSpPr>
          <p:nvPr/>
        </p:nvSpPr>
        <p:spPr bwMode="auto">
          <a:xfrm>
            <a:off x="5761038" y="3570288"/>
            <a:ext cx="1966912" cy="0"/>
          </a:xfrm>
          <a:prstGeom prst="line">
            <a:avLst/>
          </a:prstGeom>
          <a:noFill/>
          <a:ln w="254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4827" name="Line 25"/>
          <p:cNvSpPr>
            <a:spLocks noChangeShapeType="1"/>
          </p:cNvSpPr>
          <p:nvPr/>
        </p:nvSpPr>
        <p:spPr bwMode="auto">
          <a:xfrm>
            <a:off x="6764338" y="3155950"/>
            <a:ext cx="0" cy="1592263"/>
          </a:xfrm>
          <a:prstGeom prst="line">
            <a:avLst/>
          </a:prstGeom>
          <a:noFill/>
          <a:ln w="254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4828" name="Rectangle 26"/>
          <p:cNvSpPr>
            <a:spLocks noChangeArrowheads="1"/>
          </p:cNvSpPr>
          <p:nvPr/>
        </p:nvSpPr>
        <p:spPr bwMode="auto">
          <a:xfrm>
            <a:off x="6151563" y="3130550"/>
            <a:ext cx="361950"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x</a:t>
            </a:r>
          </a:p>
        </p:txBody>
      </p:sp>
      <p:sp>
        <p:nvSpPr>
          <p:cNvPr id="34829" name="Rectangle 27"/>
          <p:cNvSpPr>
            <a:spLocks noChangeArrowheads="1"/>
          </p:cNvSpPr>
          <p:nvPr/>
        </p:nvSpPr>
        <p:spPr bwMode="auto">
          <a:xfrm>
            <a:off x="7078663" y="3130550"/>
            <a:ext cx="361950"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y</a:t>
            </a:r>
          </a:p>
        </p:txBody>
      </p:sp>
      <p:sp>
        <p:nvSpPr>
          <p:cNvPr id="34830" name="Rectangle 28"/>
          <p:cNvSpPr>
            <a:spLocks noChangeArrowheads="1"/>
          </p:cNvSpPr>
          <p:nvPr/>
        </p:nvSpPr>
        <p:spPr bwMode="auto">
          <a:xfrm>
            <a:off x="5824538" y="4305830"/>
            <a:ext cx="889000" cy="414337"/>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a:solidFill>
                  <a:srgbClr val="000000"/>
                </a:solidFill>
                <a:latin typeface="Comic Sans MS" charset="0"/>
              </a:rPr>
              <a:t>3 </a:t>
            </a:r>
            <a:r>
              <a:rPr lang="en-US" dirty="0" smtClean="0">
                <a:solidFill>
                  <a:srgbClr val="000000"/>
                </a:solidFill>
                <a:latin typeface="Comic Sans MS" charset="0"/>
              </a:rPr>
              <a:t>volts</a:t>
            </a:r>
          </a:p>
          <a:p>
            <a:pPr defTabSz="457200">
              <a:lnSpc>
                <a:spcPts val="2100"/>
              </a:lnSpc>
              <a:tabLst>
                <a:tab pos="457200" algn="l"/>
                <a:tab pos="914400" algn="l"/>
                <a:tab pos="1371600" algn="l"/>
              </a:tabLst>
            </a:pPr>
            <a:r>
              <a:rPr lang="en-US" dirty="0" smtClean="0">
                <a:solidFill>
                  <a:srgbClr val="000000"/>
                </a:solidFill>
                <a:latin typeface="Comic Sans MS" charset="0"/>
              </a:rPr>
              <a:t>(</a:t>
            </a:r>
            <a:r>
              <a:rPr lang="en-US" dirty="0" err="1" smtClean="0">
                <a:solidFill>
                  <a:srgbClr val="000000"/>
                </a:solidFill>
                <a:latin typeface="Comic Sans MS" charset="0"/>
              </a:rPr>
              <a:t>Vdd</a:t>
            </a:r>
            <a:r>
              <a:rPr lang="en-US" dirty="0" smtClean="0">
                <a:solidFill>
                  <a:srgbClr val="000000"/>
                </a:solidFill>
                <a:latin typeface="Comic Sans MS" charset="0"/>
              </a:rPr>
              <a:t>)</a:t>
            </a:r>
            <a:endParaRPr lang="en-US" dirty="0">
              <a:solidFill>
                <a:srgbClr val="000000"/>
              </a:solidFill>
              <a:latin typeface="Comic Sans MS" charset="0"/>
            </a:endParaRPr>
          </a:p>
        </p:txBody>
      </p:sp>
      <p:sp>
        <p:nvSpPr>
          <p:cNvPr id="34831" name="Rectangle 29"/>
          <p:cNvSpPr>
            <a:spLocks noChangeArrowheads="1"/>
          </p:cNvSpPr>
          <p:nvPr/>
        </p:nvSpPr>
        <p:spPr bwMode="auto">
          <a:xfrm>
            <a:off x="1338263" y="4256088"/>
            <a:ext cx="338137" cy="414337"/>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0v</a:t>
            </a:r>
          </a:p>
        </p:txBody>
      </p:sp>
      <p:sp>
        <p:nvSpPr>
          <p:cNvPr id="34832" name="Rectangle 30"/>
          <p:cNvSpPr>
            <a:spLocks noChangeArrowheads="1"/>
          </p:cNvSpPr>
          <p:nvPr/>
        </p:nvSpPr>
        <p:spPr bwMode="auto">
          <a:xfrm>
            <a:off x="5786438" y="2065338"/>
            <a:ext cx="2105025" cy="939800"/>
          </a:xfrm>
          <a:prstGeom prst="rect">
            <a:avLst/>
          </a:prstGeom>
          <a:noFill/>
          <a:ln w="12700">
            <a:noFill/>
            <a:miter lim="800000"/>
            <a:headEnd/>
            <a:tailEnd/>
          </a:ln>
        </p:spPr>
        <p:txBody>
          <a:bodyPr wrap="none" lIns="19050" tIns="26988" rIns="19050" bIns="26988">
            <a:prstTxWarp prst="textNoShape">
              <a:avLst/>
            </a:prstTxWarp>
          </a:bodyPr>
          <a:lstStyle/>
          <a:p>
            <a:pPr algn="ctr" defTabSz="457200">
              <a:lnSpc>
                <a:spcPts val="2100"/>
              </a:lnSpc>
              <a:tabLst>
                <a:tab pos="457200" algn="l"/>
                <a:tab pos="914400" algn="l"/>
                <a:tab pos="1371600" algn="l"/>
              </a:tabLst>
            </a:pPr>
            <a:r>
              <a:rPr lang="en-US">
                <a:solidFill>
                  <a:srgbClr val="000000"/>
                </a:solidFill>
                <a:latin typeface="Comic Sans MS" charset="0"/>
              </a:rPr>
              <a:t>what  is the </a:t>
            </a:r>
            <a:br>
              <a:rPr lang="en-US">
                <a:solidFill>
                  <a:srgbClr val="000000"/>
                </a:solidFill>
                <a:latin typeface="Comic Sans MS" charset="0"/>
              </a:rPr>
            </a:br>
            <a:r>
              <a:rPr lang="en-US">
                <a:solidFill>
                  <a:srgbClr val="000000"/>
                </a:solidFill>
                <a:latin typeface="Comic Sans MS" charset="0"/>
              </a:rPr>
              <a:t>relationship </a:t>
            </a:r>
            <a:br>
              <a:rPr lang="en-US">
                <a:solidFill>
                  <a:srgbClr val="000000"/>
                </a:solidFill>
                <a:latin typeface="Comic Sans MS" charset="0"/>
              </a:rPr>
            </a:br>
            <a:r>
              <a:rPr lang="en-US">
                <a:solidFill>
                  <a:srgbClr val="000000"/>
                </a:solidFill>
                <a:latin typeface="Comic Sans MS" charset="0"/>
              </a:rPr>
              <a:t>between x and y?</a:t>
            </a:r>
          </a:p>
        </p:txBody>
      </p:sp>
      <p:sp>
        <p:nvSpPr>
          <p:cNvPr id="34833" name="Rectangle 33"/>
          <p:cNvSpPr>
            <a:spLocks noGrp="1" noChangeArrowheads="1"/>
          </p:cNvSpPr>
          <p:nvPr>
            <p:ph type="title"/>
          </p:nvPr>
        </p:nvSpPr>
        <p:spPr>
          <a:xfrm>
            <a:off x="474133" y="0"/>
            <a:ext cx="8229600" cy="1143000"/>
          </a:xfrm>
        </p:spPr>
        <p:txBody>
          <a:bodyPr/>
          <a:lstStyle/>
          <a:p>
            <a:pPr eaLnBrk="1" hangingPunct="1"/>
            <a:r>
              <a:rPr lang="en-US" dirty="0"/>
              <a:t>MOS Networks</a:t>
            </a:r>
          </a:p>
        </p:txBody>
      </p:sp>
      <p:grpSp>
        <p:nvGrpSpPr>
          <p:cNvPr id="2" name="Group 35"/>
          <p:cNvGrpSpPr>
            <a:grpSpLocks/>
          </p:cNvGrpSpPr>
          <p:nvPr/>
        </p:nvGrpSpPr>
        <p:grpSpPr bwMode="auto">
          <a:xfrm>
            <a:off x="1752600" y="3886200"/>
            <a:ext cx="1371600" cy="533400"/>
            <a:chOff x="1205" y="2400"/>
            <a:chExt cx="864" cy="336"/>
          </a:xfrm>
        </p:grpSpPr>
        <p:sp>
          <p:nvSpPr>
            <p:cNvPr id="34847" name="Line 36"/>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4848" name="Line 37"/>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4849" name="Line 38"/>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4850" name="Line 39"/>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4851" name="Line 40"/>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4852" name="Line 41"/>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4853" name="Line 42"/>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grpSp>
        <p:nvGrpSpPr>
          <p:cNvPr id="3" name="Group 43"/>
          <p:cNvGrpSpPr>
            <a:grpSpLocks/>
          </p:cNvGrpSpPr>
          <p:nvPr/>
        </p:nvGrpSpPr>
        <p:grpSpPr bwMode="auto">
          <a:xfrm>
            <a:off x="1752600" y="2667000"/>
            <a:ext cx="1371600" cy="533400"/>
            <a:chOff x="3701" y="2419"/>
            <a:chExt cx="864" cy="336"/>
          </a:xfrm>
        </p:grpSpPr>
        <p:sp>
          <p:nvSpPr>
            <p:cNvPr id="34839" name="Line 44"/>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4840" name="Line 45"/>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4841" name="Line 46"/>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4842" name="Line 47"/>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4843" name="Line 48"/>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4844" name="Line 49"/>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4845" name="Line 50"/>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4846" name="Oval 51"/>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sp>
        <p:nvSpPr>
          <p:cNvPr id="34836" name="Oval 52"/>
          <p:cNvSpPr>
            <a:spLocks noChangeArrowheads="1"/>
          </p:cNvSpPr>
          <p:nvPr/>
        </p:nvSpPr>
        <p:spPr bwMode="auto">
          <a:xfrm>
            <a:off x="3048000" y="37338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7" name="Date Placeholder 36"/>
          <p:cNvSpPr>
            <a:spLocks noGrp="1"/>
          </p:cNvSpPr>
          <p:nvPr>
            <p:ph type="dt" sz="quarter" idx="10"/>
          </p:nvPr>
        </p:nvSpPr>
        <p:spPr/>
        <p:txBody>
          <a:bodyPr/>
          <a:lstStyle/>
          <a:p>
            <a:pPr>
              <a:defRPr/>
            </a:pPr>
            <a:fld id="{F38554E3-6017-9F4B-BF66-9ECC5B438389}" type="datetime1">
              <a:rPr lang="en-US" smtClean="0">
                <a:solidFill>
                  <a:prstClr val="black">
                    <a:tint val="75000"/>
                  </a:prstClr>
                </a:solidFill>
              </a:rPr>
              <a:pPr>
                <a:defRPr/>
              </a:pPr>
              <a:t>9/11/2013</a:t>
            </a:fld>
            <a:endParaRPr lang="en-US">
              <a:solidFill>
                <a:prstClr val="black">
                  <a:tint val="75000"/>
                </a:prstClr>
              </a:solidFill>
            </a:endParaRPr>
          </a:p>
        </p:txBody>
      </p:sp>
      <p:sp>
        <p:nvSpPr>
          <p:cNvPr id="38" name="Slide Number Placeholder 37"/>
          <p:cNvSpPr>
            <a:spLocks noGrp="1"/>
          </p:cNvSpPr>
          <p:nvPr>
            <p:ph type="sldNum" sz="quarter" idx="12"/>
          </p:nvPr>
        </p:nvSpPr>
        <p:spPr/>
        <p:txBody>
          <a:bodyPr/>
          <a:lstStyle/>
          <a:p>
            <a:pPr>
              <a:defRPr/>
            </a:pPr>
            <a:fld id="{5E5558CA-66EC-F34B-8451-45CB55BD2790}" type="slidenum">
              <a:rPr lang="en-US">
                <a:solidFill>
                  <a:prstClr val="black">
                    <a:tint val="75000"/>
                  </a:prstClr>
                </a:solidFill>
              </a:rPr>
              <a:pPr>
                <a:defRPr/>
              </a:pPr>
              <a:t>12</a:t>
            </a:fld>
            <a:endParaRPr lang="en-US">
              <a:solidFill>
                <a:prstClr val="black">
                  <a:tint val="75000"/>
                </a:prstClr>
              </a:solidFill>
            </a:endParaRPr>
          </a:p>
        </p:txBody>
      </p:sp>
      <p:sp>
        <p:nvSpPr>
          <p:cNvPr id="39" name="Rectangle 30"/>
          <p:cNvSpPr>
            <a:spLocks noChangeArrowheads="1"/>
          </p:cNvSpPr>
          <p:nvPr/>
        </p:nvSpPr>
        <p:spPr bwMode="auto">
          <a:xfrm>
            <a:off x="0" y="954089"/>
            <a:ext cx="5198533" cy="1254125"/>
          </a:xfrm>
          <a:prstGeom prst="rect">
            <a:avLst/>
          </a:prstGeom>
          <a:noFill/>
          <a:ln w="12700">
            <a:noFill/>
            <a:miter lim="800000"/>
            <a:headEnd/>
            <a:tailEnd/>
          </a:ln>
        </p:spPr>
        <p:txBody>
          <a:bodyPr wrap="none" lIns="19050" tIns="26988" rIns="19050" bIns="26988">
            <a:prstTxWarp prst="textNoShape">
              <a:avLst/>
            </a:prstTxWarp>
          </a:bodyPr>
          <a:lstStyle/>
          <a:p>
            <a:pPr algn="ctr" defTabSz="457200">
              <a:lnSpc>
                <a:spcPts val="2200"/>
              </a:lnSpc>
              <a:tabLst>
                <a:tab pos="457200" algn="l"/>
                <a:tab pos="914400" algn="l"/>
                <a:tab pos="1371600" algn="l"/>
              </a:tabLst>
            </a:pPr>
            <a:r>
              <a:rPr lang="en-US" i="1" dirty="0" err="1" smtClean="0">
                <a:solidFill>
                  <a:srgbClr val="0000FF"/>
                </a:solidFill>
                <a:latin typeface="Tahoma" charset="0"/>
              </a:rPr>
              <a:t>p</a:t>
            </a:r>
            <a:r>
              <a:rPr lang="en-US" i="1" dirty="0" smtClean="0">
                <a:solidFill>
                  <a:srgbClr val="0000FF"/>
                </a:solidFill>
                <a:latin typeface="Tahoma" charset="0"/>
              </a:rPr>
              <a:t>-channel transistor</a:t>
            </a:r>
            <a:r>
              <a:rPr lang="en-US" dirty="0" smtClean="0">
                <a:solidFill>
                  <a:srgbClr val="000000"/>
                </a:solidFill>
                <a:latin typeface="Tahoma" charset="0"/>
              </a:rPr>
              <a:t/>
            </a:r>
            <a:br>
              <a:rPr lang="en-US" dirty="0" smtClean="0">
                <a:solidFill>
                  <a:srgbClr val="000000"/>
                </a:solidFill>
                <a:latin typeface="Tahoma" charset="0"/>
              </a:rPr>
            </a:br>
            <a:r>
              <a:rPr lang="en-US" dirty="0" smtClean="0">
                <a:solidFill>
                  <a:srgbClr val="0000FF"/>
                </a:solidFill>
                <a:latin typeface="Tahoma" charset="0"/>
              </a:rPr>
              <a:t>closed </a:t>
            </a:r>
            <a:r>
              <a:rPr lang="en-US" dirty="0" smtClean="0">
                <a:solidFill>
                  <a:srgbClr val="000000"/>
                </a:solidFill>
                <a:latin typeface="Tahoma" charset="0"/>
              </a:rPr>
              <a:t>when voltage at Gate is low</a:t>
            </a:r>
            <a:br>
              <a:rPr lang="en-US" dirty="0" smtClean="0">
                <a:solidFill>
                  <a:srgbClr val="000000"/>
                </a:solidFill>
                <a:latin typeface="Tahoma" charset="0"/>
              </a:rPr>
            </a:br>
            <a:r>
              <a:rPr lang="en-US" dirty="0" smtClean="0">
                <a:solidFill>
                  <a:srgbClr val="0000FF"/>
                </a:solidFill>
                <a:latin typeface="Tahoma" charset="0"/>
              </a:rPr>
              <a:t>opens </a:t>
            </a:r>
            <a:r>
              <a:rPr lang="en-US" dirty="0" smtClean="0">
                <a:solidFill>
                  <a:srgbClr val="000000"/>
                </a:solidFill>
                <a:latin typeface="Tahoma" charset="0"/>
              </a:rPr>
              <a:t>when:</a:t>
            </a:r>
          </a:p>
          <a:p>
            <a:pPr algn="ctr" defTabSz="457200">
              <a:lnSpc>
                <a:spcPts val="2200"/>
              </a:lnSpc>
              <a:tabLst>
                <a:tab pos="457200" algn="l"/>
                <a:tab pos="914400" algn="l"/>
                <a:tab pos="1371600" algn="l"/>
              </a:tabLst>
            </a:pPr>
            <a:r>
              <a:rPr lang="en-US" dirty="0" err="1" smtClean="0">
                <a:solidFill>
                  <a:srgbClr val="000000"/>
                </a:solidFill>
                <a:latin typeface="Tahoma" charset="0"/>
              </a:rPr>
              <a:t>voltage(Gate</a:t>
            </a:r>
            <a:r>
              <a:rPr lang="en-US" dirty="0" smtClean="0">
                <a:solidFill>
                  <a:srgbClr val="000000"/>
                </a:solidFill>
                <a:latin typeface="Tahoma" charset="0"/>
              </a:rPr>
              <a:t>) &gt;  voltage (Threshold) </a:t>
            </a:r>
            <a:endParaRPr lang="en-US" dirty="0">
              <a:solidFill>
                <a:srgbClr val="000000"/>
              </a:solidFill>
              <a:latin typeface="Tahoma" charset="0"/>
            </a:endParaRPr>
          </a:p>
        </p:txBody>
      </p:sp>
      <p:sp>
        <p:nvSpPr>
          <p:cNvPr id="40" name="Rectangle 31"/>
          <p:cNvSpPr>
            <a:spLocks noChangeArrowheads="1"/>
          </p:cNvSpPr>
          <p:nvPr/>
        </p:nvSpPr>
        <p:spPr bwMode="auto">
          <a:xfrm>
            <a:off x="897466" y="4672542"/>
            <a:ext cx="3996267" cy="1254125"/>
          </a:xfrm>
          <a:prstGeom prst="rect">
            <a:avLst/>
          </a:prstGeom>
          <a:noFill/>
          <a:ln w="12700">
            <a:noFill/>
            <a:miter lim="800000"/>
            <a:headEnd/>
            <a:tailEnd/>
          </a:ln>
        </p:spPr>
        <p:txBody>
          <a:bodyPr wrap="none" lIns="19050" tIns="26988" rIns="19050" bIns="26988">
            <a:prstTxWarp prst="textNoShape">
              <a:avLst/>
            </a:prstTxWarp>
          </a:bodyPr>
          <a:lstStyle/>
          <a:p>
            <a:pPr algn="ctr" defTabSz="457200">
              <a:lnSpc>
                <a:spcPts val="2200"/>
              </a:lnSpc>
              <a:tabLst>
                <a:tab pos="457200" algn="l"/>
                <a:tab pos="914400" algn="l"/>
                <a:tab pos="1371600" algn="l"/>
              </a:tabLst>
            </a:pPr>
            <a:r>
              <a:rPr lang="en-US" i="1" dirty="0" err="1" smtClean="0">
                <a:solidFill>
                  <a:srgbClr val="0000FF"/>
                </a:solidFill>
                <a:latin typeface="Tahoma" charset="0"/>
              </a:rPr>
              <a:t>n</a:t>
            </a:r>
            <a:r>
              <a:rPr lang="en-US" i="1" dirty="0" smtClean="0">
                <a:solidFill>
                  <a:srgbClr val="0000FF"/>
                </a:solidFill>
                <a:latin typeface="Tahoma" charset="0"/>
              </a:rPr>
              <a:t>-channel </a:t>
            </a:r>
            <a:r>
              <a:rPr lang="en-US" i="1" dirty="0" err="1" smtClean="0">
                <a:solidFill>
                  <a:srgbClr val="0000FF"/>
                </a:solidFill>
                <a:latin typeface="Tahoma" charset="0"/>
              </a:rPr>
              <a:t>transitor</a:t>
            </a:r>
            <a:r>
              <a:rPr lang="en-US" dirty="0" smtClean="0">
                <a:solidFill>
                  <a:srgbClr val="000000"/>
                </a:solidFill>
                <a:latin typeface="Tahoma" charset="0"/>
              </a:rPr>
              <a:t/>
            </a:r>
            <a:br>
              <a:rPr lang="en-US" dirty="0" smtClean="0">
                <a:solidFill>
                  <a:srgbClr val="000000"/>
                </a:solidFill>
                <a:latin typeface="Tahoma" charset="0"/>
              </a:rPr>
            </a:br>
            <a:r>
              <a:rPr lang="en-US" dirty="0" smtClean="0">
                <a:solidFill>
                  <a:srgbClr val="0000FF"/>
                </a:solidFill>
                <a:latin typeface="Tahoma" charset="0"/>
              </a:rPr>
              <a:t>open </a:t>
            </a:r>
            <a:r>
              <a:rPr lang="en-US" dirty="0" smtClean="0">
                <a:solidFill>
                  <a:srgbClr val="000000"/>
                </a:solidFill>
                <a:latin typeface="Tahoma" charset="0"/>
              </a:rPr>
              <a:t>when voltage at Gate is low</a:t>
            </a:r>
            <a:br>
              <a:rPr lang="en-US" dirty="0" smtClean="0">
                <a:solidFill>
                  <a:srgbClr val="000000"/>
                </a:solidFill>
                <a:latin typeface="Tahoma" charset="0"/>
              </a:rPr>
            </a:br>
            <a:r>
              <a:rPr lang="en-US" dirty="0" smtClean="0">
                <a:solidFill>
                  <a:srgbClr val="0000FF"/>
                </a:solidFill>
                <a:latin typeface="Tahoma" charset="0"/>
              </a:rPr>
              <a:t>closes </a:t>
            </a:r>
            <a:r>
              <a:rPr lang="en-US" dirty="0" smtClean="0">
                <a:solidFill>
                  <a:srgbClr val="000000"/>
                </a:solidFill>
                <a:latin typeface="Tahoma" charset="0"/>
              </a:rPr>
              <a:t>when:</a:t>
            </a:r>
          </a:p>
          <a:p>
            <a:pPr algn="ctr" defTabSz="457200">
              <a:lnSpc>
                <a:spcPts val="2200"/>
              </a:lnSpc>
              <a:tabLst>
                <a:tab pos="457200" algn="l"/>
                <a:tab pos="914400" algn="l"/>
                <a:tab pos="1371600" algn="l"/>
              </a:tabLst>
            </a:pPr>
            <a:r>
              <a:rPr lang="en-US" dirty="0" err="1" smtClean="0">
                <a:solidFill>
                  <a:srgbClr val="000000"/>
                </a:solidFill>
                <a:latin typeface="Tahoma" charset="0"/>
              </a:rPr>
              <a:t>voltage(Gate</a:t>
            </a:r>
            <a:r>
              <a:rPr lang="en-US" dirty="0" smtClean="0">
                <a:solidFill>
                  <a:srgbClr val="000000"/>
                </a:solidFill>
                <a:latin typeface="Tahoma" charset="0"/>
              </a:rPr>
              <a:t>) &gt; voltage (Threshold)</a:t>
            </a:r>
            <a:endParaRPr lang="en-US" dirty="0">
              <a:solidFill>
                <a:srgbClr val="000000"/>
              </a:solidFill>
              <a:latin typeface="Tahoma" charset="0"/>
            </a:endParaRPr>
          </a:p>
        </p:txBody>
      </p:sp>
      <p:sp>
        <p:nvSpPr>
          <p:cNvPr id="41" name="TextBox 40"/>
          <p:cNvSpPr txBox="1"/>
          <p:nvPr/>
        </p:nvSpPr>
        <p:spPr>
          <a:xfrm>
            <a:off x="5247543" y="5350934"/>
            <a:ext cx="3896457" cy="461665"/>
          </a:xfrm>
          <a:prstGeom prst="rect">
            <a:avLst/>
          </a:prstGeom>
          <a:noFill/>
        </p:spPr>
        <p:txBody>
          <a:bodyPr wrap="none" rtlCol="0">
            <a:spAutoFit/>
          </a:bodyPr>
          <a:lstStyle/>
          <a:p>
            <a:pPr defTabSz="457200"/>
            <a:r>
              <a:rPr lang="en-US" sz="2400" dirty="0" smtClean="0">
                <a:solidFill>
                  <a:prstClr val="black"/>
                </a:solidFill>
              </a:rPr>
              <a:t>Called an </a:t>
            </a:r>
            <a:r>
              <a:rPr lang="en-US" sz="2400" i="1" dirty="0" err="1" smtClean="0">
                <a:solidFill>
                  <a:srgbClr val="0000FF"/>
                </a:solidFill>
              </a:rPr>
              <a:t>invertor</a:t>
            </a:r>
            <a:r>
              <a:rPr lang="en-US" sz="2400" i="1" dirty="0" smtClean="0">
                <a:solidFill>
                  <a:srgbClr val="0000FF"/>
                </a:solidFill>
              </a:rPr>
              <a:t> </a:t>
            </a:r>
            <a:r>
              <a:rPr lang="en-US" sz="2400" dirty="0" smtClean="0">
                <a:solidFill>
                  <a:prstClr val="black"/>
                </a:solidFill>
              </a:rPr>
              <a:t>or </a:t>
            </a:r>
            <a:r>
              <a:rPr lang="en-US" sz="2400" i="1" dirty="0" smtClean="0">
                <a:solidFill>
                  <a:srgbClr val="0000FF"/>
                </a:solidFill>
              </a:rPr>
              <a:t>not gate</a:t>
            </a:r>
            <a:endParaRPr lang="en-US" sz="2400" i="1" dirty="0">
              <a:solidFill>
                <a:srgbClr val="0000FF"/>
              </a:solidFill>
            </a:endParaRPr>
          </a:p>
        </p:txBody>
      </p:sp>
    </p:spTree>
    <p:extLst>
      <p:ext uri="{BB962C8B-B14F-4D97-AF65-F5344CB8AC3E}">
        <p14:creationId xmlns:p14="http://schemas.microsoft.com/office/powerpoint/2010/main" val="3627467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 ½ C V</a:t>
            </a:r>
            <a:r>
              <a:rPr lang="en-US" baseline="30000" dirty="0" smtClean="0"/>
              <a:t>2</a:t>
            </a:r>
            <a:r>
              <a:rPr lang="en-US" dirty="0" smtClean="0"/>
              <a:t> </a:t>
            </a:r>
            <a:r>
              <a:rPr lang="en-US" dirty="0" err="1" smtClean="0"/>
              <a:t>f</a:t>
            </a:r>
            <a:endParaRPr lang="en-US" dirty="0"/>
          </a:p>
        </p:txBody>
      </p:sp>
      <p:sp>
        <p:nvSpPr>
          <p:cNvPr id="3" name="Content Placeholder 2"/>
          <p:cNvSpPr>
            <a:spLocks noGrp="1"/>
          </p:cNvSpPr>
          <p:nvPr>
            <p:ph idx="1"/>
          </p:nvPr>
        </p:nvSpPr>
        <p:spPr/>
        <p:txBody>
          <a:bodyPr>
            <a:normAutofit/>
          </a:bodyPr>
          <a:lstStyle/>
          <a:p>
            <a:r>
              <a:rPr lang="en-US" dirty="0" smtClean="0"/>
              <a:t>Dynamic Energy (when switching) is proportional to Capacitance * Voltage</a:t>
            </a:r>
            <a:r>
              <a:rPr lang="en-US" baseline="30000" dirty="0" smtClean="0"/>
              <a:t>2</a:t>
            </a:r>
            <a:r>
              <a:rPr lang="en-US" dirty="0" smtClean="0"/>
              <a:t> </a:t>
            </a:r>
          </a:p>
          <a:p>
            <a:r>
              <a:rPr lang="en-US" dirty="0" smtClean="0"/>
              <a:t>Since pulse is 0 -&gt; 1 -&gt; 0 or 1 -&gt; 0 -&gt; 1, </a:t>
            </a:r>
            <a:br>
              <a:rPr lang="en-US" dirty="0" smtClean="0"/>
            </a:br>
            <a:r>
              <a:rPr lang="en-US" dirty="0" smtClean="0"/>
              <a:t>Energy of a single transition is proportional to </a:t>
            </a:r>
            <a:br>
              <a:rPr lang="en-US" dirty="0" smtClean="0"/>
            </a:br>
            <a:r>
              <a:rPr lang="en-US" dirty="0" smtClean="0"/>
              <a:t>½ *Capacitance * Voltage</a:t>
            </a:r>
            <a:r>
              <a:rPr lang="en-US" baseline="30000" dirty="0" smtClean="0"/>
              <a:t>2</a:t>
            </a:r>
            <a:r>
              <a:rPr lang="en-US" dirty="0" smtClean="0"/>
              <a:t> </a:t>
            </a:r>
          </a:p>
          <a:p>
            <a:r>
              <a:rPr lang="en-US" dirty="0" smtClean="0"/>
              <a:t>Power is just energy per transition times frequency of </a:t>
            </a:r>
            <a:r>
              <a:rPr lang="en-US" dirty="0" err="1" smtClean="0"/>
              <a:t>transitions:proportional</a:t>
            </a:r>
            <a:r>
              <a:rPr lang="en-US" dirty="0" smtClean="0"/>
              <a:t> to</a:t>
            </a:r>
            <a:br>
              <a:rPr lang="en-US" dirty="0" smtClean="0"/>
            </a:br>
            <a:r>
              <a:rPr lang="en-US" dirty="0" smtClean="0"/>
              <a:t> ½ *Capacitance * Voltage</a:t>
            </a:r>
            <a:r>
              <a:rPr lang="en-US" baseline="30000" dirty="0" smtClean="0"/>
              <a:t>2</a:t>
            </a:r>
            <a:r>
              <a:rPr lang="en-US" dirty="0" smtClean="0"/>
              <a:t> * Frequency</a:t>
            </a:r>
          </a:p>
        </p:txBody>
      </p:sp>
      <p:sp>
        <p:nvSpPr>
          <p:cNvPr id="4" name="Date Placeholder 3"/>
          <p:cNvSpPr>
            <a:spLocks noGrp="1"/>
          </p:cNvSpPr>
          <p:nvPr>
            <p:ph type="dt" sz="half" idx="10"/>
          </p:nvPr>
        </p:nvSpPr>
        <p:spPr/>
        <p:txBody>
          <a:bodyPr/>
          <a:lstStyle/>
          <a:p>
            <a:fld id="{B21AEBD4-6614-C14A-9EE1-EDD3C4734B1F}" type="datetime1">
              <a:rPr lang="en-US" smtClean="0">
                <a:solidFill>
                  <a:prstClr val="black">
                    <a:tint val="75000"/>
                  </a:prstClr>
                </a:solidFill>
              </a:rPr>
              <a:pPr/>
              <a:t>9/11/2013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Spring 2012 -- Lecture #9</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1365643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4"/>
          <p:cNvSpPr>
            <a:spLocks noGrp="1"/>
          </p:cNvSpPr>
          <p:nvPr>
            <p:ph type="ftr" sz="quarter" idx="11"/>
          </p:nvPr>
        </p:nvSpPr>
        <p:spPr/>
        <p:txBody>
          <a:bodyPr/>
          <a:lstStyle/>
          <a:p>
            <a:pPr>
              <a:defRPr/>
            </a:pPr>
            <a:r>
              <a:rPr lang="en-US" smtClean="0">
                <a:solidFill>
                  <a:prstClr val="black">
                    <a:tint val="75000"/>
                  </a:prstClr>
                </a:solidFill>
              </a:rPr>
              <a:t>Spring 2012 -- Lecture #17</a:t>
            </a:r>
            <a:endParaRPr lang="en-US">
              <a:solidFill>
                <a:prstClr val="black">
                  <a:tint val="75000"/>
                </a:prstClr>
              </a:solidFill>
            </a:endParaRPr>
          </a:p>
        </p:txBody>
      </p:sp>
      <p:sp>
        <p:nvSpPr>
          <p:cNvPr id="36867" name="Line 38"/>
          <p:cNvSpPr>
            <a:spLocks noChangeShapeType="1"/>
          </p:cNvSpPr>
          <p:nvPr/>
        </p:nvSpPr>
        <p:spPr bwMode="auto">
          <a:xfrm>
            <a:off x="5524500" y="4491035"/>
            <a:ext cx="2881313" cy="0"/>
          </a:xfrm>
          <a:prstGeom prst="line">
            <a:avLst/>
          </a:prstGeom>
          <a:noFill/>
          <a:ln w="254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68" name="Line 39"/>
          <p:cNvSpPr>
            <a:spLocks noChangeShapeType="1"/>
          </p:cNvSpPr>
          <p:nvPr/>
        </p:nvSpPr>
        <p:spPr bwMode="auto">
          <a:xfrm>
            <a:off x="7427913" y="4140197"/>
            <a:ext cx="0" cy="2205038"/>
          </a:xfrm>
          <a:prstGeom prst="line">
            <a:avLst/>
          </a:prstGeom>
          <a:noFill/>
          <a:ln w="254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69" name="Rectangle 40"/>
          <p:cNvSpPr>
            <a:spLocks noChangeArrowheads="1"/>
          </p:cNvSpPr>
          <p:nvPr/>
        </p:nvSpPr>
        <p:spPr bwMode="auto">
          <a:xfrm>
            <a:off x="5911850" y="4051297"/>
            <a:ext cx="363538"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x</a:t>
            </a:r>
          </a:p>
        </p:txBody>
      </p:sp>
      <p:sp>
        <p:nvSpPr>
          <p:cNvPr id="36870" name="Rectangle 41"/>
          <p:cNvSpPr>
            <a:spLocks noChangeArrowheads="1"/>
          </p:cNvSpPr>
          <p:nvPr/>
        </p:nvSpPr>
        <p:spPr bwMode="auto">
          <a:xfrm>
            <a:off x="6838950" y="4051297"/>
            <a:ext cx="363538"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y</a:t>
            </a:r>
          </a:p>
        </p:txBody>
      </p:sp>
      <p:sp>
        <p:nvSpPr>
          <p:cNvPr id="36871" name="Rectangle 42"/>
          <p:cNvSpPr>
            <a:spLocks noChangeArrowheads="1"/>
          </p:cNvSpPr>
          <p:nvPr/>
        </p:nvSpPr>
        <p:spPr bwMode="auto">
          <a:xfrm>
            <a:off x="7791450" y="4063997"/>
            <a:ext cx="361950"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z</a:t>
            </a:r>
          </a:p>
        </p:txBody>
      </p:sp>
      <p:grpSp>
        <p:nvGrpSpPr>
          <p:cNvPr id="2" name="Group 47"/>
          <p:cNvGrpSpPr>
            <a:grpSpLocks/>
          </p:cNvGrpSpPr>
          <p:nvPr/>
        </p:nvGrpSpPr>
        <p:grpSpPr bwMode="auto">
          <a:xfrm>
            <a:off x="6451600" y="4640260"/>
            <a:ext cx="901700" cy="1730375"/>
            <a:chOff x="4120" y="2640"/>
            <a:chExt cx="576" cy="1104"/>
          </a:xfrm>
        </p:grpSpPr>
        <p:sp>
          <p:nvSpPr>
            <p:cNvPr id="36980" name="Rectangle 43"/>
            <p:cNvSpPr>
              <a:spLocks noChangeArrowheads="1"/>
            </p:cNvSpPr>
            <p:nvPr/>
          </p:nvSpPr>
          <p:spPr bwMode="auto">
            <a:xfrm>
              <a:off x="4120" y="264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0 volts</a:t>
              </a:r>
            </a:p>
          </p:txBody>
        </p:sp>
        <p:sp>
          <p:nvSpPr>
            <p:cNvPr id="36981" name="Rectangle 44"/>
            <p:cNvSpPr>
              <a:spLocks noChangeArrowheads="1"/>
            </p:cNvSpPr>
            <p:nvPr/>
          </p:nvSpPr>
          <p:spPr bwMode="auto">
            <a:xfrm>
              <a:off x="4128" y="2944"/>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sp>
          <p:nvSpPr>
            <p:cNvPr id="36982" name="Rectangle 45"/>
            <p:cNvSpPr>
              <a:spLocks noChangeArrowheads="1"/>
            </p:cNvSpPr>
            <p:nvPr/>
          </p:nvSpPr>
          <p:spPr bwMode="auto">
            <a:xfrm>
              <a:off x="4128" y="3216"/>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0 volts</a:t>
              </a:r>
            </a:p>
          </p:txBody>
        </p:sp>
        <p:sp>
          <p:nvSpPr>
            <p:cNvPr id="36983" name="Rectangle 46"/>
            <p:cNvSpPr>
              <a:spLocks noChangeArrowheads="1"/>
            </p:cNvSpPr>
            <p:nvPr/>
          </p:nvSpPr>
          <p:spPr bwMode="auto">
            <a:xfrm>
              <a:off x="4128" y="348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grpSp>
      <p:grpSp>
        <p:nvGrpSpPr>
          <p:cNvPr id="3" name="Group 52"/>
          <p:cNvGrpSpPr>
            <a:grpSpLocks/>
          </p:cNvGrpSpPr>
          <p:nvPr/>
        </p:nvGrpSpPr>
        <p:grpSpPr bwMode="auto">
          <a:xfrm>
            <a:off x="5562600" y="4652960"/>
            <a:ext cx="901700" cy="1706562"/>
            <a:chOff x="3552" y="2648"/>
            <a:chExt cx="576" cy="1088"/>
          </a:xfrm>
        </p:grpSpPr>
        <p:sp>
          <p:nvSpPr>
            <p:cNvPr id="36976" name="Rectangle 48"/>
            <p:cNvSpPr>
              <a:spLocks noChangeArrowheads="1"/>
            </p:cNvSpPr>
            <p:nvPr/>
          </p:nvSpPr>
          <p:spPr bwMode="auto">
            <a:xfrm>
              <a:off x="3552" y="2648"/>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0 volts</a:t>
              </a:r>
            </a:p>
          </p:txBody>
        </p:sp>
        <p:sp>
          <p:nvSpPr>
            <p:cNvPr id="36977" name="Rectangle 49"/>
            <p:cNvSpPr>
              <a:spLocks noChangeArrowheads="1"/>
            </p:cNvSpPr>
            <p:nvPr/>
          </p:nvSpPr>
          <p:spPr bwMode="auto">
            <a:xfrm>
              <a:off x="3552" y="2944"/>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0 volts</a:t>
              </a:r>
            </a:p>
          </p:txBody>
        </p:sp>
        <p:sp>
          <p:nvSpPr>
            <p:cNvPr id="36978" name="Rectangle 50"/>
            <p:cNvSpPr>
              <a:spLocks noChangeArrowheads="1"/>
            </p:cNvSpPr>
            <p:nvPr/>
          </p:nvSpPr>
          <p:spPr bwMode="auto">
            <a:xfrm>
              <a:off x="3552" y="320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sp>
          <p:nvSpPr>
            <p:cNvPr id="36979" name="Rectangle 51"/>
            <p:cNvSpPr>
              <a:spLocks noChangeArrowheads="1"/>
            </p:cNvSpPr>
            <p:nvPr/>
          </p:nvSpPr>
          <p:spPr bwMode="auto">
            <a:xfrm>
              <a:off x="3560" y="3472"/>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grpSp>
      <p:sp>
        <p:nvSpPr>
          <p:cNvPr id="36874" name="Rectangle 53"/>
          <p:cNvSpPr>
            <a:spLocks noChangeArrowheads="1"/>
          </p:cNvSpPr>
          <p:nvPr/>
        </p:nvSpPr>
        <p:spPr bwMode="auto">
          <a:xfrm>
            <a:off x="5185304" y="1175808"/>
            <a:ext cx="3044295" cy="939800"/>
          </a:xfrm>
          <a:prstGeom prst="rect">
            <a:avLst/>
          </a:prstGeom>
          <a:noFill/>
          <a:ln w="12700">
            <a:noFill/>
            <a:miter lim="800000"/>
            <a:headEnd/>
            <a:tailEnd/>
          </a:ln>
        </p:spPr>
        <p:txBody>
          <a:bodyPr wrap="none" lIns="19050" tIns="26988" rIns="19050" bIns="26988">
            <a:prstTxWarp prst="textNoShape">
              <a:avLst/>
            </a:prstTxWarp>
          </a:bodyPr>
          <a:lstStyle/>
          <a:p>
            <a:pPr algn="ctr" defTabSz="457200">
              <a:lnSpc>
                <a:spcPts val="2100"/>
              </a:lnSpc>
              <a:tabLst>
                <a:tab pos="457200" algn="l"/>
                <a:tab pos="914400" algn="l"/>
                <a:tab pos="1371600" algn="l"/>
              </a:tabLst>
            </a:pPr>
            <a:r>
              <a:rPr lang="en-US" dirty="0">
                <a:solidFill>
                  <a:srgbClr val="000000"/>
                </a:solidFill>
                <a:latin typeface="Comic Sans MS" charset="0"/>
              </a:rPr>
              <a:t>what  is the </a:t>
            </a:r>
            <a:br>
              <a:rPr lang="en-US" dirty="0">
                <a:solidFill>
                  <a:srgbClr val="000000"/>
                </a:solidFill>
                <a:latin typeface="Comic Sans MS" charset="0"/>
              </a:rPr>
            </a:br>
            <a:r>
              <a:rPr lang="en-US" dirty="0">
                <a:solidFill>
                  <a:srgbClr val="000000"/>
                </a:solidFill>
                <a:latin typeface="Comic Sans MS" charset="0"/>
              </a:rPr>
              <a:t>relationship</a:t>
            </a:r>
            <a:r>
              <a:rPr lang="en-US" dirty="0" smtClean="0">
                <a:solidFill>
                  <a:srgbClr val="000000"/>
                </a:solidFill>
                <a:latin typeface="Comic Sans MS" charset="0"/>
              </a:rPr>
              <a:t> between </a:t>
            </a:r>
            <a:r>
              <a:rPr lang="en-US" dirty="0" err="1">
                <a:solidFill>
                  <a:srgbClr val="000000"/>
                </a:solidFill>
                <a:latin typeface="Comic Sans MS" charset="0"/>
              </a:rPr>
              <a:t>x</a:t>
            </a:r>
            <a:r>
              <a:rPr lang="en-US" dirty="0">
                <a:solidFill>
                  <a:srgbClr val="000000"/>
                </a:solidFill>
                <a:latin typeface="Comic Sans MS" charset="0"/>
              </a:rPr>
              <a:t>, </a:t>
            </a:r>
            <a:r>
              <a:rPr lang="en-US" dirty="0" err="1">
                <a:solidFill>
                  <a:srgbClr val="000000"/>
                </a:solidFill>
                <a:latin typeface="Comic Sans MS" charset="0"/>
              </a:rPr>
              <a:t>y</a:t>
            </a:r>
            <a:r>
              <a:rPr lang="en-US" dirty="0">
                <a:solidFill>
                  <a:srgbClr val="000000"/>
                </a:solidFill>
                <a:latin typeface="Comic Sans MS" charset="0"/>
              </a:rPr>
              <a:t> and </a:t>
            </a:r>
            <a:r>
              <a:rPr lang="en-US" dirty="0" err="1">
                <a:solidFill>
                  <a:srgbClr val="000000"/>
                </a:solidFill>
                <a:latin typeface="Comic Sans MS" charset="0"/>
              </a:rPr>
              <a:t>z</a:t>
            </a:r>
            <a:r>
              <a:rPr lang="en-US" dirty="0">
                <a:solidFill>
                  <a:srgbClr val="000000"/>
                </a:solidFill>
                <a:latin typeface="Comic Sans MS" charset="0"/>
              </a:rPr>
              <a:t>?</a:t>
            </a:r>
          </a:p>
        </p:txBody>
      </p:sp>
      <p:sp>
        <p:nvSpPr>
          <p:cNvPr id="36875" name="Rectangle 56"/>
          <p:cNvSpPr>
            <a:spLocks noGrp="1" noChangeArrowheads="1"/>
          </p:cNvSpPr>
          <p:nvPr>
            <p:ph type="title"/>
          </p:nvPr>
        </p:nvSpPr>
        <p:spPr/>
        <p:txBody>
          <a:bodyPr/>
          <a:lstStyle/>
          <a:p>
            <a:pPr eaLnBrk="1" hangingPunct="1"/>
            <a:r>
              <a:rPr lang="en-US"/>
              <a:t>Two Input Networks</a:t>
            </a:r>
          </a:p>
        </p:txBody>
      </p:sp>
      <p:sp>
        <p:nvSpPr>
          <p:cNvPr id="36876" name="Line 59"/>
          <p:cNvSpPr>
            <a:spLocks noChangeShapeType="1"/>
          </p:cNvSpPr>
          <p:nvPr/>
        </p:nvSpPr>
        <p:spPr bwMode="auto">
          <a:xfrm flipH="1">
            <a:off x="3886200" y="2362200"/>
            <a:ext cx="0" cy="137160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77" name="Rectangle 60"/>
          <p:cNvSpPr>
            <a:spLocks noChangeArrowheads="1"/>
          </p:cNvSpPr>
          <p:nvPr/>
        </p:nvSpPr>
        <p:spPr bwMode="auto">
          <a:xfrm>
            <a:off x="777875" y="2178050"/>
            <a:ext cx="365125" cy="41275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3v</a:t>
            </a:r>
          </a:p>
        </p:txBody>
      </p:sp>
      <p:sp>
        <p:nvSpPr>
          <p:cNvPr id="36878" name="Line 61"/>
          <p:cNvSpPr>
            <a:spLocks noChangeShapeType="1"/>
          </p:cNvSpPr>
          <p:nvPr/>
        </p:nvSpPr>
        <p:spPr bwMode="auto">
          <a:xfrm>
            <a:off x="3886200" y="3200400"/>
            <a:ext cx="457200" cy="1588"/>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79" name="Rectangle 62"/>
          <p:cNvSpPr>
            <a:spLocks noChangeArrowheads="1"/>
          </p:cNvSpPr>
          <p:nvPr/>
        </p:nvSpPr>
        <p:spPr bwMode="auto">
          <a:xfrm>
            <a:off x="1771650" y="1447800"/>
            <a:ext cx="361950"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X</a:t>
            </a:r>
          </a:p>
        </p:txBody>
      </p:sp>
      <p:sp>
        <p:nvSpPr>
          <p:cNvPr id="36880" name="Rectangle 63"/>
          <p:cNvSpPr>
            <a:spLocks noChangeArrowheads="1"/>
          </p:cNvSpPr>
          <p:nvPr/>
        </p:nvSpPr>
        <p:spPr bwMode="auto">
          <a:xfrm>
            <a:off x="3065463" y="1447800"/>
            <a:ext cx="363537"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Y</a:t>
            </a:r>
          </a:p>
        </p:txBody>
      </p:sp>
      <p:sp>
        <p:nvSpPr>
          <p:cNvPr id="36881" name="Line 64"/>
          <p:cNvSpPr>
            <a:spLocks noChangeShapeType="1"/>
          </p:cNvSpPr>
          <p:nvPr/>
        </p:nvSpPr>
        <p:spPr bwMode="auto">
          <a:xfrm flipH="1" flipV="1">
            <a:off x="1905000" y="1828800"/>
            <a:ext cx="0" cy="145415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82" name="Rectangle 65"/>
          <p:cNvSpPr>
            <a:spLocks noChangeArrowheads="1"/>
          </p:cNvSpPr>
          <p:nvPr/>
        </p:nvSpPr>
        <p:spPr bwMode="auto">
          <a:xfrm>
            <a:off x="838200" y="3548063"/>
            <a:ext cx="338138" cy="414337"/>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0v</a:t>
            </a:r>
          </a:p>
        </p:txBody>
      </p:sp>
      <p:grpSp>
        <p:nvGrpSpPr>
          <p:cNvPr id="4" name="Group 66"/>
          <p:cNvGrpSpPr>
            <a:grpSpLocks/>
          </p:cNvGrpSpPr>
          <p:nvPr/>
        </p:nvGrpSpPr>
        <p:grpSpPr bwMode="auto">
          <a:xfrm>
            <a:off x="1219200" y="3200400"/>
            <a:ext cx="1371600" cy="533400"/>
            <a:chOff x="1205" y="2400"/>
            <a:chExt cx="864" cy="336"/>
          </a:xfrm>
        </p:grpSpPr>
        <p:sp>
          <p:nvSpPr>
            <p:cNvPr id="36969" name="Line 67"/>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70" name="Line 68"/>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71" name="Line 69"/>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72" name="Line 70"/>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73" name="Line 71"/>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74" name="Line 72"/>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75" name="Line 73"/>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grpSp>
        <p:nvGrpSpPr>
          <p:cNvPr id="5" name="Group 74"/>
          <p:cNvGrpSpPr>
            <a:grpSpLocks/>
          </p:cNvGrpSpPr>
          <p:nvPr/>
        </p:nvGrpSpPr>
        <p:grpSpPr bwMode="auto">
          <a:xfrm>
            <a:off x="1219200" y="1828800"/>
            <a:ext cx="1371600" cy="533400"/>
            <a:chOff x="3701" y="2419"/>
            <a:chExt cx="864" cy="336"/>
          </a:xfrm>
        </p:grpSpPr>
        <p:sp>
          <p:nvSpPr>
            <p:cNvPr id="36961" name="Line 75"/>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2" name="Line 76"/>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3" name="Line 77"/>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4" name="Line 78"/>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5" name="Line 79"/>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6" name="Line 80"/>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7" name="Line 81"/>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8" name="Oval 82"/>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grpSp>
        <p:nvGrpSpPr>
          <p:cNvPr id="6" name="Group 83"/>
          <p:cNvGrpSpPr>
            <a:grpSpLocks/>
          </p:cNvGrpSpPr>
          <p:nvPr/>
        </p:nvGrpSpPr>
        <p:grpSpPr bwMode="auto">
          <a:xfrm>
            <a:off x="2514600" y="3200400"/>
            <a:ext cx="1371600" cy="533400"/>
            <a:chOff x="1205" y="2400"/>
            <a:chExt cx="864" cy="336"/>
          </a:xfrm>
        </p:grpSpPr>
        <p:sp>
          <p:nvSpPr>
            <p:cNvPr id="36954" name="Line 84"/>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5" name="Line 85"/>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6" name="Line 86"/>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7" name="Line 87"/>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8" name="Line 88"/>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9" name="Line 89"/>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0" name="Line 90"/>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sp>
        <p:nvSpPr>
          <p:cNvPr id="36886" name="Line 100"/>
          <p:cNvSpPr>
            <a:spLocks noChangeShapeType="1"/>
          </p:cNvSpPr>
          <p:nvPr/>
        </p:nvSpPr>
        <p:spPr bwMode="auto">
          <a:xfrm flipH="1">
            <a:off x="1371600" y="2971800"/>
            <a:ext cx="11430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87" name="Line 101"/>
          <p:cNvSpPr>
            <a:spLocks noChangeShapeType="1"/>
          </p:cNvSpPr>
          <p:nvPr/>
        </p:nvSpPr>
        <p:spPr bwMode="auto">
          <a:xfrm flipH="1">
            <a:off x="2514600" y="2362200"/>
            <a:ext cx="13716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88" name="Line 102"/>
          <p:cNvSpPr>
            <a:spLocks noChangeShapeType="1"/>
          </p:cNvSpPr>
          <p:nvPr/>
        </p:nvSpPr>
        <p:spPr bwMode="auto">
          <a:xfrm flipH="1" flipV="1">
            <a:off x="3200400" y="1828800"/>
            <a:ext cx="0" cy="145415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89" name="Line 103"/>
          <p:cNvSpPr>
            <a:spLocks noChangeShapeType="1"/>
          </p:cNvSpPr>
          <p:nvPr/>
        </p:nvSpPr>
        <p:spPr bwMode="auto">
          <a:xfrm flipH="1">
            <a:off x="1371600" y="2362200"/>
            <a:ext cx="0" cy="60960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90" name="Rectangle 104"/>
          <p:cNvSpPr>
            <a:spLocks noChangeArrowheads="1"/>
          </p:cNvSpPr>
          <p:nvPr/>
        </p:nvSpPr>
        <p:spPr bwMode="auto">
          <a:xfrm>
            <a:off x="4419600" y="3048000"/>
            <a:ext cx="363538"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Z</a:t>
            </a:r>
          </a:p>
        </p:txBody>
      </p:sp>
      <p:grpSp>
        <p:nvGrpSpPr>
          <p:cNvPr id="7" name="Group 91"/>
          <p:cNvGrpSpPr>
            <a:grpSpLocks/>
          </p:cNvGrpSpPr>
          <p:nvPr/>
        </p:nvGrpSpPr>
        <p:grpSpPr bwMode="auto">
          <a:xfrm>
            <a:off x="2514600" y="2438400"/>
            <a:ext cx="1371600" cy="533400"/>
            <a:chOff x="3701" y="2419"/>
            <a:chExt cx="864" cy="336"/>
          </a:xfrm>
        </p:grpSpPr>
        <p:sp>
          <p:nvSpPr>
            <p:cNvPr id="36946" name="Line 92"/>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7" name="Line 93"/>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8" name="Line 94"/>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9" name="Line 95"/>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0" name="Line 96"/>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1" name="Line 97"/>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2" name="Line 98"/>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3" name="Oval 99"/>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sp>
        <p:nvSpPr>
          <p:cNvPr id="36892" name="Oval 105"/>
          <p:cNvSpPr>
            <a:spLocks noChangeArrowheads="1"/>
          </p:cNvSpPr>
          <p:nvPr/>
        </p:nvSpPr>
        <p:spPr bwMode="auto">
          <a:xfrm>
            <a:off x="1295400" y="22860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93" name="Oval 106"/>
          <p:cNvSpPr>
            <a:spLocks noChangeArrowheads="1"/>
          </p:cNvSpPr>
          <p:nvPr/>
        </p:nvSpPr>
        <p:spPr bwMode="auto">
          <a:xfrm>
            <a:off x="3810000" y="28956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94" name="Oval 107"/>
          <p:cNvSpPr>
            <a:spLocks noChangeArrowheads="1"/>
          </p:cNvSpPr>
          <p:nvPr/>
        </p:nvSpPr>
        <p:spPr bwMode="auto">
          <a:xfrm>
            <a:off x="3810000" y="31242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95" name="Line 108"/>
          <p:cNvSpPr>
            <a:spLocks noChangeShapeType="1"/>
          </p:cNvSpPr>
          <p:nvPr/>
        </p:nvSpPr>
        <p:spPr bwMode="auto">
          <a:xfrm flipH="1">
            <a:off x="3886200" y="5029200"/>
            <a:ext cx="0" cy="137160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96" name="Rectangle 109"/>
          <p:cNvSpPr>
            <a:spLocks noChangeArrowheads="1"/>
          </p:cNvSpPr>
          <p:nvPr/>
        </p:nvSpPr>
        <p:spPr bwMode="auto">
          <a:xfrm>
            <a:off x="777875" y="4845050"/>
            <a:ext cx="365125" cy="41275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3v</a:t>
            </a:r>
          </a:p>
        </p:txBody>
      </p:sp>
      <p:sp>
        <p:nvSpPr>
          <p:cNvPr id="36897" name="Line 110"/>
          <p:cNvSpPr>
            <a:spLocks noChangeShapeType="1"/>
          </p:cNvSpPr>
          <p:nvPr/>
        </p:nvSpPr>
        <p:spPr bwMode="auto">
          <a:xfrm>
            <a:off x="3886200" y="5562600"/>
            <a:ext cx="457200" cy="1588"/>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98" name="Rectangle 111"/>
          <p:cNvSpPr>
            <a:spLocks noChangeArrowheads="1"/>
          </p:cNvSpPr>
          <p:nvPr/>
        </p:nvSpPr>
        <p:spPr bwMode="auto">
          <a:xfrm>
            <a:off x="1771650" y="4114800"/>
            <a:ext cx="361950"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X</a:t>
            </a:r>
          </a:p>
        </p:txBody>
      </p:sp>
      <p:sp>
        <p:nvSpPr>
          <p:cNvPr id="36899" name="Rectangle 112"/>
          <p:cNvSpPr>
            <a:spLocks noChangeArrowheads="1"/>
          </p:cNvSpPr>
          <p:nvPr/>
        </p:nvSpPr>
        <p:spPr bwMode="auto">
          <a:xfrm>
            <a:off x="3065463" y="4114800"/>
            <a:ext cx="363537"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Y</a:t>
            </a:r>
          </a:p>
        </p:txBody>
      </p:sp>
      <p:sp>
        <p:nvSpPr>
          <p:cNvPr id="36900" name="Line 113"/>
          <p:cNvSpPr>
            <a:spLocks noChangeShapeType="1"/>
          </p:cNvSpPr>
          <p:nvPr/>
        </p:nvSpPr>
        <p:spPr bwMode="auto">
          <a:xfrm flipH="1" flipV="1">
            <a:off x="1905000" y="4495800"/>
            <a:ext cx="0" cy="145415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01" name="Rectangle 114"/>
          <p:cNvSpPr>
            <a:spLocks noChangeArrowheads="1"/>
          </p:cNvSpPr>
          <p:nvPr/>
        </p:nvSpPr>
        <p:spPr bwMode="auto">
          <a:xfrm>
            <a:off x="838200" y="6215063"/>
            <a:ext cx="338138" cy="414337"/>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0v</a:t>
            </a:r>
          </a:p>
        </p:txBody>
      </p:sp>
      <p:grpSp>
        <p:nvGrpSpPr>
          <p:cNvPr id="8" name="Group 115"/>
          <p:cNvGrpSpPr>
            <a:grpSpLocks/>
          </p:cNvGrpSpPr>
          <p:nvPr/>
        </p:nvGrpSpPr>
        <p:grpSpPr bwMode="auto">
          <a:xfrm>
            <a:off x="1219200" y="5867400"/>
            <a:ext cx="1371600" cy="533400"/>
            <a:chOff x="1205" y="2400"/>
            <a:chExt cx="864" cy="336"/>
          </a:xfrm>
        </p:grpSpPr>
        <p:sp>
          <p:nvSpPr>
            <p:cNvPr id="36939" name="Line 116"/>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0" name="Line 117"/>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1" name="Line 118"/>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2" name="Line 119"/>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3" name="Line 120"/>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4" name="Line 121"/>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5" name="Line 122"/>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grpSp>
        <p:nvGrpSpPr>
          <p:cNvPr id="9" name="Group 123"/>
          <p:cNvGrpSpPr>
            <a:grpSpLocks/>
          </p:cNvGrpSpPr>
          <p:nvPr/>
        </p:nvGrpSpPr>
        <p:grpSpPr bwMode="auto">
          <a:xfrm>
            <a:off x="1219200" y="4495800"/>
            <a:ext cx="1371600" cy="533400"/>
            <a:chOff x="3701" y="2419"/>
            <a:chExt cx="864" cy="336"/>
          </a:xfrm>
        </p:grpSpPr>
        <p:sp>
          <p:nvSpPr>
            <p:cNvPr id="36931" name="Line 124"/>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2" name="Line 125"/>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3" name="Line 126"/>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4" name="Line 127"/>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5" name="Line 128"/>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6" name="Line 129"/>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7" name="Line 130"/>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8" name="Oval 131"/>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grpSp>
        <p:nvGrpSpPr>
          <p:cNvPr id="10" name="Group 132"/>
          <p:cNvGrpSpPr>
            <a:grpSpLocks/>
          </p:cNvGrpSpPr>
          <p:nvPr/>
        </p:nvGrpSpPr>
        <p:grpSpPr bwMode="auto">
          <a:xfrm>
            <a:off x="2514600" y="5257800"/>
            <a:ext cx="1371600" cy="533400"/>
            <a:chOff x="1205" y="2400"/>
            <a:chExt cx="864" cy="336"/>
          </a:xfrm>
        </p:grpSpPr>
        <p:sp>
          <p:nvSpPr>
            <p:cNvPr id="36924" name="Line 133"/>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5" name="Line 134"/>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6" name="Line 135"/>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7" name="Line 136"/>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8" name="Line 137"/>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9" name="Line 138"/>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0" name="Line 139"/>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sp>
        <p:nvSpPr>
          <p:cNvPr id="36905" name="Line 140"/>
          <p:cNvSpPr>
            <a:spLocks noChangeShapeType="1"/>
          </p:cNvSpPr>
          <p:nvPr/>
        </p:nvSpPr>
        <p:spPr bwMode="auto">
          <a:xfrm flipH="1">
            <a:off x="1371600" y="5791200"/>
            <a:ext cx="11430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06" name="Line 141"/>
          <p:cNvSpPr>
            <a:spLocks noChangeShapeType="1"/>
          </p:cNvSpPr>
          <p:nvPr/>
        </p:nvSpPr>
        <p:spPr bwMode="auto">
          <a:xfrm flipH="1">
            <a:off x="2514600" y="6400800"/>
            <a:ext cx="13716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07" name="Line 142"/>
          <p:cNvSpPr>
            <a:spLocks noChangeShapeType="1"/>
          </p:cNvSpPr>
          <p:nvPr/>
        </p:nvSpPr>
        <p:spPr bwMode="auto">
          <a:xfrm flipH="1" flipV="1">
            <a:off x="3200400" y="4495800"/>
            <a:ext cx="0" cy="83820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08" name="Line 143"/>
          <p:cNvSpPr>
            <a:spLocks noChangeShapeType="1"/>
          </p:cNvSpPr>
          <p:nvPr/>
        </p:nvSpPr>
        <p:spPr bwMode="auto">
          <a:xfrm flipH="1">
            <a:off x="1371600" y="5791200"/>
            <a:ext cx="0" cy="60960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09" name="Rectangle 144"/>
          <p:cNvSpPr>
            <a:spLocks noChangeArrowheads="1"/>
          </p:cNvSpPr>
          <p:nvPr/>
        </p:nvSpPr>
        <p:spPr bwMode="auto">
          <a:xfrm>
            <a:off x="4419600" y="5410200"/>
            <a:ext cx="363538"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Z</a:t>
            </a:r>
          </a:p>
        </p:txBody>
      </p:sp>
      <p:grpSp>
        <p:nvGrpSpPr>
          <p:cNvPr id="11" name="Group 145"/>
          <p:cNvGrpSpPr>
            <a:grpSpLocks/>
          </p:cNvGrpSpPr>
          <p:nvPr/>
        </p:nvGrpSpPr>
        <p:grpSpPr bwMode="auto">
          <a:xfrm>
            <a:off x="2514600" y="4495800"/>
            <a:ext cx="1371600" cy="533400"/>
            <a:chOff x="3701" y="2419"/>
            <a:chExt cx="864" cy="336"/>
          </a:xfrm>
        </p:grpSpPr>
        <p:sp>
          <p:nvSpPr>
            <p:cNvPr id="36916" name="Line 146"/>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17" name="Line 147"/>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18" name="Line 148"/>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19" name="Line 149"/>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0" name="Line 150"/>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1" name="Line 151"/>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2" name="Line 152"/>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3" name="Oval 153"/>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sp>
        <p:nvSpPr>
          <p:cNvPr id="36911" name="Oval 154"/>
          <p:cNvSpPr>
            <a:spLocks noChangeArrowheads="1"/>
          </p:cNvSpPr>
          <p:nvPr/>
        </p:nvSpPr>
        <p:spPr bwMode="auto">
          <a:xfrm>
            <a:off x="1295400" y="63246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12" name="Oval 155"/>
          <p:cNvSpPr>
            <a:spLocks noChangeArrowheads="1"/>
          </p:cNvSpPr>
          <p:nvPr/>
        </p:nvSpPr>
        <p:spPr bwMode="auto">
          <a:xfrm>
            <a:off x="3810000" y="57150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13" name="Oval 156"/>
          <p:cNvSpPr>
            <a:spLocks noChangeArrowheads="1"/>
          </p:cNvSpPr>
          <p:nvPr/>
        </p:nvSpPr>
        <p:spPr bwMode="auto">
          <a:xfrm>
            <a:off x="3810000" y="54864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119" name="Date Placeholder 118"/>
          <p:cNvSpPr>
            <a:spLocks noGrp="1"/>
          </p:cNvSpPr>
          <p:nvPr>
            <p:ph type="dt" sz="quarter" idx="10"/>
          </p:nvPr>
        </p:nvSpPr>
        <p:spPr/>
        <p:txBody>
          <a:bodyPr/>
          <a:lstStyle/>
          <a:p>
            <a:pPr>
              <a:defRPr/>
            </a:pPr>
            <a:fld id="{0CBC562D-990A-4E44-B48A-079D2FC44E2B}" type="datetime1">
              <a:rPr lang="en-US" smtClean="0">
                <a:solidFill>
                  <a:prstClr val="black">
                    <a:tint val="75000"/>
                  </a:prstClr>
                </a:solidFill>
              </a:rPr>
              <a:pPr>
                <a:defRPr/>
              </a:pPr>
              <a:t>9/11/2013</a:t>
            </a:fld>
            <a:endParaRPr lang="en-US">
              <a:solidFill>
                <a:prstClr val="black">
                  <a:tint val="75000"/>
                </a:prstClr>
              </a:solidFill>
            </a:endParaRPr>
          </a:p>
        </p:txBody>
      </p:sp>
      <p:sp>
        <p:nvSpPr>
          <p:cNvPr id="120" name="Slide Number Placeholder 119"/>
          <p:cNvSpPr>
            <a:spLocks noGrp="1"/>
          </p:cNvSpPr>
          <p:nvPr>
            <p:ph type="sldNum" sz="quarter" idx="12"/>
          </p:nvPr>
        </p:nvSpPr>
        <p:spPr/>
        <p:txBody>
          <a:bodyPr/>
          <a:lstStyle/>
          <a:p>
            <a:pPr>
              <a:defRPr/>
            </a:pPr>
            <a:fld id="{3870C79D-D249-A441-85A0-5AAAC4F723CE}" type="slidenum">
              <a:rPr lang="en-US">
                <a:solidFill>
                  <a:prstClr val="black">
                    <a:tint val="75000"/>
                  </a:prstClr>
                </a:solidFill>
              </a:rPr>
              <a:pPr>
                <a:defRPr/>
              </a:pPr>
              <a:t>14</a:t>
            </a:fld>
            <a:endParaRPr lang="en-US">
              <a:solidFill>
                <a:prstClr val="black">
                  <a:tint val="75000"/>
                </a:prstClr>
              </a:solidFill>
            </a:endParaRPr>
          </a:p>
        </p:txBody>
      </p:sp>
      <p:sp>
        <p:nvSpPr>
          <p:cNvPr id="121" name="Line 38"/>
          <p:cNvSpPr>
            <a:spLocks noChangeShapeType="1"/>
          </p:cNvSpPr>
          <p:nvPr/>
        </p:nvSpPr>
        <p:spPr bwMode="auto">
          <a:xfrm>
            <a:off x="5524499" y="2154238"/>
            <a:ext cx="2881313" cy="0"/>
          </a:xfrm>
          <a:prstGeom prst="line">
            <a:avLst/>
          </a:prstGeom>
          <a:noFill/>
          <a:ln w="254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122" name="Line 39"/>
          <p:cNvSpPr>
            <a:spLocks noChangeShapeType="1"/>
          </p:cNvSpPr>
          <p:nvPr/>
        </p:nvSpPr>
        <p:spPr bwMode="auto">
          <a:xfrm>
            <a:off x="7427912" y="1803400"/>
            <a:ext cx="0" cy="2205038"/>
          </a:xfrm>
          <a:prstGeom prst="line">
            <a:avLst/>
          </a:prstGeom>
          <a:noFill/>
          <a:ln w="254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123" name="Rectangle 40"/>
          <p:cNvSpPr>
            <a:spLocks noChangeArrowheads="1"/>
          </p:cNvSpPr>
          <p:nvPr/>
        </p:nvSpPr>
        <p:spPr bwMode="auto">
          <a:xfrm>
            <a:off x="5911849" y="1714500"/>
            <a:ext cx="363538"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x</a:t>
            </a:r>
          </a:p>
        </p:txBody>
      </p:sp>
      <p:sp>
        <p:nvSpPr>
          <p:cNvPr id="124" name="Rectangle 41"/>
          <p:cNvSpPr>
            <a:spLocks noChangeArrowheads="1"/>
          </p:cNvSpPr>
          <p:nvPr/>
        </p:nvSpPr>
        <p:spPr bwMode="auto">
          <a:xfrm>
            <a:off x="6838949" y="1714500"/>
            <a:ext cx="363538"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y</a:t>
            </a:r>
          </a:p>
        </p:txBody>
      </p:sp>
      <p:sp>
        <p:nvSpPr>
          <p:cNvPr id="125" name="Rectangle 42"/>
          <p:cNvSpPr>
            <a:spLocks noChangeArrowheads="1"/>
          </p:cNvSpPr>
          <p:nvPr/>
        </p:nvSpPr>
        <p:spPr bwMode="auto">
          <a:xfrm>
            <a:off x="7791449" y="1727200"/>
            <a:ext cx="361950"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z</a:t>
            </a:r>
          </a:p>
        </p:txBody>
      </p:sp>
      <p:grpSp>
        <p:nvGrpSpPr>
          <p:cNvPr id="126" name="Group 47"/>
          <p:cNvGrpSpPr>
            <a:grpSpLocks/>
          </p:cNvGrpSpPr>
          <p:nvPr/>
        </p:nvGrpSpPr>
        <p:grpSpPr bwMode="auto">
          <a:xfrm>
            <a:off x="6451599" y="2303463"/>
            <a:ext cx="901700" cy="1730375"/>
            <a:chOff x="4120" y="2640"/>
            <a:chExt cx="576" cy="1104"/>
          </a:xfrm>
        </p:grpSpPr>
        <p:sp>
          <p:nvSpPr>
            <p:cNvPr id="127" name="Rectangle 43"/>
            <p:cNvSpPr>
              <a:spLocks noChangeArrowheads="1"/>
            </p:cNvSpPr>
            <p:nvPr/>
          </p:nvSpPr>
          <p:spPr bwMode="auto">
            <a:xfrm>
              <a:off x="4120" y="264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0 volts</a:t>
              </a:r>
            </a:p>
          </p:txBody>
        </p:sp>
        <p:sp>
          <p:nvSpPr>
            <p:cNvPr id="128" name="Rectangle 44"/>
            <p:cNvSpPr>
              <a:spLocks noChangeArrowheads="1"/>
            </p:cNvSpPr>
            <p:nvPr/>
          </p:nvSpPr>
          <p:spPr bwMode="auto">
            <a:xfrm>
              <a:off x="4128" y="2944"/>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sp>
          <p:nvSpPr>
            <p:cNvPr id="129" name="Rectangle 45"/>
            <p:cNvSpPr>
              <a:spLocks noChangeArrowheads="1"/>
            </p:cNvSpPr>
            <p:nvPr/>
          </p:nvSpPr>
          <p:spPr bwMode="auto">
            <a:xfrm>
              <a:off x="4128" y="3216"/>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0 volts</a:t>
              </a:r>
            </a:p>
          </p:txBody>
        </p:sp>
        <p:sp>
          <p:nvSpPr>
            <p:cNvPr id="130" name="Rectangle 46"/>
            <p:cNvSpPr>
              <a:spLocks noChangeArrowheads="1"/>
            </p:cNvSpPr>
            <p:nvPr/>
          </p:nvSpPr>
          <p:spPr bwMode="auto">
            <a:xfrm>
              <a:off x="4128" y="348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grpSp>
      <p:grpSp>
        <p:nvGrpSpPr>
          <p:cNvPr id="131" name="Group 52"/>
          <p:cNvGrpSpPr>
            <a:grpSpLocks/>
          </p:cNvGrpSpPr>
          <p:nvPr/>
        </p:nvGrpSpPr>
        <p:grpSpPr bwMode="auto">
          <a:xfrm>
            <a:off x="5562599" y="2316163"/>
            <a:ext cx="901700" cy="1706562"/>
            <a:chOff x="3552" y="2648"/>
            <a:chExt cx="576" cy="1088"/>
          </a:xfrm>
        </p:grpSpPr>
        <p:sp>
          <p:nvSpPr>
            <p:cNvPr id="132" name="Rectangle 48"/>
            <p:cNvSpPr>
              <a:spLocks noChangeArrowheads="1"/>
            </p:cNvSpPr>
            <p:nvPr/>
          </p:nvSpPr>
          <p:spPr bwMode="auto">
            <a:xfrm>
              <a:off x="3552" y="2648"/>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0 volts</a:t>
              </a:r>
            </a:p>
          </p:txBody>
        </p:sp>
        <p:sp>
          <p:nvSpPr>
            <p:cNvPr id="133" name="Rectangle 49"/>
            <p:cNvSpPr>
              <a:spLocks noChangeArrowheads="1"/>
            </p:cNvSpPr>
            <p:nvPr/>
          </p:nvSpPr>
          <p:spPr bwMode="auto">
            <a:xfrm>
              <a:off x="3552" y="2944"/>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0 volts</a:t>
              </a:r>
            </a:p>
          </p:txBody>
        </p:sp>
        <p:sp>
          <p:nvSpPr>
            <p:cNvPr id="134" name="Rectangle 50"/>
            <p:cNvSpPr>
              <a:spLocks noChangeArrowheads="1"/>
            </p:cNvSpPr>
            <p:nvPr/>
          </p:nvSpPr>
          <p:spPr bwMode="auto">
            <a:xfrm>
              <a:off x="3552" y="320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sp>
          <p:nvSpPr>
            <p:cNvPr id="135" name="Rectangle 51"/>
            <p:cNvSpPr>
              <a:spLocks noChangeArrowheads="1"/>
            </p:cNvSpPr>
            <p:nvPr/>
          </p:nvSpPr>
          <p:spPr bwMode="auto">
            <a:xfrm>
              <a:off x="3560" y="3472"/>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grpSp>
      <p:sp>
        <p:nvSpPr>
          <p:cNvPr id="137" name="TextBox 136"/>
          <p:cNvSpPr txBox="1"/>
          <p:nvPr/>
        </p:nvSpPr>
        <p:spPr>
          <a:xfrm>
            <a:off x="260746" y="1133848"/>
            <a:ext cx="1766792" cy="369332"/>
          </a:xfrm>
          <a:prstGeom prst="rect">
            <a:avLst/>
          </a:prstGeom>
          <a:noFill/>
        </p:spPr>
        <p:txBody>
          <a:bodyPr wrap="none" rtlCol="0">
            <a:spAutoFit/>
          </a:bodyPr>
          <a:lstStyle/>
          <a:p>
            <a:pPr defTabSz="457200"/>
            <a:r>
              <a:rPr lang="en-US" dirty="0" smtClean="0">
                <a:solidFill>
                  <a:prstClr val="black"/>
                </a:solidFill>
                <a:hlinkClick r:id="rId3"/>
              </a:rPr>
              <a:t>Student Roulette</a:t>
            </a:r>
            <a:endParaRPr lang="en-US" dirty="0">
              <a:solidFill>
                <a:prstClr val="black"/>
              </a:solidFill>
            </a:endParaRPr>
          </a:p>
        </p:txBody>
      </p:sp>
    </p:spTree>
    <p:extLst>
      <p:ext uri="{BB962C8B-B14F-4D97-AF65-F5344CB8AC3E}">
        <p14:creationId xmlns:p14="http://schemas.microsoft.com/office/powerpoint/2010/main" val="1050454379"/>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4"/>
          <p:cNvSpPr>
            <a:spLocks noGrp="1"/>
          </p:cNvSpPr>
          <p:nvPr>
            <p:ph type="ftr" sz="quarter" idx="11"/>
          </p:nvPr>
        </p:nvSpPr>
        <p:spPr/>
        <p:txBody>
          <a:bodyPr/>
          <a:lstStyle/>
          <a:p>
            <a:pPr>
              <a:defRPr/>
            </a:pPr>
            <a:r>
              <a:rPr lang="en-US" smtClean="0">
                <a:solidFill>
                  <a:prstClr val="black">
                    <a:tint val="75000"/>
                  </a:prstClr>
                </a:solidFill>
              </a:rPr>
              <a:t>Spring 2012 -- Lecture #17</a:t>
            </a:r>
            <a:endParaRPr lang="en-US">
              <a:solidFill>
                <a:prstClr val="black">
                  <a:tint val="75000"/>
                </a:prstClr>
              </a:solidFill>
            </a:endParaRPr>
          </a:p>
        </p:txBody>
      </p:sp>
      <p:sp>
        <p:nvSpPr>
          <p:cNvPr id="36867" name="Line 38"/>
          <p:cNvSpPr>
            <a:spLocks noChangeShapeType="1"/>
          </p:cNvSpPr>
          <p:nvPr/>
        </p:nvSpPr>
        <p:spPr bwMode="auto">
          <a:xfrm>
            <a:off x="4999568" y="4475160"/>
            <a:ext cx="2881313" cy="0"/>
          </a:xfrm>
          <a:prstGeom prst="line">
            <a:avLst/>
          </a:prstGeom>
          <a:noFill/>
          <a:ln w="254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69" name="Rectangle 40"/>
          <p:cNvSpPr>
            <a:spLocks noChangeArrowheads="1"/>
          </p:cNvSpPr>
          <p:nvPr/>
        </p:nvSpPr>
        <p:spPr bwMode="auto">
          <a:xfrm>
            <a:off x="5386918" y="4035422"/>
            <a:ext cx="363538"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x</a:t>
            </a:r>
          </a:p>
        </p:txBody>
      </p:sp>
      <p:sp>
        <p:nvSpPr>
          <p:cNvPr id="36870" name="Rectangle 41"/>
          <p:cNvSpPr>
            <a:spLocks noChangeArrowheads="1"/>
          </p:cNvSpPr>
          <p:nvPr/>
        </p:nvSpPr>
        <p:spPr bwMode="auto">
          <a:xfrm>
            <a:off x="6314018" y="4035422"/>
            <a:ext cx="363538"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y</a:t>
            </a:r>
          </a:p>
        </p:txBody>
      </p:sp>
      <p:grpSp>
        <p:nvGrpSpPr>
          <p:cNvPr id="2" name="Group 47"/>
          <p:cNvGrpSpPr>
            <a:grpSpLocks/>
          </p:cNvGrpSpPr>
          <p:nvPr/>
        </p:nvGrpSpPr>
        <p:grpSpPr bwMode="auto">
          <a:xfrm>
            <a:off x="5943601" y="4759851"/>
            <a:ext cx="901700" cy="1730375"/>
            <a:chOff x="4120" y="2640"/>
            <a:chExt cx="576" cy="1104"/>
          </a:xfrm>
        </p:grpSpPr>
        <p:sp>
          <p:nvSpPr>
            <p:cNvPr id="36980" name="Rectangle 43"/>
            <p:cNvSpPr>
              <a:spLocks noChangeArrowheads="1"/>
            </p:cNvSpPr>
            <p:nvPr/>
          </p:nvSpPr>
          <p:spPr bwMode="auto">
            <a:xfrm>
              <a:off x="4120" y="264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a:solidFill>
                    <a:srgbClr val="000000"/>
                  </a:solidFill>
                  <a:latin typeface="Comic Sans MS" charset="0"/>
                </a:rPr>
                <a:t>0 volts</a:t>
              </a:r>
            </a:p>
          </p:txBody>
        </p:sp>
        <p:sp>
          <p:nvSpPr>
            <p:cNvPr id="36981" name="Rectangle 44"/>
            <p:cNvSpPr>
              <a:spLocks noChangeArrowheads="1"/>
            </p:cNvSpPr>
            <p:nvPr/>
          </p:nvSpPr>
          <p:spPr bwMode="auto">
            <a:xfrm>
              <a:off x="4128" y="2944"/>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sp>
          <p:nvSpPr>
            <p:cNvPr id="36982" name="Rectangle 45"/>
            <p:cNvSpPr>
              <a:spLocks noChangeArrowheads="1"/>
            </p:cNvSpPr>
            <p:nvPr/>
          </p:nvSpPr>
          <p:spPr bwMode="auto">
            <a:xfrm>
              <a:off x="4128" y="3216"/>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0 volts</a:t>
              </a:r>
            </a:p>
          </p:txBody>
        </p:sp>
        <p:sp>
          <p:nvSpPr>
            <p:cNvPr id="36983" name="Rectangle 46"/>
            <p:cNvSpPr>
              <a:spLocks noChangeArrowheads="1"/>
            </p:cNvSpPr>
            <p:nvPr/>
          </p:nvSpPr>
          <p:spPr bwMode="auto">
            <a:xfrm>
              <a:off x="4128" y="348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a:solidFill>
                    <a:srgbClr val="000000"/>
                  </a:solidFill>
                  <a:latin typeface="Comic Sans MS" charset="0"/>
                </a:rPr>
                <a:t>3 volts</a:t>
              </a:r>
            </a:p>
          </p:txBody>
        </p:sp>
      </p:grpSp>
      <p:grpSp>
        <p:nvGrpSpPr>
          <p:cNvPr id="3" name="Group 52"/>
          <p:cNvGrpSpPr>
            <a:grpSpLocks/>
          </p:cNvGrpSpPr>
          <p:nvPr/>
        </p:nvGrpSpPr>
        <p:grpSpPr bwMode="auto">
          <a:xfrm>
            <a:off x="5054601" y="4772551"/>
            <a:ext cx="901700" cy="1706562"/>
            <a:chOff x="3552" y="2648"/>
            <a:chExt cx="576" cy="1088"/>
          </a:xfrm>
        </p:grpSpPr>
        <p:sp>
          <p:nvSpPr>
            <p:cNvPr id="36976" name="Rectangle 48"/>
            <p:cNvSpPr>
              <a:spLocks noChangeArrowheads="1"/>
            </p:cNvSpPr>
            <p:nvPr/>
          </p:nvSpPr>
          <p:spPr bwMode="auto">
            <a:xfrm>
              <a:off x="3552" y="2648"/>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0 volts</a:t>
              </a:r>
            </a:p>
          </p:txBody>
        </p:sp>
        <p:sp>
          <p:nvSpPr>
            <p:cNvPr id="36977" name="Rectangle 49"/>
            <p:cNvSpPr>
              <a:spLocks noChangeArrowheads="1"/>
            </p:cNvSpPr>
            <p:nvPr/>
          </p:nvSpPr>
          <p:spPr bwMode="auto">
            <a:xfrm>
              <a:off x="3552" y="2944"/>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0 volts</a:t>
              </a:r>
            </a:p>
          </p:txBody>
        </p:sp>
        <p:sp>
          <p:nvSpPr>
            <p:cNvPr id="36978" name="Rectangle 50"/>
            <p:cNvSpPr>
              <a:spLocks noChangeArrowheads="1"/>
            </p:cNvSpPr>
            <p:nvPr/>
          </p:nvSpPr>
          <p:spPr bwMode="auto">
            <a:xfrm>
              <a:off x="3552" y="320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sp>
          <p:nvSpPr>
            <p:cNvPr id="36979" name="Rectangle 51"/>
            <p:cNvSpPr>
              <a:spLocks noChangeArrowheads="1"/>
            </p:cNvSpPr>
            <p:nvPr/>
          </p:nvSpPr>
          <p:spPr bwMode="auto">
            <a:xfrm>
              <a:off x="3560" y="3472"/>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grpSp>
      <p:sp>
        <p:nvSpPr>
          <p:cNvPr id="36874" name="Rectangle 53"/>
          <p:cNvSpPr>
            <a:spLocks noChangeArrowheads="1"/>
          </p:cNvSpPr>
          <p:nvPr/>
        </p:nvSpPr>
        <p:spPr bwMode="auto">
          <a:xfrm>
            <a:off x="5185304" y="1175808"/>
            <a:ext cx="3044295" cy="939800"/>
          </a:xfrm>
          <a:prstGeom prst="rect">
            <a:avLst/>
          </a:prstGeom>
          <a:noFill/>
          <a:ln w="12700">
            <a:noFill/>
            <a:miter lim="800000"/>
            <a:headEnd/>
            <a:tailEnd/>
          </a:ln>
        </p:spPr>
        <p:txBody>
          <a:bodyPr wrap="none" lIns="19050" tIns="26988" rIns="19050" bIns="26988">
            <a:prstTxWarp prst="textNoShape">
              <a:avLst/>
            </a:prstTxWarp>
          </a:bodyPr>
          <a:lstStyle/>
          <a:p>
            <a:pPr algn="ctr" defTabSz="457200">
              <a:lnSpc>
                <a:spcPts val="2100"/>
              </a:lnSpc>
              <a:tabLst>
                <a:tab pos="457200" algn="l"/>
                <a:tab pos="914400" algn="l"/>
                <a:tab pos="1371600" algn="l"/>
              </a:tabLst>
            </a:pPr>
            <a:r>
              <a:rPr lang="en-US" dirty="0">
                <a:solidFill>
                  <a:srgbClr val="000000"/>
                </a:solidFill>
                <a:latin typeface="Comic Sans MS" charset="0"/>
              </a:rPr>
              <a:t>what  is the </a:t>
            </a:r>
            <a:br>
              <a:rPr lang="en-US" dirty="0">
                <a:solidFill>
                  <a:srgbClr val="000000"/>
                </a:solidFill>
                <a:latin typeface="Comic Sans MS" charset="0"/>
              </a:rPr>
            </a:br>
            <a:r>
              <a:rPr lang="en-US" dirty="0">
                <a:solidFill>
                  <a:srgbClr val="000000"/>
                </a:solidFill>
                <a:latin typeface="Comic Sans MS" charset="0"/>
              </a:rPr>
              <a:t>relationship</a:t>
            </a:r>
            <a:r>
              <a:rPr lang="en-US" dirty="0" smtClean="0">
                <a:solidFill>
                  <a:srgbClr val="000000"/>
                </a:solidFill>
                <a:latin typeface="Comic Sans MS" charset="0"/>
              </a:rPr>
              <a:t> between </a:t>
            </a:r>
            <a:r>
              <a:rPr lang="en-US" dirty="0" err="1">
                <a:solidFill>
                  <a:srgbClr val="000000"/>
                </a:solidFill>
                <a:latin typeface="Comic Sans MS" charset="0"/>
              </a:rPr>
              <a:t>x</a:t>
            </a:r>
            <a:r>
              <a:rPr lang="en-US" dirty="0">
                <a:solidFill>
                  <a:srgbClr val="000000"/>
                </a:solidFill>
                <a:latin typeface="Comic Sans MS" charset="0"/>
              </a:rPr>
              <a:t>, </a:t>
            </a:r>
            <a:r>
              <a:rPr lang="en-US" dirty="0" err="1">
                <a:solidFill>
                  <a:srgbClr val="000000"/>
                </a:solidFill>
                <a:latin typeface="Comic Sans MS" charset="0"/>
              </a:rPr>
              <a:t>y</a:t>
            </a:r>
            <a:r>
              <a:rPr lang="en-US" dirty="0">
                <a:solidFill>
                  <a:srgbClr val="000000"/>
                </a:solidFill>
                <a:latin typeface="Comic Sans MS" charset="0"/>
              </a:rPr>
              <a:t> and </a:t>
            </a:r>
            <a:r>
              <a:rPr lang="en-US" dirty="0" err="1">
                <a:solidFill>
                  <a:srgbClr val="000000"/>
                </a:solidFill>
                <a:latin typeface="Comic Sans MS" charset="0"/>
              </a:rPr>
              <a:t>z</a:t>
            </a:r>
            <a:r>
              <a:rPr lang="en-US" dirty="0">
                <a:solidFill>
                  <a:srgbClr val="000000"/>
                </a:solidFill>
                <a:latin typeface="Comic Sans MS" charset="0"/>
              </a:rPr>
              <a:t>?</a:t>
            </a:r>
          </a:p>
        </p:txBody>
      </p:sp>
      <p:sp>
        <p:nvSpPr>
          <p:cNvPr id="36875" name="Rectangle 56"/>
          <p:cNvSpPr>
            <a:spLocks noGrp="1" noChangeArrowheads="1"/>
          </p:cNvSpPr>
          <p:nvPr>
            <p:ph type="title"/>
          </p:nvPr>
        </p:nvSpPr>
        <p:spPr/>
        <p:txBody>
          <a:bodyPr>
            <a:normAutofit fontScale="90000"/>
          </a:bodyPr>
          <a:lstStyle/>
          <a:p>
            <a:pPr eaLnBrk="1" hangingPunct="1"/>
            <a:r>
              <a:rPr lang="en-US" dirty="0"/>
              <a:t>Two Input </a:t>
            </a:r>
            <a:r>
              <a:rPr lang="en-US" dirty="0" smtClean="0"/>
              <a:t>Networks: Peer Instruction</a:t>
            </a:r>
            <a:endParaRPr lang="en-US" dirty="0"/>
          </a:p>
        </p:txBody>
      </p:sp>
      <p:sp>
        <p:nvSpPr>
          <p:cNvPr id="36876" name="Line 59"/>
          <p:cNvSpPr>
            <a:spLocks noChangeShapeType="1"/>
          </p:cNvSpPr>
          <p:nvPr/>
        </p:nvSpPr>
        <p:spPr bwMode="auto">
          <a:xfrm flipH="1">
            <a:off x="3886200" y="2362200"/>
            <a:ext cx="0" cy="137160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77" name="Rectangle 60"/>
          <p:cNvSpPr>
            <a:spLocks noChangeArrowheads="1"/>
          </p:cNvSpPr>
          <p:nvPr/>
        </p:nvSpPr>
        <p:spPr bwMode="auto">
          <a:xfrm>
            <a:off x="777875" y="2178050"/>
            <a:ext cx="365125" cy="41275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3v</a:t>
            </a:r>
          </a:p>
        </p:txBody>
      </p:sp>
      <p:sp>
        <p:nvSpPr>
          <p:cNvPr id="36878" name="Line 61"/>
          <p:cNvSpPr>
            <a:spLocks noChangeShapeType="1"/>
          </p:cNvSpPr>
          <p:nvPr/>
        </p:nvSpPr>
        <p:spPr bwMode="auto">
          <a:xfrm>
            <a:off x="3886200" y="3200400"/>
            <a:ext cx="457200" cy="1588"/>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79" name="Rectangle 62"/>
          <p:cNvSpPr>
            <a:spLocks noChangeArrowheads="1"/>
          </p:cNvSpPr>
          <p:nvPr/>
        </p:nvSpPr>
        <p:spPr bwMode="auto">
          <a:xfrm>
            <a:off x="1771650" y="1447800"/>
            <a:ext cx="361950"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X</a:t>
            </a:r>
          </a:p>
        </p:txBody>
      </p:sp>
      <p:sp>
        <p:nvSpPr>
          <p:cNvPr id="36880" name="Rectangle 63"/>
          <p:cNvSpPr>
            <a:spLocks noChangeArrowheads="1"/>
          </p:cNvSpPr>
          <p:nvPr/>
        </p:nvSpPr>
        <p:spPr bwMode="auto">
          <a:xfrm>
            <a:off x="3065463" y="1447800"/>
            <a:ext cx="363537"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Y</a:t>
            </a:r>
          </a:p>
        </p:txBody>
      </p:sp>
      <p:sp>
        <p:nvSpPr>
          <p:cNvPr id="36881" name="Line 64"/>
          <p:cNvSpPr>
            <a:spLocks noChangeShapeType="1"/>
          </p:cNvSpPr>
          <p:nvPr/>
        </p:nvSpPr>
        <p:spPr bwMode="auto">
          <a:xfrm flipH="1" flipV="1">
            <a:off x="1905000" y="1828800"/>
            <a:ext cx="0" cy="145415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82" name="Rectangle 65"/>
          <p:cNvSpPr>
            <a:spLocks noChangeArrowheads="1"/>
          </p:cNvSpPr>
          <p:nvPr/>
        </p:nvSpPr>
        <p:spPr bwMode="auto">
          <a:xfrm>
            <a:off x="838200" y="3548063"/>
            <a:ext cx="338138" cy="414337"/>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0v</a:t>
            </a:r>
          </a:p>
        </p:txBody>
      </p:sp>
      <p:grpSp>
        <p:nvGrpSpPr>
          <p:cNvPr id="4" name="Group 66"/>
          <p:cNvGrpSpPr>
            <a:grpSpLocks/>
          </p:cNvGrpSpPr>
          <p:nvPr/>
        </p:nvGrpSpPr>
        <p:grpSpPr bwMode="auto">
          <a:xfrm>
            <a:off x="1219200" y="3200400"/>
            <a:ext cx="1371600" cy="533400"/>
            <a:chOff x="1205" y="2400"/>
            <a:chExt cx="864" cy="336"/>
          </a:xfrm>
        </p:grpSpPr>
        <p:sp>
          <p:nvSpPr>
            <p:cNvPr id="36969" name="Line 67"/>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70" name="Line 68"/>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71" name="Line 69"/>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72" name="Line 70"/>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73" name="Line 71"/>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74" name="Line 72"/>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75" name="Line 73"/>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grpSp>
        <p:nvGrpSpPr>
          <p:cNvPr id="5" name="Group 74"/>
          <p:cNvGrpSpPr>
            <a:grpSpLocks/>
          </p:cNvGrpSpPr>
          <p:nvPr/>
        </p:nvGrpSpPr>
        <p:grpSpPr bwMode="auto">
          <a:xfrm>
            <a:off x="1219200" y="1828800"/>
            <a:ext cx="1371600" cy="533400"/>
            <a:chOff x="3701" y="2419"/>
            <a:chExt cx="864" cy="336"/>
          </a:xfrm>
        </p:grpSpPr>
        <p:sp>
          <p:nvSpPr>
            <p:cNvPr id="36961" name="Line 75"/>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2" name="Line 76"/>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3" name="Line 77"/>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4" name="Line 78"/>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5" name="Line 79"/>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6" name="Line 80"/>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7" name="Line 81"/>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8" name="Oval 82"/>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grpSp>
        <p:nvGrpSpPr>
          <p:cNvPr id="6" name="Group 83"/>
          <p:cNvGrpSpPr>
            <a:grpSpLocks/>
          </p:cNvGrpSpPr>
          <p:nvPr/>
        </p:nvGrpSpPr>
        <p:grpSpPr bwMode="auto">
          <a:xfrm>
            <a:off x="2514600" y="3200400"/>
            <a:ext cx="1371600" cy="533400"/>
            <a:chOff x="1205" y="2400"/>
            <a:chExt cx="864" cy="336"/>
          </a:xfrm>
        </p:grpSpPr>
        <p:sp>
          <p:nvSpPr>
            <p:cNvPr id="36954" name="Line 84"/>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5" name="Line 85"/>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6" name="Line 86"/>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7" name="Line 87"/>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8" name="Line 88"/>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9" name="Line 89"/>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0" name="Line 90"/>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sp>
        <p:nvSpPr>
          <p:cNvPr id="36886" name="Line 100"/>
          <p:cNvSpPr>
            <a:spLocks noChangeShapeType="1"/>
          </p:cNvSpPr>
          <p:nvPr/>
        </p:nvSpPr>
        <p:spPr bwMode="auto">
          <a:xfrm flipH="1">
            <a:off x="1371600" y="2971800"/>
            <a:ext cx="11430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87" name="Line 101"/>
          <p:cNvSpPr>
            <a:spLocks noChangeShapeType="1"/>
          </p:cNvSpPr>
          <p:nvPr/>
        </p:nvSpPr>
        <p:spPr bwMode="auto">
          <a:xfrm flipH="1">
            <a:off x="2514600" y="2362200"/>
            <a:ext cx="13716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88" name="Line 102"/>
          <p:cNvSpPr>
            <a:spLocks noChangeShapeType="1"/>
          </p:cNvSpPr>
          <p:nvPr/>
        </p:nvSpPr>
        <p:spPr bwMode="auto">
          <a:xfrm flipH="1" flipV="1">
            <a:off x="3200400" y="1828800"/>
            <a:ext cx="0" cy="145415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89" name="Line 103"/>
          <p:cNvSpPr>
            <a:spLocks noChangeShapeType="1"/>
          </p:cNvSpPr>
          <p:nvPr/>
        </p:nvSpPr>
        <p:spPr bwMode="auto">
          <a:xfrm flipH="1">
            <a:off x="1371600" y="2362200"/>
            <a:ext cx="0" cy="60960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90" name="Rectangle 104"/>
          <p:cNvSpPr>
            <a:spLocks noChangeArrowheads="1"/>
          </p:cNvSpPr>
          <p:nvPr/>
        </p:nvSpPr>
        <p:spPr bwMode="auto">
          <a:xfrm>
            <a:off x="4419600" y="3048000"/>
            <a:ext cx="363538"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Z</a:t>
            </a:r>
          </a:p>
        </p:txBody>
      </p:sp>
      <p:grpSp>
        <p:nvGrpSpPr>
          <p:cNvPr id="7" name="Group 91"/>
          <p:cNvGrpSpPr>
            <a:grpSpLocks/>
          </p:cNvGrpSpPr>
          <p:nvPr/>
        </p:nvGrpSpPr>
        <p:grpSpPr bwMode="auto">
          <a:xfrm>
            <a:off x="2514600" y="2438400"/>
            <a:ext cx="1371600" cy="533400"/>
            <a:chOff x="3701" y="2419"/>
            <a:chExt cx="864" cy="336"/>
          </a:xfrm>
        </p:grpSpPr>
        <p:sp>
          <p:nvSpPr>
            <p:cNvPr id="36946" name="Line 92"/>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7" name="Line 93"/>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8" name="Line 94"/>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9" name="Line 95"/>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0" name="Line 96"/>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1" name="Line 97"/>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2" name="Line 98"/>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3" name="Oval 99"/>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sp>
        <p:nvSpPr>
          <p:cNvPr id="36892" name="Oval 105"/>
          <p:cNvSpPr>
            <a:spLocks noChangeArrowheads="1"/>
          </p:cNvSpPr>
          <p:nvPr/>
        </p:nvSpPr>
        <p:spPr bwMode="auto">
          <a:xfrm>
            <a:off x="1295400" y="22860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93" name="Oval 106"/>
          <p:cNvSpPr>
            <a:spLocks noChangeArrowheads="1"/>
          </p:cNvSpPr>
          <p:nvPr/>
        </p:nvSpPr>
        <p:spPr bwMode="auto">
          <a:xfrm>
            <a:off x="3810000" y="28956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94" name="Oval 107"/>
          <p:cNvSpPr>
            <a:spLocks noChangeArrowheads="1"/>
          </p:cNvSpPr>
          <p:nvPr/>
        </p:nvSpPr>
        <p:spPr bwMode="auto">
          <a:xfrm>
            <a:off x="3810000" y="31242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95" name="Line 108"/>
          <p:cNvSpPr>
            <a:spLocks noChangeShapeType="1"/>
          </p:cNvSpPr>
          <p:nvPr/>
        </p:nvSpPr>
        <p:spPr bwMode="auto">
          <a:xfrm flipH="1">
            <a:off x="3886200" y="5029200"/>
            <a:ext cx="0" cy="137160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96" name="Rectangle 109"/>
          <p:cNvSpPr>
            <a:spLocks noChangeArrowheads="1"/>
          </p:cNvSpPr>
          <p:nvPr/>
        </p:nvSpPr>
        <p:spPr bwMode="auto">
          <a:xfrm>
            <a:off x="777875" y="4845050"/>
            <a:ext cx="365125" cy="41275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3v</a:t>
            </a:r>
          </a:p>
        </p:txBody>
      </p:sp>
      <p:sp>
        <p:nvSpPr>
          <p:cNvPr id="36897" name="Line 110"/>
          <p:cNvSpPr>
            <a:spLocks noChangeShapeType="1"/>
          </p:cNvSpPr>
          <p:nvPr/>
        </p:nvSpPr>
        <p:spPr bwMode="auto">
          <a:xfrm>
            <a:off x="3886200" y="5562600"/>
            <a:ext cx="457200" cy="1588"/>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98" name="Rectangle 111"/>
          <p:cNvSpPr>
            <a:spLocks noChangeArrowheads="1"/>
          </p:cNvSpPr>
          <p:nvPr/>
        </p:nvSpPr>
        <p:spPr bwMode="auto">
          <a:xfrm>
            <a:off x="1771650" y="4114800"/>
            <a:ext cx="361950"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X</a:t>
            </a:r>
          </a:p>
        </p:txBody>
      </p:sp>
      <p:sp>
        <p:nvSpPr>
          <p:cNvPr id="36899" name="Rectangle 112"/>
          <p:cNvSpPr>
            <a:spLocks noChangeArrowheads="1"/>
          </p:cNvSpPr>
          <p:nvPr/>
        </p:nvSpPr>
        <p:spPr bwMode="auto">
          <a:xfrm>
            <a:off x="3065463" y="4114800"/>
            <a:ext cx="363537"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Y</a:t>
            </a:r>
          </a:p>
        </p:txBody>
      </p:sp>
      <p:sp>
        <p:nvSpPr>
          <p:cNvPr id="36900" name="Line 113"/>
          <p:cNvSpPr>
            <a:spLocks noChangeShapeType="1"/>
          </p:cNvSpPr>
          <p:nvPr/>
        </p:nvSpPr>
        <p:spPr bwMode="auto">
          <a:xfrm flipH="1" flipV="1">
            <a:off x="1905000" y="4495800"/>
            <a:ext cx="0" cy="145415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01" name="Rectangle 114"/>
          <p:cNvSpPr>
            <a:spLocks noChangeArrowheads="1"/>
          </p:cNvSpPr>
          <p:nvPr/>
        </p:nvSpPr>
        <p:spPr bwMode="auto">
          <a:xfrm>
            <a:off x="838200" y="6215063"/>
            <a:ext cx="338138" cy="414337"/>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0v</a:t>
            </a:r>
          </a:p>
        </p:txBody>
      </p:sp>
      <p:grpSp>
        <p:nvGrpSpPr>
          <p:cNvPr id="8" name="Group 115"/>
          <p:cNvGrpSpPr>
            <a:grpSpLocks/>
          </p:cNvGrpSpPr>
          <p:nvPr/>
        </p:nvGrpSpPr>
        <p:grpSpPr bwMode="auto">
          <a:xfrm>
            <a:off x="1219200" y="5867400"/>
            <a:ext cx="1371600" cy="533400"/>
            <a:chOff x="1205" y="2400"/>
            <a:chExt cx="864" cy="336"/>
          </a:xfrm>
        </p:grpSpPr>
        <p:sp>
          <p:nvSpPr>
            <p:cNvPr id="36939" name="Line 116"/>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0" name="Line 117"/>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1" name="Line 118"/>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2" name="Line 119"/>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3" name="Line 120"/>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4" name="Line 121"/>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5" name="Line 122"/>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grpSp>
        <p:nvGrpSpPr>
          <p:cNvPr id="9" name="Group 123"/>
          <p:cNvGrpSpPr>
            <a:grpSpLocks/>
          </p:cNvGrpSpPr>
          <p:nvPr/>
        </p:nvGrpSpPr>
        <p:grpSpPr bwMode="auto">
          <a:xfrm>
            <a:off x="1219200" y="4495800"/>
            <a:ext cx="1371600" cy="533400"/>
            <a:chOff x="3701" y="2419"/>
            <a:chExt cx="864" cy="336"/>
          </a:xfrm>
        </p:grpSpPr>
        <p:sp>
          <p:nvSpPr>
            <p:cNvPr id="36931" name="Line 124"/>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2" name="Line 125"/>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3" name="Line 126"/>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4" name="Line 127"/>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5" name="Line 128"/>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6" name="Line 129"/>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7" name="Line 130"/>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8" name="Oval 131"/>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grpSp>
        <p:nvGrpSpPr>
          <p:cNvPr id="10" name="Group 132"/>
          <p:cNvGrpSpPr>
            <a:grpSpLocks/>
          </p:cNvGrpSpPr>
          <p:nvPr/>
        </p:nvGrpSpPr>
        <p:grpSpPr bwMode="auto">
          <a:xfrm>
            <a:off x="2514600" y="5257800"/>
            <a:ext cx="1371600" cy="533400"/>
            <a:chOff x="1205" y="2400"/>
            <a:chExt cx="864" cy="336"/>
          </a:xfrm>
        </p:grpSpPr>
        <p:sp>
          <p:nvSpPr>
            <p:cNvPr id="36924" name="Line 133"/>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5" name="Line 134"/>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6" name="Line 135"/>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7" name="Line 136"/>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8" name="Line 137"/>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9" name="Line 138"/>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0" name="Line 139"/>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sp>
        <p:nvSpPr>
          <p:cNvPr id="36905" name="Line 140"/>
          <p:cNvSpPr>
            <a:spLocks noChangeShapeType="1"/>
          </p:cNvSpPr>
          <p:nvPr/>
        </p:nvSpPr>
        <p:spPr bwMode="auto">
          <a:xfrm flipH="1">
            <a:off x="1371600" y="5791200"/>
            <a:ext cx="11430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06" name="Line 141"/>
          <p:cNvSpPr>
            <a:spLocks noChangeShapeType="1"/>
          </p:cNvSpPr>
          <p:nvPr/>
        </p:nvSpPr>
        <p:spPr bwMode="auto">
          <a:xfrm flipH="1">
            <a:off x="2514600" y="6400800"/>
            <a:ext cx="13716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07" name="Line 142"/>
          <p:cNvSpPr>
            <a:spLocks noChangeShapeType="1"/>
          </p:cNvSpPr>
          <p:nvPr/>
        </p:nvSpPr>
        <p:spPr bwMode="auto">
          <a:xfrm flipH="1" flipV="1">
            <a:off x="3200400" y="4495800"/>
            <a:ext cx="0" cy="83820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08" name="Line 143"/>
          <p:cNvSpPr>
            <a:spLocks noChangeShapeType="1"/>
          </p:cNvSpPr>
          <p:nvPr/>
        </p:nvSpPr>
        <p:spPr bwMode="auto">
          <a:xfrm flipH="1">
            <a:off x="1371600" y="5791200"/>
            <a:ext cx="0" cy="60960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09" name="Rectangle 144"/>
          <p:cNvSpPr>
            <a:spLocks noChangeArrowheads="1"/>
          </p:cNvSpPr>
          <p:nvPr/>
        </p:nvSpPr>
        <p:spPr bwMode="auto">
          <a:xfrm>
            <a:off x="4419600" y="5410200"/>
            <a:ext cx="363538"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Z</a:t>
            </a:r>
          </a:p>
        </p:txBody>
      </p:sp>
      <p:grpSp>
        <p:nvGrpSpPr>
          <p:cNvPr id="11" name="Group 145"/>
          <p:cNvGrpSpPr>
            <a:grpSpLocks/>
          </p:cNvGrpSpPr>
          <p:nvPr/>
        </p:nvGrpSpPr>
        <p:grpSpPr bwMode="auto">
          <a:xfrm>
            <a:off x="2514600" y="4495800"/>
            <a:ext cx="1371600" cy="533400"/>
            <a:chOff x="3701" y="2419"/>
            <a:chExt cx="864" cy="336"/>
          </a:xfrm>
        </p:grpSpPr>
        <p:sp>
          <p:nvSpPr>
            <p:cNvPr id="36916" name="Line 146"/>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17" name="Line 147"/>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18" name="Line 148"/>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19" name="Line 149"/>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0" name="Line 150"/>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1" name="Line 151"/>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2" name="Line 152"/>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3" name="Oval 153"/>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sp>
        <p:nvSpPr>
          <p:cNvPr id="36911" name="Oval 154"/>
          <p:cNvSpPr>
            <a:spLocks noChangeArrowheads="1"/>
          </p:cNvSpPr>
          <p:nvPr/>
        </p:nvSpPr>
        <p:spPr bwMode="auto">
          <a:xfrm>
            <a:off x="1295400" y="63246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12" name="Oval 155"/>
          <p:cNvSpPr>
            <a:spLocks noChangeArrowheads="1"/>
          </p:cNvSpPr>
          <p:nvPr/>
        </p:nvSpPr>
        <p:spPr bwMode="auto">
          <a:xfrm>
            <a:off x="3810000" y="57150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13" name="Oval 156"/>
          <p:cNvSpPr>
            <a:spLocks noChangeArrowheads="1"/>
          </p:cNvSpPr>
          <p:nvPr/>
        </p:nvSpPr>
        <p:spPr bwMode="auto">
          <a:xfrm>
            <a:off x="3810000" y="54864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119" name="Date Placeholder 118"/>
          <p:cNvSpPr>
            <a:spLocks noGrp="1"/>
          </p:cNvSpPr>
          <p:nvPr>
            <p:ph type="dt" sz="quarter" idx="10"/>
          </p:nvPr>
        </p:nvSpPr>
        <p:spPr/>
        <p:txBody>
          <a:bodyPr/>
          <a:lstStyle/>
          <a:p>
            <a:pPr>
              <a:defRPr/>
            </a:pPr>
            <a:fld id="{ABA8BF0F-00EC-1942-AF94-B669A94A23B5}" type="datetime1">
              <a:rPr lang="en-US" smtClean="0">
                <a:solidFill>
                  <a:prstClr val="black">
                    <a:tint val="75000"/>
                  </a:prstClr>
                </a:solidFill>
              </a:rPr>
              <a:pPr>
                <a:defRPr/>
              </a:pPr>
              <a:t>9/11/2013</a:t>
            </a:fld>
            <a:endParaRPr lang="en-US">
              <a:solidFill>
                <a:prstClr val="black">
                  <a:tint val="75000"/>
                </a:prstClr>
              </a:solidFill>
            </a:endParaRPr>
          </a:p>
        </p:txBody>
      </p:sp>
      <p:sp>
        <p:nvSpPr>
          <p:cNvPr id="120" name="Slide Number Placeholder 119"/>
          <p:cNvSpPr>
            <a:spLocks noGrp="1"/>
          </p:cNvSpPr>
          <p:nvPr>
            <p:ph type="sldNum" sz="quarter" idx="12"/>
          </p:nvPr>
        </p:nvSpPr>
        <p:spPr>
          <a:xfrm>
            <a:off x="6620934" y="6492875"/>
            <a:ext cx="2133600" cy="365125"/>
          </a:xfrm>
        </p:spPr>
        <p:txBody>
          <a:bodyPr/>
          <a:lstStyle/>
          <a:p>
            <a:pPr>
              <a:defRPr/>
            </a:pPr>
            <a:fld id="{3870C79D-D249-A441-85A0-5AAAC4F723CE}" type="slidenum">
              <a:rPr lang="en-US">
                <a:solidFill>
                  <a:prstClr val="black">
                    <a:tint val="75000"/>
                  </a:prstClr>
                </a:solidFill>
              </a:rPr>
              <a:pPr>
                <a:defRPr/>
              </a:pPr>
              <a:t>15</a:t>
            </a:fld>
            <a:endParaRPr lang="en-US" dirty="0">
              <a:solidFill>
                <a:prstClr val="black">
                  <a:tint val="75000"/>
                </a:prstClr>
              </a:solidFill>
            </a:endParaRPr>
          </a:p>
        </p:txBody>
      </p:sp>
      <p:sp>
        <p:nvSpPr>
          <p:cNvPr id="121" name="Line 38"/>
          <p:cNvSpPr>
            <a:spLocks noChangeShapeType="1"/>
          </p:cNvSpPr>
          <p:nvPr/>
        </p:nvSpPr>
        <p:spPr bwMode="auto">
          <a:xfrm>
            <a:off x="5524499" y="2154238"/>
            <a:ext cx="2881313" cy="0"/>
          </a:xfrm>
          <a:prstGeom prst="line">
            <a:avLst/>
          </a:prstGeom>
          <a:noFill/>
          <a:ln w="254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122" name="Line 39"/>
          <p:cNvSpPr>
            <a:spLocks noChangeShapeType="1"/>
          </p:cNvSpPr>
          <p:nvPr/>
        </p:nvSpPr>
        <p:spPr bwMode="auto">
          <a:xfrm>
            <a:off x="7427912" y="1803400"/>
            <a:ext cx="0" cy="2205038"/>
          </a:xfrm>
          <a:prstGeom prst="line">
            <a:avLst/>
          </a:prstGeom>
          <a:noFill/>
          <a:ln w="254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123" name="Rectangle 40"/>
          <p:cNvSpPr>
            <a:spLocks noChangeArrowheads="1"/>
          </p:cNvSpPr>
          <p:nvPr/>
        </p:nvSpPr>
        <p:spPr bwMode="auto">
          <a:xfrm>
            <a:off x="5911849" y="1714500"/>
            <a:ext cx="363538"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x</a:t>
            </a:r>
          </a:p>
        </p:txBody>
      </p:sp>
      <p:sp>
        <p:nvSpPr>
          <p:cNvPr id="124" name="Rectangle 41"/>
          <p:cNvSpPr>
            <a:spLocks noChangeArrowheads="1"/>
          </p:cNvSpPr>
          <p:nvPr/>
        </p:nvSpPr>
        <p:spPr bwMode="auto">
          <a:xfrm>
            <a:off x="6838949" y="1714500"/>
            <a:ext cx="363538"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y</a:t>
            </a:r>
          </a:p>
        </p:txBody>
      </p:sp>
      <p:sp>
        <p:nvSpPr>
          <p:cNvPr id="125" name="Rectangle 42"/>
          <p:cNvSpPr>
            <a:spLocks noChangeArrowheads="1"/>
          </p:cNvSpPr>
          <p:nvPr/>
        </p:nvSpPr>
        <p:spPr bwMode="auto">
          <a:xfrm>
            <a:off x="7791449" y="1727200"/>
            <a:ext cx="361950"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z</a:t>
            </a:r>
          </a:p>
        </p:txBody>
      </p:sp>
      <p:grpSp>
        <p:nvGrpSpPr>
          <p:cNvPr id="12" name="Group 47"/>
          <p:cNvGrpSpPr>
            <a:grpSpLocks/>
          </p:cNvGrpSpPr>
          <p:nvPr/>
        </p:nvGrpSpPr>
        <p:grpSpPr bwMode="auto">
          <a:xfrm>
            <a:off x="6451599" y="2303463"/>
            <a:ext cx="901700" cy="1730375"/>
            <a:chOff x="4120" y="2640"/>
            <a:chExt cx="576" cy="1104"/>
          </a:xfrm>
        </p:grpSpPr>
        <p:sp>
          <p:nvSpPr>
            <p:cNvPr id="127" name="Rectangle 43"/>
            <p:cNvSpPr>
              <a:spLocks noChangeArrowheads="1"/>
            </p:cNvSpPr>
            <p:nvPr/>
          </p:nvSpPr>
          <p:spPr bwMode="auto">
            <a:xfrm>
              <a:off x="4120" y="264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a:solidFill>
                    <a:srgbClr val="000000"/>
                  </a:solidFill>
                  <a:latin typeface="Comic Sans MS" charset="0"/>
                </a:rPr>
                <a:t>0 volts</a:t>
              </a:r>
            </a:p>
          </p:txBody>
        </p:sp>
        <p:sp>
          <p:nvSpPr>
            <p:cNvPr id="128" name="Rectangle 44"/>
            <p:cNvSpPr>
              <a:spLocks noChangeArrowheads="1"/>
            </p:cNvSpPr>
            <p:nvPr/>
          </p:nvSpPr>
          <p:spPr bwMode="auto">
            <a:xfrm>
              <a:off x="4128" y="2944"/>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sp>
          <p:nvSpPr>
            <p:cNvPr id="129" name="Rectangle 45"/>
            <p:cNvSpPr>
              <a:spLocks noChangeArrowheads="1"/>
            </p:cNvSpPr>
            <p:nvPr/>
          </p:nvSpPr>
          <p:spPr bwMode="auto">
            <a:xfrm>
              <a:off x="4128" y="3216"/>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0 volts</a:t>
              </a:r>
            </a:p>
          </p:txBody>
        </p:sp>
        <p:sp>
          <p:nvSpPr>
            <p:cNvPr id="130" name="Rectangle 46"/>
            <p:cNvSpPr>
              <a:spLocks noChangeArrowheads="1"/>
            </p:cNvSpPr>
            <p:nvPr/>
          </p:nvSpPr>
          <p:spPr bwMode="auto">
            <a:xfrm>
              <a:off x="4128" y="348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a:solidFill>
                    <a:srgbClr val="000000"/>
                  </a:solidFill>
                  <a:latin typeface="Comic Sans MS" charset="0"/>
                </a:rPr>
                <a:t>3 volts</a:t>
              </a:r>
            </a:p>
          </p:txBody>
        </p:sp>
      </p:grpSp>
      <p:grpSp>
        <p:nvGrpSpPr>
          <p:cNvPr id="13" name="Group 52"/>
          <p:cNvGrpSpPr>
            <a:grpSpLocks/>
          </p:cNvGrpSpPr>
          <p:nvPr/>
        </p:nvGrpSpPr>
        <p:grpSpPr bwMode="auto">
          <a:xfrm>
            <a:off x="5562599" y="2316163"/>
            <a:ext cx="901700" cy="1706562"/>
            <a:chOff x="3552" y="2648"/>
            <a:chExt cx="576" cy="1088"/>
          </a:xfrm>
        </p:grpSpPr>
        <p:sp>
          <p:nvSpPr>
            <p:cNvPr id="132" name="Rectangle 48"/>
            <p:cNvSpPr>
              <a:spLocks noChangeArrowheads="1"/>
            </p:cNvSpPr>
            <p:nvPr/>
          </p:nvSpPr>
          <p:spPr bwMode="auto">
            <a:xfrm>
              <a:off x="3552" y="2648"/>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0 volts</a:t>
              </a:r>
            </a:p>
          </p:txBody>
        </p:sp>
        <p:sp>
          <p:nvSpPr>
            <p:cNvPr id="133" name="Rectangle 49"/>
            <p:cNvSpPr>
              <a:spLocks noChangeArrowheads="1"/>
            </p:cNvSpPr>
            <p:nvPr/>
          </p:nvSpPr>
          <p:spPr bwMode="auto">
            <a:xfrm>
              <a:off x="3552" y="2944"/>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0 volts</a:t>
              </a:r>
            </a:p>
          </p:txBody>
        </p:sp>
        <p:sp>
          <p:nvSpPr>
            <p:cNvPr id="134" name="Rectangle 50"/>
            <p:cNvSpPr>
              <a:spLocks noChangeArrowheads="1"/>
            </p:cNvSpPr>
            <p:nvPr/>
          </p:nvSpPr>
          <p:spPr bwMode="auto">
            <a:xfrm>
              <a:off x="3552" y="320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sp>
          <p:nvSpPr>
            <p:cNvPr id="135" name="Rectangle 51"/>
            <p:cNvSpPr>
              <a:spLocks noChangeArrowheads="1"/>
            </p:cNvSpPr>
            <p:nvPr/>
          </p:nvSpPr>
          <p:spPr bwMode="auto">
            <a:xfrm>
              <a:off x="3560" y="3472"/>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grpSp>
      <p:grpSp>
        <p:nvGrpSpPr>
          <p:cNvPr id="140" name="Group 47"/>
          <p:cNvGrpSpPr>
            <a:grpSpLocks/>
          </p:cNvGrpSpPr>
          <p:nvPr/>
        </p:nvGrpSpPr>
        <p:grpSpPr bwMode="auto">
          <a:xfrm>
            <a:off x="7501465" y="2235730"/>
            <a:ext cx="901700" cy="1730375"/>
            <a:chOff x="4120" y="2640"/>
            <a:chExt cx="576" cy="1104"/>
          </a:xfrm>
        </p:grpSpPr>
        <p:sp>
          <p:nvSpPr>
            <p:cNvPr id="141" name="Rectangle 43"/>
            <p:cNvSpPr>
              <a:spLocks noChangeArrowheads="1"/>
            </p:cNvSpPr>
            <p:nvPr/>
          </p:nvSpPr>
          <p:spPr bwMode="auto">
            <a:xfrm>
              <a:off x="4120" y="264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smtClean="0">
                  <a:solidFill>
                    <a:srgbClr val="000000"/>
                  </a:solidFill>
                  <a:latin typeface="Comic Sans MS" charset="0"/>
                </a:rPr>
                <a:t>3 </a:t>
              </a:r>
              <a:r>
                <a:rPr lang="en-US" dirty="0">
                  <a:solidFill>
                    <a:srgbClr val="000000"/>
                  </a:solidFill>
                  <a:latin typeface="Comic Sans MS" charset="0"/>
                </a:rPr>
                <a:t>volts</a:t>
              </a:r>
            </a:p>
          </p:txBody>
        </p:sp>
        <p:sp>
          <p:nvSpPr>
            <p:cNvPr id="142" name="Rectangle 44"/>
            <p:cNvSpPr>
              <a:spLocks noChangeArrowheads="1"/>
            </p:cNvSpPr>
            <p:nvPr/>
          </p:nvSpPr>
          <p:spPr bwMode="auto">
            <a:xfrm>
              <a:off x="4128" y="2944"/>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sp>
          <p:nvSpPr>
            <p:cNvPr id="143" name="Rectangle 45"/>
            <p:cNvSpPr>
              <a:spLocks noChangeArrowheads="1"/>
            </p:cNvSpPr>
            <p:nvPr/>
          </p:nvSpPr>
          <p:spPr bwMode="auto">
            <a:xfrm>
              <a:off x="4128" y="3216"/>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smtClean="0">
                  <a:solidFill>
                    <a:srgbClr val="000000"/>
                  </a:solidFill>
                  <a:latin typeface="Comic Sans MS" charset="0"/>
                </a:rPr>
                <a:t>3 </a:t>
              </a:r>
              <a:r>
                <a:rPr lang="en-US" dirty="0">
                  <a:solidFill>
                    <a:srgbClr val="000000"/>
                  </a:solidFill>
                  <a:latin typeface="Comic Sans MS" charset="0"/>
                </a:rPr>
                <a:t>volts</a:t>
              </a:r>
            </a:p>
          </p:txBody>
        </p:sp>
        <p:sp>
          <p:nvSpPr>
            <p:cNvPr id="144" name="Rectangle 46"/>
            <p:cNvSpPr>
              <a:spLocks noChangeArrowheads="1"/>
            </p:cNvSpPr>
            <p:nvPr/>
          </p:nvSpPr>
          <p:spPr bwMode="auto">
            <a:xfrm>
              <a:off x="4128" y="348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smtClean="0">
                  <a:solidFill>
                    <a:srgbClr val="000000"/>
                  </a:solidFill>
                  <a:latin typeface="Comic Sans MS" charset="0"/>
                </a:rPr>
                <a:t>0 </a:t>
              </a:r>
              <a:r>
                <a:rPr lang="en-US" dirty="0">
                  <a:solidFill>
                    <a:srgbClr val="000000"/>
                  </a:solidFill>
                  <a:latin typeface="Comic Sans MS" charset="0"/>
                </a:rPr>
                <a:t>volts</a:t>
              </a:r>
            </a:p>
          </p:txBody>
        </p:sp>
      </p:grpSp>
      <p:grpSp>
        <p:nvGrpSpPr>
          <p:cNvPr id="145" name="Group 47"/>
          <p:cNvGrpSpPr>
            <a:grpSpLocks/>
          </p:cNvGrpSpPr>
          <p:nvPr/>
        </p:nvGrpSpPr>
        <p:grpSpPr bwMode="auto">
          <a:xfrm>
            <a:off x="8242300" y="4692118"/>
            <a:ext cx="901700" cy="1730375"/>
            <a:chOff x="4120" y="2640"/>
            <a:chExt cx="576" cy="1104"/>
          </a:xfrm>
        </p:grpSpPr>
        <p:sp>
          <p:nvSpPr>
            <p:cNvPr id="146" name="Rectangle 43"/>
            <p:cNvSpPr>
              <a:spLocks noChangeArrowheads="1"/>
            </p:cNvSpPr>
            <p:nvPr/>
          </p:nvSpPr>
          <p:spPr bwMode="auto">
            <a:xfrm>
              <a:off x="4120" y="264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smtClean="0">
                  <a:solidFill>
                    <a:srgbClr val="000000"/>
                  </a:solidFill>
                  <a:latin typeface="Comic Sans MS" charset="0"/>
                </a:rPr>
                <a:t>volts</a:t>
              </a:r>
              <a:endParaRPr lang="en-US" dirty="0">
                <a:solidFill>
                  <a:srgbClr val="000000"/>
                </a:solidFill>
                <a:latin typeface="Comic Sans MS" charset="0"/>
              </a:endParaRPr>
            </a:p>
          </p:txBody>
        </p:sp>
        <p:sp>
          <p:nvSpPr>
            <p:cNvPr id="147" name="Rectangle 44"/>
            <p:cNvSpPr>
              <a:spLocks noChangeArrowheads="1"/>
            </p:cNvSpPr>
            <p:nvPr/>
          </p:nvSpPr>
          <p:spPr bwMode="auto">
            <a:xfrm>
              <a:off x="4128" y="2944"/>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smtClean="0">
                  <a:solidFill>
                    <a:srgbClr val="000000"/>
                  </a:solidFill>
                  <a:latin typeface="Comic Sans MS" charset="0"/>
                </a:rPr>
                <a:t>volts</a:t>
              </a:r>
              <a:endParaRPr lang="en-US" dirty="0">
                <a:solidFill>
                  <a:srgbClr val="000000"/>
                </a:solidFill>
                <a:latin typeface="Comic Sans MS" charset="0"/>
              </a:endParaRPr>
            </a:p>
          </p:txBody>
        </p:sp>
        <p:sp>
          <p:nvSpPr>
            <p:cNvPr id="148" name="Rectangle 45"/>
            <p:cNvSpPr>
              <a:spLocks noChangeArrowheads="1"/>
            </p:cNvSpPr>
            <p:nvPr/>
          </p:nvSpPr>
          <p:spPr bwMode="auto">
            <a:xfrm>
              <a:off x="4128" y="3216"/>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smtClean="0">
                  <a:solidFill>
                    <a:srgbClr val="000000"/>
                  </a:solidFill>
                  <a:latin typeface="Comic Sans MS" charset="0"/>
                </a:rPr>
                <a:t>volts</a:t>
              </a:r>
              <a:endParaRPr lang="en-US" dirty="0">
                <a:solidFill>
                  <a:srgbClr val="000000"/>
                </a:solidFill>
                <a:latin typeface="Comic Sans MS" charset="0"/>
              </a:endParaRPr>
            </a:p>
          </p:txBody>
        </p:sp>
        <p:sp>
          <p:nvSpPr>
            <p:cNvPr id="149" name="Rectangle 46"/>
            <p:cNvSpPr>
              <a:spLocks noChangeArrowheads="1"/>
            </p:cNvSpPr>
            <p:nvPr/>
          </p:nvSpPr>
          <p:spPr bwMode="auto">
            <a:xfrm>
              <a:off x="4128" y="348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smtClean="0">
                  <a:solidFill>
                    <a:srgbClr val="000000"/>
                  </a:solidFill>
                  <a:latin typeface="Comic Sans MS" charset="0"/>
                </a:rPr>
                <a:t>volts</a:t>
              </a:r>
              <a:endParaRPr lang="en-US" dirty="0">
                <a:solidFill>
                  <a:srgbClr val="000000"/>
                </a:solidFill>
                <a:latin typeface="Comic Sans MS" charset="0"/>
              </a:endParaRPr>
            </a:p>
          </p:txBody>
        </p:sp>
      </p:grpSp>
      <p:sp>
        <p:nvSpPr>
          <p:cNvPr id="150" name="TextBox 149"/>
          <p:cNvSpPr txBox="1"/>
          <p:nvPr/>
        </p:nvSpPr>
        <p:spPr>
          <a:xfrm>
            <a:off x="3522133" y="1947334"/>
            <a:ext cx="1964268" cy="646331"/>
          </a:xfrm>
          <a:prstGeom prst="rect">
            <a:avLst/>
          </a:prstGeom>
          <a:noFill/>
        </p:spPr>
        <p:txBody>
          <a:bodyPr wrap="square" rtlCol="0">
            <a:spAutoFit/>
          </a:bodyPr>
          <a:lstStyle/>
          <a:p>
            <a:pPr algn="ctr" defTabSz="457200"/>
            <a:r>
              <a:rPr lang="en-US" dirty="0" smtClean="0">
                <a:solidFill>
                  <a:prstClr val="black"/>
                </a:solidFill>
              </a:rPr>
              <a:t>Called </a:t>
            </a:r>
            <a:r>
              <a:rPr lang="en-US" i="1" dirty="0" smtClean="0">
                <a:solidFill>
                  <a:srgbClr val="0000FF"/>
                </a:solidFill>
              </a:rPr>
              <a:t>NAND gate (NOT AND)</a:t>
            </a:r>
            <a:endParaRPr lang="en-US" i="1" dirty="0">
              <a:solidFill>
                <a:srgbClr val="0000FF"/>
              </a:solidFill>
            </a:endParaRPr>
          </a:p>
        </p:txBody>
      </p:sp>
      <p:sp>
        <p:nvSpPr>
          <p:cNvPr id="36868" name="Line 39"/>
          <p:cNvSpPr>
            <a:spLocks noChangeShapeType="1"/>
          </p:cNvSpPr>
          <p:nvPr/>
        </p:nvSpPr>
        <p:spPr bwMode="auto">
          <a:xfrm>
            <a:off x="6902981" y="4124322"/>
            <a:ext cx="0" cy="2205038"/>
          </a:xfrm>
          <a:prstGeom prst="line">
            <a:avLst/>
          </a:prstGeom>
          <a:noFill/>
          <a:ln w="254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71" name="Rectangle 42"/>
          <p:cNvSpPr>
            <a:spLocks noChangeArrowheads="1"/>
          </p:cNvSpPr>
          <p:nvPr/>
        </p:nvSpPr>
        <p:spPr bwMode="auto">
          <a:xfrm>
            <a:off x="7266518" y="4048122"/>
            <a:ext cx="361950"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z</a:t>
            </a:r>
          </a:p>
        </p:txBody>
      </p:sp>
      <p:sp>
        <p:nvSpPr>
          <p:cNvPr id="154" name="Rectangle 43"/>
          <p:cNvSpPr>
            <a:spLocks noChangeArrowheads="1"/>
          </p:cNvSpPr>
          <p:nvPr/>
        </p:nvSpPr>
        <p:spPr bwMode="auto">
          <a:xfrm>
            <a:off x="7073901" y="4776783"/>
            <a:ext cx="889176" cy="413785"/>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smtClean="0">
                <a:solidFill>
                  <a:srgbClr val="F79646"/>
                </a:solidFill>
                <a:latin typeface="Comic Sans MS" charset="0"/>
              </a:rPr>
              <a:t>0</a:t>
            </a:r>
            <a:r>
              <a:rPr lang="en-US" dirty="0" smtClean="0">
                <a:solidFill>
                  <a:srgbClr val="000000"/>
                </a:solidFill>
                <a:latin typeface="Comic Sans MS" charset="0"/>
              </a:rPr>
              <a:t>  </a:t>
            </a:r>
            <a:r>
              <a:rPr lang="en-US" dirty="0" smtClean="0">
                <a:solidFill>
                  <a:srgbClr val="008000"/>
                </a:solidFill>
                <a:latin typeface="Comic Sans MS" charset="0"/>
              </a:rPr>
              <a:t>0</a:t>
            </a:r>
            <a:r>
              <a:rPr lang="en-US" dirty="0" smtClean="0">
                <a:solidFill>
                  <a:srgbClr val="000000"/>
                </a:solidFill>
                <a:latin typeface="Comic Sans MS" charset="0"/>
              </a:rPr>
              <a:t>  </a:t>
            </a:r>
            <a:r>
              <a:rPr lang="en-US" dirty="0" smtClean="0">
                <a:solidFill>
                  <a:srgbClr val="FF6FCF"/>
                </a:solidFill>
                <a:latin typeface="Comic Sans MS" charset="0"/>
              </a:rPr>
              <a:t>3</a:t>
            </a:r>
            <a:r>
              <a:rPr lang="en-US" dirty="0" smtClean="0">
                <a:solidFill>
                  <a:srgbClr val="008000"/>
                </a:solidFill>
                <a:latin typeface="Comic Sans MS" charset="0"/>
              </a:rPr>
              <a:t>  </a:t>
            </a:r>
            <a:r>
              <a:rPr lang="en-US" b="1" dirty="0" smtClean="0">
                <a:ln>
                  <a:solidFill>
                    <a:prstClr val="black"/>
                  </a:solidFill>
                </a:ln>
                <a:solidFill>
                  <a:srgbClr val="FFFF00"/>
                </a:solidFill>
              </a:rPr>
              <a:t>3</a:t>
            </a:r>
            <a:endParaRPr lang="en-US" b="1" dirty="0">
              <a:ln>
                <a:solidFill>
                  <a:prstClr val="black"/>
                </a:solidFill>
              </a:ln>
              <a:solidFill>
                <a:srgbClr val="FFFF00"/>
              </a:solidFill>
            </a:endParaRPr>
          </a:p>
        </p:txBody>
      </p:sp>
      <p:sp>
        <p:nvSpPr>
          <p:cNvPr id="155" name="Rectangle 44"/>
          <p:cNvSpPr>
            <a:spLocks noChangeArrowheads="1"/>
          </p:cNvSpPr>
          <p:nvPr/>
        </p:nvSpPr>
        <p:spPr bwMode="auto">
          <a:xfrm>
            <a:off x="7086425" y="5253263"/>
            <a:ext cx="889176" cy="413785"/>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smtClean="0">
                <a:solidFill>
                  <a:srgbClr val="F79646"/>
                </a:solidFill>
                <a:latin typeface="Comic Sans MS" charset="0"/>
              </a:rPr>
              <a:t>0</a:t>
            </a:r>
            <a:r>
              <a:rPr lang="en-US" dirty="0" smtClean="0">
                <a:solidFill>
                  <a:srgbClr val="000000"/>
                </a:solidFill>
                <a:latin typeface="Comic Sans MS" charset="0"/>
              </a:rPr>
              <a:t>  </a:t>
            </a:r>
            <a:r>
              <a:rPr lang="en-US" dirty="0" smtClean="0">
                <a:solidFill>
                  <a:srgbClr val="008000"/>
                </a:solidFill>
                <a:latin typeface="Comic Sans MS" charset="0"/>
              </a:rPr>
              <a:t>3</a:t>
            </a:r>
            <a:r>
              <a:rPr lang="en-US" dirty="0" smtClean="0">
                <a:solidFill>
                  <a:srgbClr val="E46C0A"/>
                </a:solidFill>
                <a:latin typeface="Comic Sans MS" charset="0"/>
              </a:rPr>
              <a:t>  </a:t>
            </a:r>
            <a:r>
              <a:rPr lang="en-US" dirty="0" smtClean="0">
                <a:solidFill>
                  <a:srgbClr val="FF6FCF"/>
                </a:solidFill>
                <a:latin typeface="Comic Sans MS" charset="0"/>
              </a:rPr>
              <a:t>0</a:t>
            </a:r>
            <a:r>
              <a:rPr lang="en-US" dirty="0" smtClean="0">
                <a:solidFill>
                  <a:srgbClr val="008000"/>
                </a:solidFill>
                <a:latin typeface="Comic Sans MS" charset="0"/>
              </a:rPr>
              <a:t>  </a:t>
            </a:r>
            <a:r>
              <a:rPr lang="en-US" b="1" dirty="0" smtClean="0">
                <a:ln>
                  <a:solidFill>
                    <a:prstClr val="black"/>
                  </a:solidFill>
                </a:ln>
                <a:solidFill>
                  <a:srgbClr val="FFFF00"/>
                </a:solidFill>
              </a:rPr>
              <a:t>3</a:t>
            </a:r>
          </a:p>
          <a:p>
            <a:pPr defTabSz="457200">
              <a:lnSpc>
                <a:spcPts val="2100"/>
              </a:lnSpc>
              <a:tabLst>
                <a:tab pos="457200" algn="l"/>
                <a:tab pos="914400" algn="l"/>
                <a:tab pos="1371600" algn="l"/>
              </a:tabLst>
            </a:pPr>
            <a:endParaRPr lang="en-US" dirty="0">
              <a:solidFill>
                <a:srgbClr val="000000"/>
              </a:solidFill>
              <a:latin typeface="Comic Sans MS" charset="0"/>
            </a:endParaRPr>
          </a:p>
        </p:txBody>
      </p:sp>
      <p:sp>
        <p:nvSpPr>
          <p:cNvPr id="156" name="Rectangle 45"/>
          <p:cNvSpPr>
            <a:spLocks noChangeArrowheads="1"/>
          </p:cNvSpPr>
          <p:nvPr/>
        </p:nvSpPr>
        <p:spPr bwMode="auto">
          <a:xfrm>
            <a:off x="7086425" y="5679587"/>
            <a:ext cx="889176" cy="413785"/>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smtClean="0">
                <a:solidFill>
                  <a:srgbClr val="F79646"/>
                </a:solidFill>
                <a:latin typeface="Comic Sans MS" charset="0"/>
              </a:rPr>
              <a:t>0</a:t>
            </a:r>
            <a:r>
              <a:rPr lang="en-US" dirty="0" smtClean="0">
                <a:solidFill>
                  <a:srgbClr val="000000"/>
                </a:solidFill>
                <a:latin typeface="Comic Sans MS" charset="0"/>
              </a:rPr>
              <a:t>  </a:t>
            </a:r>
            <a:r>
              <a:rPr lang="en-US" dirty="0" smtClean="0">
                <a:solidFill>
                  <a:srgbClr val="008000"/>
                </a:solidFill>
                <a:latin typeface="Comic Sans MS" charset="0"/>
              </a:rPr>
              <a:t>3</a:t>
            </a:r>
            <a:r>
              <a:rPr lang="en-US" dirty="0" smtClean="0">
                <a:solidFill>
                  <a:srgbClr val="E46C0A"/>
                </a:solidFill>
                <a:latin typeface="Comic Sans MS" charset="0"/>
              </a:rPr>
              <a:t>  </a:t>
            </a:r>
            <a:r>
              <a:rPr lang="en-US" dirty="0" smtClean="0">
                <a:solidFill>
                  <a:srgbClr val="FF6FCF"/>
                </a:solidFill>
                <a:latin typeface="Comic Sans MS" charset="0"/>
              </a:rPr>
              <a:t>0</a:t>
            </a:r>
            <a:r>
              <a:rPr lang="en-US" dirty="0" smtClean="0">
                <a:solidFill>
                  <a:srgbClr val="008000"/>
                </a:solidFill>
                <a:latin typeface="Comic Sans MS" charset="0"/>
              </a:rPr>
              <a:t>  </a:t>
            </a:r>
            <a:r>
              <a:rPr lang="en-US" dirty="0" smtClean="0">
                <a:solidFill>
                  <a:srgbClr val="000000"/>
                </a:solidFill>
                <a:latin typeface="Comic Sans MS" charset="0"/>
              </a:rPr>
              <a:t>3</a:t>
            </a:r>
          </a:p>
          <a:p>
            <a:pPr defTabSz="457200">
              <a:lnSpc>
                <a:spcPts val="2100"/>
              </a:lnSpc>
              <a:tabLst>
                <a:tab pos="457200" algn="l"/>
                <a:tab pos="914400" algn="l"/>
                <a:tab pos="1371600" algn="l"/>
              </a:tabLst>
            </a:pPr>
            <a:endParaRPr lang="en-US" dirty="0">
              <a:solidFill>
                <a:srgbClr val="000000"/>
              </a:solidFill>
              <a:latin typeface="Comic Sans MS" charset="0"/>
            </a:endParaRPr>
          </a:p>
        </p:txBody>
      </p:sp>
      <p:sp>
        <p:nvSpPr>
          <p:cNvPr id="157" name="Rectangle 46"/>
          <p:cNvSpPr>
            <a:spLocks noChangeArrowheads="1"/>
          </p:cNvSpPr>
          <p:nvPr/>
        </p:nvSpPr>
        <p:spPr bwMode="auto">
          <a:xfrm>
            <a:off x="7086425" y="6093373"/>
            <a:ext cx="889176" cy="413785"/>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smtClean="0">
                <a:solidFill>
                  <a:srgbClr val="F79646"/>
                </a:solidFill>
                <a:latin typeface="Comic Sans MS" charset="0"/>
              </a:rPr>
              <a:t>3</a:t>
            </a:r>
            <a:r>
              <a:rPr lang="en-US" dirty="0" smtClean="0">
                <a:solidFill>
                  <a:srgbClr val="000000"/>
                </a:solidFill>
                <a:latin typeface="Comic Sans MS" charset="0"/>
              </a:rPr>
              <a:t>  </a:t>
            </a:r>
            <a:r>
              <a:rPr lang="en-US" dirty="0" smtClean="0">
                <a:solidFill>
                  <a:srgbClr val="008000"/>
                </a:solidFill>
                <a:latin typeface="Comic Sans MS" charset="0"/>
              </a:rPr>
              <a:t>3</a:t>
            </a:r>
            <a:r>
              <a:rPr lang="en-US" dirty="0" smtClean="0">
                <a:solidFill>
                  <a:srgbClr val="E46C0A"/>
                </a:solidFill>
                <a:latin typeface="Comic Sans MS" charset="0"/>
              </a:rPr>
              <a:t>  </a:t>
            </a:r>
            <a:r>
              <a:rPr lang="en-US" dirty="0" smtClean="0">
                <a:solidFill>
                  <a:srgbClr val="FF6FCF"/>
                </a:solidFill>
                <a:latin typeface="Comic Sans MS" charset="0"/>
              </a:rPr>
              <a:t>0</a:t>
            </a:r>
            <a:r>
              <a:rPr lang="en-US" dirty="0" smtClean="0">
                <a:solidFill>
                  <a:srgbClr val="008000"/>
                </a:solidFill>
                <a:latin typeface="Comic Sans MS" charset="0"/>
              </a:rPr>
              <a:t>  </a:t>
            </a:r>
            <a:r>
              <a:rPr lang="en-US" dirty="0" smtClean="0">
                <a:solidFill>
                  <a:srgbClr val="000000"/>
                </a:solidFill>
                <a:latin typeface="Comic Sans MS" charset="0"/>
              </a:rPr>
              <a:t>0</a:t>
            </a:r>
          </a:p>
          <a:p>
            <a:pPr defTabSz="457200">
              <a:lnSpc>
                <a:spcPts val="2100"/>
              </a:lnSpc>
              <a:tabLst>
                <a:tab pos="457200" algn="l"/>
                <a:tab pos="914400" algn="l"/>
                <a:tab pos="1371600" algn="l"/>
              </a:tabLst>
            </a:pPr>
            <a:endParaRPr lang="en-US" dirty="0">
              <a:solidFill>
                <a:srgbClr val="000000"/>
              </a:solidFill>
              <a:latin typeface="Comic Sans MS" charset="0"/>
            </a:endParaRPr>
          </a:p>
        </p:txBody>
      </p:sp>
      <p:sp>
        <p:nvSpPr>
          <p:cNvPr id="158" name="Rectangle 43"/>
          <p:cNvSpPr>
            <a:spLocks noChangeArrowheads="1"/>
          </p:cNvSpPr>
          <p:nvPr/>
        </p:nvSpPr>
        <p:spPr bwMode="auto">
          <a:xfrm>
            <a:off x="7023101" y="4455049"/>
            <a:ext cx="1054099" cy="54028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b="1" dirty="0" smtClean="0">
                <a:solidFill>
                  <a:srgbClr val="F79646"/>
                </a:solidFill>
              </a:rPr>
              <a:t>A</a:t>
            </a:r>
            <a:r>
              <a:rPr lang="en-US" dirty="0" smtClean="0">
                <a:solidFill>
                  <a:srgbClr val="000000"/>
                </a:solidFill>
                <a:latin typeface="Comic Sans MS" charset="0"/>
              </a:rPr>
              <a:t>  </a:t>
            </a:r>
            <a:r>
              <a:rPr lang="en-US" b="1" dirty="0" smtClean="0">
                <a:solidFill>
                  <a:srgbClr val="008000"/>
                </a:solidFill>
              </a:rPr>
              <a:t>B</a:t>
            </a:r>
            <a:r>
              <a:rPr lang="en-US" dirty="0" smtClean="0">
                <a:solidFill>
                  <a:srgbClr val="000000"/>
                </a:solidFill>
                <a:latin typeface="Comic Sans MS" charset="0"/>
              </a:rPr>
              <a:t>  </a:t>
            </a:r>
            <a:r>
              <a:rPr lang="en-US" b="1" dirty="0" smtClean="0">
                <a:solidFill>
                  <a:srgbClr val="FF6FCF"/>
                </a:solidFill>
              </a:rPr>
              <a:t>C</a:t>
            </a:r>
            <a:r>
              <a:rPr lang="en-US" dirty="0" smtClean="0">
                <a:solidFill>
                  <a:srgbClr val="000000"/>
                </a:solidFill>
                <a:latin typeface="Comic Sans MS" charset="0"/>
              </a:rPr>
              <a:t>  </a:t>
            </a:r>
            <a:r>
              <a:rPr lang="en-US" b="1" dirty="0" smtClean="0">
                <a:ln>
                  <a:solidFill>
                    <a:prstClr val="black"/>
                  </a:solidFill>
                </a:ln>
                <a:solidFill>
                  <a:srgbClr val="FFFF00"/>
                </a:solidFill>
              </a:rPr>
              <a:t>D</a:t>
            </a:r>
            <a:endParaRPr lang="en-US" dirty="0">
              <a:solidFill>
                <a:srgbClr val="000000"/>
              </a:solidFill>
              <a:latin typeface="Comic Sans MS" charset="0"/>
            </a:endParaRPr>
          </a:p>
        </p:txBody>
      </p:sp>
      <p:sp>
        <p:nvSpPr>
          <p:cNvPr id="159" name="Rectangle 158"/>
          <p:cNvSpPr/>
          <p:nvPr/>
        </p:nvSpPr>
        <p:spPr>
          <a:xfrm>
            <a:off x="7027333" y="4453467"/>
            <a:ext cx="270934" cy="20997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162" name="Rectangle 161"/>
          <p:cNvSpPr/>
          <p:nvPr/>
        </p:nvSpPr>
        <p:spPr>
          <a:xfrm>
            <a:off x="7298267" y="4453467"/>
            <a:ext cx="270934" cy="20997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163" name="Rectangle 162"/>
          <p:cNvSpPr/>
          <p:nvPr/>
        </p:nvSpPr>
        <p:spPr>
          <a:xfrm>
            <a:off x="7569201" y="4453467"/>
            <a:ext cx="270934" cy="20997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164" name="Rectangle 163"/>
          <p:cNvSpPr/>
          <p:nvPr/>
        </p:nvSpPr>
        <p:spPr>
          <a:xfrm>
            <a:off x="7840135" y="4453467"/>
            <a:ext cx="270934" cy="20997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3238280455"/>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4"/>
          <p:cNvSpPr>
            <a:spLocks noGrp="1"/>
          </p:cNvSpPr>
          <p:nvPr>
            <p:ph type="ftr" sz="quarter" idx="11"/>
          </p:nvPr>
        </p:nvSpPr>
        <p:spPr/>
        <p:txBody>
          <a:bodyPr/>
          <a:lstStyle/>
          <a:p>
            <a:pPr>
              <a:defRPr/>
            </a:pPr>
            <a:r>
              <a:rPr lang="en-US" smtClean="0">
                <a:solidFill>
                  <a:prstClr val="black">
                    <a:tint val="75000"/>
                  </a:prstClr>
                </a:solidFill>
              </a:rPr>
              <a:t>Spring 2012 -- Lecture #17</a:t>
            </a:r>
            <a:endParaRPr lang="en-US">
              <a:solidFill>
                <a:prstClr val="black">
                  <a:tint val="75000"/>
                </a:prstClr>
              </a:solidFill>
            </a:endParaRPr>
          </a:p>
        </p:txBody>
      </p:sp>
      <p:sp>
        <p:nvSpPr>
          <p:cNvPr id="36867" name="Line 38"/>
          <p:cNvSpPr>
            <a:spLocks noChangeShapeType="1"/>
          </p:cNvSpPr>
          <p:nvPr/>
        </p:nvSpPr>
        <p:spPr bwMode="auto">
          <a:xfrm>
            <a:off x="5592234" y="4627560"/>
            <a:ext cx="2881313" cy="0"/>
          </a:xfrm>
          <a:prstGeom prst="line">
            <a:avLst/>
          </a:prstGeom>
          <a:noFill/>
          <a:ln w="254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68" name="Line 39"/>
          <p:cNvSpPr>
            <a:spLocks noChangeShapeType="1"/>
          </p:cNvSpPr>
          <p:nvPr/>
        </p:nvSpPr>
        <p:spPr bwMode="auto">
          <a:xfrm>
            <a:off x="7495647" y="4276722"/>
            <a:ext cx="0" cy="2205038"/>
          </a:xfrm>
          <a:prstGeom prst="line">
            <a:avLst/>
          </a:prstGeom>
          <a:noFill/>
          <a:ln w="254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69" name="Rectangle 40"/>
          <p:cNvSpPr>
            <a:spLocks noChangeArrowheads="1"/>
          </p:cNvSpPr>
          <p:nvPr/>
        </p:nvSpPr>
        <p:spPr bwMode="auto">
          <a:xfrm>
            <a:off x="5979584" y="4187822"/>
            <a:ext cx="363538"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x</a:t>
            </a:r>
          </a:p>
        </p:txBody>
      </p:sp>
      <p:sp>
        <p:nvSpPr>
          <p:cNvPr id="36870" name="Rectangle 41"/>
          <p:cNvSpPr>
            <a:spLocks noChangeArrowheads="1"/>
          </p:cNvSpPr>
          <p:nvPr/>
        </p:nvSpPr>
        <p:spPr bwMode="auto">
          <a:xfrm>
            <a:off x="6906684" y="4187822"/>
            <a:ext cx="363538"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y</a:t>
            </a:r>
          </a:p>
        </p:txBody>
      </p:sp>
      <p:sp>
        <p:nvSpPr>
          <p:cNvPr id="36871" name="Rectangle 42"/>
          <p:cNvSpPr>
            <a:spLocks noChangeArrowheads="1"/>
          </p:cNvSpPr>
          <p:nvPr/>
        </p:nvSpPr>
        <p:spPr bwMode="auto">
          <a:xfrm>
            <a:off x="7859184" y="4200522"/>
            <a:ext cx="361950"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z</a:t>
            </a:r>
          </a:p>
        </p:txBody>
      </p:sp>
      <p:grpSp>
        <p:nvGrpSpPr>
          <p:cNvPr id="2" name="Group 47"/>
          <p:cNvGrpSpPr>
            <a:grpSpLocks/>
          </p:cNvGrpSpPr>
          <p:nvPr/>
        </p:nvGrpSpPr>
        <p:grpSpPr bwMode="auto">
          <a:xfrm>
            <a:off x="6519334" y="4776785"/>
            <a:ext cx="901700" cy="1730375"/>
            <a:chOff x="4120" y="2640"/>
            <a:chExt cx="576" cy="1104"/>
          </a:xfrm>
        </p:grpSpPr>
        <p:sp>
          <p:nvSpPr>
            <p:cNvPr id="36980" name="Rectangle 43"/>
            <p:cNvSpPr>
              <a:spLocks noChangeArrowheads="1"/>
            </p:cNvSpPr>
            <p:nvPr/>
          </p:nvSpPr>
          <p:spPr bwMode="auto">
            <a:xfrm>
              <a:off x="4120" y="264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a:solidFill>
                    <a:srgbClr val="000000"/>
                  </a:solidFill>
                  <a:latin typeface="Comic Sans MS" charset="0"/>
                </a:rPr>
                <a:t>0 volts</a:t>
              </a:r>
            </a:p>
          </p:txBody>
        </p:sp>
        <p:sp>
          <p:nvSpPr>
            <p:cNvPr id="36981" name="Rectangle 44"/>
            <p:cNvSpPr>
              <a:spLocks noChangeArrowheads="1"/>
            </p:cNvSpPr>
            <p:nvPr/>
          </p:nvSpPr>
          <p:spPr bwMode="auto">
            <a:xfrm>
              <a:off x="4128" y="2944"/>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sp>
          <p:nvSpPr>
            <p:cNvPr id="36982" name="Rectangle 45"/>
            <p:cNvSpPr>
              <a:spLocks noChangeArrowheads="1"/>
            </p:cNvSpPr>
            <p:nvPr/>
          </p:nvSpPr>
          <p:spPr bwMode="auto">
            <a:xfrm>
              <a:off x="4128" y="3216"/>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0 volts</a:t>
              </a:r>
            </a:p>
          </p:txBody>
        </p:sp>
        <p:sp>
          <p:nvSpPr>
            <p:cNvPr id="36983" name="Rectangle 46"/>
            <p:cNvSpPr>
              <a:spLocks noChangeArrowheads="1"/>
            </p:cNvSpPr>
            <p:nvPr/>
          </p:nvSpPr>
          <p:spPr bwMode="auto">
            <a:xfrm>
              <a:off x="4128" y="348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grpSp>
      <p:grpSp>
        <p:nvGrpSpPr>
          <p:cNvPr id="3" name="Group 52"/>
          <p:cNvGrpSpPr>
            <a:grpSpLocks/>
          </p:cNvGrpSpPr>
          <p:nvPr/>
        </p:nvGrpSpPr>
        <p:grpSpPr bwMode="auto">
          <a:xfrm>
            <a:off x="5630334" y="4789485"/>
            <a:ext cx="901700" cy="1706562"/>
            <a:chOff x="3552" y="2648"/>
            <a:chExt cx="576" cy="1088"/>
          </a:xfrm>
        </p:grpSpPr>
        <p:sp>
          <p:nvSpPr>
            <p:cNvPr id="36976" name="Rectangle 48"/>
            <p:cNvSpPr>
              <a:spLocks noChangeArrowheads="1"/>
            </p:cNvSpPr>
            <p:nvPr/>
          </p:nvSpPr>
          <p:spPr bwMode="auto">
            <a:xfrm>
              <a:off x="3552" y="2648"/>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0 volts</a:t>
              </a:r>
            </a:p>
          </p:txBody>
        </p:sp>
        <p:sp>
          <p:nvSpPr>
            <p:cNvPr id="36977" name="Rectangle 49"/>
            <p:cNvSpPr>
              <a:spLocks noChangeArrowheads="1"/>
            </p:cNvSpPr>
            <p:nvPr/>
          </p:nvSpPr>
          <p:spPr bwMode="auto">
            <a:xfrm>
              <a:off x="3552" y="2944"/>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0 volts</a:t>
              </a:r>
            </a:p>
          </p:txBody>
        </p:sp>
        <p:sp>
          <p:nvSpPr>
            <p:cNvPr id="36978" name="Rectangle 50"/>
            <p:cNvSpPr>
              <a:spLocks noChangeArrowheads="1"/>
            </p:cNvSpPr>
            <p:nvPr/>
          </p:nvSpPr>
          <p:spPr bwMode="auto">
            <a:xfrm>
              <a:off x="3552" y="320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sp>
          <p:nvSpPr>
            <p:cNvPr id="36979" name="Rectangle 51"/>
            <p:cNvSpPr>
              <a:spLocks noChangeArrowheads="1"/>
            </p:cNvSpPr>
            <p:nvPr/>
          </p:nvSpPr>
          <p:spPr bwMode="auto">
            <a:xfrm>
              <a:off x="3560" y="3472"/>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grpSp>
      <p:sp>
        <p:nvSpPr>
          <p:cNvPr id="36874" name="Rectangle 53"/>
          <p:cNvSpPr>
            <a:spLocks noChangeArrowheads="1"/>
          </p:cNvSpPr>
          <p:nvPr/>
        </p:nvSpPr>
        <p:spPr bwMode="auto">
          <a:xfrm>
            <a:off x="5185304" y="1175808"/>
            <a:ext cx="3044295" cy="939800"/>
          </a:xfrm>
          <a:prstGeom prst="rect">
            <a:avLst/>
          </a:prstGeom>
          <a:noFill/>
          <a:ln w="12700">
            <a:noFill/>
            <a:miter lim="800000"/>
            <a:headEnd/>
            <a:tailEnd/>
          </a:ln>
        </p:spPr>
        <p:txBody>
          <a:bodyPr wrap="none" lIns="19050" tIns="26988" rIns="19050" bIns="26988">
            <a:prstTxWarp prst="textNoShape">
              <a:avLst/>
            </a:prstTxWarp>
          </a:bodyPr>
          <a:lstStyle/>
          <a:p>
            <a:pPr algn="ctr" defTabSz="457200">
              <a:lnSpc>
                <a:spcPts val="2100"/>
              </a:lnSpc>
              <a:tabLst>
                <a:tab pos="457200" algn="l"/>
                <a:tab pos="914400" algn="l"/>
                <a:tab pos="1371600" algn="l"/>
              </a:tabLst>
            </a:pPr>
            <a:r>
              <a:rPr lang="en-US" dirty="0">
                <a:solidFill>
                  <a:srgbClr val="000000"/>
                </a:solidFill>
                <a:latin typeface="Comic Sans MS" charset="0"/>
              </a:rPr>
              <a:t>what  is the </a:t>
            </a:r>
            <a:br>
              <a:rPr lang="en-US" dirty="0">
                <a:solidFill>
                  <a:srgbClr val="000000"/>
                </a:solidFill>
                <a:latin typeface="Comic Sans MS" charset="0"/>
              </a:rPr>
            </a:br>
            <a:r>
              <a:rPr lang="en-US" dirty="0">
                <a:solidFill>
                  <a:srgbClr val="000000"/>
                </a:solidFill>
                <a:latin typeface="Comic Sans MS" charset="0"/>
              </a:rPr>
              <a:t>relationship</a:t>
            </a:r>
            <a:r>
              <a:rPr lang="en-US" dirty="0" smtClean="0">
                <a:solidFill>
                  <a:srgbClr val="000000"/>
                </a:solidFill>
                <a:latin typeface="Comic Sans MS" charset="0"/>
              </a:rPr>
              <a:t> between </a:t>
            </a:r>
            <a:r>
              <a:rPr lang="en-US" dirty="0" err="1">
                <a:solidFill>
                  <a:srgbClr val="000000"/>
                </a:solidFill>
                <a:latin typeface="Comic Sans MS" charset="0"/>
              </a:rPr>
              <a:t>x</a:t>
            </a:r>
            <a:r>
              <a:rPr lang="en-US" dirty="0">
                <a:solidFill>
                  <a:srgbClr val="000000"/>
                </a:solidFill>
                <a:latin typeface="Comic Sans MS" charset="0"/>
              </a:rPr>
              <a:t>, </a:t>
            </a:r>
            <a:r>
              <a:rPr lang="en-US" dirty="0" err="1">
                <a:solidFill>
                  <a:srgbClr val="000000"/>
                </a:solidFill>
                <a:latin typeface="Comic Sans MS" charset="0"/>
              </a:rPr>
              <a:t>y</a:t>
            </a:r>
            <a:r>
              <a:rPr lang="en-US" dirty="0">
                <a:solidFill>
                  <a:srgbClr val="000000"/>
                </a:solidFill>
                <a:latin typeface="Comic Sans MS" charset="0"/>
              </a:rPr>
              <a:t> and </a:t>
            </a:r>
            <a:r>
              <a:rPr lang="en-US" dirty="0" err="1">
                <a:solidFill>
                  <a:srgbClr val="000000"/>
                </a:solidFill>
                <a:latin typeface="Comic Sans MS" charset="0"/>
              </a:rPr>
              <a:t>z</a:t>
            </a:r>
            <a:r>
              <a:rPr lang="en-US" dirty="0">
                <a:solidFill>
                  <a:srgbClr val="000000"/>
                </a:solidFill>
                <a:latin typeface="Comic Sans MS" charset="0"/>
              </a:rPr>
              <a:t>?</a:t>
            </a:r>
          </a:p>
        </p:txBody>
      </p:sp>
      <p:sp>
        <p:nvSpPr>
          <p:cNvPr id="36875" name="Rectangle 56"/>
          <p:cNvSpPr>
            <a:spLocks noGrp="1" noChangeArrowheads="1"/>
          </p:cNvSpPr>
          <p:nvPr>
            <p:ph type="title"/>
          </p:nvPr>
        </p:nvSpPr>
        <p:spPr/>
        <p:txBody>
          <a:bodyPr/>
          <a:lstStyle/>
          <a:p>
            <a:pPr eaLnBrk="1" hangingPunct="1"/>
            <a:r>
              <a:rPr lang="en-US"/>
              <a:t>Two Input Networks</a:t>
            </a:r>
          </a:p>
        </p:txBody>
      </p:sp>
      <p:sp>
        <p:nvSpPr>
          <p:cNvPr id="36876" name="Line 59"/>
          <p:cNvSpPr>
            <a:spLocks noChangeShapeType="1"/>
          </p:cNvSpPr>
          <p:nvPr/>
        </p:nvSpPr>
        <p:spPr bwMode="auto">
          <a:xfrm flipH="1">
            <a:off x="3886200" y="2362200"/>
            <a:ext cx="0" cy="137160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77" name="Rectangle 60"/>
          <p:cNvSpPr>
            <a:spLocks noChangeArrowheads="1"/>
          </p:cNvSpPr>
          <p:nvPr/>
        </p:nvSpPr>
        <p:spPr bwMode="auto">
          <a:xfrm>
            <a:off x="777875" y="2178050"/>
            <a:ext cx="365125" cy="41275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3v</a:t>
            </a:r>
          </a:p>
        </p:txBody>
      </p:sp>
      <p:sp>
        <p:nvSpPr>
          <p:cNvPr id="36878" name="Line 61"/>
          <p:cNvSpPr>
            <a:spLocks noChangeShapeType="1"/>
          </p:cNvSpPr>
          <p:nvPr/>
        </p:nvSpPr>
        <p:spPr bwMode="auto">
          <a:xfrm>
            <a:off x="3886200" y="3200400"/>
            <a:ext cx="457200" cy="1588"/>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79" name="Rectangle 62"/>
          <p:cNvSpPr>
            <a:spLocks noChangeArrowheads="1"/>
          </p:cNvSpPr>
          <p:nvPr/>
        </p:nvSpPr>
        <p:spPr bwMode="auto">
          <a:xfrm>
            <a:off x="1771650" y="1447800"/>
            <a:ext cx="361950"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X</a:t>
            </a:r>
          </a:p>
        </p:txBody>
      </p:sp>
      <p:sp>
        <p:nvSpPr>
          <p:cNvPr id="36880" name="Rectangle 63"/>
          <p:cNvSpPr>
            <a:spLocks noChangeArrowheads="1"/>
          </p:cNvSpPr>
          <p:nvPr/>
        </p:nvSpPr>
        <p:spPr bwMode="auto">
          <a:xfrm>
            <a:off x="3065463" y="1447800"/>
            <a:ext cx="363537"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Y</a:t>
            </a:r>
          </a:p>
        </p:txBody>
      </p:sp>
      <p:sp>
        <p:nvSpPr>
          <p:cNvPr id="36881" name="Line 64"/>
          <p:cNvSpPr>
            <a:spLocks noChangeShapeType="1"/>
          </p:cNvSpPr>
          <p:nvPr/>
        </p:nvSpPr>
        <p:spPr bwMode="auto">
          <a:xfrm flipH="1" flipV="1">
            <a:off x="1905000" y="1828800"/>
            <a:ext cx="0" cy="145415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82" name="Rectangle 65"/>
          <p:cNvSpPr>
            <a:spLocks noChangeArrowheads="1"/>
          </p:cNvSpPr>
          <p:nvPr/>
        </p:nvSpPr>
        <p:spPr bwMode="auto">
          <a:xfrm>
            <a:off x="838200" y="3548063"/>
            <a:ext cx="338138" cy="414337"/>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0v</a:t>
            </a:r>
          </a:p>
        </p:txBody>
      </p:sp>
      <p:grpSp>
        <p:nvGrpSpPr>
          <p:cNvPr id="4" name="Group 66"/>
          <p:cNvGrpSpPr>
            <a:grpSpLocks/>
          </p:cNvGrpSpPr>
          <p:nvPr/>
        </p:nvGrpSpPr>
        <p:grpSpPr bwMode="auto">
          <a:xfrm>
            <a:off x="1219200" y="3200400"/>
            <a:ext cx="1371600" cy="533400"/>
            <a:chOff x="1205" y="2400"/>
            <a:chExt cx="864" cy="336"/>
          </a:xfrm>
        </p:grpSpPr>
        <p:sp>
          <p:nvSpPr>
            <p:cNvPr id="36969" name="Line 67"/>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70" name="Line 68"/>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71" name="Line 69"/>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72" name="Line 70"/>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73" name="Line 71"/>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74" name="Line 72"/>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75" name="Line 73"/>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grpSp>
        <p:nvGrpSpPr>
          <p:cNvPr id="5" name="Group 74"/>
          <p:cNvGrpSpPr>
            <a:grpSpLocks/>
          </p:cNvGrpSpPr>
          <p:nvPr/>
        </p:nvGrpSpPr>
        <p:grpSpPr bwMode="auto">
          <a:xfrm>
            <a:off x="1219200" y="1828800"/>
            <a:ext cx="1371600" cy="533400"/>
            <a:chOff x="3701" y="2419"/>
            <a:chExt cx="864" cy="336"/>
          </a:xfrm>
        </p:grpSpPr>
        <p:sp>
          <p:nvSpPr>
            <p:cNvPr id="36961" name="Line 75"/>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2" name="Line 76"/>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3" name="Line 77"/>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4" name="Line 78"/>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5" name="Line 79"/>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6" name="Line 80"/>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7" name="Line 81"/>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8" name="Oval 82"/>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grpSp>
        <p:nvGrpSpPr>
          <p:cNvPr id="6" name="Group 83"/>
          <p:cNvGrpSpPr>
            <a:grpSpLocks/>
          </p:cNvGrpSpPr>
          <p:nvPr/>
        </p:nvGrpSpPr>
        <p:grpSpPr bwMode="auto">
          <a:xfrm>
            <a:off x="2514600" y="3200400"/>
            <a:ext cx="1371600" cy="533400"/>
            <a:chOff x="1205" y="2400"/>
            <a:chExt cx="864" cy="336"/>
          </a:xfrm>
        </p:grpSpPr>
        <p:sp>
          <p:nvSpPr>
            <p:cNvPr id="36954" name="Line 84"/>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5" name="Line 85"/>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6" name="Line 86"/>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7" name="Line 87"/>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8" name="Line 88"/>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9" name="Line 89"/>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60" name="Line 90"/>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sp>
        <p:nvSpPr>
          <p:cNvPr id="36886" name="Line 100"/>
          <p:cNvSpPr>
            <a:spLocks noChangeShapeType="1"/>
          </p:cNvSpPr>
          <p:nvPr/>
        </p:nvSpPr>
        <p:spPr bwMode="auto">
          <a:xfrm flipH="1">
            <a:off x="1371600" y="2971800"/>
            <a:ext cx="11430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87" name="Line 101"/>
          <p:cNvSpPr>
            <a:spLocks noChangeShapeType="1"/>
          </p:cNvSpPr>
          <p:nvPr/>
        </p:nvSpPr>
        <p:spPr bwMode="auto">
          <a:xfrm flipH="1">
            <a:off x="2514600" y="2362200"/>
            <a:ext cx="13716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88" name="Line 102"/>
          <p:cNvSpPr>
            <a:spLocks noChangeShapeType="1"/>
          </p:cNvSpPr>
          <p:nvPr/>
        </p:nvSpPr>
        <p:spPr bwMode="auto">
          <a:xfrm flipH="1" flipV="1">
            <a:off x="3200400" y="1828800"/>
            <a:ext cx="0" cy="145415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89" name="Line 103"/>
          <p:cNvSpPr>
            <a:spLocks noChangeShapeType="1"/>
          </p:cNvSpPr>
          <p:nvPr/>
        </p:nvSpPr>
        <p:spPr bwMode="auto">
          <a:xfrm flipH="1">
            <a:off x="1371600" y="2362200"/>
            <a:ext cx="0" cy="60960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90" name="Rectangle 104"/>
          <p:cNvSpPr>
            <a:spLocks noChangeArrowheads="1"/>
          </p:cNvSpPr>
          <p:nvPr/>
        </p:nvSpPr>
        <p:spPr bwMode="auto">
          <a:xfrm>
            <a:off x="4419600" y="3048000"/>
            <a:ext cx="363538"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Z</a:t>
            </a:r>
          </a:p>
        </p:txBody>
      </p:sp>
      <p:grpSp>
        <p:nvGrpSpPr>
          <p:cNvPr id="7" name="Group 91"/>
          <p:cNvGrpSpPr>
            <a:grpSpLocks/>
          </p:cNvGrpSpPr>
          <p:nvPr/>
        </p:nvGrpSpPr>
        <p:grpSpPr bwMode="auto">
          <a:xfrm>
            <a:off x="2514600" y="2438400"/>
            <a:ext cx="1371600" cy="533400"/>
            <a:chOff x="3701" y="2419"/>
            <a:chExt cx="864" cy="336"/>
          </a:xfrm>
        </p:grpSpPr>
        <p:sp>
          <p:nvSpPr>
            <p:cNvPr id="36946" name="Line 92"/>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7" name="Line 93"/>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8" name="Line 94"/>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9" name="Line 95"/>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0" name="Line 96"/>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1" name="Line 97"/>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2" name="Line 98"/>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53" name="Oval 99"/>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sp>
        <p:nvSpPr>
          <p:cNvPr id="36892" name="Oval 105"/>
          <p:cNvSpPr>
            <a:spLocks noChangeArrowheads="1"/>
          </p:cNvSpPr>
          <p:nvPr/>
        </p:nvSpPr>
        <p:spPr bwMode="auto">
          <a:xfrm>
            <a:off x="1295400" y="22860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93" name="Oval 106"/>
          <p:cNvSpPr>
            <a:spLocks noChangeArrowheads="1"/>
          </p:cNvSpPr>
          <p:nvPr/>
        </p:nvSpPr>
        <p:spPr bwMode="auto">
          <a:xfrm>
            <a:off x="3810000" y="28956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94" name="Oval 107"/>
          <p:cNvSpPr>
            <a:spLocks noChangeArrowheads="1"/>
          </p:cNvSpPr>
          <p:nvPr/>
        </p:nvSpPr>
        <p:spPr bwMode="auto">
          <a:xfrm>
            <a:off x="3810000" y="31242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95" name="Line 108"/>
          <p:cNvSpPr>
            <a:spLocks noChangeShapeType="1"/>
          </p:cNvSpPr>
          <p:nvPr/>
        </p:nvSpPr>
        <p:spPr bwMode="auto">
          <a:xfrm flipH="1">
            <a:off x="3886200" y="5029200"/>
            <a:ext cx="0" cy="137160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96" name="Rectangle 109"/>
          <p:cNvSpPr>
            <a:spLocks noChangeArrowheads="1"/>
          </p:cNvSpPr>
          <p:nvPr/>
        </p:nvSpPr>
        <p:spPr bwMode="auto">
          <a:xfrm>
            <a:off x="777875" y="4845050"/>
            <a:ext cx="365125" cy="41275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3v</a:t>
            </a:r>
          </a:p>
        </p:txBody>
      </p:sp>
      <p:sp>
        <p:nvSpPr>
          <p:cNvPr id="36897" name="Line 110"/>
          <p:cNvSpPr>
            <a:spLocks noChangeShapeType="1"/>
          </p:cNvSpPr>
          <p:nvPr/>
        </p:nvSpPr>
        <p:spPr bwMode="auto">
          <a:xfrm>
            <a:off x="3886200" y="5562600"/>
            <a:ext cx="457200" cy="1588"/>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898" name="Rectangle 111"/>
          <p:cNvSpPr>
            <a:spLocks noChangeArrowheads="1"/>
          </p:cNvSpPr>
          <p:nvPr/>
        </p:nvSpPr>
        <p:spPr bwMode="auto">
          <a:xfrm>
            <a:off x="1771650" y="4114800"/>
            <a:ext cx="361950"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X</a:t>
            </a:r>
          </a:p>
        </p:txBody>
      </p:sp>
      <p:sp>
        <p:nvSpPr>
          <p:cNvPr id="36899" name="Rectangle 112"/>
          <p:cNvSpPr>
            <a:spLocks noChangeArrowheads="1"/>
          </p:cNvSpPr>
          <p:nvPr/>
        </p:nvSpPr>
        <p:spPr bwMode="auto">
          <a:xfrm>
            <a:off x="3065463" y="4114800"/>
            <a:ext cx="363537"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Y</a:t>
            </a:r>
          </a:p>
        </p:txBody>
      </p:sp>
      <p:sp>
        <p:nvSpPr>
          <p:cNvPr id="36900" name="Line 113"/>
          <p:cNvSpPr>
            <a:spLocks noChangeShapeType="1"/>
          </p:cNvSpPr>
          <p:nvPr/>
        </p:nvSpPr>
        <p:spPr bwMode="auto">
          <a:xfrm flipH="1" flipV="1">
            <a:off x="1905000" y="4495800"/>
            <a:ext cx="0" cy="145415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01" name="Rectangle 114"/>
          <p:cNvSpPr>
            <a:spLocks noChangeArrowheads="1"/>
          </p:cNvSpPr>
          <p:nvPr/>
        </p:nvSpPr>
        <p:spPr bwMode="auto">
          <a:xfrm>
            <a:off x="838200" y="6215063"/>
            <a:ext cx="338138" cy="414337"/>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0v</a:t>
            </a:r>
          </a:p>
        </p:txBody>
      </p:sp>
      <p:grpSp>
        <p:nvGrpSpPr>
          <p:cNvPr id="8" name="Group 115"/>
          <p:cNvGrpSpPr>
            <a:grpSpLocks/>
          </p:cNvGrpSpPr>
          <p:nvPr/>
        </p:nvGrpSpPr>
        <p:grpSpPr bwMode="auto">
          <a:xfrm>
            <a:off x="1219200" y="5867400"/>
            <a:ext cx="1371600" cy="533400"/>
            <a:chOff x="1205" y="2400"/>
            <a:chExt cx="864" cy="336"/>
          </a:xfrm>
        </p:grpSpPr>
        <p:sp>
          <p:nvSpPr>
            <p:cNvPr id="36939" name="Line 116"/>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0" name="Line 117"/>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1" name="Line 118"/>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2" name="Line 119"/>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3" name="Line 120"/>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4" name="Line 121"/>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45" name="Line 122"/>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grpSp>
        <p:nvGrpSpPr>
          <p:cNvPr id="9" name="Group 123"/>
          <p:cNvGrpSpPr>
            <a:grpSpLocks/>
          </p:cNvGrpSpPr>
          <p:nvPr/>
        </p:nvGrpSpPr>
        <p:grpSpPr bwMode="auto">
          <a:xfrm>
            <a:off x="1219200" y="4495800"/>
            <a:ext cx="1371600" cy="533400"/>
            <a:chOff x="3701" y="2419"/>
            <a:chExt cx="864" cy="336"/>
          </a:xfrm>
        </p:grpSpPr>
        <p:sp>
          <p:nvSpPr>
            <p:cNvPr id="36931" name="Line 124"/>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2" name="Line 125"/>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3" name="Line 126"/>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4" name="Line 127"/>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5" name="Line 128"/>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6" name="Line 129"/>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7" name="Line 130"/>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8" name="Oval 131"/>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grpSp>
        <p:nvGrpSpPr>
          <p:cNvPr id="10" name="Group 132"/>
          <p:cNvGrpSpPr>
            <a:grpSpLocks/>
          </p:cNvGrpSpPr>
          <p:nvPr/>
        </p:nvGrpSpPr>
        <p:grpSpPr bwMode="auto">
          <a:xfrm>
            <a:off x="2514600" y="5257800"/>
            <a:ext cx="1371600" cy="533400"/>
            <a:chOff x="1205" y="2400"/>
            <a:chExt cx="864" cy="336"/>
          </a:xfrm>
        </p:grpSpPr>
        <p:sp>
          <p:nvSpPr>
            <p:cNvPr id="36924" name="Line 133"/>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5" name="Line 134"/>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6" name="Line 135"/>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7" name="Line 136"/>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8" name="Line 137"/>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9" name="Line 138"/>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30" name="Line 139"/>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sp>
        <p:nvSpPr>
          <p:cNvPr id="36905" name="Line 140"/>
          <p:cNvSpPr>
            <a:spLocks noChangeShapeType="1"/>
          </p:cNvSpPr>
          <p:nvPr/>
        </p:nvSpPr>
        <p:spPr bwMode="auto">
          <a:xfrm flipH="1">
            <a:off x="1371600" y="5791200"/>
            <a:ext cx="11430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06" name="Line 141"/>
          <p:cNvSpPr>
            <a:spLocks noChangeShapeType="1"/>
          </p:cNvSpPr>
          <p:nvPr/>
        </p:nvSpPr>
        <p:spPr bwMode="auto">
          <a:xfrm flipH="1">
            <a:off x="2514600" y="6400800"/>
            <a:ext cx="13716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07" name="Line 142"/>
          <p:cNvSpPr>
            <a:spLocks noChangeShapeType="1"/>
          </p:cNvSpPr>
          <p:nvPr/>
        </p:nvSpPr>
        <p:spPr bwMode="auto">
          <a:xfrm flipH="1" flipV="1">
            <a:off x="3200400" y="4495800"/>
            <a:ext cx="0" cy="83820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08" name="Line 143"/>
          <p:cNvSpPr>
            <a:spLocks noChangeShapeType="1"/>
          </p:cNvSpPr>
          <p:nvPr/>
        </p:nvSpPr>
        <p:spPr bwMode="auto">
          <a:xfrm flipH="1">
            <a:off x="1371600" y="5791200"/>
            <a:ext cx="0" cy="609600"/>
          </a:xfrm>
          <a:prstGeom prst="line">
            <a:avLst/>
          </a:prstGeom>
          <a:noFill/>
          <a:ln w="28575">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09" name="Rectangle 144"/>
          <p:cNvSpPr>
            <a:spLocks noChangeArrowheads="1"/>
          </p:cNvSpPr>
          <p:nvPr/>
        </p:nvSpPr>
        <p:spPr bwMode="auto">
          <a:xfrm>
            <a:off x="4419600" y="5410200"/>
            <a:ext cx="363538"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Tahoma" charset="0"/>
              </a:rPr>
              <a:t>Z</a:t>
            </a:r>
          </a:p>
        </p:txBody>
      </p:sp>
      <p:grpSp>
        <p:nvGrpSpPr>
          <p:cNvPr id="11" name="Group 145"/>
          <p:cNvGrpSpPr>
            <a:grpSpLocks/>
          </p:cNvGrpSpPr>
          <p:nvPr/>
        </p:nvGrpSpPr>
        <p:grpSpPr bwMode="auto">
          <a:xfrm>
            <a:off x="2514600" y="4495800"/>
            <a:ext cx="1371600" cy="533400"/>
            <a:chOff x="3701" y="2419"/>
            <a:chExt cx="864" cy="336"/>
          </a:xfrm>
        </p:grpSpPr>
        <p:sp>
          <p:nvSpPr>
            <p:cNvPr id="36916" name="Line 146"/>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17" name="Line 147"/>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18" name="Line 148"/>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19" name="Line 149"/>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0" name="Line 150"/>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1" name="Line 151"/>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2" name="Line 152"/>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23" name="Oval 153"/>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sp>
        <p:nvSpPr>
          <p:cNvPr id="36911" name="Oval 154"/>
          <p:cNvSpPr>
            <a:spLocks noChangeArrowheads="1"/>
          </p:cNvSpPr>
          <p:nvPr/>
        </p:nvSpPr>
        <p:spPr bwMode="auto">
          <a:xfrm>
            <a:off x="1295400" y="63246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12" name="Oval 155"/>
          <p:cNvSpPr>
            <a:spLocks noChangeArrowheads="1"/>
          </p:cNvSpPr>
          <p:nvPr/>
        </p:nvSpPr>
        <p:spPr bwMode="auto">
          <a:xfrm>
            <a:off x="3810000" y="57150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6913" name="Oval 156"/>
          <p:cNvSpPr>
            <a:spLocks noChangeArrowheads="1"/>
          </p:cNvSpPr>
          <p:nvPr/>
        </p:nvSpPr>
        <p:spPr bwMode="auto">
          <a:xfrm>
            <a:off x="3810000" y="54864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119" name="Date Placeholder 118"/>
          <p:cNvSpPr>
            <a:spLocks noGrp="1"/>
          </p:cNvSpPr>
          <p:nvPr>
            <p:ph type="dt" sz="quarter" idx="10"/>
          </p:nvPr>
        </p:nvSpPr>
        <p:spPr/>
        <p:txBody>
          <a:bodyPr/>
          <a:lstStyle/>
          <a:p>
            <a:pPr>
              <a:defRPr/>
            </a:pPr>
            <a:fld id="{E35C6B89-1CC8-474D-BF61-0F1BA0CD6134}" type="datetime1">
              <a:rPr lang="en-US" smtClean="0">
                <a:solidFill>
                  <a:prstClr val="black">
                    <a:tint val="75000"/>
                  </a:prstClr>
                </a:solidFill>
              </a:rPr>
              <a:pPr>
                <a:defRPr/>
              </a:pPr>
              <a:t>9/11/2013</a:t>
            </a:fld>
            <a:endParaRPr lang="en-US">
              <a:solidFill>
                <a:prstClr val="black">
                  <a:tint val="75000"/>
                </a:prstClr>
              </a:solidFill>
            </a:endParaRPr>
          </a:p>
        </p:txBody>
      </p:sp>
      <p:sp>
        <p:nvSpPr>
          <p:cNvPr id="120" name="Slide Number Placeholder 119"/>
          <p:cNvSpPr>
            <a:spLocks noGrp="1"/>
          </p:cNvSpPr>
          <p:nvPr>
            <p:ph type="sldNum" sz="quarter" idx="12"/>
          </p:nvPr>
        </p:nvSpPr>
        <p:spPr>
          <a:xfrm>
            <a:off x="6620934" y="6492875"/>
            <a:ext cx="2133600" cy="365125"/>
          </a:xfrm>
        </p:spPr>
        <p:txBody>
          <a:bodyPr/>
          <a:lstStyle/>
          <a:p>
            <a:pPr>
              <a:defRPr/>
            </a:pPr>
            <a:fld id="{3870C79D-D249-A441-85A0-5AAAC4F723CE}" type="slidenum">
              <a:rPr lang="en-US">
                <a:solidFill>
                  <a:prstClr val="black">
                    <a:tint val="75000"/>
                  </a:prstClr>
                </a:solidFill>
              </a:rPr>
              <a:pPr>
                <a:defRPr/>
              </a:pPr>
              <a:t>16</a:t>
            </a:fld>
            <a:endParaRPr lang="en-US">
              <a:solidFill>
                <a:prstClr val="black">
                  <a:tint val="75000"/>
                </a:prstClr>
              </a:solidFill>
            </a:endParaRPr>
          </a:p>
        </p:txBody>
      </p:sp>
      <p:sp>
        <p:nvSpPr>
          <p:cNvPr id="121" name="Line 38"/>
          <p:cNvSpPr>
            <a:spLocks noChangeShapeType="1"/>
          </p:cNvSpPr>
          <p:nvPr/>
        </p:nvSpPr>
        <p:spPr bwMode="auto">
          <a:xfrm>
            <a:off x="5524499" y="2154238"/>
            <a:ext cx="2881313" cy="0"/>
          </a:xfrm>
          <a:prstGeom prst="line">
            <a:avLst/>
          </a:prstGeom>
          <a:noFill/>
          <a:ln w="254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122" name="Line 39"/>
          <p:cNvSpPr>
            <a:spLocks noChangeShapeType="1"/>
          </p:cNvSpPr>
          <p:nvPr/>
        </p:nvSpPr>
        <p:spPr bwMode="auto">
          <a:xfrm>
            <a:off x="7427912" y="1803400"/>
            <a:ext cx="0" cy="2205038"/>
          </a:xfrm>
          <a:prstGeom prst="line">
            <a:avLst/>
          </a:prstGeom>
          <a:noFill/>
          <a:ln w="254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123" name="Rectangle 40"/>
          <p:cNvSpPr>
            <a:spLocks noChangeArrowheads="1"/>
          </p:cNvSpPr>
          <p:nvPr/>
        </p:nvSpPr>
        <p:spPr bwMode="auto">
          <a:xfrm>
            <a:off x="5911849" y="1714500"/>
            <a:ext cx="363538"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x</a:t>
            </a:r>
          </a:p>
        </p:txBody>
      </p:sp>
      <p:sp>
        <p:nvSpPr>
          <p:cNvPr id="124" name="Rectangle 41"/>
          <p:cNvSpPr>
            <a:spLocks noChangeArrowheads="1"/>
          </p:cNvSpPr>
          <p:nvPr/>
        </p:nvSpPr>
        <p:spPr bwMode="auto">
          <a:xfrm>
            <a:off x="6838949" y="1714500"/>
            <a:ext cx="363538"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y</a:t>
            </a:r>
          </a:p>
        </p:txBody>
      </p:sp>
      <p:sp>
        <p:nvSpPr>
          <p:cNvPr id="125" name="Rectangle 42"/>
          <p:cNvSpPr>
            <a:spLocks noChangeArrowheads="1"/>
          </p:cNvSpPr>
          <p:nvPr/>
        </p:nvSpPr>
        <p:spPr bwMode="auto">
          <a:xfrm>
            <a:off x="7791449" y="1727200"/>
            <a:ext cx="361950" cy="414338"/>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z</a:t>
            </a:r>
          </a:p>
        </p:txBody>
      </p:sp>
      <p:grpSp>
        <p:nvGrpSpPr>
          <p:cNvPr id="12" name="Group 47"/>
          <p:cNvGrpSpPr>
            <a:grpSpLocks/>
          </p:cNvGrpSpPr>
          <p:nvPr/>
        </p:nvGrpSpPr>
        <p:grpSpPr bwMode="auto">
          <a:xfrm>
            <a:off x="6451599" y="2303463"/>
            <a:ext cx="901700" cy="1730375"/>
            <a:chOff x="4120" y="2640"/>
            <a:chExt cx="576" cy="1104"/>
          </a:xfrm>
        </p:grpSpPr>
        <p:sp>
          <p:nvSpPr>
            <p:cNvPr id="127" name="Rectangle 43"/>
            <p:cNvSpPr>
              <a:spLocks noChangeArrowheads="1"/>
            </p:cNvSpPr>
            <p:nvPr/>
          </p:nvSpPr>
          <p:spPr bwMode="auto">
            <a:xfrm>
              <a:off x="4120" y="264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a:solidFill>
                    <a:srgbClr val="000000"/>
                  </a:solidFill>
                  <a:latin typeface="Comic Sans MS" charset="0"/>
                </a:rPr>
                <a:t>0 volts</a:t>
              </a:r>
            </a:p>
          </p:txBody>
        </p:sp>
        <p:sp>
          <p:nvSpPr>
            <p:cNvPr id="128" name="Rectangle 44"/>
            <p:cNvSpPr>
              <a:spLocks noChangeArrowheads="1"/>
            </p:cNvSpPr>
            <p:nvPr/>
          </p:nvSpPr>
          <p:spPr bwMode="auto">
            <a:xfrm>
              <a:off x="4128" y="2944"/>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sp>
          <p:nvSpPr>
            <p:cNvPr id="129" name="Rectangle 45"/>
            <p:cNvSpPr>
              <a:spLocks noChangeArrowheads="1"/>
            </p:cNvSpPr>
            <p:nvPr/>
          </p:nvSpPr>
          <p:spPr bwMode="auto">
            <a:xfrm>
              <a:off x="4128" y="3216"/>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0 volts</a:t>
              </a:r>
            </a:p>
          </p:txBody>
        </p:sp>
        <p:sp>
          <p:nvSpPr>
            <p:cNvPr id="130" name="Rectangle 46"/>
            <p:cNvSpPr>
              <a:spLocks noChangeArrowheads="1"/>
            </p:cNvSpPr>
            <p:nvPr/>
          </p:nvSpPr>
          <p:spPr bwMode="auto">
            <a:xfrm>
              <a:off x="4128" y="348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a:solidFill>
                    <a:srgbClr val="000000"/>
                  </a:solidFill>
                  <a:latin typeface="Comic Sans MS" charset="0"/>
                </a:rPr>
                <a:t>3 volts</a:t>
              </a:r>
            </a:p>
          </p:txBody>
        </p:sp>
      </p:grpSp>
      <p:grpSp>
        <p:nvGrpSpPr>
          <p:cNvPr id="13" name="Group 52"/>
          <p:cNvGrpSpPr>
            <a:grpSpLocks/>
          </p:cNvGrpSpPr>
          <p:nvPr/>
        </p:nvGrpSpPr>
        <p:grpSpPr bwMode="auto">
          <a:xfrm>
            <a:off x="5562599" y="2316163"/>
            <a:ext cx="901700" cy="1706562"/>
            <a:chOff x="3552" y="2648"/>
            <a:chExt cx="576" cy="1088"/>
          </a:xfrm>
        </p:grpSpPr>
        <p:sp>
          <p:nvSpPr>
            <p:cNvPr id="132" name="Rectangle 48"/>
            <p:cNvSpPr>
              <a:spLocks noChangeArrowheads="1"/>
            </p:cNvSpPr>
            <p:nvPr/>
          </p:nvSpPr>
          <p:spPr bwMode="auto">
            <a:xfrm>
              <a:off x="3552" y="2648"/>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0 volts</a:t>
              </a:r>
            </a:p>
          </p:txBody>
        </p:sp>
        <p:sp>
          <p:nvSpPr>
            <p:cNvPr id="133" name="Rectangle 49"/>
            <p:cNvSpPr>
              <a:spLocks noChangeArrowheads="1"/>
            </p:cNvSpPr>
            <p:nvPr/>
          </p:nvSpPr>
          <p:spPr bwMode="auto">
            <a:xfrm>
              <a:off x="3552" y="2944"/>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0 volts</a:t>
              </a:r>
            </a:p>
          </p:txBody>
        </p:sp>
        <p:sp>
          <p:nvSpPr>
            <p:cNvPr id="134" name="Rectangle 50"/>
            <p:cNvSpPr>
              <a:spLocks noChangeArrowheads="1"/>
            </p:cNvSpPr>
            <p:nvPr/>
          </p:nvSpPr>
          <p:spPr bwMode="auto">
            <a:xfrm>
              <a:off x="3552" y="320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sp>
          <p:nvSpPr>
            <p:cNvPr id="135" name="Rectangle 51"/>
            <p:cNvSpPr>
              <a:spLocks noChangeArrowheads="1"/>
            </p:cNvSpPr>
            <p:nvPr/>
          </p:nvSpPr>
          <p:spPr bwMode="auto">
            <a:xfrm>
              <a:off x="3560" y="3472"/>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grpSp>
      <p:grpSp>
        <p:nvGrpSpPr>
          <p:cNvPr id="14" name="Group 47"/>
          <p:cNvGrpSpPr>
            <a:grpSpLocks/>
          </p:cNvGrpSpPr>
          <p:nvPr/>
        </p:nvGrpSpPr>
        <p:grpSpPr bwMode="auto">
          <a:xfrm>
            <a:off x="7501465" y="2235730"/>
            <a:ext cx="901700" cy="1730375"/>
            <a:chOff x="4120" y="2640"/>
            <a:chExt cx="576" cy="1104"/>
          </a:xfrm>
        </p:grpSpPr>
        <p:sp>
          <p:nvSpPr>
            <p:cNvPr id="141" name="Rectangle 43"/>
            <p:cNvSpPr>
              <a:spLocks noChangeArrowheads="1"/>
            </p:cNvSpPr>
            <p:nvPr/>
          </p:nvSpPr>
          <p:spPr bwMode="auto">
            <a:xfrm>
              <a:off x="4120" y="264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smtClean="0">
                  <a:solidFill>
                    <a:srgbClr val="000000"/>
                  </a:solidFill>
                  <a:latin typeface="Comic Sans MS" charset="0"/>
                </a:rPr>
                <a:t>3 </a:t>
              </a:r>
              <a:r>
                <a:rPr lang="en-US" dirty="0">
                  <a:solidFill>
                    <a:srgbClr val="000000"/>
                  </a:solidFill>
                  <a:latin typeface="Comic Sans MS" charset="0"/>
                </a:rPr>
                <a:t>volts</a:t>
              </a:r>
            </a:p>
          </p:txBody>
        </p:sp>
        <p:sp>
          <p:nvSpPr>
            <p:cNvPr id="142" name="Rectangle 44"/>
            <p:cNvSpPr>
              <a:spLocks noChangeArrowheads="1"/>
            </p:cNvSpPr>
            <p:nvPr/>
          </p:nvSpPr>
          <p:spPr bwMode="auto">
            <a:xfrm>
              <a:off x="4128" y="2944"/>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a:solidFill>
                    <a:srgbClr val="000000"/>
                  </a:solidFill>
                  <a:latin typeface="Comic Sans MS" charset="0"/>
                </a:rPr>
                <a:t>3 volts</a:t>
              </a:r>
            </a:p>
          </p:txBody>
        </p:sp>
        <p:sp>
          <p:nvSpPr>
            <p:cNvPr id="143" name="Rectangle 45"/>
            <p:cNvSpPr>
              <a:spLocks noChangeArrowheads="1"/>
            </p:cNvSpPr>
            <p:nvPr/>
          </p:nvSpPr>
          <p:spPr bwMode="auto">
            <a:xfrm>
              <a:off x="4128" y="3216"/>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smtClean="0">
                  <a:solidFill>
                    <a:srgbClr val="000000"/>
                  </a:solidFill>
                  <a:latin typeface="Comic Sans MS" charset="0"/>
                </a:rPr>
                <a:t>3 </a:t>
              </a:r>
              <a:r>
                <a:rPr lang="en-US" dirty="0">
                  <a:solidFill>
                    <a:srgbClr val="000000"/>
                  </a:solidFill>
                  <a:latin typeface="Comic Sans MS" charset="0"/>
                </a:rPr>
                <a:t>volts</a:t>
              </a:r>
            </a:p>
          </p:txBody>
        </p:sp>
        <p:sp>
          <p:nvSpPr>
            <p:cNvPr id="144" name="Rectangle 46"/>
            <p:cNvSpPr>
              <a:spLocks noChangeArrowheads="1"/>
            </p:cNvSpPr>
            <p:nvPr/>
          </p:nvSpPr>
          <p:spPr bwMode="auto">
            <a:xfrm>
              <a:off x="4128" y="348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smtClean="0">
                  <a:solidFill>
                    <a:srgbClr val="000000"/>
                  </a:solidFill>
                  <a:latin typeface="Comic Sans MS" charset="0"/>
                </a:rPr>
                <a:t>0 </a:t>
              </a:r>
              <a:r>
                <a:rPr lang="en-US" dirty="0">
                  <a:solidFill>
                    <a:srgbClr val="000000"/>
                  </a:solidFill>
                  <a:latin typeface="Comic Sans MS" charset="0"/>
                </a:rPr>
                <a:t>volts</a:t>
              </a:r>
            </a:p>
          </p:txBody>
        </p:sp>
      </p:grpSp>
      <p:grpSp>
        <p:nvGrpSpPr>
          <p:cNvPr id="15" name="Group 47"/>
          <p:cNvGrpSpPr>
            <a:grpSpLocks/>
          </p:cNvGrpSpPr>
          <p:nvPr/>
        </p:nvGrpSpPr>
        <p:grpSpPr bwMode="auto">
          <a:xfrm>
            <a:off x="7552267" y="4759850"/>
            <a:ext cx="901700" cy="1730375"/>
            <a:chOff x="4120" y="2640"/>
            <a:chExt cx="576" cy="1104"/>
          </a:xfrm>
        </p:grpSpPr>
        <p:sp>
          <p:nvSpPr>
            <p:cNvPr id="146" name="Rectangle 43"/>
            <p:cNvSpPr>
              <a:spLocks noChangeArrowheads="1"/>
            </p:cNvSpPr>
            <p:nvPr/>
          </p:nvSpPr>
          <p:spPr bwMode="auto">
            <a:xfrm>
              <a:off x="4120" y="264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smtClean="0">
                  <a:solidFill>
                    <a:srgbClr val="FF6FCF"/>
                  </a:solidFill>
                  <a:latin typeface="Comic Sans MS" charset="0"/>
                </a:rPr>
                <a:t>3 </a:t>
              </a:r>
              <a:r>
                <a:rPr lang="en-US" dirty="0">
                  <a:solidFill>
                    <a:srgbClr val="FF6FCF"/>
                  </a:solidFill>
                  <a:latin typeface="Comic Sans MS" charset="0"/>
                </a:rPr>
                <a:t>volts</a:t>
              </a:r>
            </a:p>
          </p:txBody>
        </p:sp>
        <p:sp>
          <p:nvSpPr>
            <p:cNvPr id="147" name="Rectangle 44"/>
            <p:cNvSpPr>
              <a:spLocks noChangeArrowheads="1"/>
            </p:cNvSpPr>
            <p:nvPr/>
          </p:nvSpPr>
          <p:spPr bwMode="auto">
            <a:xfrm>
              <a:off x="4128" y="2944"/>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smtClean="0">
                  <a:solidFill>
                    <a:srgbClr val="FF6FCF"/>
                  </a:solidFill>
                  <a:latin typeface="Comic Sans MS" charset="0"/>
                </a:rPr>
                <a:t>0 </a:t>
              </a:r>
              <a:r>
                <a:rPr lang="en-US" dirty="0">
                  <a:solidFill>
                    <a:srgbClr val="FF6FCF"/>
                  </a:solidFill>
                  <a:latin typeface="Comic Sans MS" charset="0"/>
                </a:rPr>
                <a:t>volts</a:t>
              </a:r>
            </a:p>
          </p:txBody>
        </p:sp>
        <p:sp>
          <p:nvSpPr>
            <p:cNvPr id="148" name="Rectangle 45"/>
            <p:cNvSpPr>
              <a:spLocks noChangeArrowheads="1"/>
            </p:cNvSpPr>
            <p:nvPr/>
          </p:nvSpPr>
          <p:spPr bwMode="auto">
            <a:xfrm>
              <a:off x="4128" y="3216"/>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a:solidFill>
                    <a:srgbClr val="FF6FCF"/>
                  </a:solidFill>
                  <a:latin typeface="Comic Sans MS" charset="0"/>
                </a:rPr>
                <a:t>0 volts</a:t>
              </a:r>
            </a:p>
          </p:txBody>
        </p:sp>
        <p:sp>
          <p:nvSpPr>
            <p:cNvPr id="149" name="Rectangle 46"/>
            <p:cNvSpPr>
              <a:spLocks noChangeArrowheads="1"/>
            </p:cNvSpPr>
            <p:nvPr/>
          </p:nvSpPr>
          <p:spPr bwMode="auto">
            <a:xfrm>
              <a:off x="4128" y="3480"/>
              <a:ext cx="568" cy="264"/>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100"/>
                </a:lnSpc>
                <a:tabLst>
                  <a:tab pos="457200" algn="l"/>
                  <a:tab pos="914400" algn="l"/>
                  <a:tab pos="1371600" algn="l"/>
                </a:tabLst>
              </a:pPr>
              <a:r>
                <a:rPr lang="en-US" dirty="0" smtClean="0">
                  <a:solidFill>
                    <a:srgbClr val="FF6FCF"/>
                  </a:solidFill>
                  <a:latin typeface="Comic Sans MS" charset="0"/>
                </a:rPr>
                <a:t>0 </a:t>
              </a:r>
              <a:r>
                <a:rPr lang="en-US" dirty="0">
                  <a:solidFill>
                    <a:srgbClr val="FF6FCF"/>
                  </a:solidFill>
                  <a:latin typeface="Comic Sans MS" charset="0"/>
                </a:rPr>
                <a:t>volts</a:t>
              </a:r>
            </a:p>
          </p:txBody>
        </p:sp>
      </p:grpSp>
      <p:sp>
        <p:nvSpPr>
          <p:cNvPr id="150" name="TextBox 149"/>
          <p:cNvSpPr txBox="1"/>
          <p:nvPr/>
        </p:nvSpPr>
        <p:spPr>
          <a:xfrm>
            <a:off x="3522133" y="1947334"/>
            <a:ext cx="1964268" cy="646331"/>
          </a:xfrm>
          <a:prstGeom prst="rect">
            <a:avLst/>
          </a:prstGeom>
          <a:noFill/>
        </p:spPr>
        <p:txBody>
          <a:bodyPr wrap="square" rtlCol="0">
            <a:spAutoFit/>
          </a:bodyPr>
          <a:lstStyle/>
          <a:p>
            <a:pPr algn="ctr" defTabSz="457200"/>
            <a:r>
              <a:rPr lang="en-US" dirty="0" smtClean="0">
                <a:solidFill>
                  <a:prstClr val="black"/>
                </a:solidFill>
              </a:rPr>
              <a:t>Called </a:t>
            </a:r>
            <a:r>
              <a:rPr lang="en-US" i="1" dirty="0" smtClean="0">
                <a:solidFill>
                  <a:srgbClr val="0000FF"/>
                </a:solidFill>
              </a:rPr>
              <a:t>NAND gate (NOT AND)</a:t>
            </a:r>
            <a:endParaRPr lang="en-US" i="1" dirty="0">
              <a:solidFill>
                <a:srgbClr val="0000FF"/>
              </a:solidFill>
            </a:endParaRPr>
          </a:p>
        </p:txBody>
      </p:sp>
      <p:sp>
        <p:nvSpPr>
          <p:cNvPr id="152" name="TextBox 151"/>
          <p:cNvSpPr txBox="1"/>
          <p:nvPr/>
        </p:nvSpPr>
        <p:spPr>
          <a:xfrm>
            <a:off x="3522133" y="4233334"/>
            <a:ext cx="1930401" cy="646331"/>
          </a:xfrm>
          <a:prstGeom prst="rect">
            <a:avLst/>
          </a:prstGeom>
          <a:noFill/>
        </p:spPr>
        <p:txBody>
          <a:bodyPr wrap="square" rtlCol="0">
            <a:spAutoFit/>
          </a:bodyPr>
          <a:lstStyle/>
          <a:p>
            <a:pPr algn="ctr" defTabSz="457200"/>
            <a:r>
              <a:rPr lang="en-US" dirty="0" smtClean="0">
                <a:solidFill>
                  <a:prstClr val="black"/>
                </a:solidFill>
              </a:rPr>
              <a:t>Called </a:t>
            </a:r>
            <a:r>
              <a:rPr lang="en-US" i="1" dirty="0" smtClean="0">
                <a:solidFill>
                  <a:srgbClr val="0000FF"/>
                </a:solidFill>
              </a:rPr>
              <a:t>NOR gate (NOT OR)</a:t>
            </a:r>
            <a:endParaRPr lang="en-US" i="1" dirty="0">
              <a:solidFill>
                <a:srgbClr val="0000FF"/>
              </a:solidFill>
            </a:endParaRPr>
          </a:p>
        </p:txBody>
      </p:sp>
    </p:spTree>
    <p:extLst>
      <p:ext uri="{BB962C8B-B14F-4D97-AF65-F5344CB8AC3E}">
        <p14:creationId xmlns:p14="http://schemas.microsoft.com/office/powerpoint/2010/main" val="1682890110"/>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zh-CN" altLang="en-US" dirty="0" smtClean="0"/>
              <a:t>内容主要取材：</a:t>
            </a:r>
            <a:r>
              <a:rPr lang="en-US" altLang="zh-CN" dirty="0" smtClean="0"/>
              <a:t>CS61C</a:t>
            </a:r>
            <a:r>
              <a:rPr lang="zh-CN" altLang="en-US" dirty="0" smtClean="0"/>
              <a:t>的</a:t>
            </a:r>
            <a:r>
              <a:rPr lang="en-US" altLang="zh-CN" dirty="0" smtClean="0"/>
              <a:t>17</a:t>
            </a:r>
            <a:r>
              <a:rPr lang="zh-CN" altLang="en-US" dirty="0" smtClean="0"/>
              <a:t>讲、</a:t>
            </a:r>
            <a:r>
              <a:rPr lang="en-US" altLang="zh-CN" dirty="0" smtClean="0"/>
              <a:t>18</a:t>
            </a:r>
            <a:r>
              <a:rPr lang="zh-CN" altLang="en-US" dirty="0" smtClean="0"/>
              <a:t>讲</a:t>
            </a:r>
          </a:p>
          <a:p>
            <a:pPr lvl="1"/>
            <a:r>
              <a:rPr lang="en-US" altLang="zh-CN" dirty="0" smtClean="0"/>
              <a:t>http://inst.eecs.berkeley.edu/~cs61c/su12</a:t>
            </a:r>
          </a:p>
          <a:p>
            <a:r>
              <a:rPr lang="zh-CN" altLang="en-US" dirty="0"/>
              <a:t>晶体管</a:t>
            </a:r>
            <a:endParaRPr lang="en-US" altLang="zh-CN" dirty="0"/>
          </a:p>
          <a:p>
            <a:r>
              <a:rPr lang="zh-CN" altLang="en-US" dirty="0">
                <a:solidFill>
                  <a:srgbClr val="FF0000"/>
                </a:solidFill>
              </a:rPr>
              <a:t>门电路</a:t>
            </a:r>
            <a:endParaRPr lang="en-US" altLang="zh-CN" dirty="0">
              <a:solidFill>
                <a:srgbClr val="FF0000"/>
              </a:solidFill>
            </a:endParaRPr>
          </a:p>
          <a:p>
            <a:r>
              <a:rPr lang="zh-CN" altLang="en-US" dirty="0" smtClean="0"/>
              <a:t>运算</a:t>
            </a:r>
          </a:p>
        </p:txBody>
      </p:sp>
      <p:sp>
        <p:nvSpPr>
          <p:cNvPr id="20483" name="标题 2"/>
          <p:cNvSpPr>
            <a:spLocks noGrp="1"/>
          </p:cNvSpPr>
          <p:nvPr>
            <p:ph type="title"/>
          </p:nvPr>
        </p:nvSpPr>
        <p:spPr/>
        <p:txBody>
          <a:bodyPr/>
          <a:lstStyle/>
          <a:p>
            <a:pPr algn="l"/>
            <a:r>
              <a:rPr lang="zh-CN" altLang="en-US" dirty="0" smtClean="0"/>
              <a:t>提纲</a:t>
            </a:r>
          </a:p>
        </p:txBody>
      </p:sp>
    </p:spTree>
    <p:extLst>
      <p:ext uri="{BB962C8B-B14F-4D97-AF65-F5344CB8AC3E}">
        <p14:creationId xmlns:p14="http://schemas.microsoft.com/office/powerpoint/2010/main" val="32958961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5"/>
          <p:cNvSpPr>
            <a:spLocks noGrp="1"/>
          </p:cNvSpPr>
          <p:nvPr>
            <p:ph type="title"/>
          </p:nvPr>
        </p:nvSpPr>
        <p:spPr/>
        <p:txBody>
          <a:bodyPr/>
          <a:lstStyle/>
          <a:p>
            <a:pPr eaLnBrk="1" hangingPunct="1"/>
            <a:r>
              <a:rPr lang="en-US" dirty="0" smtClean="0">
                <a:solidFill>
                  <a:schemeClr val="accent1"/>
                </a:solidFill>
              </a:rPr>
              <a:t>Type of Circuits</a:t>
            </a:r>
          </a:p>
        </p:txBody>
      </p:sp>
      <p:sp>
        <p:nvSpPr>
          <p:cNvPr id="7" name="Content Placeholder 6"/>
          <p:cNvSpPr>
            <a:spLocks noGrp="1"/>
          </p:cNvSpPr>
          <p:nvPr>
            <p:ph idx="1"/>
          </p:nvPr>
        </p:nvSpPr>
        <p:spPr/>
        <p:txBody>
          <a:bodyPr rtlCol="0">
            <a:normAutofit lnSpcReduction="10000"/>
          </a:bodyPr>
          <a:lstStyle/>
          <a:p>
            <a:pPr eaLnBrk="1" fontAlgn="auto" hangingPunct="1">
              <a:spcAft>
                <a:spcPts val="0"/>
              </a:spcAft>
              <a:buFont typeface="Arial"/>
              <a:buChar char="•"/>
              <a:defRPr/>
            </a:pPr>
            <a:r>
              <a:rPr lang="en-US" i="1" dirty="0" smtClean="0">
                <a:solidFill>
                  <a:srgbClr val="000000"/>
                </a:solidFill>
                <a:ea typeface="+mn-ea"/>
                <a:cs typeface="+mn-cs"/>
              </a:rPr>
              <a:t>Synchronous Digital Systems </a:t>
            </a:r>
            <a:r>
              <a:rPr lang="en-US" dirty="0" smtClean="0">
                <a:solidFill>
                  <a:srgbClr val="000000"/>
                </a:solidFill>
                <a:ea typeface="+mn-ea"/>
                <a:cs typeface="+mn-cs"/>
              </a:rPr>
              <a:t>consist of two basic types of circuits:</a:t>
            </a:r>
          </a:p>
          <a:p>
            <a:pPr lvl="1" eaLnBrk="1" fontAlgn="auto" hangingPunct="1">
              <a:spcAft>
                <a:spcPts val="0"/>
              </a:spcAft>
              <a:buFont typeface="Arial"/>
              <a:buChar char="•"/>
              <a:defRPr/>
            </a:pPr>
            <a:r>
              <a:rPr lang="en-US" dirty="0" smtClean="0">
                <a:solidFill>
                  <a:srgbClr val="000000"/>
                </a:solidFill>
                <a:ea typeface="+mn-ea"/>
              </a:rPr>
              <a:t>Combinational Logic (CL)</a:t>
            </a:r>
          </a:p>
          <a:p>
            <a:pPr lvl="2" eaLnBrk="1" fontAlgn="auto" hangingPunct="1">
              <a:spcAft>
                <a:spcPts val="0"/>
              </a:spcAft>
              <a:buFont typeface="Arial"/>
              <a:buChar char="–"/>
              <a:defRPr/>
            </a:pPr>
            <a:r>
              <a:rPr lang="en-US" dirty="0" smtClean="0">
                <a:solidFill>
                  <a:srgbClr val="000000"/>
                </a:solidFill>
                <a:ea typeface="+mn-ea"/>
              </a:rPr>
              <a:t>Output is a function of the inputs only, not the history of its execution</a:t>
            </a:r>
          </a:p>
          <a:p>
            <a:pPr lvl="2" eaLnBrk="1" fontAlgn="auto" hangingPunct="1">
              <a:spcAft>
                <a:spcPts val="0"/>
              </a:spcAft>
              <a:buFont typeface="Arial"/>
              <a:buChar char="–"/>
              <a:defRPr/>
            </a:pPr>
            <a:r>
              <a:rPr lang="en-US" dirty="0" smtClean="0">
                <a:solidFill>
                  <a:srgbClr val="000000"/>
                </a:solidFill>
                <a:ea typeface="+mn-ea"/>
              </a:rPr>
              <a:t>e.g. circuits to add A, B (</a:t>
            </a:r>
            <a:r>
              <a:rPr lang="en-US" dirty="0" err="1" smtClean="0">
                <a:solidFill>
                  <a:srgbClr val="000000"/>
                </a:solidFill>
                <a:ea typeface="+mn-ea"/>
              </a:rPr>
              <a:t>ALUs</a:t>
            </a:r>
            <a:r>
              <a:rPr lang="en-US" dirty="0" smtClean="0">
                <a:solidFill>
                  <a:srgbClr val="000000"/>
                </a:solidFill>
                <a:ea typeface="+mn-ea"/>
              </a:rPr>
              <a:t>)</a:t>
            </a:r>
          </a:p>
          <a:p>
            <a:pPr lvl="1" eaLnBrk="1" fontAlgn="auto" hangingPunct="1">
              <a:spcAft>
                <a:spcPts val="0"/>
              </a:spcAft>
              <a:buFont typeface="Arial"/>
              <a:buChar char="•"/>
              <a:defRPr/>
            </a:pPr>
            <a:r>
              <a:rPr lang="en-US" dirty="0" smtClean="0">
                <a:solidFill>
                  <a:srgbClr val="000000"/>
                </a:solidFill>
                <a:ea typeface="+mn-ea"/>
              </a:rPr>
              <a:t>Sequential Logic (SL)</a:t>
            </a:r>
          </a:p>
          <a:p>
            <a:pPr lvl="2" eaLnBrk="1" fontAlgn="auto" hangingPunct="1">
              <a:spcAft>
                <a:spcPts val="0"/>
              </a:spcAft>
              <a:buFont typeface="Arial"/>
              <a:buChar char="•"/>
              <a:defRPr/>
            </a:pPr>
            <a:r>
              <a:rPr lang="en-US" dirty="0" smtClean="0">
                <a:solidFill>
                  <a:srgbClr val="000000"/>
                </a:solidFill>
                <a:ea typeface="+mn-ea"/>
              </a:rPr>
              <a:t>Circuits that “remember” or store information</a:t>
            </a:r>
          </a:p>
          <a:p>
            <a:pPr lvl="2" eaLnBrk="1" fontAlgn="auto" hangingPunct="1">
              <a:spcAft>
                <a:spcPts val="0"/>
              </a:spcAft>
              <a:buFont typeface="Arial"/>
              <a:buChar char="•"/>
              <a:defRPr/>
            </a:pPr>
            <a:r>
              <a:rPr lang="en-US" dirty="0" smtClean="0">
                <a:solidFill>
                  <a:srgbClr val="000000"/>
                </a:solidFill>
              </a:rPr>
              <a:t>a</a:t>
            </a:r>
            <a:r>
              <a:rPr lang="en-US" dirty="0" smtClean="0">
                <a:solidFill>
                  <a:srgbClr val="000000"/>
                </a:solidFill>
                <a:ea typeface="+mn-ea"/>
              </a:rPr>
              <a:t>.k.a. “State Elements”</a:t>
            </a:r>
          </a:p>
          <a:p>
            <a:pPr lvl="2" eaLnBrk="1" fontAlgn="auto" hangingPunct="1">
              <a:spcAft>
                <a:spcPts val="0"/>
              </a:spcAft>
              <a:buFont typeface="Arial"/>
              <a:buChar char="•"/>
              <a:defRPr/>
            </a:pPr>
            <a:r>
              <a:rPr lang="en-US" dirty="0" smtClean="0">
                <a:solidFill>
                  <a:srgbClr val="000000"/>
                </a:solidFill>
              </a:rPr>
              <a:t>e</a:t>
            </a:r>
            <a:r>
              <a:rPr lang="en-US" dirty="0" smtClean="0">
                <a:solidFill>
                  <a:srgbClr val="000000"/>
                </a:solidFill>
                <a:ea typeface="+mn-ea"/>
              </a:rPr>
              <a:t>.g. memory and registers (Registers)</a:t>
            </a:r>
          </a:p>
        </p:txBody>
      </p:sp>
      <p:sp>
        <p:nvSpPr>
          <p:cNvPr id="3" name="Date Placeholder 2"/>
          <p:cNvSpPr>
            <a:spLocks noGrp="1"/>
          </p:cNvSpPr>
          <p:nvPr>
            <p:ph type="dt" sz="half" idx="10"/>
          </p:nvPr>
        </p:nvSpPr>
        <p:spPr/>
        <p:txBody>
          <a:bodyPr/>
          <a:lstStyle/>
          <a:p>
            <a:pPr>
              <a:defRPr/>
            </a:pPr>
            <a:r>
              <a:rPr lang="en-US" smtClean="0">
                <a:solidFill>
                  <a:prstClr val="black">
                    <a:tint val="75000"/>
                  </a:prstClr>
                </a:solidFill>
              </a:rPr>
              <a:t>7/18/2012</a:t>
            </a: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r>
              <a:rPr lang="en-US" smtClean="0">
                <a:solidFill>
                  <a:prstClr val="black">
                    <a:tint val="75000"/>
                  </a:prstClr>
                </a:solidFill>
              </a:rPr>
              <a:t>Summer 2012 -- Lecture #18</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8868D7DF-525F-7D46-885E-65CB5685D7BE}" type="slidenum">
              <a:rPr lang="en-US">
                <a:solidFill>
                  <a:prstClr val="black">
                    <a:tint val="75000"/>
                  </a:prstClr>
                </a:solidFill>
              </a:rPr>
              <a:pPr>
                <a:defRPr/>
              </a:pPr>
              <a:t>18</a:t>
            </a:fld>
            <a:endParaRPr lang="en-US">
              <a:solidFill>
                <a:prstClr val="black">
                  <a:tint val="75000"/>
                </a:prstClr>
              </a:solidFill>
            </a:endParaRPr>
          </a:p>
        </p:txBody>
      </p:sp>
      <p:sp>
        <p:nvSpPr>
          <p:cNvPr id="8" name="Rectangle 7"/>
          <p:cNvSpPr/>
          <p:nvPr/>
        </p:nvSpPr>
        <p:spPr>
          <a:xfrm>
            <a:off x="457200" y="2552700"/>
            <a:ext cx="8229600" cy="16002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83945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Truth Tables</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lstStyle/>
          <a:p>
            <a:r>
              <a:rPr lang="en-US" dirty="0" smtClean="0"/>
              <a:t>Table that relates the inputs to a CL circuit to its output</a:t>
            </a:r>
          </a:p>
          <a:p>
            <a:pPr lvl="1"/>
            <a:r>
              <a:rPr lang="en-US" dirty="0" smtClean="0"/>
              <a:t>Output </a:t>
            </a:r>
            <a:r>
              <a:rPr lang="en-US" i="1" dirty="0" smtClean="0"/>
              <a:t>only</a:t>
            </a:r>
            <a:r>
              <a:rPr lang="en-US" dirty="0" smtClean="0"/>
              <a:t> depends on current inputs</a:t>
            </a:r>
          </a:p>
          <a:p>
            <a:pPr lvl="1"/>
            <a:r>
              <a:rPr lang="en-US" dirty="0" smtClean="0"/>
              <a:t>Use abstraction of 0/1 instead of source/ground</a:t>
            </a:r>
          </a:p>
          <a:p>
            <a:pPr lvl="1"/>
            <a:r>
              <a:rPr lang="en-US" dirty="0" smtClean="0"/>
              <a:t>Shows output for </a:t>
            </a:r>
            <a:r>
              <a:rPr lang="en-US" i="1" dirty="0" smtClean="0"/>
              <a:t>every</a:t>
            </a:r>
            <a:r>
              <a:rPr lang="en-US" dirty="0" smtClean="0"/>
              <a:t> possible combination of inputs</a:t>
            </a:r>
          </a:p>
          <a:p>
            <a:r>
              <a:rPr lang="en-US" dirty="0" smtClean="0"/>
              <a:t>How big?</a:t>
            </a:r>
          </a:p>
          <a:p>
            <a:pPr lvl="1"/>
            <a:r>
              <a:rPr lang="en-US" dirty="0" smtClean="0"/>
              <a:t>0 or 1 for each of N inputs</a:t>
            </a:r>
            <a:endParaRPr lang="en-US" dirty="0">
              <a:solidFill>
                <a:srgbClr val="FF0000"/>
              </a:solidFill>
            </a:endParaRPr>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19</a:t>
            </a:fld>
            <a:endParaRPr lang="en-US" dirty="0">
              <a:solidFill>
                <a:prstClr val="black">
                  <a:tint val="75000"/>
                </a:prstClr>
              </a:solidFill>
            </a:endParaRPr>
          </a:p>
        </p:txBody>
      </p:sp>
      <p:sp>
        <p:nvSpPr>
          <p:cNvPr id="7" name="TextBox 6"/>
          <p:cNvSpPr txBox="1"/>
          <p:nvPr/>
        </p:nvSpPr>
        <p:spPr>
          <a:xfrm>
            <a:off x="4930814" y="5208609"/>
            <a:ext cx="1887953" cy="523220"/>
          </a:xfrm>
          <a:prstGeom prst="rect">
            <a:avLst/>
          </a:prstGeom>
          <a:noFill/>
        </p:spPr>
        <p:txBody>
          <a:bodyPr wrap="none" rtlCol="0">
            <a:spAutoFit/>
          </a:bodyPr>
          <a:lstStyle/>
          <a:p>
            <a:pPr defTabSz="457200"/>
            <a:r>
              <a:rPr lang="en-US" sz="2800" dirty="0" smtClean="0">
                <a:solidFill>
                  <a:prstClr val="black"/>
                </a:solidFill>
              </a:rPr>
              <a:t>, so </a:t>
            </a:r>
            <a:r>
              <a:rPr lang="en-US" sz="2800" dirty="0" smtClean="0">
                <a:solidFill>
                  <a:srgbClr val="FF0000"/>
                </a:solidFill>
              </a:rPr>
              <a:t>2</a:t>
            </a:r>
            <a:r>
              <a:rPr lang="en-US" sz="2800" baseline="30000" dirty="0" smtClean="0">
                <a:solidFill>
                  <a:srgbClr val="FF0000"/>
                </a:solidFill>
              </a:rPr>
              <a:t>N</a:t>
            </a:r>
            <a:r>
              <a:rPr lang="en-US" sz="2800" dirty="0" smtClean="0">
                <a:solidFill>
                  <a:srgbClr val="FF0000"/>
                </a:solidFill>
              </a:rPr>
              <a:t> rows</a:t>
            </a:r>
            <a:endParaRPr lang="en-US" sz="2800" dirty="0">
              <a:solidFill>
                <a:prstClr val="black"/>
              </a:solidFill>
            </a:endParaRPr>
          </a:p>
        </p:txBody>
      </p:sp>
    </p:spTree>
    <p:extLst>
      <p:ext uri="{BB962C8B-B14F-4D97-AF65-F5344CB8AC3E}">
        <p14:creationId xmlns:p14="http://schemas.microsoft.com/office/powerpoint/2010/main" val="44812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zh-CN" altLang="en-US" dirty="0" smtClean="0">
                <a:solidFill>
                  <a:srgbClr val="FF0000"/>
                </a:solidFill>
              </a:rPr>
              <a:t>内容主要取材：</a:t>
            </a:r>
            <a:r>
              <a:rPr lang="en-US" altLang="zh-CN" dirty="0" smtClean="0">
                <a:solidFill>
                  <a:srgbClr val="FF0000"/>
                </a:solidFill>
              </a:rPr>
              <a:t>CS61C</a:t>
            </a:r>
            <a:r>
              <a:rPr lang="zh-CN" altLang="en-US" dirty="0" smtClean="0">
                <a:solidFill>
                  <a:srgbClr val="FF0000"/>
                </a:solidFill>
              </a:rPr>
              <a:t>的</a:t>
            </a:r>
            <a:r>
              <a:rPr lang="en-US" altLang="zh-CN" dirty="0" smtClean="0">
                <a:solidFill>
                  <a:srgbClr val="FF0000"/>
                </a:solidFill>
              </a:rPr>
              <a:t>17</a:t>
            </a:r>
            <a:r>
              <a:rPr lang="zh-CN" altLang="en-US" dirty="0" smtClean="0">
                <a:solidFill>
                  <a:srgbClr val="FF0000"/>
                </a:solidFill>
              </a:rPr>
              <a:t>讲、</a:t>
            </a:r>
            <a:r>
              <a:rPr lang="en-US" altLang="zh-CN" dirty="0" smtClean="0">
                <a:solidFill>
                  <a:srgbClr val="FF0000"/>
                </a:solidFill>
              </a:rPr>
              <a:t>18</a:t>
            </a:r>
            <a:r>
              <a:rPr lang="zh-CN" altLang="en-US" dirty="0" smtClean="0">
                <a:solidFill>
                  <a:srgbClr val="FF0000"/>
                </a:solidFill>
              </a:rPr>
              <a:t>讲</a:t>
            </a:r>
          </a:p>
          <a:p>
            <a:pPr lvl="1"/>
            <a:r>
              <a:rPr lang="en-US" altLang="zh-CN" dirty="0" smtClean="0"/>
              <a:t>http://inst.eecs.berkeley.edu/~cs61c/su12</a:t>
            </a:r>
          </a:p>
          <a:p>
            <a:r>
              <a:rPr lang="zh-CN" altLang="en-US" dirty="0" smtClean="0"/>
              <a:t>晶体管</a:t>
            </a:r>
            <a:endParaRPr lang="en-US" altLang="zh-CN" dirty="0"/>
          </a:p>
          <a:p>
            <a:r>
              <a:rPr lang="zh-CN" altLang="en-US" dirty="0"/>
              <a:t>门电路</a:t>
            </a:r>
            <a:endParaRPr lang="en-US" altLang="zh-CN" dirty="0"/>
          </a:p>
          <a:p>
            <a:r>
              <a:rPr lang="zh-CN" altLang="en-US" dirty="0" smtClean="0"/>
              <a:t>运算</a:t>
            </a:r>
          </a:p>
        </p:txBody>
      </p:sp>
      <p:sp>
        <p:nvSpPr>
          <p:cNvPr id="20483" name="标题 2"/>
          <p:cNvSpPr>
            <a:spLocks noGrp="1"/>
          </p:cNvSpPr>
          <p:nvPr>
            <p:ph type="title"/>
          </p:nvPr>
        </p:nvSpPr>
        <p:spPr/>
        <p:txBody>
          <a:bodyPr/>
          <a:lstStyle/>
          <a:p>
            <a:pPr algn="l"/>
            <a:r>
              <a:rPr lang="zh-CN" altLang="en-US" dirty="0" smtClean="0"/>
              <a:t>提纲</a:t>
            </a:r>
          </a:p>
        </p:txBody>
      </p:sp>
    </p:spTree>
    <p:extLst>
      <p:ext uri="{BB962C8B-B14F-4D97-AF65-F5344CB8AC3E}">
        <p14:creationId xmlns:p14="http://schemas.microsoft.com/office/powerpoint/2010/main" val="1519698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4638"/>
            <a:ext cx="4148138" cy="1143000"/>
          </a:xfrm>
        </p:spPr>
        <p:txBody>
          <a:bodyPr/>
          <a:lstStyle/>
          <a:p>
            <a:r>
              <a:rPr lang="en-US" dirty="0" smtClean="0">
                <a:solidFill>
                  <a:schemeClr val="accent1"/>
                </a:solidFill>
              </a:rPr>
              <a:t>CL: General Form</a:t>
            </a:r>
          </a:p>
        </p:txBody>
      </p:sp>
      <p:sp>
        <p:nvSpPr>
          <p:cNvPr id="6" name="Date Placeholder 5"/>
          <p:cNvSpPr>
            <a:spLocks noGrp="1"/>
          </p:cNvSpPr>
          <p:nvPr>
            <p:ph type="dt" sz="half" idx="10"/>
          </p:nvPr>
        </p:nvSpPr>
        <p:spPr/>
        <p:txBody>
          <a:bodyPr/>
          <a:lstStyle/>
          <a:p>
            <a:pPr>
              <a:defRPr/>
            </a:pPr>
            <a:r>
              <a:rPr lang="en-US" smtClean="0">
                <a:solidFill>
                  <a:prstClr val="black">
                    <a:tint val="75000"/>
                  </a:prstClr>
                </a:solidFill>
              </a:rPr>
              <a:t>7/18/2012</a:t>
            </a:r>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r>
              <a:rPr lang="en-US" smtClean="0">
                <a:solidFill>
                  <a:prstClr val="black">
                    <a:tint val="75000"/>
                  </a:prstClr>
                </a:solidFill>
              </a:rPr>
              <a:t>Summer 2012 -- Lecture #18</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B73DE936-3E13-6145-AC22-4683092FF079}" type="slidenum">
              <a:rPr lang="en-US" smtClean="0">
                <a:solidFill>
                  <a:prstClr val="black">
                    <a:tint val="75000"/>
                  </a:prstClr>
                </a:solidFill>
              </a:rPr>
              <a:pPr>
                <a:defRPr/>
              </a:pPr>
              <a:t>20</a:t>
            </a:fld>
            <a:endParaRPr lang="en-US">
              <a:solidFill>
                <a:prstClr val="black">
                  <a:tint val="75000"/>
                </a:prstClr>
              </a:solidFill>
            </a:endParaRPr>
          </a:p>
        </p:txBody>
      </p:sp>
      <p:pic>
        <p:nvPicPr>
          <p:cNvPr id="46086" name="Picture 4"/>
          <p:cNvPicPr>
            <a:picLocks noChangeAspect="1" noChangeArrowheads="1"/>
          </p:cNvPicPr>
          <p:nvPr/>
        </p:nvPicPr>
        <p:blipFill>
          <a:blip r:embed="rId2"/>
          <a:srcRect l="2541"/>
          <a:stretch>
            <a:fillRect/>
          </a:stretch>
        </p:blipFill>
        <p:spPr bwMode="auto">
          <a:xfrm>
            <a:off x="5795963" y="525463"/>
            <a:ext cx="3170237" cy="5867400"/>
          </a:xfrm>
          <a:prstGeom prst="rect">
            <a:avLst/>
          </a:prstGeom>
          <a:noFill/>
          <a:ln w="9525">
            <a:noFill/>
            <a:miter lim="800000"/>
            <a:headEnd/>
            <a:tailEnd/>
          </a:ln>
        </p:spPr>
      </p:pic>
      <p:grpSp>
        <p:nvGrpSpPr>
          <p:cNvPr id="27" name="Group 26"/>
          <p:cNvGrpSpPr/>
          <p:nvPr/>
        </p:nvGrpSpPr>
        <p:grpSpPr>
          <a:xfrm>
            <a:off x="812800" y="1645920"/>
            <a:ext cx="4351338" cy="2641600"/>
            <a:chOff x="812800" y="1930400"/>
            <a:chExt cx="4351338" cy="2641600"/>
          </a:xfrm>
        </p:grpSpPr>
        <p:sp>
          <p:nvSpPr>
            <p:cNvPr id="9" name="Rectangle 8"/>
            <p:cNvSpPr/>
            <p:nvPr/>
          </p:nvSpPr>
          <p:spPr>
            <a:xfrm>
              <a:off x="1709738" y="1963738"/>
              <a:ext cx="2540000" cy="26082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US" sz="4000" dirty="0">
                  <a:solidFill>
                    <a:prstClr val="black"/>
                  </a:solidFill>
                </a:rPr>
                <a:t>F</a:t>
              </a:r>
            </a:p>
          </p:txBody>
        </p:sp>
        <p:cxnSp>
          <p:nvCxnSpPr>
            <p:cNvPr id="14" name="Straight Arrow Connector 13"/>
            <p:cNvCxnSpPr/>
            <p:nvPr/>
          </p:nvCxnSpPr>
          <p:spPr>
            <a:xfrm>
              <a:off x="4267200" y="3302000"/>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830263" y="2438400"/>
              <a:ext cx="896937"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812800" y="2979738"/>
              <a:ext cx="896938" cy="15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830263" y="3573463"/>
              <a:ext cx="896937" cy="15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812800" y="4114800"/>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06938" y="2811463"/>
              <a:ext cx="365125" cy="522287"/>
            </a:xfrm>
            <a:prstGeom prst="rect">
              <a:avLst/>
            </a:prstGeom>
            <a:noFill/>
          </p:spPr>
          <p:txBody>
            <a:bodyPr wrap="none">
              <a:spAutoFit/>
            </a:bodyPr>
            <a:lstStyle/>
            <a:p>
              <a:pPr defTabSz="457200">
                <a:defRPr/>
              </a:pPr>
              <a:r>
                <a:rPr lang="en-US" sz="2800" dirty="0">
                  <a:solidFill>
                    <a:prstClr val="black"/>
                  </a:solidFill>
                </a:rPr>
                <a:t>Y</a:t>
              </a:r>
            </a:p>
          </p:txBody>
        </p:sp>
        <p:sp>
          <p:nvSpPr>
            <p:cNvPr id="21" name="TextBox 20"/>
            <p:cNvSpPr txBox="1"/>
            <p:nvPr/>
          </p:nvSpPr>
          <p:spPr>
            <a:xfrm>
              <a:off x="830263" y="1930400"/>
              <a:ext cx="392112" cy="523875"/>
            </a:xfrm>
            <a:prstGeom prst="rect">
              <a:avLst/>
            </a:prstGeom>
            <a:noFill/>
          </p:spPr>
          <p:txBody>
            <a:bodyPr wrap="none">
              <a:spAutoFit/>
            </a:bodyPr>
            <a:lstStyle/>
            <a:p>
              <a:pPr defTabSz="457200">
                <a:defRPr/>
              </a:pPr>
              <a:r>
                <a:rPr lang="en-US" sz="2800" dirty="0">
                  <a:solidFill>
                    <a:prstClr val="black"/>
                  </a:solidFill>
                </a:rPr>
                <a:t>A</a:t>
              </a:r>
            </a:p>
          </p:txBody>
        </p:sp>
        <p:sp>
          <p:nvSpPr>
            <p:cNvPr id="22" name="TextBox 21"/>
            <p:cNvSpPr txBox="1"/>
            <p:nvPr/>
          </p:nvSpPr>
          <p:spPr>
            <a:xfrm>
              <a:off x="830263" y="2455863"/>
              <a:ext cx="392112" cy="522287"/>
            </a:xfrm>
            <a:prstGeom prst="rect">
              <a:avLst/>
            </a:prstGeom>
            <a:noFill/>
          </p:spPr>
          <p:txBody>
            <a:bodyPr wrap="none">
              <a:spAutoFit/>
            </a:bodyPr>
            <a:lstStyle/>
            <a:p>
              <a:pPr defTabSz="457200">
                <a:defRPr/>
              </a:pPr>
              <a:r>
                <a:rPr lang="en-US" sz="2800" dirty="0">
                  <a:solidFill>
                    <a:prstClr val="black"/>
                  </a:solidFill>
                </a:rPr>
                <a:t>B</a:t>
              </a:r>
            </a:p>
          </p:txBody>
        </p:sp>
        <p:sp>
          <p:nvSpPr>
            <p:cNvPr id="23" name="TextBox 22"/>
            <p:cNvSpPr txBox="1"/>
            <p:nvPr/>
          </p:nvSpPr>
          <p:spPr>
            <a:xfrm>
              <a:off x="830263" y="3030538"/>
              <a:ext cx="376237" cy="523875"/>
            </a:xfrm>
            <a:prstGeom prst="rect">
              <a:avLst/>
            </a:prstGeom>
            <a:noFill/>
          </p:spPr>
          <p:txBody>
            <a:bodyPr wrap="none">
              <a:spAutoFit/>
            </a:bodyPr>
            <a:lstStyle/>
            <a:p>
              <a:pPr defTabSz="457200">
                <a:defRPr/>
              </a:pPr>
              <a:r>
                <a:rPr lang="en-US" sz="2800" dirty="0">
                  <a:solidFill>
                    <a:prstClr val="black"/>
                  </a:solidFill>
                </a:rPr>
                <a:t>C</a:t>
              </a:r>
            </a:p>
          </p:txBody>
        </p:sp>
        <p:sp>
          <p:nvSpPr>
            <p:cNvPr id="24" name="TextBox 23"/>
            <p:cNvSpPr txBox="1"/>
            <p:nvPr/>
          </p:nvSpPr>
          <p:spPr>
            <a:xfrm>
              <a:off x="830263" y="3556000"/>
              <a:ext cx="404812" cy="523875"/>
            </a:xfrm>
            <a:prstGeom prst="rect">
              <a:avLst/>
            </a:prstGeom>
            <a:noFill/>
          </p:spPr>
          <p:txBody>
            <a:bodyPr wrap="none">
              <a:spAutoFit/>
            </a:bodyPr>
            <a:lstStyle/>
            <a:p>
              <a:pPr defTabSz="457200">
                <a:defRPr/>
              </a:pPr>
              <a:r>
                <a:rPr lang="en-US" sz="2800" dirty="0">
                  <a:solidFill>
                    <a:prstClr val="black"/>
                  </a:solidFill>
                </a:rPr>
                <a:t>D</a:t>
              </a:r>
            </a:p>
          </p:txBody>
        </p:sp>
      </p:grpSp>
      <p:sp>
        <p:nvSpPr>
          <p:cNvPr id="46098" name="TextBox 24"/>
          <p:cNvSpPr txBox="1">
            <a:spLocks noChangeArrowheads="1"/>
          </p:cNvSpPr>
          <p:nvPr/>
        </p:nvSpPr>
        <p:spPr bwMode="auto">
          <a:xfrm>
            <a:off x="5875338" y="3217863"/>
            <a:ext cx="312737" cy="400050"/>
          </a:xfrm>
          <a:prstGeom prst="rect">
            <a:avLst/>
          </a:prstGeom>
          <a:solidFill>
            <a:schemeClr val="bg1"/>
          </a:solidFill>
          <a:ln w="9525">
            <a:noFill/>
            <a:miter lim="800000"/>
            <a:headEnd/>
            <a:tailEnd/>
          </a:ln>
        </p:spPr>
        <p:txBody>
          <a:bodyPr wrap="none">
            <a:prstTxWarp prst="textNoShape">
              <a:avLst/>
            </a:prstTxWarp>
            <a:spAutoFit/>
          </a:bodyPr>
          <a:lstStyle/>
          <a:p>
            <a:pPr defTabSz="457200"/>
            <a:r>
              <a:rPr lang="en-US" sz="2000">
                <a:solidFill>
                  <a:prstClr val="black"/>
                </a:solidFill>
                <a:latin typeface="Times" charset="0"/>
                <a:ea typeface="Times" charset="0"/>
                <a:cs typeface="Times" charset="0"/>
              </a:rPr>
              <a:t>0</a:t>
            </a:r>
          </a:p>
        </p:txBody>
      </p:sp>
      <p:sp>
        <p:nvSpPr>
          <p:cNvPr id="25" name="TextBox 24"/>
          <p:cNvSpPr txBox="1"/>
          <p:nvPr/>
        </p:nvSpPr>
        <p:spPr>
          <a:xfrm>
            <a:off x="457200" y="4389120"/>
            <a:ext cx="5029200" cy="954107"/>
          </a:xfrm>
          <a:prstGeom prst="rect">
            <a:avLst/>
          </a:prstGeom>
          <a:noFill/>
        </p:spPr>
        <p:txBody>
          <a:bodyPr wrap="square" rtlCol="0">
            <a:spAutoFit/>
          </a:bodyPr>
          <a:lstStyle/>
          <a:p>
            <a:pPr defTabSz="457200"/>
            <a:r>
              <a:rPr lang="en-US" sz="2800" dirty="0" smtClean="0">
                <a:solidFill>
                  <a:prstClr val="black"/>
                </a:solidFill>
              </a:rPr>
              <a:t>If N inputs, how many distinct functions F do we have? </a:t>
            </a:r>
          </a:p>
        </p:txBody>
      </p:sp>
      <p:sp>
        <p:nvSpPr>
          <p:cNvPr id="26" name="TextBox 25"/>
          <p:cNvSpPr txBox="1"/>
          <p:nvPr/>
        </p:nvSpPr>
        <p:spPr>
          <a:xfrm>
            <a:off x="457200" y="5394960"/>
            <a:ext cx="5257800" cy="1097280"/>
          </a:xfrm>
          <a:prstGeom prst="rect">
            <a:avLst/>
          </a:prstGeom>
          <a:noFill/>
        </p:spPr>
        <p:txBody>
          <a:bodyPr wrap="square" rtlCol="0">
            <a:spAutoFit/>
          </a:bodyPr>
          <a:lstStyle/>
          <a:p>
            <a:pPr defTabSz="457200"/>
            <a:r>
              <a:rPr lang="en-US" sz="2800" dirty="0" smtClean="0">
                <a:solidFill>
                  <a:prstClr val="black"/>
                </a:solidFill>
              </a:rPr>
              <a:t>Function maps each row to 0 or 1, so </a:t>
            </a:r>
            <a:r>
              <a:rPr lang="en-US" sz="2800" dirty="0" smtClean="0">
                <a:solidFill>
                  <a:srgbClr val="FF0000"/>
                </a:solidFill>
              </a:rPr>
              <a:t>2^(2</a:t>
            </a:r>
            <a:r>
              <a:rPr lang="en-US" sz="2800" baseline="30000" dirty="0" smtClean="0">
                <a:solidFill>
                  <a:srgbClr val="FF0000"/>
                </a:solidFill>
              </a:rPr>
              <a:t>N</a:t>
            </a:r>
            <a:r>
              <a:rPr lang="en-US" sz="2800" dirty="0" smtClean="0">
                <a:solidFill>
                  <a:srgbClr val="FF0000"/>
                </a:solidFill>
              </a:rPr>
              <a:t>) possible functions</a:t>
            </a:r>
            <a:endParaRPr lang="en-US" sz="2800" dirty="0" smtClean="0">
              <a:solidFill>
                <a:prstClr val="black"/>
              </a:solidFill>
            </a:endParaRPr>
          </a:p>
          <a:p>
            <a:pPr defTabSz="457200"/>
            <a:endParaRPr lang="en-US" sz="2400" dirty="0">
              <a:solidFill>
                <a:prstClr val="black"/>
              </a:solidFill>
            </a:endParaRPr>
          </a:p>
        </p:txBody>
      </p:sp>
    </p:spTree>
    <p:extLst>
      <p:ext uri="{BB962C8B-B14F-4D97-AF65-F5344CB8AC3E}">
        <p14:creationId xmlns:p14="http://schemas.microsoft.com/office/powerpoint/2010/main" val="355051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4320"/>
            <a:ext cx="8229600" cy="1143000"/>
          </a:xfrm>
        </p:spPr>
        <p:txBody>
          <a:bodyPr>
            <a:normAutofit/>
          </a:bodyPr>
          <a:lstStyle/>
          <a:p>
            <a:r>
              <a:rPr lang="en-US" dirty="0" smtClean="0">
                <a:solidFill>
                  <a:schemeClr val="accent1"/>
                </a:solidFill>
              </a:rPr>
              <a:t>CL: Multiple Outputs</a:t>
            </a:r>
          </a:p>
        </p:txBody>
      </p:sp>
      <p:sp>
        <p:nvSpPr>
          <p:cNvPr id="6" name="Date Placeholder 5"/>
          <p:cNvSpPr>
            <a:spLocks noGrp="1"/>
          </p:cNvSpPr>
          <p:nvPr>
            <p:ph type="dt" sz="half" idx="10"/>
          </p:nvPr>
        </p:nvSpPr>
        <p:spPr/>
        <p:txBody>
          <a:bodyPr/>
          <a:lstStyle/>
          <a:p>
            <a:pPr>
              <a:defRPr/>
            </a:pPr>
            <a:r>
              <a:rPr lang="en-US" smtClean="0">
                <a:solidFill>
                  <a:prstClr val="black">
                    <a:tint val="75000"/>
                  </a:prstClr>
                </a:solidFill>
              </a:rPr>
              <a:t>7/18/2012</a:t>
            </a:r>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r>
              <a:rPr lang="en-US" smtClean="0">
                <a:solidFill>
                  <a:prstClr val="black">
                    <a:tint val="75000"/>
                  </a:prstClr>
                </a:solidFill>
              </a:rPr>
              <a:t>Summer 2012 -- Lecture #18</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B73DE936-3E13-6145-AC22-4683092FF079}" type="slidenum">
              <a:rPr lang="en-US" smtClean="0">
                <a:solidFill>
                  <a:prstClr val="black">
                    <a:tint val="75000"/>
                  </a:prstClr>
                </a:solidFill>
              </a:rPr>
              <a:pPr>
                <a:defRPr/>
              </a:pPr>
              <a:t>21</a:t>
            </a:fld>
            <a:endParaRPr lang="en-US">
              <a:solidFill>
                <a:prstClr val="black">
                  <a:tint val="75000"/>
                </a:prstClr>
              </a:solidFill>
            </a:endParaRPr>
          </a:p>
        </p:txBody>
      </p:sp>
      <p:sp>
        <p:nvSpPr>
          <p:cNvPr id="25" name="TextBox 24"/>
          <p:cNvSpPr txBox="1"/>
          <p:nvPr/>
        </p:nvSpPr>
        <p:spPr>
          <a:xfrm>
            <a:off x="457200" y="4572000"/>
            <a:ext cx="8229600" cy="1938992"/>
          </a:xfrm>
          <a:prstGeom prst="rect">
            <a:avLst/>
          </a:prstGeom>
          <a:noFill/>
        </p:spPr>
        <p:txBody>
          <a:bodyPr wrap="square" rtlCol="0">
            <a:spAutoFit/>
          </a:bodyPr>
          <a:lstStyle/>
          <a:p>
            <a:pPr defTabSz="457200">
              <a:buFont typeface="Arial" pitchFamily="34" charset="0"/>
              <a:buChar char="•"/>
            </a:pPr>
            <a:r>
              <a:rPr lang="en-US" sz="3200" dirty="0" smtClean="0">
                <a:solidFill>
                  <a:prstClr val="black"/>
                </a:solidFill>
              </a:rPr>
              <a:t>  For 3 outputs, just three separate functions: </a:t>
            </a:r>
            <a:br>
              <a:rPr lang="en-US" sz="3200" dirty="0" smtClean="0">
                <a:solidFill>
                  <a:prstClr val="black"/>
                </a:solidFill>
              </a:rPr>
            </a:br>
            <a:r>
              <a:rPr lang="en-US" sz="3200" dirty="0" smtClean="0">
                <a:solidFill>
                  <a:prstClr val="black"/>
                </a:solidFill>
              </a:rPr>
              <a:t>    X(A,B,C,D), Y(A,B,C,D), and Z(A,B,C,D)</a:t>
            </a:r>
          </a:p>
          <a:p>
            <a:pPr lvl="1" defTabSz="457200">
              <a:buFont typeface="Calibri" pitchFamily="34" charset="0"/>
              <a:buChar char="–"/>
            </a:pPr>
            <a:r>
              <a:rPr lang="en-US" sz="2800" dirty="0" smtClean="0">
                <a:solidFill>
                  <a:prstClr val="black"/>
                </a:solidFill>
              </a:rPr>
              <a:t> Can show functions in separate columns without </a:t>
            </a:r>
            <a:br>
              <a:rPr lang="en-US" sz="2800" dirty="0" smtClean="0">
                <a:solidFill>
                  <a:prstClr val="black"/>
                </a:solidFill>
              </a:rPr>
            </a:br>
            <a:r>
              <a:rPr lang="en-US" sz="2800" dirty="0" smtClean="0">
                <a:solidFill>
                  <a:prstClr val="black"/>
                </a:solidFill>
              </a:rPr>
              <a:t>   adding any rows!</a:t>
            </a:r>
          </a:p>
        </p:txBody>
      </p:sp>
      <p:grpSp>
        <p:nvGrpSpPr>
          <p:cNvPr id="48" name="Group 47"/>
          <p:cNvGrpSpPr/>
          <p:nvPr/>
        </p:nvGrpSpPr>
        <p:grpSpPr>
          <a:xfrm>
            <a:off x="2377440" y="1737360"/>
            <a:ext cx="4353370" cy="2641600"/>
            <a:chOff x="2377440" y="1645920"/>
            <a:chExt cx="4353370" cy="2641600"/>
          </a:xfrm>
        </p:grpSpPr>
        <p:sp>
          <p:nvSpPr>
            <p:cNvPr id="31" name="Rectangle 30"/>
            <p:cNvSpPr/>
            <p:nvPr/>
          </p:nvSpPr>
          <p:spPr>
            <a:xfrm>
              <a:off x="3274378" y="1679258"/>
              <a:ext cx="2540000" cy="26082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US" sz="4000" dirty="0">
                  <a:solidFill>
                    <a:prstClr val="black"/>
                  </a:solidFill>
                </a:rPr>
                <a:t>F</a:t>
              </a:r>
            </a:p>
          </p:txBody>
        </p:sp>
        <p:cxnSp>
          <p:nvCxnSpPr>
            <p:cNvPr id="32" name="Straight Arrow Connector 31"/>
            <p:cNvCxnSpPr/>
            <p:nvPr/>
          </p:nvCxnSpPr>
          <p:spPr>
            <a:xfrm>
              <a:off x="5831840" y="3017520"/>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2394903" y="2153920"/>
              <a:ext cx="896937"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377440" y="2695258"/>
              <a:ext cx="896938" cy="15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2394903" y="3288983"/>
              <a:ext cx="896937" cy="15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2377440" y="3830320"/>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6271578" y="2526983"/>
              <a:ext cx="365125" cy="522287"/>
            </a:xfrm>
            <a:prstGeom prst="rect">
              <a:avLst/>
            </a:prstGeom>
            <a:noFill/>
          </p:spPr>
          <p:txBody>
            <a:bodyPr wrap="none">
              <a:spAutoFit/>
            </a:bodyPr>
            <a:lstStyle/>
            <a:p>
              <a:pPr defTabSz="457200">
                <a:defRPr/>
              </a:pPr>
              <a:r>
                <a:rPr lang="en-US" sz="2800" dirty="0">
                  <a:solidFill>
                    <a:prstClr val="black"/>
                  </a:solidFill>
                </a:rPr>
                <a:t>Y</a:t>
              </a:r>
            </a:p>
          </p:txBody>
        </p:sp>
        <p:sp>
          <p:nvSpPr>
            <p:cNvPr id="38" name="TextBox 37"/>
            <p:cNvSpPr txBox="1"/>
            <p:nvPr/>
          </p:nvSpPr>
          <p:spPr>
            <a:xfrm>
              <a:off x="2394903" y="1645920"/>
              <a:ext cx="392112" cy="523875"/>
            </a:xfrm>
            <a:prstGeom prst="rect">
              <a:avLst/>
            </a:prstGeom>
            <a:noFill/>
          </p:spPr>
          <p:txBody>
            <a:bodyPr wrap="none">
              <a:spAutoFit/>
            </a:bodyPr>
            <a:lstStyle/>
            <a:p>
              <a:pPr defTabSz="457200">
                <a:defRPr/>
              </a:pPr>
              <a:r>
                <a:rPr lang="en-US" sz="2800" dirty="0">
                  <a:solidFill>
                    <a:prstClr val="black"/>
                  </a:solidFill>
                </a:rPr>
                <a:t>A</a:t>
              </a:r>
            </a:p>
          </p:txBody>
        </p:sp>
        <p:sp>
          <p:nvSpPr>
            <p:cNvPr id="39" name="TextBox 38"/>
            <p:cNvSpPr txBox="1"/>
            <p:nvPr/>
          </p:nvSpPr>
          <p:spPr>
            <a:xfrm>
              <a:off x="2394903" y="2171383"/>
              <a:ext cx="392112" cy="522287"/>
            </a:xfrm>
            <a:prstGeom prst="rect">
              <a:avLst/>
            </a:prstGeom>
            <a:noFill/>
          </p:spPr>
          <p:txBody>
            <a:bodyPr wrap="none">
              <a:spAutoFit/>
            </a:bodyPr>
            <a:lstStyle/>
            <a:p>
              <a:pPr defTabSz="457200">
                <a:defRPr/>
              </a:pPr>
              <a:r>
                <a:rPr lang="en-US" sz="2800" dirty="0">
                  <a:solidFill>
                    <a:prstClr val="black"/>
                  </a:solidFill>
                </a:rPr>
                <a:t>B</a:t>
              </a:r>
            </a:p>
          </p:txBody>
        </p:sp>
        <p:sp>
          <p:nvSpPr>
            <p:cNvPr id="40" name="TextBox 39"/>
            <p:cNvSpPr txBox="1"/>
            <p:nvPr/>
          </p:nvSpPr>
          <p:spPr>
            <a:xfrm>
              <a:off x="2394903" y="2746058"/>
              <a:ext cx="376237" cy="523875"/>
            </a:xfrm>
            <a:prstGeom prst="rect">
              <a:avLst/>
            </a:prstGeom>
            <a:noFill/>
          </p:spPr>
          <p:txBody>
            <a:bodyPr wrap="none">
              <a:spAutoFit/>
            </a:bodyPr>
            <a:lstStyle/>
            <a:p>
              <a:pPr defTabSz="457200">
                <a:defRPr/>
              </a:pPr>
              <a:r>
                <a:rPr lang="en-US" sz="2800" dirty="0">
                  <a:solidFill>
                    <a:prstClr val="black"/>
                  </a:solidFill>
                </a:rPr>
                <a:t>C</a:t>
              </a:r>
            </a:p>
          </p:txBody>
        </p:sp>
        <p:sp>
          <p:nvSpPr>
            <p:cNvPr id="41" name="TextBox 40"/>
            <p:cNvSpPr txBox="1"/>
            <p:nvPr/>
          </p:nvSpPr>
          <p:spPr>
            <a:xfrm>
              <a:off x="2394903" y="3271520"/>
              <a:ext cx="404812" cy="523875"/>
            </a:xfrm>
            <a:prstGeom prst="rect">
              <a:avLst/>
            </a:prstGeom>
            <a:noFill/>
          </p:spPr>
          <p:txBody>
            <a:bodyPr wrap="none">
              <a:spAutoFit/>
            </a:bodyPr>
            <a:lstStyle/>
            <a:p>
              <a:pPr defTabSz="457200">
                <a:defRPr/>
              </a:pPr>
              <a:r>
                <a:rPr lang="en-US" sz="2800" dirty="0">
                  <a:solidFill>
                    <a:prstClr val="black"/>
                  </a:solidFill>
                </a:rPr>
                <a:t>D</a:t>
              </a:r>
            </a:p>
          </p:txBody>
        </p:sp>
        <p:cxnSp>
          <p:nvCxnSpPr>
            <p:cNvPr id="42" name="Straight Arrow Connector 41"/>
            <p:cNvCxnSpPr/>
            <p:nvPr/>
          </p:nvCxnSpPr>
          <p:spPr>
            <a:xfrm>
              <a:off x="5833872" y="2410777"/>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273610" y="1920240"/>
              <a:ext cx="370614" cy="523220"/>
            </a:xfrm>
            <a:prstGeom prst="rect">
              <a:avLst/>
            </a:prstGeom>
            <a:noFill/>
          </p:spPr>
          <p:txBody>
            <a:bodyPr wrap="none">
              <a:spAutoFit/>
            </a:bodyPr>
            <a:lstStyle/>
            <a:p>
              <a:pPr defTabSz="457200">
                <a:defRPr/>
              </a:pPr>
              <a:r>
                <a:rPr lang="en-US" sz="2800" dirty="0" smtClean="0">
                  <a:solidFill>
                    <a:prstClr val="black"/>
                  </a:solidFill>
                </a:rPr>
                <a:t>X</a:t>
              </a:r>
              <a:endParaRPr lang="en-US" sz="2800" dirty="0">
                <a:solidFill>
                  <a:prstClr val="black"/>
                </a:solidFill>
              </a:endParaRPr>
            </a:p>
          </p:txBody>
        </p:sp>
        <p:cxnSp>
          <p:nvCxnSpPr>
            <p:cNvPr id="45" name="Straight Arrow Connector 44"/>
            <p:cNvCxnSpPr/>
            <p:nvPr/>
          </p:nvCxnSpPr>
          <p:spPr>
            <a:xfrm>
              <a:off x="5833872" y="3645217"/>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273610" y="3154680"/>
              <a:ext cx="352982" cy="523220"/>
            </a:xfrm>
            <a:prstGeom prst="rect">
              <a:avLst/>
            </a:prstGeom>
            <a:noFill/>
          </p:spPr>
          <p:txBody>
            <a:bodyPr wrap="none">
              <a:spAutoFit/>
            </a:bodyPr>
            <a:lstStyle/>
            <a:p>
              <a:pPr defTabSz="457200">
                <a:defRPr/>
              </a:pPr>
              <a:r>
                <a:rPr lang="en-US" sz="2800" dirty="0" smtClean="0">
                  <a:solidFill>
                    <a:prstClr val="black"/>
                  </a:solidFill>
                </a:rPr>
                <a:t>Z</a:t>
              </a:r>
              <a:endParaRPr lang="en-US" sz="2800" dirty="0">
                <a:solidFill>
                  <a:prstClr val="black"/>
                </a:solidFill>
              </a:endParaRPr>
            </a:p>
          </p:txBody>
        </p:sp>
      </p:grpSp>
    </p:spTree>
    <p:extLst>
      <p:ext uri="{BB962C8B-B14F-4D97-AF65-F5344CB8AC3E}">
        <p14:creationId xmlns:p14="http://schemas.microsoft.com/office/powerpoint/2010/main" val="1265264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Logic Gates (1/2)</a:t>
            </a:r>
            <a:endParaRPr lang="en-US" dirty="0">
              <a:solidFill>
                <a:schemeClr val="accent1"/>
              </a:solidFill>
            </a:endParaRPr>
          </a:p>
        </p:txBody>
      </p:sp>
      <p:sp>
        <p:nvSpPr>
          <p:cNvPr id="3" name="Content Placeholder 2"/>
          <p:cNvSpPr>
            <a:spLocks noGrp="1"/>
          </p:cNvSpPr>
          <p:nvPr>
            <p:ph idx="1"/>
          </p:nvPr>
        </p:nvSpPr>
        <p:spPr>
          <a:xfrm>
            <a:off x="457200" y="1600200"/>
            <a:ext cx="8229600" cy="640080"/>
          </a:xfrm>
        </p:spPr>
        <p:txBody>
          <a:bodyPr>
            <a:normAutofit/>
          </a:bodyPr>
          <a:lstStyle/>
          <a:p>
            <a:r>
              <a:rPr lang="en-US" dirty="0" smtClean="0"/>
              <a:t>Special names and symbols:</a:t>
            </a:r>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22</a:t>
            </a:fld>
            <a:endParaRPr lang="en-US" dirty="0">
              <a:solidFill>
                <a:prstClr val="black">
                  <a:tint val="75000"/>
                </a:prstClr>
              </a:solidFill>
            </a:endParaRPr>
          </a:p>
        </p:txBody>
      </p:sp>
      <p:pic>
        <p:nvPicPr>
          <p:cNvPr id="114692" name="Picture 4"/>
          <p:cNvPicPr>
            <a:picLocks noChangeAspect="1" noChangeArrowheads="1"/>
          </p:cNvPicPr>
          <p:nvPr/>
        </p:nvPicPr>
        <p:blipFill>
          <a:blip r:embed="rId2"/>
          <a:srcRect/>
          <a:stretch>
            <a:fillRect/>
          </a:stretch>
        </p:blipFill>
        <p:spPr bwMode="auto">
          <a:xfrm>
            <a:off x="3200400" y="2560320"/>
            <a:ext cx="2651760" cy="628650"/>
          </a:xfrm>
          <a:prstGeom prst="rect">
            <a:avLst/>
          </a:prstGeom>
          <a:noFill/>
          <a:ln w="9525">
            <a:noFill/>
            <a:miter lim="800000"/>
            <a:headEnd/>
            <a:tailEnd/>
          </a:ln>
          <a:effectLst/>
        </p:spPr>
      </p:pic>
      <p:pic>
        <p:nvPicPr>
          <p:cNvPr id="114693" name="Picture 5"/>
          <p:cNvPicPr>
            <a:picLocks noChangeAspect="1" noChangeArrowheads="1"/>
          </p:cNvPicPr>
          <p:nvPr/>
        </p:nvPicPr>
        <p:blipFill>
          <a:blip r:embed="rId3"/>
          <a:srcRect/>
          <a:stretch>
            <a:fillRect/>
          </a:stretch>
        </p:blipFill>
        <p:spPr bwMode="auto">
          <a:xfrm>
            <a:off x="3200400" y="4023360"/>
            <a:ext cx="2651760" cy="822960"/>
          </a:xfrm>
          <a:prstGeom prst="rect">
            <a:avLst/>
          </a:prstGeom>
          <a:noFill/>
          <a:ln w="9525">
            <a:noFill/>
            <a:miter lim="800000"/>
            <a:headEnd/>
            <a:tailEnd/>
          </a:ln>
          <a:effectLst/>
        </p:spPr>
      </p:pic>
      <p:pic>
        <p:nvPicPr>
          <p:cNvPr id="114694" name="Picture 6"/>
          <p:cNvPicPr>
            <a:picLocks noChangeAspect="1" noChangeArrowheads="1"/>
          </p:cNvPicPr>
          <p:nvPr/>
        </p:nvPicPr>
        <p:blipFill>
          <a:blip r:embed="rId4"/>
          <a:srcRect t="7410"/>
          <a:stretch>
            <a:fillRect/>
          </a:stretch>
        </p:blipFill>
        <p:spPr bwMode="auto">
          <a:xfrm>
            <a:off x="3200400" y="5486400"/>
            <a:ext cx="2651760" cy="836063"/>
          </a:xfrm>
          <a:prstGeom prst="rect">
            <a:avLst/>
          </a:prstGeom>
          <a:noFill/>
          <a:ln w="9525">
            <a:noFill/>
            <a:miter lim="800000"/>
            <a:headEnd/>
            <a:tailEnd/>
          </a:ln>
          <a:effectLst/>
        </p:spPr>
      </p:pic>
      <p:sp>
        <p:nvSpPr>
          <p:cNvPr id="12" name="TextBox 11"/>
          <p:cNvSpPr txBox="1"/>
          <p:nvPr/>
        </p:nvSpPr>
        <p:spPr>
          <a:xfrm>
            <a:off x="1371600" y="2560320"/>
            <a:ext cx="914400" cy="584775"/>
          </a:xfrm>
          <a:prstGeom prst="rect">
            <a:avLst/>
          </a:prstGeom>
          <a:noFill/>
        </p:spPr>
        <p:txBody>
          <a:bodyPr wrap="none" rtlCol="0">
            <a:normAutofit/>
          </a:bodyPr>
          <a:lstStyle/>
          <a:p>
            <a:pPr algn="ctr" defTabSz="457200"/>
            <a:r>
              <a:rPr lang="en-US" sz="3200" b="1" dirty="0" smtClean="0">
                <a:solidFill>
                  <a:prstClr val="black"/>
                </a:solidFill>
              </a:rPr>
              <a:t>NOT</a:t>
            </a:r>
            <a:endParaRPr lang="en-US" sz="3200" b="1" dirty="0">
              <a:solidFill>
                <a:prstClr val="black"/>
              </a:solidFill>
            </a:endParaRPr>
          </a:p>
        </p:txBody>
      </p:sp>
      <p:sp>
        <p:nvSpPr>
          <p:cNvPr id="13" name="TextBox 12"/>
          <p:cNvSpPr txBox="1"/>
          <p:nvPr/>
        </p:nvSpPr>
        <p:spPr>
          <a:xfrm>
            <a:off x="1371600" y="4114800"/>
            <a:ext cx="914400" cy="584775"/>
          </a:xfrm>
          <a:prstGeom prst="rect">
            <a:avLst/>
          </a:prstGeom>
          <a:noFill/>
        </p:spPr>
        <p:txBody>
          <a:bodyPr wrap="none" rtlCol="0">
            <a:normAutofit/>
          </a:bodyPr>
          <a:lstStyle/>
          <a:p>
            <a:pPr algn="ctr" defTabSz="457200"/>
            <a:r>
              <a:rPr lang="en-US" sz="3200" b="1" dirty="0" smtClean="0">
                <a:solidFill>
                  <a:prstClr val="black"/>
                </a:solidFill>
              </a:rPr>
              <a:t>AND</a:t>
            </a:r>
            <a:endParaRPr lang="en-US" sz="3200" b="1" dirty="0">
              <a:solidFill>
                <a:prstClr val="black"/>
              </a:solidFill>
            </a:endParaRPr>
          </a:p>
        </p:txBody>
      </p:sp>
      <p:sp>
        <p:nvSpPr>
          <p:cNvPr id="14" name="TextBox 13"/>
          <p:cNvSpPr txBox="1"/>
          <p:nvPr/>
        </p:nvSpPr>
        <p:spPr>
          <a:xfrm>
            <a:off x="1371600" y="5623560"/>
            <a:ext cx="914400" cy="584775"/>
          </a:xfrm>
          <a:prstGeom prst="rect">
            <a:avLst/>
          </a:prstGeom>
          <a:noFill/>
        </p:spPr>
        <p:txBody>
          <a:bodyPr wrap="none" rtlCol="0">
            <a:normAutofit/>
          </a:bodyPr>
          <a:lstStyle/>
          <a:p>
            <a:pPr algn="ctr" defTabSz="457200"/>
            <a:r>
              <a:rPr lang="en-US" sz="3200" b="1" dirty="0" smtClean="0">
                <a:solidFill>
                  <a:prstClr val="black"/>
                </a:solidFill>
              </a:rPr>
              <a:t>OR</a:t>
            </a:r>
            <a:endParaRPr lang="en-US" sz="3200" b="1" dirty="0">
              <a:solidFill>
                <a:prstClr val="black"/>
              </a:solidFill>
            </a:endParaRPr>
          </a:p>
        </p:txBody>
      </p:sp>
      <p:graphicFrame>
        <p:nvGraphicFramePr>
          <p:cNvPr id="15" name="Table 14"/>
          <p:cNvGraphicFramePr>
            <a:graphicFrameLocks noGrp="1"/>
          </p:cNvGraphicFramePr>
          <p:nvPr/>
        </p:nvGraphicFramePr>
        <p:xfrm>
          <a:off x="6858000" y="3566160"/>
          <a:ext cx="1371600" cy="1371600"/>
        </p:xfrm>
        <a:graphic>
          <a:graphicData uri="http://schemas.openxmlformats.org/drawingml/2006/table">
            <a:tbl>
              <a:tblPr>
                <a:tableStyleId>{073A0DAA-6AF3-43AB-8588-CEC1D06C72B9}</a:tableStyleId>
              </a:tblPr>
              <a:tblGrid>
                <a:gridCol w="457200"/>
                <a:gridCol w="457200"/>
                <a:gridCol w="457200"/>
              </a:tblGrid>
              <a:tr h="182880">
                <a:tc>
                  <a:txBody>
                    <a:bodyPr/>
                    <a:lstStyle/>
                    <a:p>
                      <a:pPr algn="ctr"/>
                      <a:r>
                        <a:rPr lang="en-US" b="1" dirty="0" smtClean="0"/>
                        <a:t>a</a:t>
                      </a:r>
                      <a:endParaRPr lang="en-US" b="1" dirty="0"/>
                    </a:p>
                  </a:txBody>
                  <a:tcPr marL="0" marR="0" marT="0" marB="0">
                    <a:lnB w="38100" cap="flat" cmpd="sng" algn="ctr">
                      <a:solidFill>
                        <a:schemeClr val="tx1"/>
                      </a:solidFill>
                      <a:prstDash val="solid"/>
                      <a:round/>
                      <a:headEnd type="none" w="med" len="med"/>
                      <a:tailEnd type="none" w="med" len="med"/>
                    </a:lnB>
                    <a:noFill/>
                  </a:tcPr>
                </a:tc>
                <a:tc>
                  <a:txBody>
                    <a:bodyPr/>
                    <a:lstStyle/>
                    <a:p>
                      <a:pPr algn="ctr"/>
                      <a:r>
                        <a:rPr lang="en-US" b="1" dirty="0" smtClean="0"/>
                        <a:t>b</a:t>
                      </a:r>
                      <a:endParaRPr lang="en-US" b="1" dirty="0"/>
                    </a:p>
                  </a:txBody>
                  <a:tcPr marL="0" marR="0" marT="0" marB="0">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noFill/>
                  </a:tcPr>
                </a:tc>
                <a:tc>
                  <a:txBody>
                    <a:bodyPr/>
                    <a:lstStyle/>
                    <a:p>
                      <a:pPr algn="ctr"/>
                      <a:r>
                        <a:rPr lang="en-US" b="1" dirty="0" smtClean="0"/>
                        <a:t>c</a:t>
                      </a:r>
                      <a:endParaRPr lang="en-US" b="1" dirty="0"/>
                    </a:p>
                  </a:txBody>
                  <a:tcPr marL="0" marR="0" marT="0" marB="0">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noFill/>
                  </a:tcPr>
                </a:tc>
              </a:tr>
              <a:tr h="182880">
                <a:tc>
                  <a:txBody>
                    <a:bodyPr/>
                    <a:lstStyle/>
                    <a:p>
                      <a:pPr algn="ctr"/>
                      <a:r>
                        <a:rPr lang="en-US" dirty="0" smtClean="0"/>
                        <a:t>0</a:t>
                      </a:r>
                      <a:endParaRPr lang="en-US" dirty="0"/>
                    </a:p>
                  </a:txBody>
                  <a:tcPr marL="0" marR="0" marT="0" marB="0">
                    <a:lnT w="38100" cap="flat" cmpd="sng" algn="ctr">
                      <a:solidFill>
                        <a:schemeClr val="tx1"/>
                      </a:solidFill>
                      <a:prstDash val="solid"/>
                      <a:round/>
                      <a:headEnd type="none" w="med" len="med"/>
                      <a:tailEnd type="none" w="med" len="med"/>
                    </a:lnT>
                    <a:noFill/>
                  </a:tcPr>
                </a:tc>
                <a:tc>
                  <a:txBody>
                    <a:bodyPr/>
                    <a:lstStyle/>
                    <a:p>
                      <a:pPr algn="ctr"/>
                      <a:r>
                        <a:rPr lang="en-US" dirty="0" smtClean="0"/>
                        <a:t>0</a:t>
                      </a:r>
                      <a:endParaRPr lang="en-US" dirty="0"/>
                    </a:p>
                  </a:txBody>
                  <a:tcPr marL="0" marR="0" marT="0" marB="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noFill/>
                  </a:tcPr>
                </a:tc>
                <a:tc>
                  <a:txBody>
                    <a:bodyPr/>
                    <a:lstStyle/>
                    <a:p>
                      <a:pPr algn="ctr"/>
                      <a:r>
                        <a:rPr lang="en-US" dirty="0" smtClean="0"/>
                        <a:t>0</a:t>
                      </a:r>
                      <a:endParaRPr lang="en-US" dirty="0"/>
                    </a:p>
                  </a:txBody>
                  <a:tcPr marL="0" marR="0" marT="0" marB="0">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noFill/>
                  </a:tcPr>
                </a:tc>
              </a:tr>
              <a:tr h="182880">
                <a:tc>
                  <a:txBody>
                    <a:bodyPr/>
                    <a:lstStyle/>
                    <a:p>
                      <a:pPr algn="ctr"/>
                      <a:r>
                        <a:rPr lang="en-US" dirty="0" smtClean="0"/>
                        <a:t>0</a:t>
                      </a:r>
                      <a:endParaRPr lang="en-US" dirty="0"/>
                    </a:p>
                  </a:txBody>
                  <a:tcPr marL="0" marR="0" marT="0" marB="0">
                    <a:noFill/>
                  </a:tcPr>
                </a:tc>
                <a:tc>
                  <a:txBody>
                    <a:bodyPr/>
                    <a:lstStyle/>
                    <a:p>
                      <a:pPr algn="ctr"/>
                      <a:r>
                        <a:rPr lang="en-US" dirty="0" smtClean="0"/>
                        <a:t>1</a:t>
                      </a:r>
                      <a:endParaRPr lang="en-US" dirty="0"/>
                    </a:p>
                  </a:txBody>
                  <a:tcPr marL="0" marR="0" marT="0" marB="0">
                    <a:lnR w="38100" cap="flat" cmpd="sng" algn="ctr">
                      <a:solidFill>
                        <a:schemeClr val="tx1"/>
                      </a:solidFill>
                      <a:prstDash val="solid"/>
                      <a:round/>
                      <a:headEnd type="none" w="med" len="med"/>
                      <a:tailEnd type="none" w="med" len="med"/>
                    </a:lnR>
                    <a:noFill/>
                  </a:tcPr>
                </a:tc>
                <a:tc>
                  <a:txBody>
                    <a:bodyPr/>
                    <a:lstStyle/>
                    <a:p>
                      <a:pPr algn="ctr"/>
                      <a:r>
                        <a:rPr lang="en-US" dirty="0" smtClean="0"/>
                        <a:t>0</a:t>
                      </a:r>
                      <a:endParaRPr lang="en-US" dirty="0"/>
                    </a:p>
                  </a:txBody>
                  <a:tcPr marL="0" marR="0" marT="0" marB="0">
                    <a:lnL w="38100" cap="flat" cmpd="sng" algn="ctr">
                      <a:solidFill>
                        <a:schemeClr val="tx1"/>
                      </a:solidFill>
                      <a:prstDash val="solid"/>
                      <a:round/>
                      <a:headEnd type="none" w="med" len="med"/>
                      <a:tailEnd type="none" w="med" len="med"/>
                    </a:lnL>
                    <a:noFill/>
                  </a:tcPr>
                </a:tc>
              </a:tr>
              <a:tr h="182880">
                <a:tc>
                  <a:txBody>
                    <a:bodyPr/>
                    <a:lstStyle/>
                    <a:p>
                      <a:pPr algn="ctr"/>
                      <a:r>
                        <a:rPr lang="en-US" dirty="0" smtClean="0"/>
                        <a:t>1</a:t>
                      </a:r>
                      <a:endParaRPr lang="en-US" dirty="0"/>
                    </a:p>
                  </a:txBody>
                  <a:tcPr marL="0" marR="0" marT="0" marB="0">
                    <a:noFill/>
                  </a:tcPr>
                </a:tc>
                <a:tc>
                  <a:txBody>
                    <a:bodyPr/>
                    <a:lstStyle/>
                    <a:p>
                      <a:pPr algn="ctr"/>
                      <a:r>
                        <a:rPr lang="en-US" dirty="0" smtClean="0"/>
                        <a:t>0</a:t>
                      </a:r>
                      <a:endParaRPr lang="en-US" dirty="0"/>
                    </a:p>
                  </a:txBody>
                  <a:tcPr marL="0" marR="0" marT="0" marB="0">
                    <a:lnR w="38100" cap="flat" cmpd="sng" algn="ctr">
                      <a:solidFill>
                        <a:schemeClr val="tx1"/>
                      </a:solidFill>
                      <a:prstDash val="solid"/>
                      <a:round/>
                      <a:headEnd type="none" w="med" len="med"/>
                      <a:tailEnd type="none" w="med" len="med"/>
                    </a:lnR>
                    <a:noFill/>
                  </a:tcPr>
                </a:tc>
                <a:tc>
                  <a:txBody>
                    <a:bodyPr/>
                    <a:lstStyle/>
                    <a:p>
                      <a:pPr algn="ctr"/>
                      <a:r>
                        <a:rPr lang="en-US" dirty="0" smtClean="0"/>
                        <a:t>0</a:t>
                      </a:r>
                      <a:endParaRPr lang="en-US" dirty="0"/>
                    </a:p>
                  </a:txBody>
                  <a:tcPr marL="0" marR="0" marT="0" marB="0">
                    <a:lnL w="38100" cap="flat" cmpd="sng" algn="ctr">
                      <a:solidFill>
                        <a:schemeClr val="tx1"/>
                      </a:solidFill>
                      <a:prstDash val="solid"/>
                      <a:round/>
                      <a:headEnd type="none" w="med" len="med"/>
                      <a:tailEnd type="none" w="med" len="med"/>
                    </a:lnL>
                    <a:noFill/>
                  </a:tcPr>
                </a:tc>
              </a:tr>
              <a:tr h="182880">
                <a:tc>
                  <a:txBody>
                    <a:bodyPr/>
                    <a:lstStyle/>
                    <a:p>
                      <a:pPr algn="ctr"/>
                      <a:r>
                        <a:rPr lang="en-US" dirty="0" smtClean="0"/>
                        <a:t>1</a:t>
                      </a:r>
                      <a:endParaRPr lang="en-US" dirty="0"/>
                    </a:p>
                  </a:txBody>
                  <a:tcPr marL="0" marR="0" marT="0" marB="0">
                    <a:noFill/>
                  </a:tcPr>
                </a:tc>
                <a:tc>
                  <a:txBody>
                    <a:bodyPr/>
                    <a:lstStyle/>
                    <a:p>
                      <a:pPr algn="ctr"/>
                      <a:r>
                        <a:rPr lang="en-US" dirty="0" smtClean="0"/>
                        <a:t>1</a:t>
                      </a:r>
                      <a:endParaRPr lang="en-US" dirty="0"/>
                    </a:p>
                  </a:txBody>
                  <a:tcPr marL="0" marR="0" marT="0" marB="0">
                    <a:lnR w="38100" cap="flat" cmpd="sng" algn="ctr">
                      <a:solidFill>
                        <a:schemeClr val="tx1"/>
                      </a:solidFill>
                      <a:prstDash val="solid"/>
                      <a:round/>
                      <a:headEnd type="none" w="med" len="med"/>
                      <a:tailEnd type="none" w="med" len="med"/>
                    </a:lnR>
                    <a:noFill/>
                  </a:tcPr>
                </a:tc>
                <a:tc>
                  <a:txBody>
                    <a:bodyPr/>
                    <a:lstStyle/>
                    <a:p>
                      <a:pPr algn="ctr"/>
                      <a:r>
                        <a:rPr lang="en-US" dirty="0" smtClean="0"/>
                        <a:t>1</a:t>
                      </a:r>
                      <a:endParaRPr lang="en-US" dirty="0"/>
                    </a:p>
                  </a:txBody>
                  <a:tcPr marL="0" marR="0" marT="0" marB="0">
                    <a:lnL w="38100" cap="flat" cmpd="sng" algn="ctr">
                      <a:solidFill>
                        <a:schemeClr val="tx1"/>
                      </a:solidFill>
                      <a:prstDash val="solid"/>
                      <a:round/>
                      <a:headEnd type="none" w="med" len="med"/>
                      <a:tailEnd type="none" w="med" len="med"/>
                    </a:lnL>
                    <a:noFill/>
                  </a:tcPr>
                </a:tc>
              </a:tr>
            </a:tbl>
          </a:graphicData>
        </a:graphic>
      </p:graphicFrame>
      <p:graphicFrame>
        <p:nvGraphicFramePr>
          <p:cNvPr id="16" name="Table 15"/>
          <p:cNvGraphicFramePr>
            <a:graphicFrameLocks noGrp="1"/>
          </p:cNvGraphicFramePr>
          <p:nvPr/>
        </p:nvGraphicFramePr>
        <p:xfrm>
          <a:off x="6858000" y="5029200"/>
          <a:ext cx="1371600" cy="1371600"/>
        </p:xfrm>
        <a:graphic>
          <a:graphicData uri="http://schemas.openxmlformats.org/drawingml/2006/table">
            <a:tbl>
              <a:tblPr>
                <a:tableStyleId>{073A0DAA-6AF3-43AB-8588-CEC1D06C72B9}</a:tableStyleId>
              </a:tblPr>
              <a:tblGrid>
                <a:gridCol w="457200"/>
                <a:gridCol w="457200"/>
                <a:gridCol w="457200"/>
              </a:tblGrid>
              <a:tr h="182880">
                <a:tc>
                  <a:txBody>
                    <a:bodyPr/>
                    <a:lstStyle/>
                    <a:p>
                      <a:pPr algn="ctr"/>
                      <a:r>
                        <a:rPr lang="en-US" b="1" dirty="0" smtClean="0"/>
                        <a:t>a</a:t>
                      </a:r>
                      <a:endParaRPr lang="en-US" b="1" dirty="0"/>
                    </a:p>
                  </a:txBody>
                  <a:tcPr marL="0" marR="0" marT="0" marB="0">
                    <a:lnB w="38100" cap="flat" cmpd="sng" algn="ctr">
                      <a:solidFill>
                        <a:schemeClr val="tx1"/>
                      </a:solidFill>
                      <a:prstDash val="solid"/>
                      <a:round/>
                      <a:headEnd type="none" w="med" len="med"/>
                      <a:tailEnd type="none" w="med" len="med"/>
                    </a:lnB>
                    <a:noFill/>
                  </a:tcPr>
                </a:tc>
                <a:tc>
                  <a:txBody>
                    <a:bodyPr/>
                    <a:lstStyle/>
                    <a:p>
                      <a:pPr algn="ctr"/>
                      <a:r>
                        <a:rPr lang="en-US" b="1" dirty="0" smtClean="0"/>
                        <a:t>b</a:t>
                      </a:r>
                      <a:endParaRPr lang="en-US" b="1" dirty="0"/>
                    </a:p>
                  </a:txBody>
                  <a:tcPr marL="0" marR="0" marT="0" marB="0">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noFill/>
                  </a:tcPr>
                </a:tc>
                <a:tc>
                  <a:txBody>
                    <a:bodyPr/>
                    <a:lstStyle/>
                    <a:p>
                      <a:pPr algn="ctr"/>
                      <a:r>
                        <a:rPr lang="en-US" b="1" dirty="0" smtClean="0"/>
                        <a:t>c</a:t>
                      </a:r>
                      <a:endParaRPr lang="en-US" b="1" dirty="0"/>
                    </a:p>
                  </a:txBody>
                  <a:tcPr marL="0" marR="0" marT="0" marB="0">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noFill/>
                  </a:tcPr>
                </a:tc>
              </a:tr>
              <a:tr h="182880">
                <a:tc>
                  <a:txBody>
                    <a:bodyPr/>
                    <a:lstStyle/>
                    <a:p>
                      <a:pPr algn="ctr"/>
                      <a:r>
                        <a:rPr lang="en-US" dirty="0" smtClean="0"/>
                        <a:t>0</a:t>
                      </a:r>
                      <a:endParaRPr lang="en-US" dirty="0"/>
                    </a:p>
                  </a:txBody>
                  <a:tcPr marL="0" marR="0" marT="0" marB="0">
                    <a:lnT w="38100" cap="flat" cmpd="sng" algn="ctr">
                      <a:solidFill>
                        <a:schemeClr val="tx1"/>
                      </a:solidFill>
                      <a:prstDash val="solid"/>
                      <a:round/>
                      <a:headEnd type="none" w="med" len="med"/>
                      <a:tailEnd type="none" w="med" len="med"/>
                    </a:lnT>
                    <a:noFill/>
                  </a:tcPr>
                </a:tc>
                <a:tc>
                  <a:txBody>
                    <a:bodyPr/>
                    <a:lstStyle/>
                    <a:p>
                      <a:pPr algn="ctr"/>
                      <a:r>
                        <a:rPr lang="en-US" dirty="0" smtClean="0"/>
                        <a:t>0</a:t>
                      </a:r>
                      <a:endParaRPr lang="en-US" dirty="0"/>
                    </a:p>
                  </a:txBody>
                  <a:tcPr marL="0" marR="0" marT="0" marB="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noFill/>
                  </a:tcPr>
                </a:tc>
                <a:tc>
                  <a:txBody>
                    <a:bodyPr/>
                    <a:lstStyle/>
                    <a:p>
                      <a:pPr algn="ctr"/>
                      <a:r>
                        <a:rPr lang="en-US" dirty="0" smtClean="0"/>
                        <a:t>0</a:t>
                      </a:r>
                      <a:endParaRPr lang="en-US" dirty="0"/>
                    </a:p>
                  </a:txBody>
                  <a:tcPr marL="0" marR="0" marT="0" marB="0">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noFill/>
                  </a:tcPr>
                </a:tc>
              </a:tr>
              <a:tr h="182880">
                <a:tc>
                  <a:txBody>
                    <a:bodyPr/>
                    <a:lstStyle/>
                    <a:p>
                      <a:pPr algn="ctr"/>
                      <a:r>
                        <a:rPr lang="en-US" dirty="0" smtClean="0"/>
                        <a:t>0</a:t>
                      </a:r>
                      <a:endParaRPr lang="en-US" dirty="0"/>
                    </a:p>
                  </a:txBody>
                  <a:tcPr marL="0" marR="0" marT="0" marB="0">
                    <a:noFill/>
                  </a:tcPr>
                </a:tc>
                <a:tc>
                  <a:txBody>
                    <a:bodyPr/>
                    <a:lstStyle/>
                    <a:p>
                      <a:pPr algn="ctr"/>
                      <a:r>
                        <a:rPr lang="en-US" dirty="0" smtClean="0"/>
                        <a:t>1</a:t>
                      </a:r>
                      <a:endParaRPr lang="en-US" dirty="0"/>
                    </a:p>
                  </a:txBody>
                  <a:tcPr marL="0" marR="0" marT="0" marB="0">
                    <a:lnR w="38100" cap="flat" cmpd="sng" algn="ctr">
                      <a:solidFill>
                        <a:schemeClr val="tx1"/>
                      </a:solidFill>
                      <a:prstDash val="solid"/>
                      <a:round/>
                      <a:headEnd type="none" w="med" len="med"/>
                      <a:tailEnd type="none" w="med" len="med"/>
                    </a:lnR>
                    <a:noFill/>
                  </a:tcPr>
                </a:tc>
                <a:tc>
                  <a:txBody>
                    <a:bodyPr/>
                    <a:lstStyle/>
                    <a:p>
                      <a:pPr algn="ctr"/>
                      <a:r>
                        <a:rPr lang="en-US" dirty="0" smtClean="0"/>
                        <a:t>1</a:t>
                      </a:r>
                      <a:endParaRPr lang="en-US" dirty="0"/>
                    </a:p>
                  </a:txBody>
                  <a:tcPr marL="0" marR="0" marT="0" marB="0">
                    <a:lnL w="38100" cap="flat" cmpd="sng" algn="ctr">
                      <a:solidFill>
                        <a:schemeClr val="tx1"/>
                      </a:solidFill>
                      <a:prstDash val="solid"/>
                      <a:round/>
                      <a:headEnd type="none" w="med" len="med"/>
                      <a:tailEnd type="none" w="med" len="med"/>
                    </a:lnL>
                    <a:noFill/>
                  </a:tcPr>
                </a:tc>
              </a:tr>
              <a:tr h="182880">
                <a:tc>
                  <a:txBody>
                    <a:bodyPr/>
                    <a:lstStyle/>
                    <a:p>
                      <a:pPr algn="ctr"/>
                      <a:r>
                        <a:rPr lang="en-US" dirty="0" smtClean="0"/>
                        <a:t>1</a:t>
                      </a:r>
                      <a:endParaRPr lang="en-US" dirty="0"/>
                    </a:p>
                  </a:txBody>
                  <a:tcPr marL="0" marR="0" marT="0" marB="0">
                    <a:noFill/>
                  </a:tcPr>
                </a:tc>
                <a:tc>
                  <a:txBody>
                    <a:bodyPr/>
                    <a:lstStyle/>
                    <a:p>
                      <a:pPr algn="ctr"/>
                      <a:r>
                        <a:rPr lang="en-US" dirty="0" smtClean="0"/>
                        <a:t>0</a:t>
                      </a:r>
                      <a:endParaRPr lang="en-US" dirty="0"/>
                    </a:p>
                  </a:txBody>
                  <a:tcPr marL="0" marR="0" marT="0" marB="0">
                    <a:lnR w="38100" cap="flat" cmpd="sng" algn="ctr">
                      <a:solidFill>
                        <a:schemeClr val="tx1"/>
                      </a:solidFill>
                      <a:prstDash val="solid"/>
                      <a:round/>
                      <a:headEnd type="none" w="med" len="med"/>
                      <a:tailEnd type="none" w="med" len="med"/>
                    </a:lnR>
                    <a:noFill/>
                  </a:tcPr>
                </a:tc>
                <a:tc>
                  <a:txBody>
                    <a:bodyPr/>
                    <a:lstStyle/>
                    <a:p>
                      <a:pPr algn="ctr"/>
                      <a:r>
                        <a:rPr lang="en-US" dirty="0" smtClean="0"/>
                        <a:t>1</a:t>
                      </a:r>
                      <a:endParaRPr lang="en-US" dirty="0"/>
                    </a:p>
                  </a:txBody>
                  <a:tcPr marL="0" marR="0" marT="0" marB="0">
                    <a:lnL w="38100" cap="flat" cmpd="sng" algn="ctr">
                      <a:solidFill>
                        <a:schemeClr val="tx1"/>
                      </a:solidFill>
                      <a:prstDash val="solid"/>
                      <a:round/>
                      <a:headEnd type="none" w="med" len="med"/>
                      <a:tailEnd type="none" w="med" len="med"/>
                    </a:lnL>
                    <a:noFill/>
                  </a:tcPr>
                </a:tc>
              </a:tr>
              <a:tr h="182880">
                <a:tc>
                  <a:txBody>
                    <a:bodyPr/>
                    <a:lstStyle/>
                    <a:p>
                      <a:pPr algn="ctr"/>
                      <a:r>
                        <a:rPr lang="en-US" dirty="0" smtClean="0"/>
                        <a:t>1</a:t>
                      </a:r>
                      <a:endParaRPr lang="en-US" dirty="0"/>
                    </a:p>
                  </a:txBody>
                  <a:tcPr marL="0" marR="0" marT="0" marB="0">
                    <a:noFill/>
                  </a:tcPr>
                </a:tc>
                <a:tc>
                  <a:txBody>
                    <a:bodyPr/>
                    <a:lstStyle/>
                    <a:p>
                      <a:pPr algn="ctr"/>
                      <a:r>
                        <a:rPr lang="en-US" dirty="0" smtClean="0"/>
                        <a:t>1</a:t>
                      </a:r>
                      <a:endParaRPr lang="en-US" dirty="0"/>
                    </a:p>
                  </a:txBody>
                  <a:tcPr marL="0" marR="0" marT="0" marB="0">
                    <a:lnR w="38100" cap="flat" cmpd="sng" algn="ctr">
                      <a:solidFill>
                        <a:schemeClr val="tx1"/>
                      </a:solidFill>
                      <a:prstDash val="solid"/>
                      <a:round/>
                      <a:headEnd type="none" w="med" len="med"/>
                      <a:tailEnd type="none" w="med" len="med"/>
                    </a:lnR>
                    <a:noFill/>
                  </a:tcPr>
                </a:tc>
                <a:tc>
                  <a:txBody>
                    <a:bodyPr/>
                    <a:lstStyle/>
                    <a:p>
                      <a:pPr algn="ctr"/>
                      <a:r>
                        <a:rPr lang="en-US" dirty="0" smtClean="0"/>
                        <a:t>1</a:t>
                      </a:r>
                      <a:endParaRPr lang="en-US" dirty="0"/>
                    </a:p>
                  </a:txBody>
                  <a:tcPr marL="0" marR="0" marT="0" marB="0">
                    <a:lnL w="38100" cap="flat" cmpd="sng" algn="ctr">
                      <a:solidFill>
                        <a:schemeClr val="tx1"/>
                      </a:solidFill>
                      <a:prstDash val="solid"/>
                      <a:round/>
                      <a:headEnd type="none" w="med" len="med"/>
                      <a:tailEnd type="none" w="med" len="med"/>
                    </a:lnL>
                    <a:noFill/>
                  </a:tcPr>
                </a:tc>
              </a:tr>
            </a:tbl>
          </a:graphicData>
        </a:graphic>
      </p:graphicFrame>
      <p:graphicFrame>
        <p:nvGraphicFramePr>
          <p:cNvPr id="17" name="Table 16"/>
          <p:cNvGraphicFramePr>
            <a:graphicFrameLocks noGrp="1"/>
          </p:cNvGraphicFramePr>
          <p:nvPr/>
        </p:nvGraphicFramePr>
        <p:xfrm>
          <a:off x="7315200" y="2103120"/>
          <a:ext cx="914400" cy="822960"/>
        </p:xfrm>
        <a:graphic>
          <a:graphicData uri="http://schemas.openxmlformats.org/drawingml/2006/table">
            <a:tbl>
              <a:tblPr>
                <a:tableStyleId>{073A0DAA-6AF3-43AB-8588-CEC1D06C72B9}</a:tableStyleId>
              </a:tblPr>
              <a:tblGrid>
                <a:gridCol w="457200"/>
                <a:gridCol w="457200"/>
              </a:tblGrid>
              <a:tr h="182880">
                <a:tc>
                  <a:txBody>
                    <a:bodyPr/>
                    <a:lstStyle/>
                    <a:p>
                      <a:pPr algn="ctr"/>
                      <a:r>
                        <a:rPr lang="en-US" b="1" dirty="0" smtClean="0"/>
                        <a:t>a</a:t>
                      </a:r>
                      <a:endParaRPr lang="en-US" b="1" dirty="0"/>
                    </a:p>
                  </a:txBody>
                  <a:tcPr marL="0" marR="0" marT="0" marB="0">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noFill/>
                  </a:tcPr>
                </a:tc>
                <a:tc>
                  <a:txBody>
                    <a:bodyPr/>
                    <a:lstStyle/>
                    <a:p>
                      <a:pPr algn="ctr"/>
                      <a:r>
                        <a:rPr lang="en-US" b="1" dirty="0" smtClean="0"/>
                        <a:t>c</a:t>
                      </a:r>
                      <a:endParaRPr lang="en-US" b="1" dirty="0"/>
                    </a:p>
                  </a:txBody>
                  <a:tcPr marL="0" marR="0" marT="0" marB="0">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noFill/>
                  </a:tcPr>
                </a:tc>
              </a:tr>
              <a:tr h="182880">
                <a:tc>
                  <a:txBody>
                    <a:bodyPr/>
                    <a:lstStyle/>
                    <a:p>
                      <a:pPr algn="ctr"/>
                      <a:r>
                        <a:rPr lang="en-US" dirty="0" smtClean="0"/>
                        <a:t>0</a:t>
                      </a:r>
                      <a:endParaRPr lang="en-US" dirty="0"/>
                    </a:p>
                  </a:txBody>
                  <a:tcPr marL="0" marR="0" marT="0" marB="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noFill/>
                  </a:tcPr>
                </a:tc>
                <a:tc>
                  <a:txBody>
                    <a:bodyPr/>
                    <a:lstStyle/>
                    <a:p>
                      <a:pPr algn="ctr"/>
                      <a:r>
                        <a:rPr lang="en-US" dirty="0" smtClean="0"/>
                        <a:t>1</a:t>
                      </a:r>
                      <a:endParaRPr lang="en-US" dirty="0"/>
                    </a:p>
                  </a:txBody>
                  <a:tcPr marL="0" marR="0" marT="0" marB="0">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noFill/>
                  </a:tcPr>
                </a:tc>
              </a:tr>
              <a:tr h="182880">
                <a:tc>
                  <a:txBody>
                    <a:bodyPr/>
                    <a:lstStyle/>
                    <a:p>
                      <a:pPr algn="ctr"/>
                      <a:r>
                        <a:rPr lang="en-US" dirty="0" smtClean="0"/>
                        <a:t>1</a:t>
                      </a:r>
                      <a:endParaRPr lang="en-US" dirty="0"/>
                    </a:p>
                  </a:txBody>
                  <a:tcPr marL="0" marR="0" marT="0" marB="0">
                    <a:lnR w="38100" cap="flat" cmpd="sng" algn="ctr">
                      <a:solidFill>
                        <a:schemeClr val="tx1"/>
                      </a:solidFill>
                      <a:prstDash val="solid"/>
                      <a:round/>
                      <a:headEnd type="none" w="med" len="med"/>
                      <a:tailEnd type="none" w="med" len="med"/>
                    </a:lnR>
                    <a:noFill/>
                  </a:tcPr>
                </a:tc>
                <a:tc>
                  <a:txBody>
                    <a:bodyPr/>
                    <a:lstStyle/>
                    <a:p>
                      <a:pPr algn="ctr"/>
                      <a:r>
                        <a:rPr lang="en-US" dirty="0" smtClean="0"/>
                        <a:t>0</a:t>
                      </a:r>
                      <a:endParaRPr lang="en-US" dirty="0"/>
                    </a:p>
                  </a:txBody>
                  <a:tcPr marL="0" marR="0" marT="0" marB="0">
                    <a:lnL w="38100" cap="flat" cmpd="sng" algn="ctr">
                      <a:solidFill>
                        <a:schemeClr val="tx1"/>
                      </a:solidFill>
                      <a:prstDash val="solid"/>
                      <a:round/>
                      <a:headEnd type="none" w="med" len="med"/>
                      <a:tailEnd type="none" w="med" len="med"/>
                    </a:lnL>
                    <a:noFill/>
                  </a:tcPr>
                </a:tc>
              </a:tr>
            </a:tbl>
          </a:graphicData>
        </a:graphic>
      </p:graphicFrame>
      <p:grpSp>
        <p:nvGrpSpPr>
          <p:cNvPr id="22" name="Group 21"/>
          <p:cNvGrpSpPr/>
          <p:nvPr/>
        </p:nvGrpSpPr>
        <p:grpSpPr>
          <a:xfrm>
            <a:off x="4853355" y="2168770"/>
            <a:ext cx="2236197" cy="539261"/>
            <a:chOff x="4853355" y="2168770"/>
            <a:chExt cx="2236197" cy="539261"/>
          </a:xfrm>
        </p:grpSpPr>
        <p:cxnSp>
          <p:nvCxnSpPr>
            <p:cNvPr id="19" name="Straight Arrow Connector 18"/>
            <p:cNvCxnSpPr/>
            <p:nvPr/>
          </p:nvCxnSpPr>
          <p:spPr>
            <a:xfrm flipH="1">
              <a:off x="4853355" y="2426677"/>
              <a:ext cx="234460" cy="281354"/>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982308" y="2168770"/>
              <a:ext cx="2107244" cy="400110"/>
            </a:xfrm>
            <a:prstGeom prst="rect">
              <a:avLst/>
            </a:prstGeom>
            <a:noFill/>
          </p:spPr>
          <p:txBody>
            <a:bodyPr wrap="none" rtlCol="0">
              <a:spAutoFit/>
            </a:bodyPr>
            <a:lstStyle/>
            <a:p>
              <a:pPr defTabSz="457200"/>
              <a:r>
                <a:rPr lang="en-US" sz="2000" dirty="0" smtClean="0">
                  <a:solidFill>
                    <a:srgbClr val="4F81BD"/>
                  </a:solidFill>
                </a:rPr>
                <a:t>Circle means NOT!</a:t>
              </a:r>
              <a:endParaRPr lang="en-US" sz="2000" dirty="0">
                <a:solidFill>
                  <a:srgbClr val="4F81BD"/>
                </a:solidFill>
              </a:endParaRPr>
            </a:p>
          </p:txBody>
        </p:sp>
      </p:grpSp>
    </p:spTree>
    <p:extLst>
      <p:ext uri="{BB962C8B-B14F-4D97-AF65-F5344CB8AC3E}">
        <p14:creationId xmlns:p14="http://schemas.microsoft.com/office/powerpoint/2010/main" val="312851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Logic Gates (2/2)</a:t>
            </a:r>
            <a:endParaRPr lang="en-US" dirty="0">
              <a:solidFill>
                <a:schemeClr val="accent1"/>
              </a:solidFill>
            </a:endParaRPr>
          </a:p>
        </p:txBody>
      </p:sp>
      <p:sp>
        <p:nvSpPr>
          <p:cNvPr id="3" name="Content Placeholder 2"/>
          <p:cNvSpPr>
            <a:spLocks noGrp="1"/>
          </p:cNvSpPr>
          <p:nvPr>
            <p:ph idx="1"/>
          </p:nvPr>
        </p:nvSpPr>
        <p:spPr>
          <a:xfrm>
            <a:off x="457200" y="1600200"/>
            <a:ext cx="8229600" cy="640080"/>
          </a:xfrm>
        </p:spPr>
        <p:txBody>
          <a:bodyPr>
            <a:normAutofit/>
          </a:bodyPr>
          <a:lstStyle/>
          <a:p>
            <a:r>
              <a:rPr lang="en-US" dirty="0" smtClean="0"/>
              <a:t>Special names and symbols:</a:t>
            </a:r>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23</a:t>
            </a:fld>
            <a:endParaRPr lang="en-US" dirty="0">
              <a:solidFill>
                <a:prstClr val="black">
                  <a:tint val="75000"/>
                </a:prstClr>
              </a:solidFill>
            </a:endParaRPr>
          </a:p>
        </p:txBody>
      </p:sp>
      <p:sp>
        <p:nvSpPr>
          <p:cNvPr id="12" name="TextBox 11"/>
          <p:cNvSpPr txBox="1"/>
          <p:nvPr/>
        </p:nvSpPr>
        <p:spPr>
          <a:xfrm>
            <a:off x="1371600" y="2606040"/>
            <a:ext cx="914400" cy="584775"/>
          </a:xfrm>
          <a:prstGeom prst="rect">
            <a:avLst/>
          </a:prstGeom>
          <a:noFill/>
        </p:spPr>
        <p:txBody>
          <a:bodyPr wrap="none" rtlCol="0">
            <a:normAutofit/>
          </a:bodyPr>
          <a:lstStyle/>
          <a:p>
            <a:pPr algn="ctr" defTabSz="457200"/>
            <a:r>
              <a:rPr lang="en-US" sz="3200" b="1" dirty="0" smtClean="0">
                <a:solidFill>
                  <a:prstClr val="black"/>
                </a:solidFill>
              </a:rPr>
              <a:t>NAND</a:t>
            </a:r>
            <a:endParaRPr lang="en-US" sz="3200" b="1" dirty="0">
              <a:solidFill>
                <a:prstClr val="black"/>
              </a:solidFill>
            </a:endParaRPr>
          </a:p>
        </p:txBody>
      </p:sp>
      <p:sp>
        <p:nvSpPr>
          <p:cNvPr id="13" name="TextBox 12"/>
          <p:cNvSpPr txBox="1"/>
          <p:nvPr/>
        </p:nvSpPr>
        <p:spPr>
          <a:xfrm>
            <a:off x="1371600" y="4114800"/>
            <a:ext cx="914400" cy="584775"/>
          </a:xfrm>
          <a:prstGeom prst="rect">
            <a:avLst/>
          </a:prstGeom>
          <a:noFill/>
        </p:spPr>
        <p:txBody>
          <a:bodyPr wrap="none" rtlCol="0">
            <a:normAutofit/>
          </a:bodyPr>
          <a:lstStyle/>
          <a:p>
            <a:pPr algn="ctr" defTabSz="457200"/>
            <a:r>
              <a:rPr lang="en-US" sz="3200" b="1" dirty="0" smtClean="0">
                <a:solidFill>
                  <a:prstClr val="black"/>
                </a:solidFill>
              </a:rPr>
              <a:t>NOR</a:t>
            </a:r>
            <a:endParaRPr lang="en-US" sz="3200" b="1" dirty="0">
              <a:solidFill>
                <a:prstClr val="black"/>
              </a:solidFill>
            </a:endParaRPr>
          </a:p>
        </p:txBody>
      </p:sp>
      <p:sp>
        <p:nvSpPr>
          <p:cNvPr id="14" name="TextBox 13"/>
          <p:cNvSpPr txBox="1"/>
          <p:nvPr/>
        </p:nvSpPr>
        <p:spPr>
          <a:xfrm>
            <a:off x="1371600" y="5623560"/>
            <a:ext cx="914400" cy="584775"/>
          </a:xfrm>
          <a:prstGeom prst="rect">
            <a:avLst/>
          </a:prstGeom>
          <a:noFill/>
        </p:spPr>
        <p:txBody>
          <a:bodyPr wrap="none" rtlCol="0">
            <a:normAutofit/>
          </a:bodyPr>
          <a:lstStyle/>
          <a:p>
            <a:pPr algn="ctr" defTabSz="457200"/>
            <a:r>
              <a:rPr lang="en-US" sz="3200" b="1" dirty="0" smtClean="0">
                <a:solidFill>
                  <a:prstClr val="black"/>
                </a:solidFill>
              </a:rPr>
              <a:t>XOR</a:t>
            </a:r>
            <a:endParaRPr lang="en-US" sz="3200" b="1" dirty="0">
              <a:solidFill>
                <a:prstClr val="black"/>
              </a:solidFill>
            </a:endParaRPr>
          </a:p>
        </p:txBody>
      </p:sp>
      <p:graphicFrame>
        <p:nvGraphicFramePr>
          <p:cNvPr id="15" name="Table 14"/>
          <p:cNvGraphicFramePr>
            <a:graphicFrameLocks noGrp="1"/>
          </p:cNvGraphicFramePr>
          <p:nvPr/>
        </p:nvGraphicFramePr>
        <p:xfrm>
          <a:off x="6858000" y="3566160"/>
          <a:ext cx="1371600" cy="1371600"/>
        </p:xfrm>
        <a:graphic>
          <a:graphicData uri="http://schemas.openxmlformats.org/drawingml/2006/table">
            <a:tbl>
              <a:tblPr>
                <a:tableStyleId>{073A0DAA-6AF3-43AB-8588-CEC1D06C72B9}</a:tableStyleId>
              </a:tblPr>
              <a:tblGrid>
                <a:gridCol w="457200"/>
                <a:gridCol w="457200"/>
                <a:gridCol w="457200"/>
              </a:tblGrid>
              <a:tr h="182880">
                <a:tc>
                  <a:txBody>
                    <a:bodyPr/>
                    <a:lstStyle/>
                    <a:p>
                      <a:pPr algn="ctr"/>
                      <a:r>
                        <a:rPr lang="en-US" b="1" dirty="0" smtClean="0"/>
                        <a:t>a</a:t>
                      </a:r>
                      <a:endParaRPr lang="en-US" b="1" dirty="0"/>
                    </a:p>
                  </a:txBody>
                  <a:tcPr marL="0" marR="0" marT="0" marB="0">
                    <a:lnB w="38100" cap="flat" cmpd="sng" algn="ctr">
                      <a:solidFill>
                        <a:schemeClr val="tx1"/>
                      </a:solidFill>
                      <a:prstDash val="solid"/>
                      <a:round/>
                      <a:headEnd type="none" w="med" len="med"/>
                      <a:tailEnd type="none" w="med" len="med"/>
                    </a:lnB>
                    <a:noFill/>
                  </a:tcPr>
                </a:tc>
                <a:tc>
                  <a:txBody>
                    <a:bodyPr/>
                    <a:lstStyle/>
                    <a:p>
                      <a:pPr algn="ctr"/>
                      <a:r>
                        <a:rPr lang="en-US" b="1" dirty="0" smtClean="0"/>
                        <a:t>b</a:t>
                      </a:r>
                      <a:endParaRPr lang="en-US" b="1" dirty="0"/>
                    </a:p>
                  </a:txBody>
                  <a:tcPr marL="0" marR="0" marT="0" marB="0">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noFill/>
                  </a:tcPr>
                </a:tc>
                <a:tc>
                  <a:txBody>
                    <a:bodyPr/>
                    <a:lstStyle/>
                    <a:p>
                      <a:pPr algn="ctr"/>
                      <a:r>
                        <a:rPr lang="en-US" b="1" dirty="0" smtClean="0"/>
                        <a:t>c</a:t>
                      </a:r>
                      <a:endParaRPr lang="en-US" b="1" dirty="0"/>
                    </a:p>
                  </a:txBody>
                  <a:tcPr marL="0" marR="0" marT="0" marB="0">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noFill/>
                  </a:tcPr>
                </a:tc>
              </a:tr>
              <a:tr h="182880">
                <a:tc>
                  <a:txBody>
                    <a:bodyPr/>
                    <a:lstStyle/>
                    <a:p>
                      <a:pPr algn="ctr"/>
                      <a:r>
                        <a:rPr lang="en-US" dirty="0" smtClean="0"/>
                        <a:t>0</a:t>
                      </a:r>
                      <a:endParaRPr lang="en-US" dirty="0"/>
                    </a:p>
                  </a:txBody>
                  <a:tcPr marL="0" marR="0" marT="0" marB="0">
                    <a:lnT w="38100" cap="flat" cmpd="sng" algn="ctr">
                      <a:solidFill>
                        <a:schemeClr val="tx1"/>
                      </a:solidFill>
                      <a:prstDash val="solid"/>
                      <a:round/>
                      <a:headEnd type="none" w="med" len="med"/>
                      <a:tailEnd type="none" w="med" len="med"/>
                    </a:lnT>
                    <a:noFill/>
                  </a:tcPr>
                </a:tc>
                <a:tc>
                  <a:txBody>
                    <a:bodyPr/>
                    <a:lstStyle/>
                    <a:p>
                      <a:pPr algn="ctr"/>
                      <a:r>
                        <a:rPr lang="en-US" dirty="0" smtClean="0"/>
                        <a:t>0</a:t>
                      </a:r>
                      <a:endParaRPr lang="en-US" dirty="0"/>
                    </a:p>
                  </a:txBody>
                  <a:tcPr marL="0" marR="0" marT="0" marB="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noFill/>
                  </a:tcPr>
                </a:tc>
                <a:tc>
                  <a:txBody>
                    <a:bodyPr/>
                    <a:lstStyle/>
                    <a:p>
                      <a:pPr algn="ctr"/>
                      <a:r>
                        <a:rPr lang="en-US" dirty="0" smtClean="0"/>
                        <a:t>1</a:t>
                      </a:r>
                      <a:endParaRPr lang="en-US" dirty="0"/>
                    </a:p>
                  </a:txBody>
                  <a:tcPr marL="0" marR="0" marT="0" marB="0">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noFill/>
                  </a:tcPr>
                </a:tc>
              </a:tr>
              <a:tr h="182880">
                <a:tc>
                  <a:txBody>
                    <a:bodyPr/>
                    <a:lstStyle/>
                    <a:p>
                      <a:pPr algn="ctr"/>
                      <a:r>
                        <a:rPr lang="en-US" dirty="0" smtClean="0"/>
                        <a:t>0</a:t>
                      </a:r>
                      <a:endParaRPr lang="en-US" dirty="0"/>
                    </a:p>
                  </a:txBody>
                  <a:tcPr marL="0" marR="0" marT="0" marB="0">
                    <a:noFill/>
                  </a:tcPr>
                </a:tc>
                <a:tc>
                  <a:txBody>
                    <a:bodyPr/>
                    <a:lstStyle/>
                    <a:p>
                      <a:pPr algn="ctr"/>
                      <a:r>
                        <a:rPr lang="en-US" dirty="0" smtClean="0"/>
                        <a:t>1</a:t>
                      </a:r>
                      <a:endParaRPr lang="en-US" dirty="0"/>
                    </a:p>
                  </a:txBody>
                  <a:tcPr marL="0" marR="0" marT="0" marB="0">
                    <a:lnR w="38100" cap="flat" cmpd="sng" algn="ctr">
                      <a:solidFill>
                        <a:schemeClr val="tx1"/>
                      </a:solidFill>
                      <a:prstDash val="solid"/>
                      <a:round/>
                      <a:headEnd type="none" w="med" len="med"/>
                      <a:tailEnd type="none" w="med" len="med"/>
                    </a:lnR>
                    <a:noFill/>
                  </a:tcPr>
                </a:tc>
                <a:tc>
                  <a:txBody>
                    <a:bodyPr/>
                    <a:lstStyle/>
                    <a:p>
                      <a:pPr algn="ctr"/>
                      <a:r>
                        <a:rPr lang="en-US" dirty="0" smtClean="0"/>
                        <a:t>0</a:t>
                      </a:r>
                      <a:endParaRPr lang="en-US" dirty="0"/>
                    </a:p>
                  </a:txBody>
                  <a:tcPr marL="0" marR="0" marT="0" marB="0">
                    <a:lnL w="38100" cap="flat" cmpd="sng" algn="ctr">
                      <a:solidFill>
                        <a:schemeClr val="tx1"/>
                      </a:solidFill>
                      <a:prstDash val="solid"/>
                      <a:round/>
                      <a:headEnd type="none" w="med" len="med"/>
                      <a:tailEnd type="none" w="med" len="med"/>
                    </a:lnL>
                    <a:noFill/>
                  </a:tcPr>
                </a:tc>
              </a:tr>
              <a:tr h="182880">
                <a:tc>
                  <a:txBody>
                    <a:bodyPr/>
                    <a:lstStyle/>
                    <a:p>
                      <a:pPr algn="ctr"/>
                      <a:r>
                        <a:rPr lang="en-US" dirty="0" smtClean="0"/>
                        <a:t>1</a:t>
                      </a:r>
                      <a:endParaRPr lang="en-US" dirty="0"/>
                    </a:p>
                  </a:txBody>
                  <a:tcPr marL="0" marR="0" marT="0" marB="0">
                    <a:noFill/>
                  </a:tcPr>
                </a:tc>
                <a:tc>
                  <a:txBody>
                    <a:bodyPr/>
                    <a:lstStyle/>
                    <a:p>
                      <a:pPr algn="ctr"/>
                      <a:r>
                        <a:rPr lang="en-US" dirty="0" smtClean="0"/>
                        <a:t>0</a:t>
                      </a:r>
                      <a:endParaRPr lang="en-US" dirty="0"/>
                    </a:p>
                  </a:txBody>
                  <a:tcPr marL="0" marR="0" marT="0" marB="0">
                    <a:lnR w="38100" cap="flat" cmpd="sng" algn="ctr">
                      <a:solidFill>
                        <a:schemeClr val="tx1"/>
                      </a:solidFill>
                      <a:prstDash val="solid"/>
                      <a:round/>
                      <a:headEnd type="none" w="med" len="med"/>
                      <a:tailEnd type="none" w="med" len="med"/>
                    </a:lnR>
                    <a:noFill/>
                  </a:tcPr>
                </a:tc>
                <a:tc>
                  <a:txBody>
                    <a:bodyPr/>
                    <a:lstStyle/>
                    <a:p>
                      <a:pPr algn="ctr"/>
                      <a:r>
                        <a:rPr lang="en-US" dirty="0" smtClean="0"/>
                        <a:t>0</a:t>
                      </a:r>
                      <a:endParaRPr lang="en-US" dirty="0"/>
                    </a:p>
                  </a:txBody>
                  <a:tcPr marL="0" marR="0" marT="0" marB="0">
                    <a:lnL w="38100" cap="flat" cmpd="sng" algn="ctr">
                      <a:solidFill>
                        <a:schemeClr val="tx1"/>
                      </a:solidFill>
                      <a:prstDash val="solid"/>
                      <a:round/>
                      <a:headEnd type="none" w="med" len="med"/>
                      <a:tailEnd type="none" w="med" len="med"/>
                    </a:lnL>
                    <a:noFill/>
                  </a:tcPr>
                </a:tc>
              </a:tr>
              <a:tr h="182880">
                <a:tc>
                  <a:txBody>
                    <a:bodyPr/>
                    <a:lstStyle/>
                    <a:p>
                      <a:pPr algn="ctr"/>
                      <a:r>
                        <a:rPr lang="en-US" dirty="0" smtClean="0"/>
                        <a:t>1</a:t>
                      </a:r>
                      <a:endParaRPr lang="en-US" dirty="0"/>
                    </a:p>
                  </a:txBody>
                  <a:tcPr marL="0" marR="0" marT="0" marB="0">
                    <a:noFill/>
                  </a:tcPr>
                </a:tc>
                <a:tc>
                  <a:txBody>
                    <a:bodyPr/>
                    <a:lstStyle/>
                    <a:p>
                      <a:pPr algn="ctr"/>
                      <a:r>
                        <a:rPr lang="en-US" dirty="0" smtClean="0"/>
                        <a:t>1</a:t>
                      </a:r>
                      <a:endParaRPr lang="en-US" dirty="0"/>
                    </a:p>
                  </a:txBody>
                  <a:tcPr marL="0" marR="0" marT="0" marB="0">
                    <a:lnR w="38100" cap="flat" cmpd="sng" algn="ctr">
                      <a:solidFill>
                        <a:schemeClr val="tx1"/>
                      </a:solidFill>
                      <a:prstDash val="solid"/>
                      <a:round/>
                      <a:headEnd type="none" w="med" len="med"/>
                      <a:tailEnd type="none" w="med" len="med"/>
                    </a:lnR>
                    <a:noFill/>
                  </a:tcPr>
                </a:tc>
                <a:tc>
                  <a:txBody>
                    <a:bodyPr/>
                    <a:lstStyle/>
                    <a:p>
                      <a:pPr algn="ctr"/>
                      <a:r>
                        <a:rPr lang="en-US" dirty="0" smtClean="0"/>
                        <a:t>0</a:t>
                      </a:r>
                      <a:endParaRPr lang="en-US" dirty="0"/>
                    </a:p>
                  </a:txBody>
                  <a:tcPr marL="0" marR="0" marT="0" marB="0">
                    <a:lnL w="38100" cap="flat" cmpd="sng" algn="ctr">
                      <a:solidFill>
                        <a:schemeClr val="tx1"/>
                      </a:solidFill>
                      <a:prstDash val="solid"/>
                      <a:round/>
                      <a:headEnd type="none" w="med" len="med"/>
                      <a:tailEnd type="none" w="med" len="med"/>
                    </a:lnL>
                    <a:noFill/>
                  </a:tcPr>
                </a:tc>
              </a:tr>
            </a:tbl>
          </a:graphicData>
        </a:graphic>
      </p:graphicFrame>
      <p:graphicFrame>
        <p:nvGraphicFramePr>
          <p:cNvPr id="16" name="Table 15"/>
          <p:cNvGraphicFramePr>
            <a:graphicFrameLocks noGrp="1"/>
          </p:cNvGraphicFramePr>
          <p:nvPr/>
        </p:nvGraphicFramePr>
        <p:xfrm>
          <a:off x="6858000" y="5029200"/>
          <a:ext cx="1371600" cy="1371600"/>
        </p:xfrm>
        <a:graphic>
          <a:graphicData uri="http://schemas.openxmlformats.org/drawingml/2006/table">
            <a:tbl>
              <a:tblPr>
                <a:tableStyleId>{073A0DAA-6AF3-43AB-8588-CEC1D06C72B9}</a:tableStyleId>
              </a:tblPr>
              <a:tblGrid>
                <a:gridCol w="457200"/>
                <a:gridCol w="457200"/>
                <a:gridCol w="457200"/>
              </a:tblGrid>
              <a:tr h="182880">
                <a:tc>
                  <a:txBody>
                    <a:bodyPr/>
                    <a:lstStyle/>
                    <a:p>
                      <a:pPr algn="ctr"/>
                      <a:r>
                        <a:rPr lang="en-US" b="1" dirty="0" smtClean="0"/>
                        <a:t>a</a:t>
                      </a:r>
                      <a:endParaRPr lang="en-US" b="1" dirty="0"/>
                    </a:p>
                  </a:txBody>
                  <a:tcPr marL="0" marR="0" marT="0" marB="0">
                    <a:lnB w="38100" cap="flat" cmpd="sng" algn="ctr">
                      <a:solidFill>
                        <a:schemeClr val="tx1"/>
                      </a:solidFill>
                      <a:prstDash val="solid"/>
                      <a:round/>
                      <a:headEnd type="none" w="med" len="med"/>
                      <a:tailEnd type="none" w="med" len="med"/>
                    </a:lnB>
                    <a:noFill/>
                  </a:tcPr>
                </a:tc>
                <a:tc>
                  <a:txBody>
                    <a:bodyPr/>
                    <a:lstStyle/>
                    <a:p>
                      <a:pPr algn="ctr"/>
                      <a:r>
                        <a:rPr lang="en-US" b="1" dirty="0" smtClean="0"/>
                        <a:t>b</a:t>
                      </a:r>
                      <a:endParaRPr lang="en-US" b="1" dirty="0"/>
                    </a:p>
                  </a:txBody>
                  <a:tcPr marL="0" marR="0" marT="0" marB="0">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noFill/>
                  </a:tcPr>
                </a:tc>
                <a:tc>
                  <a:txBody>
                    <a:bodyPr/>
                    <a:lstStyle/>
                    <a:p>
                      <a:pPr algn="ctr"/>
                      <a:r>
                        <a:rPr lang="en-US" b="1" dirty="0" smtClean="0"/>
                        <a:t>c</a:t>
                      </a:r>
                      <a:endParaRPr lang="en-US" b="1" dirty="0"/>
                    </a:p>
                  </a:txBody>
                  <a:tcPr marL="0" marR="0" marT="0" marB="0">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noFill/>
                  </a:tcPr>
                </a:tc>
              </a:tr>
              <a:tr h="182880">
                <a:tc>
                  <a:txBody>
                    <a:bodyPr/>
                    <a:lstStyle/>
                    <a:p>
                      <a:pPr algn="ctr"/>
                      <a:r>
                        <a:rPr lang="en-US" dirty="0" smtClean="0"/>
                        <a:t>0</a:t>
                      </a:r>
                      <a:endParaRPr lang="en-US" dirty="0"/>
                    </a:p>
                  </a:txBody>
                  <a:tcPr marL="0" marR="0" marT="0" marB="0">
                    <a:lnT w="38100" cap="flat" cmpd="sng" algn="ctr">
                      <a:solidFill>
                        <a:schemeClr val="tx1"/>
                      </a:solidFill>
                      <a:prstDash val="solid"/>
                      <a:round/>
                      <a:headEnd type="none" w="med" len="med"/>
                      <a:tailEnd type="none" w="med" len="med"/>
                    </a:lnT>
                    <a:noFill/>
                  </a:tcPr>
                </a:tc>
                <a:tc>
                  <a:txBody>
                    <a:bodyPr/>
                    <a:lstStyle/>
                    <a:p>
                      <a:pPr algn="ctr"/>
                      <a:r>
                        <a:rPr lang="en-US" dirty="0" smtClean="0"/>
                        <a:t>0</a:t>
                      </a:r>
                      <a:endParaRPr lang="en-US" dirty="0"/>
                    </a:p>
                  </a:txBody>
                  <a:tcPr marL="0" marR="0" marT="0" marB="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noFill/>
                  </a:tcPr>
                </a:tc>
                <a:tc>
                  <a:txBody>
                    <a:bodyPr/>
                    <a:lstStyle/>
                    <a:p>
                      <a:pPr algn="ctr"/>
                      <a:r>
                        <a:rPr lang="en-US" dirty="0" smtClean="0"/>
                        <a:t>0</a:t>
                      </a:r>
                      <a:endParaRPr lang="en-US" dirty="0"/>
                    </a:p>
                  </a:txBody>
                  <a:tcPr marL="0" marR="0" marT="0" marB="0">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noFill/>
                  </a:tcPr>
                </a:tc>
              </a:tr>
              <a:tr h="182880">
                <a:tc>
                  <a:txBody>
                    <a:bodyPr/>
                    <a:lstStyle/>
                    <a:p>
                      <a:pPr algn="ctr"/>
                      <a:r>
                        <a:rPr lang="en-US" dirty="0" smtClean="0"/>
                        <a:t>0</a:t>
                      </a:r>
                      <a:endParaRPr lang="en-US" dirty="0"/>
                    </a:p>
                  </a:txBody>
                  <a:tcPr marL="0" marR="0" marT="0" marB="0">
                    <a:noFill/>
                  </a:tcPr>
                </a:tc>
                <a:tc>
                  <a:txBody>
                    <a:bodyPr/>
                    <a:lstStyle/>
                    <a:p>
                      <a:pPr algn="ctr"/>
                      <a:r>
                        <a:rPr lang="en-US" dirty="0" smtClean="0"/>
                        <a:t>1</a:t>
                      </a:r>
                      <a:endParaRPr lang="en-US" dirty="0"/>
                    </a:p>
                  </a:txBody>
                  <a:tcPr marL="0" marR="0" marT="0" marB="0">
                    <a:lnR w="38100" cap="flat" cmpd="sng" algn="ctr">
                      <a:solidFill>
                        <a:schemeClr val="tx1"/>
                      </a:solidFill>
                      <a:prstDash val="solid"/>
                      <a:round/>
                      <a:headEnd type="none" w="med" len="med"/>
                      <a:tailEnd type="none" w="med" len="med"/>
                    </a:lnR>
                    <a:noFill/>
                  </a:tcPr>
                </a:tc>
                <a:tc>
                  <a:txBody>
                    <a:bodyPr/>
                    <a:lstStyle/>
                    <a:p>
                      <a:pPr algn="ctr"/>
                      <a:r>
                        <a:rPr lang="en-US" dirty="0" smtClean="0"/>
                        <a:t>1</a:t>
                      </a:r>
                      <a:endParaRPr lang="en-US" dirty="0"/>
                    </a:p>
                  </a:txBody>
                  <a:tcPr marL="0" marR="0" marT="0" marB="0">
                    <a:lnL w="38100" cap="flat" cmpd="sng" algn="ctr">
                      <a:solidFill>
                        <a:schemeClr val="tx1"/>
                      </a:solidFill>
                      <a:prstDash val="solid"/>
                      <a:round/>
                      <a:headEnd type="none" w="med" len="med"/>
                      <a:tailEnd type="none" w="med" len="med"/>
                    </a:lnL>
                    <a:noFill/>
                  </a:tcPr>
                </a:tc>
              </a:tr>
              <a:tr h="182880">
                <a:tc>
                  <a:txBody>
                    <a:bodyPr/>
                    <a:lstStyle/>
                    <a:p>
                      <a:pPr algn="ctr"/>
                      <a:r>
                        <a:rPr lang="en-US" dirty="0" smtClean="0"/>
                        <a:t>1</a:t>
                      </a:r>
                      <a:endParaRPr lang="en-US" dirty="0"/>
                    </a:p>
                  </a:txBody>
                  <a:tcPr marL="0" marR="0" marT="0" marB="0">
                    <a:noFill/>
                  </a:tcPr>
                </a:tc>
                <a:tc>
                  <a:txBody>
                    <a:bodyPr/>
                    <a:lstStyle/>
                    <a:p>
                      <a:pPr algn="ctr"/>
                      <a:r>
                        <a:rPr lang="en-US" dirty="0" smtClean="0"/>
                        <a:t>0</a:t>
                      </a:r>
                      <a:endParaRPr lang="en-US" dirty="0"/>
                    </a:p>
                  </a:txBody>
                  <a:tcPr marL="0" marR="0" marT="0" marB="0">
                    <a:lnR w="38100" cap="flat" cmpd="sng" algn="ctr">
                      <a:solidFill>
                        <a:schemeClr val="tx1"/>
                      </a:solidFill>
                      <a:prstDash val="solid"/>
                      <a:round/>
                      <a:headEnd type="none" w="med" len="med"/>
                      <a:tailEnd type="none" w="med" len="med"/>
                    </a:lnR>
                    <a:noFill/>
                  </a:tcPr>
                </a:tc>
                <a:tc>
                  <a:txBody>
                    <a:bodyPr/>
                    <a:lstStyle/>
                    <a:p>
                      <a:pPr algn="ctr"/>
                      <a:r>
                        <a:rPr lang="en-US" dirty="0" smtClean="0"/>
                        <a:t>1</a:t>
                      </a:r>
                      <a:endParaRPr lang="en-US" dirty="0"/>
                    </a:p>
                  </a:txBody>
                  <a:tcPr marL="0" marR="0" marT="0" marB="0">
                    <a:lnL w="38100" cap="flat" cmpd="sng" algn="ctr">
                      <a:solidFill>
                        <a:schemeClr val="tx1"/>
                      </a:solidFill>
                      <a:prstDash val="solid"/>
                      <a:round/>
                      <a:headEnd type="none" w="med" len="med"/>
                      <a:tailEnd type="none" w="med" len="med"/>
                    </a:lnL>
                    <a:noFill/>
                  </a:tcPr>
                </a:tc>
              </a:tr>
              <a:tr h="182880">
                <a:tc>
                  <a:txBody>
                    <a:bodyPr/>
                    <a:lstStyle/>
                    <a:p>
                      <a:pPr algn="ctr"/>
                      <a:r>
                        <a:rPr lang="en-US" dirty="0" smtClean="0"/>
                        <a:t>1</a:t>
                      </a:r>
                      <a:endParaRPr lang="en-US" dirty="0"/>
                    </a:p>
                  </a:txBody>
                  <a:tcPr marL="0" marR="0" marT="0" marB="0">
                    <a:noFill/>
                  </a:tcPr>
                </a:tc>
                <a:tc>
                  <a:txBody>
                    <a:bodyPr/>
                    <a:lstStyle/>
                    <a:p>
                      <a:pPr algn="ctr"/>
                      <a:r>
                        <a:rPr lang="en-US" dirty="0" smtClean="0"/>
                        <a:t>1</a:t>
                      </a:r>
                      <a:endParaRPr lang="en-US" dirty="0"/>
                    </a:p>
                  </a:txBody>
                  <a:tcPr marL="0" marR="0" marT="0" marB="0">
                    <a:lnR w="38100" cap="flat" cmpd="sng" algn="ctr">
                      <a:solidFill>
                        <a:schemeClr val="tx1"/>
                      </a:solidFill>
                      <a:prstDash val="solid"/>
                      <a:round/>
                      <a:headEnd type="none" w="med" len="med"/>
                      <a:tailEnd type="none" w="med" len="med"/>
                    </a:lnR>
                    <a:noFill/>
                  </a:tcPr>
                </a:tc>
                <a:tc>
                  <a:txBody>
                    <a:bodyPr/>
                    <a:lstStyle/>
                    <a:p>
                      <a:pPr algn="ctr"/>
                      <a:r>
                        <a:rPr lang="en-US" dirty="0" smtClean="0"/>
                        <a:t>0</a:t>
                      </a:r>
                      <a:endParaRPr lang="en-US" dirty="0"/>
                    </a:p>
                  </a:txBody>
                  <a:tcPr marL="0" marR="0" marT="0" marB="0">
                    <a:lnL w="38100" cap="flat" cmpd="sng" algn="ctr">
                      <a:solidFill>
                        <a:schemeClr val="tx1"/>
                      </a:solidFill>
                      <a:prstDash val="solid"/>
                      <a:round/>
                      <a:headEnd type="none" w="med" len="med"/>
                      <a:tailEnd type="none" w="med" len="med"/>
                    </a:lnL>
                    <a:noFill/>
                  </a:tcPr>
                </a:tc>
              </a:tr>
            </a:tbl>
          </a:graphicData>
        </a:graphic>
      </p:graphicFrame>
      <p:graphicFrame>
        <p:nvGraphicFramePr>
          <p:cNvPr id="17" name="Table 16"/>
          <p:cNvGraphicFramePr>
            <a:graphicFrameLocks noGrp="1"/>
          </p:cNvGraphicFramePr>
          <p:nvPr/>
        </p:nvGraphicFramePr>
        <p:xfrm>
          <a:off x="6858000" y="2103120"/>
          <a:ext cx="1371600" cy="1371600"/>
        </p:xfrm>
        <a:graphic>
          <a:graphicData uri="http://schemas.openxmlformats.org/drawingml/2006/table">
            <a:tbl>
              <a:tblPr>
                <a:tableStyleId>{073A0DAA-6AF3-43AB-8588-CEC1D06C72B9}</a:tableStyleId>
              </a:tblPr>
              <a:tblGrid>
                <a:gridCol w="457200"/>
                <a:gridCol w="457200"/>
                <a:gridCol w="457200"/>
              </a:tblGrid>
              <a:tr h="182880">
                <a:tc>
                  <a:txBody>
                    <a:bodyPr/>
                    <a:lstStyle/>
                    <a:p>
                      <a:pPr algn="ctr"/>
                      <a:r>
                        <a:rPr lang="en-US" b="1" dirty="0" smtClean="0"/>
                        <a:t>a</a:t>
                      </a:r>
                      <a:endParaRPr lang="en-US" b="1" dirty="0"/>
                    </a:p>
                  </a:txBody>
                  <a:tcPr marL="0" marR="0" marT="0" marB="0">
                    <a:lnB w="38100" cap="flat" cmpd="sng" algn="ctr">
                      <a:solidFill>
                        <a:schemeClr val="tx1"/>
                      </a:solidFill>
                      <a:prstDash val="solid"/>
                      <a:round/>
                      <a:headEnd type="none" w="med" len="med"/>
                      <a:tailEnd type="none" w="med" len="med"/>
                    </a:lnB>
                    <a:noFill/>
                  </a:tcPr>
                </a:tc>
                <a:tc>
                  <a:txBody>
                    <a:bodyPr/>
                    <a:lstStyle/>
                    <a:p>
                      <a:pPr algn="ctr"/>
                      <a:r>
                        <a:rPr lang="en-US" b="1" dirty="0" smtClean="0"/>
                        <a:t>b</a:t>
                      </a:r>
                      <a:endParaRPr lang="en-US" b="1" dirty="0"/>
                    </a:p>
                  </a:txBody>
                  <a:tcPr marL="0" marR="0" marT="0" marB="0">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noFill/>
                  </a:tcPr>
                </a:tc>
                <a:tc>
                  <a:txBody>
                    <a:bodyPr/>
                    <a:lstStyle/>
                    <a:p>
                      <a:pPr algn="ctr"/>
                      <a:r>
                        <a:rPr lang="en-US" b="1" dirty="0" smtClean="0"/>
                        <a:t>c</a:t>
                      </a:r>
                      <a:endParaRPr lang="en-US" b="1" dirty="0"/>
                    </a:p>
                  </a:txBody>
                  <a:tcPr marL="0" marR="0" marT="0" marB="0">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noFill/>
                  </a:tcPr>
                </a:tc>
              </a:tr>
              <a:tr h="182880">
                <a:tc>
                  <a:txBody>
                    <a:bodyPr/>
                    <a:lstStyle/>
                    <a:p>
                      <a:pPr algn="ctr"/>
                      <a:r>
                        <a:rPr lang="en-US" dirty="0" smtClean="0"/>
                        <a:t>0</a:t>
                      </a:r>
                      <a:endParaRPr lang="en-US" dirty="0"/>
                    </a:p>
                  </a:txBody>
                  <a:tcPr marL="0" marR="0" marT="0" marB="0">
                    <a:lnT w="38100" cap="flat" cmpd="sng" algn="ctr">
                      <a:solidFill>
                        <a:schemeClr val="tx1"/>
                      </a:solidFill>
                      <a:prstDash val="solid"/>
                      <a:round/>
                      <a:headEnd type="none" w="med" len="med"/>
                      <a:tailEnd type="none" w="med" len="med"/>
                    </a:lnT>
                    <a:noFill/>
                  </a:tcPr>
                </a:tc>
                <a:tc>
                  <a:txBody>
                    <a:bodyPr/>
                    <a:lstStyle/>
                    <a:p>
                      <a:pPr algn="ctr"/>
                      <a:r>
                        <a:rPr lang="en-US" dirty="0" smtClean="0"/>
                        <a:t>0</a:t>
                      </a:r>
                      <a:endParaRPr lang="en-US" dirty="0"/>
                    </a:p>
                  </a:txBody>
                  <a:tcPr marL="0" marR="0" marT="0" marB="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noFill/>
                  </a:tcPr>
                </a:tc>
                <a:tc>
                  <a:txBody>
                    <a:bodyPr/>
                    <a:lstStyle/>
                    <a:p>
                      <a:pPr algn="ctr"/>
                      <a:r>
                        <a:rPr lang="en-US" dirty="0" smtClean="0"/>
                        <a:t>1</a:t>
                      </a:r>
                      <a:endParaRPr lang="en-US" dirty="0"/>
                    </a:p>
                  </a:txBody>
                  <a:tcPr marL="0" marR="0" marT="0" marB="0">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noFill/>
                  </a:tcPr>
                </a:tc>
              </a:tr>
              <a:tr h="182880">
                <a:tc>
                  <a:txBody>
                    <a:bodyPr/>
                    <a:lstStyle/>
                    <a:p>
                      <a:pPr algn="ctr"/>
                      <a:r>
                        <a:rPr lang="en-US" dirty="0" smtClean="0"/>
                        <a:t>0</a:t>
                      </a:r>
                      <a:endParaRPr lang="en-US" dirty="0"/>
                    </a:p>
                  </a:txBody>
                  <a:tcPr marL="0" marR="0" marT="0" marB="0">
                    <a:noFill/>
                  </a:tcPr>
                </a:tc>
                <a:tc>
                  <a:txBody>
                    <a:bodyPr/>
                    <a:lstStyle/>
                    <a:p>
                      <a:pPr algn="ctr"/>
                      <a:r>
                        <a:rPr lang="en-US" dirty="0" smtClean="0"/>
                        <a:t>1</a:t>
                      </a:r>
                      <a:endParaRPr lang="en-US" dirty="0"/>
                    </a:p>
                  </a:txBody>
                  <a:tcPr marL="0" marR="0" marT="0" marB="0">
                    <a:lnR w="38100" cap="flat" cmpd="sng" algn="ctr">
                      <a:solidFill>
                        <a:schemeClr val="tx1"/>
                      </a:solidFill>
                      <a:prstDash val="solid"/>
                      <a:round/>
                      <a:headEnd type="none" w="med" len="med"/>
                      <a:tailEnd type="none" w="med" len="med"/>
                    </a:lnR>
                    <a:noFill/>
                  </a:tcPr>
                </a:tc>
                <a:tc>
                  <a:txBody>
                    <a:bodyPr/>
                    <a:lstStyle/>
                    <a:p>
                      <a:pPr algn="ctr"/>
                      <a:r>
                        <a:rPr lang="en-US" dirty="0" smtClean="0"/>
                        <a:t>1</a:t>
                      </a:r>
                      <a:endParaRPr lang="en-US" dirty="0"/>
                    </a:p>
                  </a:txBody>
                  <a:tcPr marL="0" marR="0" marT="0" marB="0">
                    <a:lnL w="38100" cap="flat" cmpd="sng" algn="ctr">
                      <a:solidFill>
                        <a:schemeClr val="tx1"/>
                      </a:solidFill>
                      <a:prstDash val="solid"/>
                      <a:round/>
                      <a:headEnd type="none" w="med" len="med"/>
                      <a:tailEnd type="none" w="med" len="med"/>
                    </a:lnL>
                    <a:noFill/>
                  </a:tcPr>
                </a:tc>
              </a:tr>
              <a:tr h="182880">
                <a:tc>
                  <a:txBody>
                    <a:bodyPr/>
                    <a:lstStyle/>
                    <a:p>
                      <a:pPr algn="ctr"/>
                      <a:r>
                        <a:rPr lang="en-US" dirty="0" smtClean="0"/>
                        <a:t>1</a:t>
                      </a:r>
                      <a:endParaRPr lang="en-US" dirty="0"/>
                    </a:p>
                  </a:txBody>
                  <a:tcPr marL="0" marR="0" marT="0" marB="0">
                    <a:noFill/>
                  </a:tcPr>
                </a:tc>
                <a:tc>
                  <a:txBody>
                    <a:bodyPr/>
                    <a:lstStyle/>
                    <a:p>
                      <a:pPr algn="ctr"/>
                      <a:r>
                        <a:rPr lang="en-US" dirty="0" smtClean="0"/>
                        <a:t>0</a:t>
                      </a:r>
                      <a:endParaRPr lang="en-US" dirty="0"/>
                    </a:p>
                  </a:txBody>
                  <a:tcPr marL="0" marR="0" marT="0" marB="0">
                    <a:lnR w="38100" cap="flat" cmpd="sng" algn="ctr">
                      <a:solidFill>
                        <a:schemeClr val="tx1"/>
                      </a:solidFill>
                      <a:prstDash val="solid"/>
                      <a:round/>
                      <a:headEnd type="none" w="med" len="med"/>
                      <a:tailEnd type="none" w="med" len="med"/>
                    </a:lnR>
                    <a:noFill/>
                  </a:tcPr>
                </a:tc>
                <a:tc>
                  <a:txBody>
                    <a:bodyPr/>
                    <a:lstStyle/>
                    <a:p>
                      <a:pPr algn="ctr"/>
                      <a:r>
                        <a:rPr lang="en-US" dirty="0" smtClean="0"/>
                        <a:t>1</a:t>
                      </a:r>
                      <a:endParaRPr lang="en-US" dirty="0"/>
                    </a:p>
                  </a:txBody>
                  <a:tcPr marL="0" marR="0" marT="0" marB="0">
                    <a:lnL w="38100" cap="flat" cmpd="sng" algn="ctr">
                      <a:solidFill>
                        <a:schemeClr val="tx1"/>
                      </a:solidFill>
                      <a:prstDash val="solid"/>
                      <a:round/>
                      <a:headEnd type="none" w="med" len="med"/>
                      <a:tailEnd type="none" w="med" len="med"/>
                    </a:lnL>
                    <a:noFill/>
                  </a:tcPr>
                </a:tc>
              </a:tr>
              <a:tr h="182880">
                <a:tc>
                  <a:txBody>
                    <a:bodyPr/>
                    <a:lstStyle/>
                    <a:p>
                      <a:pPr algn="ctr"/>
                      <a:r>
                        <a:rPr lang="en-US" dirty="0" smtClean="0"/>
                        <a:t>1</a:t>
                      </a:r>
                      <a:endParaRPr lang="en-US" dirty="0"/>
                    </a:p>
                  </a:txBody>
                  <a:tcPr marL="0" marR="0" marT="0" marB="0">
                    <a:noFill/>
                  </a:tcPr>
                </a:tc>
                <a:tc>
                  <a:txBody>
                    <a:bodyPr/>
                    <a:lstStyle/>
                    <a:p>
                      <a:pPr algn="ctr"/>
                      <a:r>
                        <a:rPr lang="en-US" dirty="0" smtClean="0"/>
                        <a:t>1</a:t>
                      </a:r>
                      <a:endParaRPr lang="en-US" dirty="0"/>
                    </a:p>
                  </a:txBody>
                  <a:tcPr marL="0" marR="0" marT="0" marB="0">
                    <a:lnR w="38100" cap="flat" cmpd="sng" algn="ctr">
                      <a:solidFill>
                        <a:schemeClr val="tx1"/>
                      </a:solidFill>
                      <a:prstDash val="solid"/>
                      <a:round/>
                      <a:headEnd type="none" w="med" len="med"/>
                      <a:tailEnd type="none" w="med" len="med"/>
                    </a:lnR>
                    <a:noFill/>
                  </a:tcPr>
                </a:tc>
                <a:tc>
                  <a:txBody>
                    <a:bodyPr/>
                    <a:lstStyle/>
                    <a:p>
                      <a:pPr algn="ctr"/>
                      <a:r>
                        <a:rPr lang="en-US" dirty="0" smtClean="0"/>
                        <a:t>0</a:t>
                      </a:r>
                      <a:endParaRPr lang="en-US" dirty="0"/>
                    </a:p>
                  </a:txBody>
                  <a:tcPr marL="0" marR="0" marT="0" marB="0">
                    <a:lnL w="38100" cap="flat" cmpd="sng" algn="ctr">
                      <a:solidFill>
                        <a:schemeClr val="tx1"/>
                      </a:solidFill>
                      <a:prstDash val="solid"/>
                      <a:round/>
                      <a:headEnd type="none" w="med" len="med"/>
                      <a:tailEnd type="none" w="med" len="med"/>
                    </a:lnL>
                    <a:noFill/>
                  </a:tcPr>
                </a:tc>
              </a:tr>
            </a:tbl>
          </a:graphicData>
        </a:graphic>
      </p:graphicFrame>
      <p:pic>
        <p:nvPicPr>
          <p:cNvPr id="115714" name="Picture 2"/>
          <p:cNvPicPr>
            <a:picLocks noChangeAspect="1" noChangeArrowheads="1"/>
          </p:cNvPicPr>
          <p:nvPr/>
        </p:nvPicPr>
        <p:blipFill>
          <a:blip r:embed="rId2"/>
          <a:srcRect/>
          <a:stretch>
            <a:fillRect/>
          </a:stretch>
        </p:blipFill>
        <p:spPr bwMode="auto">
          <a:xfrm>
            <a:off x="3200400" y="2560320"/>
            <a:ext cx="2651760" cy="754380"/>
          </a:xfrm>
          <a:prstGeom prst="rect">
            <a:avLst/>
          </a:prstGeom>
          <a:noFill/>
          <a:ln w="9525">
            <a:noFill/>
            <a:miter lim="800000"/>
            <a:headEnd/>
            <a:tailEnd/>
          </a:ln>
          <a:effectLst/>
        </p:spPr>
      </p:pic>
      <p:pic>
        <p:nvPicPr>
          <p:cNvPr id="115715" name="Picture 3"/>
          <p:cNvPicPr>
            <a:picLocks noChangeAspect="1" noChangeArrowheads="1"/>
          </p:cNvPicPr>
          <p:nvPr/>
        </p:nvPicPr>
        <p:blipFill>
          <a:blip r:embed="rId3"/>
          <a:srcRect/>
          <a:stretch>
            <a:fillRect/>
          </a:stretch>
        </p:blipFill>
        <p:spPr bwMode="auto">
          <a:xfrm>
            <a:off x="3200400" y="4023360"/>
            <a:ext cx="2651760" cy="800100"/>
          </a:xfrm>
          <a:prstGeom prst="rect">
            <a:avLst/>
          </a:prstGeom>
          <a:noFill/>
          <a:ln w="9525">
            <a:noFill/>
            <a:miter lim="800000"/>
            <a:headEnd/>
            <a:tailEnd/>
          </a:ln>
          <a:effectLst/>
        </p:spPr>
      </p:pic>
      <p:pic>
        <p:nvPicPr>
          <p:cNvPr id="115716" name="Picture 4"/>
          <p:cNvPicPr>
            <a:picLocks noChangeAspect="1" noChangeArrowheads="1"/>
          </p:cNvPicPr>
          <p:nvPr/>
        </p:nvPicPr>
        <p:blipFill>
          <a:blip r:embed="rId4"/>
          <a:srcRect/>
          <a:stretch>
            <a:fillRect/>
          </a:stretch>
        </p:blipFill>
        <p:spPr bwMode="auto">
          <a:xfrm>
            <a:off x="3200400" y="5486400"/>
            <a:ext cx="2651760" cy="765810"/>
          </a:xfrm>
          <a:prstGeom prst="rect">
            <a:avLst/>
          </a:prstGeom>
          <a:noFill/>
          <a:ln w="9525">
            <a:noFill/>
            <a:miter lim="800000"/>
            <a:headEnd/>
            <a:tailEnd/>
          </a:ln>
          <a:effectLst/>
        </p:spPr>
      </p:pic>
    </p:spTree>
    <p:extLst>
      <p:ext uri="{BB962C8B-B14F-4D97-AF65-F5344CB8AC3E}">
        <p14:creationId xmlns:p14="http://schemas.microsoft.com/office/powerpoint/2010/main" val="1907587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More Complicated Truth Tables</a:t>
            </a:r>
            <a:endParaRPr lang="en-US" dirty="0"/>
          </a:p>
        </p:txBody>
      </p:sp>
      <p:sp>
        <p:nvSpPr>
          <p:cNvPr id="3" name="Text Placeholder 2"/>
          <p:cNvSpPr>
            <a:spLocks noGrp="1"/>
          </p:cNvSpPr>
          <p:nvPr>
            <p:ph type="body" idx="1"/>
          </p:nvPr>
        </p:nvSpPr>
        <p:spPr>
          <a:xfrm>
            <a:off x="457200" y="1535113"/>
            <a:ext cx="4040188" cy="457200"/>
          </a:xfrm>
        </p:spPr>
        <p:txBody>
          <a:bodyPr>
            <a:normAutofit/>
          </a:bodyPr>
          <a:lstStyle/>
          <a:p>
            <a:r>
              <a:rPr lang="en-US" dirty="0" smtClean="0"/>
              <a:t>3-Input Majority</a:t>
            </a:r>
            <a:endParaRPr lang="en-US" dirty="0"/>
          </a:p>
        </p:txBody>
      </p:sp>
      <p:graphicFrame>
        <p:nvGraphicFramePr>
          <p:cNvPr id="10" name="Content Placeholder 9"/>
          <p:cNvGraphicFramePr>
            <a:graphicFrameLocks noGrp="1"/>
          </p:cNvGraphicFramePr>
          <p:nvPr>
            <p:ph sz="half" idx="2"/>
          </p:nvPr>
        </p:nvGraphicFramePr>
        <p:xfrm>
          <a:off x="457200" y="2194560"/>
          <a:ext cx="2926080" cy="3291840"/>
        </p:xfrm>
        <a:graphic>
          <a:graphicData uri="http://schemas.openxmlformats.org/drawingml/2006/table">
            <a:tbl>
              <a:tblPr firstRow="1" bandRow="1">
                <a:tableStyleId>{2D5ABB26-0587-4C30-8999-92F81FD0307C}</a:tableStyleId>
              </a:tblPr>
              <a:tblGrid>
                <a:gridCol w="731520"/>
                <a:gridCol w="731520"/>
                <a:gridCol w="731520"/>
                <a:gridCol w="731520"/>
              </a:tblGrid>
              <a:tr h="365760">
                <a:tc>
                  <a:txBody>
                    <a:bodyPr/>
                    <a:lstStyle/>
                    <a:p>
                      <a:pPr algn="ctr"/>
                      <a:r>
                        <a:rPr lang="en-US" sz="2400" b="1" dirty="0" smtClean="0"/>
                        <a:t>a</a:t>
                      </a:r>
                      <a:endParaRPr lang="en-US" sz="2400" b="1" dirty="0"/>
                    </a:p>
                  </a:txBody>
                  <a:tcPr marL="0" marR="0" marT="0" marB="0">
                    <a:lnB w="38100" cap="flat" cmpd="sng" algn="ctr">
                      <a:solidFill>
                        <a:schemeClr val="tx1"/>
                      </a:solidFill>
                      <a:prstDash val="solid"/>
                      <a:round/>
                      <a:headEnd type="none" w="med" len="med"/>
                      <a:tailEnd type="none" w="med" len="med"/>
                    </a:lnB>
                  </a:tcPr>
                </a:tc>
                <a:tc>
                  <a:txBody>
                    <a:bodyPr/>
                    <a:lstStyle/>
                    <a:p>
                      <a:pPr algn="ctr"/>
                      <a:r>
                        <a:rPr lang="en-US" sz="2400" b="1" dirty="0" smtClean="0"/>
                        <a:t>b</a:t>
                      </a:r>
                      <a:endParaRPr lang="en-US" sz="2400" b="1" dirty="0"/>
                    </a:p>
                  </a:txBody>
                  <a:tcPr marL="0" marR="0" marT="0" marB="0">
                    <a:lnB w="38100" cap="flat" cmpd="sng" algn="ctr">
                      <a:solidFill>
                        <a:schemeClr val="tx1"/>
                      </a:solidFill>
                      <a:prstDash val="solid"/>
                      <a:round/>
                      <a:headEnd type="none" w="med" len="med"/>
                      <a:tailEnd type="none" w="med" len="med"/>
                    </a:lnB>
                  </a:tcPr>
                </a:tc>
                <a:tc>
                  <a:txBody>
                    <a:bodyPr/>
                    <a:lstStyle/>
                    <a:p>
                      <a:pPr algn="ctr"/>
                      <a:r>
                        <a:rPr lang="en-US" sz="2400" b="1" dirty="0" smtClean="0"/>
                        <a:t>c</a:t>
                      </a:r>
                      <a:endParaRPr lang="en-US" sz="2400" b="1" dirty="0"/>
                    </a:p>
                  </a:txBody>
                  <a:tcPr marL="0" marR="0" marT="0" marB="0">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lang="en-US" sz="2400" b="1" dirty="0" smtClean="0"/>
                        <a:t>y</a:t>
                      </a:r>
                      <a:endParaRPr lang="en-US" sz="2400" b="1" dirty="0"/>
                    </a:p>
                  </a:txBody>
                  <a:tcPr marL="0" marR="0" marT="0" marB="0">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r>
              <a:tr h="365760">
                <a:tc>
                  <a:txBody>
                    <a:bodyPr/>
                    <a:lstStyle/>
                    <a:p>
                      <a:pPr algn="ctr"/>
                      <a:r>
                        <a:rPr lang="en-US" sz="2400" dirty="0" smtClean="0"/>
                        <a:t>0</a:t>
                      </a:r>
                      <a:endParaRPr lang="en-US" sz="2400" dirty="0"/>
                    </a:p>
                  </a:txBody>
                  <a:tcPr marL="0" marR="0" marT="0" marB="0">
                    <a:lnT w="38100" cap="flat" cmpd="sng" algn="ctr">
                      <a:solidFill>
                        <a:schemeClr val="tx1"/>
                      </a:solidFill>
                      <a:prstDash val="solid"/>
                      <a:round/>
                      <a:headEnd type="none" w="med" len="med"/>
                      <a:tailEnd type="none" w="med" len="med"/>
                    </a:lnT>
                  </a:tcPr>
                </a:tc>
                <a:tc>
                  <a:txBody>
                    <a:bodyPr/>
                    <a:lstStyle/>
                    <a:p>
                      <a:pPr algn="ctr"/>
                      <a:r>
                        <a:rPr lang="en-US" sz="2400" dirty="0" smtClean="0"/>
                        <a:t>0</a:t>
                      </a:r>
                      <a:endParaRPr lang="en-US" sz="2400" dirty="0"/>
                    </a:p>
                  </a:txBody>
                  <a:tcPr marL="0" marR="0" marT="0" marB="0">
                    <a:lnT w="38100" cap="flat" cmpd="sng" algn="ctr">
                      <a:solidFill>
                        <a:schemeClr val="tx1"/>
                      </a:solidFill>
                      <a:prstDash val="solid"/>
                      <a:round/>
                      <a:headEnd type="none" w="med" len="med"/>
                      <a:tailEnd type="none" w="med" len="med"/>
                    </a:lnT>
                  </a:tcPr>
                </a:tc>
                <a:tc>
                  <a:txBody>
                    <a:bodyPr/>
                    <a:lstStyle/>
                    <a:p>
                      <a:pPr algn="ctr"/>
                      <a:r>
                        <a:rPr lang="en-US" sz="2400" dirty="0" smtClean="0"/>
                        <a:t>0</a:t>
                      </a:r>
                      <a:endParaRPr lang="en-US" sz="2400" dirty="0"/>
                    </a:p>
                  </a:txBody>
                  <a:tcPr marL="0" marR="0" marT="0" marB="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lang="en-US" sz="2400" dirty="0" smtClean="0"/>
                        <a:t>0</a:t>
                      </a:r>
                      <a:endParaRPr lang="en-US" sz="2400" dirty="0"/>
                    </a:p>
                  </a:txBody>
                  <a:tcPr marL="0" marR="0" marT="0" marB="0">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r>
              <a:tr h="365760">
                <a:tc>
                  <a:txBody>
                    <a:bodyPr/>
                    <a:lstStyle/>
                    <a:p>
                      <a:pPr algn="ctr"/>
                      <a:r>
                        <a:rPr lang="en-US" sz="2400" dirty="0" smtClean="0"/>
                        <a:t>0</a:t>
                      </a:r>
                      <a:endParaRPr lang="en-US" sz="2400" dirty="0"/>
                    </a:p>
                  </a:txBody>
                  <a:tcPr marL="0" marR="0" marT="0" marB="0"/>
                </a:tc>
                <a:tc>
                  <a:txBody>
                    <a:bodyPr/>
                    <a:lstStyle/>
                    <a:p>
                      <a:pPr algn="ctr"/>
                      <a:r>
                        <a:rPr lang="en-US" sz="2400" dirty="0" smtClean="0"/>
                        <a:t>0</a:t>
                      </a:r>
                      <a:endParaRPr lang="en-US" sz="2400" dirty="0"/>
                    </a:p>
                  </a:txBody>
                  <a:tcPr marL="0" marR="0" marT="0" marB="0"/>
                </a:tc>
                <a:tc>
                  <a:txBody>
                    <a:bodyPr/>
                    <a:lstStyle/>
                    <a:p>
                      <a:pPr algn="ctr"/>
                      <a:r>
                        <a:rPr lang="en-US" sz="2400" dirty="0" smtClean="0"/>
                        <a:t>1</a:t>
                      </a:r>
                      <a:endParaRPr lang="en-US" sz="2400" dirty="0"/>
                    </a:p>
                  </a:txBody>
                  <a:tcPr marL="0" marR="0" marT="0" marB="0">
                    <a:lnR w="38100" cap="flat" cmpd="sng" algn="ctr">
                      <a:solidFill>
                        <a:schemeClr val="tx1"/>
                      </a:solidFill>
                      <a:prstDash val="solid"/>
                      <a:round/>
                      <a:headEnd type="none" w="med" len="med"/>
                      <a:tailEnd type="none" w="med" len="med"/>
                    </a:lnR>
                  </a:tcPr>
                </a:tc>
                <a:tc>
                  <a:txBody>
                    <a:bodyPr/>
                    <a:lstStyle/>
                    <a:p>
                      <a:pPr algn="ctr"/>
                      <a:r>
                        <a:rPr lang="en-US" sz="2400" dirty="0" smtClean="0"/>
                        <a:t>0</a:t>
                      </a:r>
                      <a:endParaRPr lang="en-US" sz="2400" dirty="0"/>
                    </a:p>
                  </a:txBody>
                  <a:tcPr marL="0" marR="0" marT="0" marB="0">
                    <a:lnL w="38100" cap="flat" cmpd="sng" algn="ctr">
                      <a:solidFill>
                        <a:schemeClr val="tx1"/>
                      </a:solidFill>
                      <a:prstDash val="solid"/>
                      <a:round/>
                      <a:headEnd type="none" w="med" len="med"/>
                      <a:tailEnd type="none" w="med" len="med"/>
                    </a:lnL>
                  </a:tcPr>
                </a:tc>
              </a:tr>
              <a:tr h="365760">
                <a:tc>
                  <a:txBody>
                    <a:bodyPr/>
                    <a:lstStyle/>
                    <a:p>
                      <a:pPr algn="ctr"/>
                      <a:r>
                        <a:rPr lang="en-US" sz="2400" dirty="0" smtClean="0"/>
                        <a:t>0</a:t>
                      </a:r>
                      <a:endParaRPr lang="en-US" sz="2400" dirty="0"/>
                    </a:p>
                  </a:txBody>
                  <a:tcPr marL="0" marR="0" marT="0" marB="0">
                    <a:lnB w="12700" cap="flat" cmpd="sng" algn="ctr">
                      <a:noFill/>
                      <a:prstDash val="solid"/>
                      <a:round/>
                      <a:headEnd type="none" w="med" len="med"/>
                      <a:tailEnd type="none" w="med" len="med"/>
                    </a:lnB>
                  </a:tcPr>
                </a:tc>
                <a:tc>
                  <a:txBody>
                    <a:bodyPr/>
                    <a:lstStyle/>
                    <a:p>
                      <a:pPr algn="ctr"/>
                      <a:r>
                        <a:rPr lang="en-US" sz="2400" dirty="0" smtClean="0"/>
                        <a:t>1</a:t>
                      </a:r>
                      <a:endParaRPr lang="en-US" sz="2400" dirty="0"/>
                    </a:p>
                  </a:txBody>
                  <a:tcPr marL="0" marR="0" marT="0" marB="0">
                    <a:lnB w="12700" cap="flat" cmpd="sng" algn="ctr">
                      <a:noFill/>
                      <a:prstDash val="solid"/>
                      <a:round/>
                      <a:headEnd type="none" w="med" len="med"/>
                      <a:tailEnd type="none" w="med" len="med"/>
                    </a:lnB>
                  </a:tcPr>
                </a:tc>
                <a:tc>
                  <a:txBody>
                    <a:bodyPr/>
                    <a:lstStyle/>
                    <a:p>
                      <a:pPr algn="ctr"/>
                      <a:r>
                        <a:rPr lang="en-US" sz="2400" dirty="0" smtClean="0"/>
                        <a:t>0</a:t>
                      </a:r>
                      <a:endParaRPr lang="en-US" sz="2400" dirty="0"/>
                    </a:p>
                  </a:txBody>
                  <a:tcPr marL="0" marR="0" marT="0" marB="0">
                    <a:lnR w="381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400" dirty="0" smtClean="0"/>
                        <a:t>0</a:t>
                      </a:r>
                      <a:endParaRPr lang="en-US" sz="2400" dirty="0"/>
                    </a:p>
                  </a:txBody>
                  <a:tcPr marL="0" marR="0" marT="0" marB="0">
                    <a:lnL w="38100" cap="flat" cmpd="sng" algn="ctr">
                      <a:solidFill>
                        <a:schemeClr val="tx1"/>
                      </a:solidFill>
                      <a:prstDash val="solid"/>
                      <a:round/>
                      <a:headEnd type="none" w="med" len="med"/>
                      <a:tailEnd type="none" w="med" len="med"/>
                    </a:lnL>
                    <a:lnB w="12700" cap="flat" cmpd="sng" algn="ctr">
                      <a:noFill/>
                      <a:prstDash val="solid"/>
                      <a:round/>
                      <a:headEnd type="none" w="med" len="med"/>
                      <a:tailEnd type="none" w="med" len="med"/>
                    </a:lnB>
                  </a:tcPr>
                </a:tc>
              </a:tr>
              <a:tr h="365760">
                <a:tc>
                  <a:txBody>
                    <a:bodyPr/>
                    <a:lstStyle/>
                    <a:p>
                      <a:pPr algn="ctr"/>
                      <a:r>
                        <a:rPr lang="en-US" sz="2400" dirty="0" smtClean="0"/>
                        <a:t>0</a:t>
                      </a:r>
                      <a:endParaRPr lang="en-US" sz="2400" dirty="0"/>
                    </a:p>
                  </a:txBody>
                  <a:tcPr marL="0" marR="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1</a:t>
                      </a:r>
                      <a:endParaRPr lang="en-US" sz="2400" dirty="0"/>
                    </a:p>
                  </a:txBody>
                  <a:tcPr marL="0" marR="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1</a:t>
                      </a:r>
                      <a:endParaRPr lang="en-US" sz="2400" dirty="0"/>
                    </a:p>
                  </a:txBody>
                  <a:tcPr marL="0" marR="0" marT="0" marB="0">
                    <a:lnL>
                      <a:noFill/>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solidFill>
                            <a:schemeClr val="tx1"/>
                          </a:solidFill>
                        </a:rPr>
                        <a:t>1</a:t>
                      </a:r>
                      <a:endParaRPr lang="en-US" sz="2400" dirty="0">
                        <a:solidFill>
                          <a:schemeClr val="tx1"/>
                        </a:solidFill>
                      </a:endParaRPr>
                    </a:p>
                  </a:txBody>
                  <a:tcPr marL="0" marR="0" marT="0" marB="0">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ctr"/>
                      <a:r>
                        <a:rPr lang="en-US" sz="2400" dirty="0" smtClean="0"/>
                        <a:t>1</a:t>
                      </a:r>
                      <a:endParaRPr lang="en-US" sz="2400" dirty="0"/>
                    </a:p>
                  </a:txBody>
                  <a:tcPr marL="0" marR="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0</a:t>
                      </a:r>
                      <a:endParaRPr lang="en-US" sz="2400" dirty="0"/>
                    </a:p>
                  </a:txBody>
                  <a:tcPr marL="0" marR="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0</a:t>
                      </a:r>
                      <a:endParaRPr lang="en-US" sz="2400" dirty="0"/>
                    </a:p>
                  </a:txBody>
                  <a:tcPr marL="0" marR="0" marT="0" marB="0">
                    <a:lnL>
                      <a:noFill/>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solidFill>
                            <a:schemeClr val="tx1"/>
                          </a:solidFill>
                        </a:rPr>
                        <a:t>0</a:t>
                      </a:r>
                      <a:endParaRPr lang="en-US" sz="2400" dirty="0">
                        <a:solidFill>
                          <a:schemeClr val="tx1"/>
                        </a:solidFill>
                      </a:endParaRPr>
                    </a:p>
                  </a:txBody>
                  <a:tcPr marL="0" marR="0" marT="0" marB="0">
                    <a:lnL w="381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ctr"/>
                      <a:r>
                        <a:rPr lang="en-US" sz="2400" dirty="0" smtClean="0"/>
                        <a:t>1</a:t>
                      </a:r>
                      <a:endParaRPr lang="en-US" sz="2400" dirty="0"/>
                    </a:p>
                  </a:txBody>
                  <a:tcPr marL="0" marR="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0</a:t>
                      </a:r>
                      <a:endParaRPr lang="en-US" sz="2400" dirty="0"/>
                    </a:p>
                  </a:txBody>
                  <a:tcPr marL="0" marR="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1</a:t>
                      </a:r>
                      <a:endParaRPr lang="en-US" sz="2400" dirty="0"/>
                    </a:p>
                  </a:txBody>
                  <a:tcPr marL="0" marR="0" marT="0" marB="0">
                    <a:lnL>
                      <a:noFill/>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solidFill>
                            <a:schemeClr val="tx1"/>
                          </a:solidFill>
                        </a:rPr>
                        <a:t>1</a:t>
                      </a:r>
                      <a:endParaRPr lang="en-US" sz="2400" dirty="0">
                        <a:solidFill>
                          <a:schemeClr val="tx1"/>
                        </a:solidFill>
                      </a:endParaRPr>
                    </a:p>
                  </a:txBody>
                  <a:tcPr marL="0" marR="0" marT="0" marB="0">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ctr"/>
                      <a:r>
                        <a:rPr lang="en-US" sz="2400" dirty="0" smtClean="0"/>
                        <a:t>1</a:t>
                      </a:r>
                      <a:endParaRPr lang="en-US" sz="2400" dirty="0"/>
                    </a:p>
                  </a:txBody>
                  <a:tcPr marL="0" marR="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1</a:t>
                      </a:r>
                      <a:endParaRPr lang="en-US" sz="2400" dirty="0"/>
                    </a:p>
                  </a:txBody>
                  <a:tcPr marL="0" marR="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0</a:t>
                      </a:r>
                      <a:endParaRPr lang="en-US" sz="2400" dirty="0"/>
                    </a:p>
                  </a:txBody>
                  <a:tcPr marL="0" marR="0" marT="0" marB="0">
                    <a:lnL>
                      <a:noFill/>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solidFill>
                            <a:schemeClr val="tx1"/>
                          </a:solidFill>
                        </a:rPr>
                        <a:t>1</a:t>
                      </a:r>
                      <a:endParaRPr lang="en-US" sz="2400" dirty="0">
                        <a:solidFill>
                          <a:schemeClr val="tx1"/>
                        </a:solidFill>
                      </a:endParaRPr>
                    </a:p>
                  </a:txBody>
                  <a:tcPr marL="0" marR="0" marT="0" marB="0">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ctr"/>
                      <a:r>
                        <a:rPr lang="en-US" sz="2400" dirty="0" smtClean="0"/>
                        <a:t>1</a:t>
                      </a:r>
                      <a:endParaRPr lang="en-US" sz="2400" dirty="0"/>
                    </a:p>
                  </a:txBody>
                  <a:tcPr marL="0" marR="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1</a:t>
                      </a:r>
                      <a:endParaRPr lang="en-US" sz="2400" dirty="0"/>
                    </a:p>
                  </a:txBody>
                  <a:tcPr marL="0" marR="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1</a:t>
                      </a:r>
                      <a:endParaRPr lang="en-US" sz="2400" dirty="0"/>
                    </a:p>
                  </a:txBody>
                  <a:tcPr marL="0" marR="0" marT="0" marB="0">
                    <a:lnL>
                      <a:noFill/>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solidFill>
                            <a:schemeClr val="tx1"/>
                          </a:solidFill>
                        </a:rPr>
                        <a:t>1</a:t>
                      </a:r>
                      <a:endParaRPr lang="en-US" sz="2400" dirty="0">
                        <a:solidFill>
                          <a:schemeClr val="tx1"/>
                        </a:solidFill>
                      </a:endParaRPr>
                    </a:p>
                  </a:txBody>
                  <a:tcPr marL="0" marR="0" marT="0" marB="0">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Text Placeholder 4"/>
          <p:cNvSpPr>
            <a:spLocks noGrp="1"/>
          </p:cNvSpPr>
          <p:nvPr>
            <p:ph type="body" sz="quarter" idx="3"/>
          </p:nvPr>
        </p:nvSpPr>
        <p:spPr>
          <a:xfrm>
            <a:off x="4645025" y="1535113"/>
            <a:ext cx="4041775" cy="457200"/>
          </a:xfrm>
        </p:spPr>
        <p:txBody>
          <a:bodyPr/>
          <a:lstStyle/>
          <a:p>
            <a:r>
              <a:rPr lang="en-US" dirty="0" smtClean="0"/>
              <a:t>2-bit Adder</a:t>
            </a:r>
            <a:endParaRPr lang="en-US" dirty="0"/>
          </a:p>
        </p:txBody>
      </p:sp>
      <p:graphicFrame>
        <p:nvGraphicFramePr>
          <p:cNvPr id="27" name="Content Placeholder 26"/>
          <p:cNvGraphicFramePr>
            <a:graphicFrameLocks noGrp="1"/>
          </p:cNvGraphicFramePr>
          <p:nvPr>
            <p:ph sz="quarter" idx="4"/>
          </p:nvPr>
        </p:nvGraphicFramePr>
        <p:xfrm>
          <a:off x="4645025" y="4389120"/>
          <a:ext cx="4041772" cy="1854200"/>
        </p:xfrm>
        <a:graphic>
          <a:graphicData uri="http://schemas.openxmlformats.org/drawingml/2006/table">
            <a:tbl>
              <a:tblPr firstRow="1" bandRow="1">
                <a:tableStyleId>{2D5ABB26-0587-4C30-8999-92F81FD0307C}</a:tableStyleId>
              </a:tblPr>
              <a:tblGrid>
                <a:gridCol w="577396"/>
                <a:gridCol w="577396"/>
                <a:gridCol w="577396"/>
                <a:gridCol w="577396"/>
                <a:gridCol w="577396"/>
                <a:gridCol w="577396"/>
                <a:gridCol w="577396"/>
              </a:tblGrid>
              <a:tr h="370840">
                <a:tc gridSpan="2">
                  <a:txBody>
                    <a:bodyPr/>
                    <a:lstStyle/>
                    <a:p>
                      <a:pPr algn="ctr"/>
                      <a:r>
                        <a:rPr lang="en-US" sz="2400" dirty="0" smtClean="0"/>
                        <a:t>A</a:t>
                      </a:r>
                      <a:endParaRPr lang="en-US" sz="2400" dirty="0"/>
                    </a:p>
                  </a:txBody>
                  <a:tcPr marL="0" marR="0" marT="0" marB="0">
                    <a:lnR w="12700" cap="flat" cmpd="sng" algn="ctr">
                      <a:solidFill>
                        <a:schemeClr val="tx1"/>
                      </a:solidFill>
                      <a:prstDash val="dash"/>
                      <a:round/>
                      <a:headEnd type="none" w="med" len="med"/>
                      <a:tailEnd type="none" w="med" len="med"/>
                    </a:lnR>
                  </a:tcPr>
                </a:tc>
                <a:tc hMerge="1">
                  <a:txBody>
                    <a:bodyPr/>
                    <a:lstStyle/>
                    <a:p>
                      <a:pPr algn="ctr"/>
                      <a:endParaRPr lang="en-US" dirty="0"/>
                    </a:p>
                  </a:txBody>
                  <a:tcPr/>
                </a:tc>
                <a:tc gridSpan="2">
                  <a:txBody>
                    <a:bodyPr/>
                    <a:lstStyle/>
                    <a:p>
                      <a:pPr algn="ctr"/>
                      <a:r>
                        <a:rPr lang="en-US" sz="2400" dirty="0" smtClean="0"/>
                        <a:t>B</a:t>
                      </a:r>
                      <a:endParaRPr lang="en-US" sz="2400" dirty="0"/>
                    </a:p>
                  </a:txBody>
                  <a:tcPr marL="0" marR="0" marT="0" marB="0">
                    <a:lnL w="12700" cap="flat" cmpd="sng" algn="ctr">
                      <a:solidFill>
                        <a:schemeClr val="tx1"/>
                      </a:solidFill>
                      <a:prstDash val="dash"/>
                      <a:round/>
                      <a:headEnd type="none" w="med" len="med"/>
                      <a:tailEnd type="none" w="med" len="med"/>
                    </a:lnL>
                    <a:lnR w="38100" cap="flat" cmpd="sng" algn="ctr">
                      <a:solidFill>
                        <a:schemeClr val="tx1"/>
                      </a:solidFill>
                      <a:prstDash val="solid"/>
                      <a:round/>
                      <a:headEnd type="none" w="med" len="med"/>
                      <a:tailEnd type="none" w="med" len="med"/>
                    </a:lnR>
                  </a:tcPr>
                </a:tc>
                <a:tc hMerge="1">
                  <a:txBody>
                    <a:bodyPr/>
                    <a:lstStyle/>
                    <a:p>
                      <a:pPr algn="ctr"/>
                      <a:endParaRPr lang="en-US" dirty="0"/>
                    </a:p>
                  </a:txBody>
                  <a:tcPr>
                    <a:lnR w="38100" cap="flat" cmpd="sng" algn="ctr">
                      <a:solidFill>
                        <a:schemeClr val="tx1"/>
                      </a:solidFill>
                      <a:prstDash val="solid"/>
                      <a:round/>
                      <a:headEnd type="none" w="med" len="med"/>
                      <a:tailEnd type="none" w="med" len="med"/>
                    </a:lnR>
                  </a:tcPr>
                </a:tc>
                <a:tc gridSpan="3">
                  <a:txBody>
                    <a:bodyPr/>
                    <a:lstStyle/>
                    <a:p>
                      <a:pPr algn="ctr"/>
                      <a:r>
                        <a:rPr lang="en-US" sz="2400" dirty="0" smtClean="0"/>
                        <a:t>C</a:t>
                      </a:r>
                      <a:endParaRPr lang="en-US" sz="2400" dirty="0"/>
                    </a:p>
                  </a:txBody>
                  <a:tcPr marL="0" marR="0" marT="0" marB="0">
                    <a:lnL w="38100" cap="flat" cmpd="sng" algn="ctr">
                      <a:solidFill>
                        <a:schemeClr val="tx1"/>
                      </a:solidFill>
                      <a:prstDash val="solid"/>
                      <a:round/>
                      <a:headEnd type="none" w="med" len="med"/>
                      <a:tailEnd type="none" w="med" len="med"/>
                    </a:lnL>
                  </a:tcPr>
                </a:tc>
                <a:tc hMerge="1">
                  <a:txBody>
                    <a:bodyPr/>
                    <a:lstStyle/>
                    <a:p>
                      <a:pPr algn="ctr"/>
                      <a:endParaRPr lang="en-US" dirty="0"/>
                    </a:p>
                  </a:txBody>
                  <a:tcPr/>
                </a:tc>
                <a:tc hMerge="1">
                  <a:txBody>
                    <a:bodyPr/>
                    <a:lstStyle/>
                    <a:p>
                      <a:pPr algn="ctr"/>
                      <a:endParaRPr lang="en-US" dirty="0"/>
                    </a:p>
                  </a:txBody>
                  <a:tcPr/>
                </a:tc>
              </a:tr>
              <a:tr h="370840">
                <a:tc>
                  <a:txBody>
                    <a:bodyPr/>
                    <a:lstStyle/>
                    <a:p>
                      <a:pPr algn="ctr"/>
                      <a:r>
                        <a:rPr lang="en-US" sz="2000" dirty="0" smtClean="0"/>
                        <a:t>a</a:t>
                      </a:r>
                      <a:r>
                        <a:rPr lang="en-US" sz="2000" baseline="-25000" dirty="0" smtClean="0"/>
                        <a:t>1</a:t>
                      </a:r>
                      <a:endParaRPr lang="en-US" sz="2000" baseline="-25000" dirty="0"/>
                    </a:p>
                  </a:txBody>
                  <a:tcPr marL="0" marR="0" marT="0" marB="0">
                    <a:lnB w="38100" cap="flat" cmpd="sng" algn="ctr">
                      <a:solidFill>
                        <a:schemeClr val="tx1"/>
                      </a:solidFill>
                      <a:prstDash val="solid"/>
                      <a:round/>
                      <a:headEnd type="none" w="med" len="med"/>
                      <a:tailEnd type="none" w="med" len="med"/>
                    </a:lnB>
                  </a:tcPr>
                </a:tc>
                <a:tc>
                  <a:txBody>
                    <a:bodyPr/>
                    <a:lstStyle/>
                    <a:p>
                      <a:pPr algn="ctr"/>
                      <a:r>
                        <a:rPr lang="en-US" sz="2000" dirty="0" smtClean="0"/>
                        <a:t>a</a:t>
                      </a:r>
                      <a:r>
                        <a:rPr lang="en-US" sz="2000" baseline="-25000" dirty="0" smtClean="0"/>
                        <a:t>0</a:t>
                      </a:r>
                      <a:endParaRPr lang="en-US" sz="2000" baseline="-25000" dirty="0"/>
                    </a:p>
                  </a:txBody>
                  <a:tcPr marL="0" marR="0" marT="0" marB="0">
                    <a:lnR w="12700" cap="flat" cmpd="sng" algn="ctr">
                      <a:solidFill>
                        <a:schemeClr val="tx1"/>
                      </a:solidFill>
                      <a:prstDash val="dash"/>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lang="en-US" sz="2000" dirty="0" smtClean="0"/>
                        <a:t>b</a:t>
                      </a:r>
                      <a:r>
                        <a:rPr lang="en-US" sz="2000" baseline="-25000" dirty="0" smtClean="0"/>
                        <a:t>1</a:t>
                      </a:r>
                      <a:endParaRPr lang="en-US" sz="2000" baseline="-25000" dirty="0"/>
                    </a:p>
                  </a:txBody>
                  <a:tcPr marL="0" marR="0" marT="0" marB="0">
                    <a:lnL w="12700" cap="flat" cmpd="sng" algn="ctr">
                      <a:solidFill>
                        <a:schemeClr val="tx1"/>
                      </a:solidFill>
                      <a:prstDash val="dash"/>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2000" dirty="0" smtClean="0"/>
                        <a:t>b</a:t>
                      </a:r>
                      <a:r>
                        <a:rPr lang="en-US" sz="2000" baseline="-25000" dirty="0" smtClean="0"/>
                        <a:t>0</a:t>
                      </a:r>
                      <a:endParaRPr lang="en-US" sz="2000" baseline="-25000" dirty="0"/>
                    </a:p>
                  </a:txBody>
                  <a:tcPr marL="0" marR="0" marT="0" marB="0">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lang="en-US" sz="2000" dirty="0" smtClean="0"/>
                        <a:t>c</a:t>
                      </a:r>
                      <a:r>
                        <a:rPr lang="en-US" sz="2000" baseline="-25000" dirty="0" smtClean="0"/>
                        <a:t>2</a:t>
                      </a:r>
                      <a:endParaRPr lang="en-US" sz="2000" baseline="-25000" dirty="0"/>
                    </a:p>
                  </a:txBody>
                  <a:tcPr marL="0" marR="0" marT="0" marB="0">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2000" dirty="0" smtClean="0"/>
                        <a:t>c</a:t>
                      </a:r>
                      <a:r>
                        <a:rPr lang="en-US" sz="2000" baseline="-25000" dirty="0" smtClean="0"/>
                        <a:t>1</a:t>
                      </a:r>
                      <a:endParaRPr lang="en-US" sz="2000" baseline="-25000" dirty="0"/>
                    </a:p>
                  </a:txBody>
                  <a:tcPr marL="0" marR="0" marT="0" marB="0">
                    <a:lnB w="38100" cap="flat" cmpd="sng" algn="ctr">
                      <a:solidFill>
                        <a:schemeClr val="tx1"/>
                      </a:solidFill>
                      <a:prstDash val="solid"/>
                      <a:round/>
                      <a:headEnd type="none" w="med" len="med"/>
                      <a:tailEnd type="none" w="med" len="med"/>
                    </a:lnB>
                  </a:tcPr>
                </a:tc>
                <a:tc>
                  <a:txBody>
                    <a:bodyPr/>
                    <a:lstStyle/>
                    <a:p>
                      <a:pPr algn="ctr"/>
                      <a:r>
                        <a:rPr lang="en-US" sz="2000" dirty="0" smtClean="0"/>
                        <a:t>c</a:t>
                      </a:r>
                      <a:r>
                        <a:rPr lang="en-US" sz="2000" baseline="-25000" dirty="0" smtClean="0"/>
                        <a:t>0</a:t>
                      </a:r>
                      <a:endParaRPr lang="en-US" sz="2000" baseline="-25000" dirty="0"/>
                    </a:p>
                  </a:txBody>
                  <a:tcPr marL="0" marR="0" marT="0" marB="0">
                    <a:lnB w="38100" cap="flat" cmpd="sng" algn="ctr">
                      <a:solidFill>
                        <a:schemeClr val="tx1"/>
                      </a:solidFill>
                      <a:prstDash val="solid"/>
                      <a:round/>
                      <a:headEnd type="none" w="med" len="med"/>
                      <a:tailEnd type="none" w="med" len="med"/>
                    </a:lnB>
                  </a:tcPr>
                </a:tc>
              </a:tr>
              <a:tr h="370840">
                <a:tc>
                  <a:txBody>
                    <a:bodyPr/>
                    <a:lstStyle/>
                    <a:p>
                      <a:endParaRPr lang="en-US" dirty="0"/>
                    </a:p>
                  </a:txBody>
                  <a:tcPr marL="0" marR="0" marT="0" marB="0">
                    <a:lnT w="38100" cap="flat" cmpd="sng" algn="ctr">
                      <a:solidFill>
                        <a:schemeClr val="tx1"/>
                      </a:solidFill>
                      <a:prstDash val="solid"/>
                      <a:round/>
                      <a:headEnd type="none" w="med" len="med"/>
                      <a:tailEnd type="none" w="med" len="med"/>
                    </a:lnT>
                  </a:tcPr>
                </a:tc>
                <a:tc>
                  <a:txBody>
                    <a:bodyPr/>
                    <a:lstStyle/>
                    <a:p>
                      <a:endParaRPr lang="en-US" dirty="0"/>
                    </a:p>
                  </a:txBody>
                  <a:tcPr marL="0" marR="0" marT="0" marB="0">
                    <a:lnR w="12700" cap="flat" cmpd="sng" algn="ctr">
                      <a:solidFill>
                        <a:schemeClr val="tx1"/>
                      </a:solidFill>
                      <a:prstDash val="dash"/>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endParaRPr lang="en-US" dirty="0"/>
                    </a:p>
                  </a:txBody>
                  <a:tcPr marL="0" marR="0" marT="0" marB="0">
                    <a:lnL w="12700" cap="flat" cmpd="sng" algn="ctr">
                      <a:solidFill>
                        <a:schemeClr val="tx1"/>
                      </a:solidFill>
                      <a:prstDash val="dash"/>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b="1" dirty="0" smtClean="0"/>
                        <a:t>.</a:t>
                      </a:r>
                      <a:endParaRPr lang="en-US" b="1" dirty="0"/>
                    </a:p>
                  </a:txBody>
                  <a:tcPr marL="0" marR="0" marT="0" marB="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endParaRPr lang="en-US" dirty="0"/>
                    </a:p>
                  </a:txBody>
                  <a:tcPr marL="0" marR="0" marT="0" marB="0">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dirty="0"/>
                    </a:p>
                  </a:txBody>
                  <a:tcPr marL="0" marR="0" marT="0" marB="0">
                    <a:lnT w="38100" cap="flat" cmpd="sng" algn="ctr">
                      <a:solidFill>
                        <a:schemeClr val="tx1"/>
                      </a:solidFill>
                      <a:prstDash val="solid"/>
                      <a:round/>
                      <a:headEnd type="none" w="med" len="med"/>
                      <a:tailEnd type="none" w="med" len="med"/>
                    </a:lnT>
                  </a:tcPr>
                </a:tc>
                <a:tc>
                  <a:txBody>
                    <a:bodyPr/>
                    <a:lstStyle/>
                    <a:p>
                      <a:pPr algn="ctr"/>
                      <a:endParaRPr lang="en-US" dirty="0"/>
                    </a:p>
                  </a:txBody>
                  <a:tcPr marL="0" marR="0" marT="0" marB="0">
                    <a:lnT w="38100" cap="flat" cmpd="sng" algn="ctr">
                      <a:solidFill>
                        <a:schemeClr val="tx1"/>
                      </a:solidFill>
                      <a:prstDash val="solid"/>
                      <a:round/>
                      <a:headEnd type="none" w="med" len="med"/>
                      <a:tailEnd type="none" w="med" len="med"/>
                    </a:lnT>
                  </a:tcPr>
                </a:tc>
              </a:tr>
              <a:tr h="370840">
                <a:tc>
                  <a:txBody>
                    <a:bodyPr/>
                    <a:lstStyle/>
                    <a:p>
                      <a:endParaRPr lang="en-US"/>
                    </a:p>
                  </a:txBody>
                  <a:tcPr marL="0" marR="0" marT="0" marB="0"/>
                </a:tc>
                <a:tc>
                  <a:txBody>
                    <a:bodyPr/>
                    <a:lstStyle/>
                    <a:p>
                      <a:endParaRPr lang="en-US" dirty="0"/>
                    </a:p>
                  </a:txBody>
                  <a:tcPr marL="0" marR="0" marT="0" marB="0">
                    <a:lnR w="12700" cap="flat" cmpd="sng" algn="ctr">
                      <a:solidFill>
                        <a:schemeClr val="tx1"/>
                      </a:solidFill>
                      <a:prstDash val="dash"/>
                      <a:round/>
                      <a:headEnd type="none" w="med" len="med"/>
                      <a:tailEnd type="none" w="med" len="med"/>
                    </a:lnR>
                  </a:tcPr>
                </a:tc>
                <a:tc>
                  <a:txBody>
                    <a:bodyPr/>
                    <a:lstStyle/>
                    <a:p>
                      <a:endParaRPr lang="en-US"/>
                    </a:p>
                  </a:txBody>
                  <a:tcPr marL="0" marR="0" marT="0" marB="0">
                    <a:lnL w="12700" cap="flat" cmpd="sng" algn="ctr">
                      <a:solidFill>
                        <a:schemeClr val="tx1"/>
                      </a:solidFill>
                      <a:prstDash val="dash"/>
                      <a:round/>
                      <a:headEnd type="none" w="med" len="med"/>
                      <a:tailEnd type="none" w="med" len="med"/>
                    </a:lnL>
                  </a:tcPr>
                </a:tc>
                <a:tc>
                  <a:txBody>
                    <a:bodyPr/>
                    <a:lstStyle/>
                    <a:p>
                      <a:pPr algn="ctr"/>
                      <a:r>
                        <a:rPr lang="en-US" b="1" dirty="0" smtClean="0"/>
                        <a:t>.</a:t>
                      </a:r>
                      <a:endParaRPr lang="en-US" b="1" dirty="0"/>
                    </a:p>
                  </a:txBody>
                  <a:tcPr marL="0" marR="0" marT="0" marB="0">
                    <a:lnR w="38100" cap="flat" cmpd="sng" algn="ctr">
                      <a:solidFill>
                        <a:schemeClr val="tx1"/>
                      </a:solidFill>
                      <a:prstDash val="solid"/>
                      <a:round/>
                      <a:headEnd type="none" w="med" len="med"/>
                      <a:tailEnd type="none" w="med" len="med"/>
                    </a:lnR>
                  </a:tcPr>
                </a:tc>
                <a:tc>
                  <a:txBody>
                    <a:bodyPr/>
                    <a:lstStyle/>
                    <a:p>
                      <a:endParaRPr lang="en-US" dirty="0"/>
                    </a:p>
                  </a:txBody>
                  <a:tcPr marL="0" marR="0" marT="0" marB="0">
                    <a:lnL w="38100" cap="flat" cmpd="sng" algn="ctr">
                      <a:solidFill>
                        <a:schemeClr val="tx1"/>
                      </a:solidFill>
                      <a:prstDash val="solid"/>
                      <a:round/>
                      <a:headEnd type="none" w="med" len="med"/>
                      <a:tailEnd type="none" w="med" len="med"/>
                    </a:lnL>
                  </a:tcPr>
                </a:tc>
                <a:tc>
                  <a:txBody>
                    <a:bodyPr/>
                    <a:lstStyle/>
                    <a:p>
                      <a:pPr algn="ctr"/>
                      <a:endParaRPr lang="en-US" dirty="0"/>
                    </a:p>
                  </a:txBody>
                  <a:tcPr marL="0" marR="0" marT="0" marB="0"/>
                </a:tc>
                <a:tc>
                  <a:txBody>
                    <a:bodyPr/>
                    <a:lstStyle/>
                    <a:p>
                      <a:pPr algn="ctr"/>
                      <a:endParaRPr lang="en-US" dirty="0"/>
                    </a:p>
                  </a:txBody>
                  <a:tcPr marL="0" marR="0" marT="0" marB="0"/>
                </a:tc>
              </a:tr>
              <a:tr h="370840">
                <a:tc>
                  <a:txBody>
                    <a:bodyPr/>
                    <a:lstStyle/>
                    <a:p>
                      <a:endParaRPr lang="en-US"/>
                    </a:p>
                  </a:txBody>
                  <a:tcPr marL="0" marR="0" marT="0" marB="0"/>
                </a:tc>
                <a:tc>
                  <a:txBody>
                    <a:bodyPr/>
                    <a:lstStyle/>
                    <a:p>
                      <a:endParaRPr lang="en-US" dirty="0"/>
                    </a:p>
                  </a:txBody>
                  <a:tcPr marL="0" marR="0" marT="0" marB="0">
                    <a:lnR w="12700" cap="flat" cmpd="sng" algn="ctr">
                      <a:solidFill>
                        <a:schemeClr val="tx1"/>
                      </a:solidFill>
                      <a:prstDash val="dash"/>
                      <a:round/>
                      <a:headEnd type="none" w="med" len="med"/>
                      <a:tailEnd type="none" w="med" len="med"/>
                    </a:lnR>
                  </a:tcPr>
                </a:tc>
                <a:tc>
                  <a:txBody>
                    <a:bodyPr/>
                    <a:lstStyle/>
                    <a:p>
                      <a:endParaRPr lang="en-US" dirty="0"/>
                    </a:p>
                  </a:txBody>
                  <a:tcPr marL="0" marR="0" marT="0" marB="0">
                    <a:lnL w="12700" cap="flat" cmpd="sng" algn="ctr">
                      <a:solidFill>
                        <a:schemeClr val="tx1"/>
                      </a:solidFill>
                      <a:prstDash val="dash"/>
                      <a:round/>
                      <a:headEnd type="none" w="med" len="med"/>
                      <a:tailEnd type="none" w="med" len="med"/>
                    </a:lnL>
                  </a:tcPr>
                </a:tc>
                <a:tc>
                  <a:txBody>
                    <a:bodyPr/>
                    <a:lstStyle/>
                    <a:p>
                      <a:pPr algn="ctr"/>
                      <a:r>
                        <a:rPr lang="en-US" b="1" dirty="0" smtClean="0"/>
                        <a:t>.</a:t>
                      </a:r>
                      <a:endParaRPr lang="en-US" b="1" dirty="0"/>
                    </a:p>
                  </a:txBody>
                  <a:tcPr marL="0" marR="0" marT="0" marB="0">
                    <a:lnR w="38100" cap="flat" cmpd="sng" algn="ctr">
                      <a:solidFill>
                        <a:schemeClr val="tx1"/>
                      </a:solidFill>
                      <a:prstDash val="solid"/>
                      <a:round/>
                      <a:headEnd type="none" w="med" len="med"/>
                      <a:tailEnd type="none" w="med" len="med"/>
                    </a:lnR>
                  </a:tcPr>
                </a:tc>
                <a:tc>
                  <a:txBody>
                    <a:bodyPr/>
                    <a:lstStyle/>
                    <a:p>
                      <a:endParaRPr lang="en-US" dirty="0"/>
                    </a:p>
                  </a:txBody>
                  <a:tcPr marL="0" marR="0" marT="0" marB="0">
                    <a:lnL w="38100" cap="flat" cmpd="sng" algn="ctr">
                      <a:solidFill>
                        <a:schemeClr val="tx1"/>
                      </a:solidFill>
                      <a:prstDash val="solid"/>
                      <a:round/>
                      <a:headEnd type="none" w="med" len="med"/>
                      <a:tailEnd type="none" w="med" len="med"/>
                    </a:lnL>
                  </a:tcPr>
                </a:tc>
                <a:tc>
                  <a:txBody>
                    <a:bodyPr/>
                    <a:lstStyle/>
                    <a:p>
                      <a:pPr algn="ctr"/>
                      <a:endParaRPr lang="en-US" dirty="0"/>
                    </a:p>
                  </a:txBody>
                  <a:tcPr marL="0" marR="0" marT="0" marB="0"/>
                </a:tc>
                <a:tc>
                  <a:txBody>
                    <a:bodyPr/>
                    <a:lstStyle/>
                    <a:p>
                      <a:pPr algn="ctr"/>
                      <a:endParaRPr lang="en-US" dirty="0"/>
                    </a:p>
                  </a:txBody>
                  <a:tcPr marL="0" marR="0" marT="0" marB="0"/>
                </a:tc>
              </a:tr>
            </a:tbl>
          </a:graphicData>
        </a:graphic>
      </p:graphicFrame>
      <p:sp>
        <p:nvSpPr>
          <p:cNvPr id="7" name="Date Placeholder 6"/>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rPr>
              <a:pPr/>
              <a:t>24</a:t>
            </a:fld>
            <a:endParaRPr lang="en-US" dirty="0">
              <a:solidFill>
                <a:prstClr val="black">
                  <a:tint val="75000"/>
                </a:prstClr>
              </a:solidFill>
            </a:endParaRPr>
          </a:p>
        </p:txBody>
      </p:sp>
      <p:grpSp>
        <p:nvGrpSpPr>
          <p:cNvPr id="11" name="Group 10"/>
          <p:cNvGrpSpPr/>
          <p:nvPr/>
        </p:nvGrpSpPr>
        <p:grpSpPr>
          <a:xfrm>
            <a:off x="4663440" y="2194560"/>
            <a:ext cx="3710544" cy="1558945"/>
            <a:chOff x="664612" y="3057664"/>
            <a:chExt cx="3710544" cy="1558945"/>
          </a:xfrm>
        </p:grpSpPr>
        <p:sp>
          <p:nvSpPr>
            <p:cNvPr id="12" name="Rectangle 11"/>
            <p:cNvSpPr/>
            <p:nvPr/>
          </p:nvSpPr>
          <p:spPr>
            <a:xfrm>
              <a:off x="1761892" y="3149104"/>
              <a:ext cx="1463040" cy="1463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US" sz="4000" dirty="0">
                  <a:solidFill>
                    <a:prstClr val="black"/>
                  </a:solidFill>
                </a:rPr>
                <a:t>+</a:t>
              </a:r>
            </a:p>
          </p:txBody>
        </p:sp>
        <p:cxnSp>
          <p:nvCxnSpPr>
            <p:cNvPr id="13" name="Straight Arrow Connector 12"/>
            <p:cNvCxnSpPr/>
            <p:nvPr/>
          </p:nvCxnSpPr>
          <p:spPr>
            <a:xfrm>
              <a:off x="3224932" y="3880624"/>
              <a:ext cx="731520"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1030372" y="3331984"/>
              <a:ext cx="731520"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1030372" y="3697744"/>
              <a:ext cx="731520" cy="15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1030372" y="4063504"/>
              <a:ext cx="731520" cy="15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1030372" y="4429264"/>
              <a:ext cx="731520"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956452" y="3606304"/>
              <a:ext cx="418704" cy="461665"/>
            </a:xfrm>
            <a:prstGeom prst="rect">
              <a:avLst/>
            </a:prstGeom>
            <a:noFill/>
          </p:spPr>
          <p:txBody>
            <a:bodyPr wrap="none">
              <a:spAutoFit/>
            </a:bodyPr>
            <a:lstStyle/>
            <a:p>
              <a:pPr defTabSz="457200">
                <a:defRPr/>
              </a:pPr>
              <a:r>
                <a:rPr lang="en-US" sz="2400" dirty="0">
                  <a:solidFill>
                    <a:prstClr val="black"/>
                  </a:solidFill>
                </a:rPr>
                <a:t>c</a:t>
              </a:r>
              <a:r>
                <a:rPr lang="en-US" sz="2400" baseline="-25000" dirty="0" smtClean="0">
                  <a:solidFill>
                    <a:prstClr val="black"/>
                  </a:solidFill>
                </a:rPr>
                <a:t>1</a:t>
              </a:r>
              <a:endParaRPr lang="en-US" sz="2400" baseline="-25000" dirty="0">
                <a:solidFill>
                  <a:prstClr val="black"/>
                </a:solidFill>
              </a:endParaRPr>
            </a:p>
          </p:txBody>
        </p:sp>
        <p:sp>
          <p:nvSpPr>
            <p:cNvPr id="19" name="TextBox 18"/>
            <p:cNvSpPr txBox="1"/>
            <p:nvPr/>
          </p:nvSpPr>
          <p:spPr>
            <a:xfrm>
              <a:off x="664612" y="3057664"/>
              <a:ext cx="436338" cy="461665"/>
            </a:xfrm>
            <a:prstGeom prst="rect">
              <a:avLst/>
            </a:prstGeom>
            <a:noFill/>
          </p:spPr>
          <p:txBody>
            <a:bodyPr wrap="none">
              <a:spAutoFit/>
            </a:bodyPr>
            <a:lstStyle/>
            <a:p>
              <a:pPr defTabSz="457200">
                <a:defRPr/>
              </a:pPr>
              <a:r>
                <a:rPr lang="en-US" sz="2400" dirty="0">
                  <a:solidFill>
                    <a:prstClr val="black"/>
                  </a:solidFill>
                </a:rPr>
                <a:t>a</a:t>
              </a:r>
              <a:r>
                <a:rPr lang="en-US" sz="2400" baseline="-25000" dirty="0" smtClean="0">
                  <a:solidFill>
                    <a:prstClr val="black"/>
                  </a:solidFill>
                </a:rPr>
                <a:t>1</a:t>
              </a:r>
              <a:endParaRPr lang="en-US" sz="2400" baseline="-25000" dirty="0">
                <a:solidFill>
                  <a:prstClr val="black"/>
                </a:solidFill>
              </a:endParaRPr>
            </a:p>
          </p:txBody>
        </p:sp>
        <p:sp>
          <p:nvSpPr>
            <p:cNvPr id="20" name="TextBox 19"/>
            <p:cNvSpPr txBox="1"/>
            <p:nvPr/>
          </p:nvSpPr>
          <p:spPr>
            <a:xfrm>
              <a:off x="664612" y="3423424"/>
              <a:ext cx="436338" cy="461665"/>
            </a:xfrm>
            <a:prstGeom prst="rect">
              <a:avLst/>
            </a:prstGeom>
            <a:noFill/>
          </p:spPr>
          <p:txBody>
            <a:bodyPr wrap="none">
              <a:spAutoFit/>
            </a:bodyPr>
            <a:lstStyle/>
            <a:p>
              <a:pPr defTabSz="457200">
                <a:defRPr/>
              </a:pPr>
              <a:r>
                <a:rPr lang="en-US" sz="2400" dirty="0" smtClean="0">
                  <a:solidFill>
                    <a:prstClr val="black"/>
                  </a:solidFill>
                </a:rPr>
                <a:t>a</a:t>
              </a:r>
              <a:r>
                <a:rPr lang="en-US" sz="2400" baseline="-25000" dirty="0" smtClean="0">
                  <a:solidFill>
                    <a:prstClr val="black"/>
                  </a:solidFill>
                </a:rPr>
                <a:t>0</a:t>
              </a:r>
              <a:endParaRPr lang="en-US" sz="2400" baseline="-25000" dirty="0">
                <a:solidFill>
                  <a:prstClr val="black"/>
                </a:solidFill>
              </a:endParaRPr>
            </a:p>
          </p:txBody>
        </p:sp>
        <p:sp>
          <p:nvSpPr>
            <p:cNvPr id="21" name="TextBox 20"/>
            <p:cNvSpPr txBox="1"/>
            <p:nvPr/>
          </p:nvSpPr>
          <p:spPr>
            <a:xfrm>
              <a:off x="664612" y="3789184"/>
              <a:ext cx="450764" cy="461665"/>
            </a:xfrm>
            <a:prstGeom prst="rect">
              <a:avLst/>
            </a:prstGeom>
            <a:noFill/>
          </p:spPr>
          <p:txBody>
            <a:bodyPr wrap="none">
              <a:spAutoFit/>
            </a:bodyPr>
            <a:lstStyle/>
            <a:p>
              <a:pPr defTabSz="457200">
                <a:defRPr/>
              </a:pPr>
              <a:r>
                <a:rPr lang="en-US" sz="2400" dirty="0">
                  <a:solidFill>
                    <a:prstClr val="black"/>
                  </a:solidFill>
                </a:rPr>
                <a:t>b</a:t>
              </a:r>
              <a:r>
                <a:rPr lang="en-US" sz="2400" baseline="-25000" dirty="0" smtClean="0">
                  <a:solidFill>
                    <a:prstClr val="black"/>
                  </a:solidFill>
                </a:rPr>
                <a:t>1</a:t>
              </a:r>
              <a:endParaRPr lang="en-US" sz="2400" baseline="-25000" dirty="0">
                <a:solidFill>
                  <a:prstClr val="black"/>
                </a:solidFill>
              </a:endParaRPr>
            </a:p>
          </p:txBody>
        </p:sp>
        <p:sp>
          <p:nvSpPr>
            <p:cNvPr id="22" name="TextBox 21"/>
            <p:cNvSpPr txBox="1"/>
            <p:nvPr/>
          </p:nvSpPr>
          <p:spPr>
            <a:xfrm>
              <a:off x="664612" y="4154944"/>
              <a:ext cx="450764" cy="461665"/>
            </a:xfrm>
            <a:prstGeom prst="rect">
              <a:avLst/>
            </a:prstGeom>
            <a:noFill/>
          </p:spPr>
          <p:txBody>
            <a:bodyPr wrap="none">
              <a:spAutoFit/>
            </a:bodyPr>
            <a:lstStyle/>
            <a:p>
              <a:pPr defTabSz="457200">
                <a:defRPr/>
              </a:pPr>
              <a:r>
                <a:rPr lang="en-US" sz="2400" dirty="0">
                  <a:solidFill>
                    <a:prstClr val="black"/>
                  </a:solidFill>
                </a:rPr>
                <a:t>b</a:t>
              </a:r>
              <a:r>
                <a:rPr lang="en-US" sz="2400" baseline="-25000" dirty="0" smtClean="0">
                  <a:solidFill>
                    <a:prstClr val="black"/>
                  </a:solidFill>
                </a:rPr>
                <a:t>0</a:t>
              </a:r>
              <a:endParaRPr lang="en-US" sz="2400" baseline="-25000" dirty="0">
                <a:solidFill>
                  <a:prstClr val="black"/>
                </a:solidFill>
              </a:endParaRPr>
            </a:p>
          </p:txBody>
        </p:sp>
        <p:cxnSp>
          <p:nvCxnSpPr>
            <p:cNvPr id="23" name="Straight Arrow Connector 22"/>
            <p:cNvCxnSpPr/>
            <p:nvPr/>
          </p:nvCxnSpPr>
          <p:spPr>
            <a:xfrm>
              <a:off x="3224932" y="3423424"/>
              <a:ext cx="731520"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956452" y="3149104"/>
              <a:ext cx="418704" cy="461665"/>
            </a:xfrm>
            <a:prstGeom prst="rect">
              <a:avLst/>
            </a:prstGeom>
            <a:noFill/>
          </p:spPr>
          <p:txBody>
            <a:bodyPr wrap="none">
              <a:spAutoFit/>
            </a:bodyPr>
            <a:lstStyle/>
            <a:p>
              <a:pPr defTabSz="457200">
                <a:defRPr/>
              </a:pPr>
              <a:r>
                <a:rPr lang="en-US" sz="2400" dirty="0">
                  <a:solidFill>
                    <a:prstClr val="black"/>
                  </a:solidFill>
                </a:rPr>
                <a:t>c</a:t>
              </a:r>
              <a:r>
                <a:rPr lang="en-US" sz="2400" baseline="-25000" dirty="0" smtClean="0">
                  <a:solidFill>
                    <a:prstClr val="black"/>
                  </a:solidFill>
                </a:rPr>
                <a:t>2</a:t>
              </a:r>
              <a:endParaRPr lang="en-US" sz="2400" baseline="-25000" dirty="0">
                <a:solidFill>
                  <a:prstClr val="black"/>
                </a:solidFill>
              </a:endParaRPr>
            </a:p>
          </p:txBody>
        </p:sp>
        <p:cxnSp>
          <p:nvCxnSpPr>
            <p:cNvPr id="25" name="Straight Arrow Connector 24"/>
            <p:cNvCxnSpPr/>
            <p:nvPr/>
          </p:nvCxnSpPr>
          <p:spPr>
            <a:xfrm>
              <a:off x="3224932" y="4337824"/>
              <a:ext cx="731520"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956452" y="4063504"/>
              <a:ext cx="418704" cy="461665"/>
            </a:xfrm>
            <a:prstGeom prst="rect">
              <a:avLst/>
            </a:prstGeom>
            <a:noFill/>
          </p:spPr>
          <p:txBody>
            <a:bodyPr wrap="none">
              <a:spAutoFit/>
            </a:bodyPr>
            <a:lstStyle/>
            <a:p>
              <a:pPr defTabSz="457200">
                <a:defRPr/>
              </a:pPr>
              <a:r>
                <a:rPr lang="en-US" sz="2400" dirty="0">
                  <a:solidFill>
                    <a:prstClr val="black"/>
                  </a:solidFill>
                </a:rPr>
                <a:t>c</a:t>
              </a:r>
              <a:r>
                <a:rPr lang="en-US" sz="2400" baseline="-25000" dirty="0" smtClean="0">
                  <a:solidFill>
                    <a:prstClr val="black"/>
                  </a:solidFill>
                </a:rPr>
                <a:t>0</a:t>
              </a:r>
              <a:endParaRPr lang="en-US" sz="2400" baseline="-25000" dirty="0">
                <a:solidFill>
                  <a:prstClr val="black"/>
                </a:solidFill>
              </a:endParaRPr>
            </a:p>
          </p:txBody>
        </p:sp>
      </p:grpSp>
      <p:sp>
        <p:nvSpPr>
          <p:cNvPr id="28" name="TextBox 27"/>
          <p:cNvSpPr txBox="1"/>
          <p:nvPr/>
        </p:nvSpPr>
        <p:spPr>
          <a:xfrm>
            <a:off x="7132320" y="5303520"/>
            <a:ext cx="1371600" cy="707886"/>
          </a:xfrm>
          <a:prstGeom prst="rect">
            <a:avLst/>
          </a:prstGeom>
          <a:noFill/>
        </p:spPr>
        <p:txBody>
          <a:bodyPr wrap="square" rtlCol="0">
            <a:spAutoFit/>
          </a:bodyPr>
          <a:lstStyle/>
          <a:p>
            <a:pPr algn="ctr" defTabSz="457200"/>
            <a:r>
              <a:rPr lang="en-US" sz="2000" dirty="0" smtClean="0">
                <a:solidFill>
                  <a:srgbClr val="FF0000"/>
                </a:solidFill>
              </a:rPr>
              <a:t>How many </a:t>
            </a:r>
          </a:p>
          <a:p>
            <a:pPr algn="ctr" defTabSz="457200"/>
            <a:r>
              <a:rPr lang="en-US" sz="2000" dirty="0" smtClean="0">
                <a:solidFill>
                  <a:srgbClr val="FF0000"/>
                </a:solidFill>
              </a:rPr>
              <a:t>rows?</a:t>
            </a:r>
            <a:endParaRPr lang="en-US" sz="2000" dirty="0">
              <a:solidFill>
                <a:srgbClr val="FF0000"/>
              </a:solidFill>
            </a:endParaRPr>
          </a:p>
        </p:txBody>
      </p:sp>
      <p:grpSp>
        <p:nvGrpSpPr>
          <p:cNvPr id="33" name="Group 32"/>
          <p:cNvGrpSpPr/>
          <p:nvPr/>
        </p:nvGrpSpPr>
        <p:grpSpPr>
          <a:xfrm>
            <a:off x="640079" y="3721608"/>
            <a:ext cx="2560321" cy="1728216"/>
            <a:chOff x="640079" y="3721608"/>
            <a:chExt cx="2560321" cy="1728216"/>
          </a:xfrm>
        </p:grpSpPr>
        <p:sp>
          <p:nvSpPr>
            <p:cNvPr id="29" name="Rectangle 28"/>
            <p:cNvSpPr/>
            <p:nvPr/>
          </p:nvSpPr>
          <p:spPr>
            <a:xfrm>
              <a:off x="640079" y="3721608"/>
              <a:ext cx="2560320" cy="274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30" name="Rectangle 29"/>
            <p:cNvSpPr/>
            <p:nvPr/>
          </p:nvSpPr>
          <p:spPr>
            <a:xfrm>
              <a:off x="640080" y="4443984"/>
              <a:ext cx="2560320" cy="274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31" name="Rectangle 30"/>
            <p:cNvSpPr/>
            <p:nvPr/>
          </p:nvSpPr>
          <p:spPr>
            <a:xfrm>
              <a:off x="640080" y="4809744"/>
              <a:ext cx="2560320" cy="274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32" name="Rectangle 31"/>
            <p:cNvSpPr/>
            <p:nvPr/>
          </p:nvSpPr>
          <p:spPr>
            <a:xfrm>
              <a:off x="640080" y="5175504"/>
              <a:ext cx="2560320" cy="274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grpSp>
      <p:grpSp>
        <p:nvGrpSpPr>
          <p:cNvPr id="43" name="Group 42"/>
          <p:cNvGrpSpPr/>
          <p:nvPr/>
        </p:nvGrpSpPr>
        <p:grpSpPr>
          <a:xfrm>
            <a:off x="7870785" y="3599727"/>
            <a:ext cx="1273215" cy="1296364"/>
            <a:chOff x="7870785" y="3599727"/>
            <a:chExt cx="1273215" cy="1296364"/>
          </a:xfrm>
        </p:grpSpPr>
        <p:cxnSp>
          <p:nvCxnSpPr>
            <p:cNvPr id="35" name="Straight Arrow Connector 34"/>
            <p:cNvCxnSpPr/>
            <p:nvPr/>
          </p:nvCxnSpPr>
          <p:spPr>
            <a:xfrm flipH="1">
              <a:off x="7870785" y="4537276"/>
              <a:ext cx="555585" cy="3588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893934" y="3931920"/>
              <a:ext cx="1250066" cy="646331"/>
            </a:xfrm>
            <a:prstGeom prst="rect">
              <a:avLst/>
            </a:prstGeom>
            <a:noFill/>
          </p:spPr>
          <p:txBody>
            <a:bodyPr wrap="square" rtlCol="0">
              <a:spAutoFit/>
            </a:bodyPr>
            <a:lstStyle/>
            <a:p>
              <a:pPr defTabSz="457200"/>
              <a:r>
                <a:rPr lang="en-US" dirty="0" smtClean="0">
                  <a:solidFill>
                    <a:srgbClr val="FF0000"/>
                  </a:solidFill>
                </a:rPr>
                <a:t>3 separate functions</a:t>
              </a:r>
              <a:endParaRPr lang="en-US" dirty="0">
                <a:solidFill>
                  <a:srgbClr val="FF0000"/>
                </a:solidFill>
              </a:endParaRPr>
            </a:p>
          </p:txBody>
        </p:sp>
        <p:cxnSp>
          <p:nvCxnSpPr>
            <p:cNvPr id="41" name="Straight Arrow Connector 40"/>
            <p:cNvCxnSpPr/>
            <p:nvPr/>
          </p:nvCxnSpPr>
          <p:spPr>
            <a:xfrm flipH="1" flipV="1">
              <a:off x="8229599" y="3599727"/>
              <a:ext cx="185195" cy="33219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778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Truth Table to Boolean Expression</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normAutofit/>
          </a:bodyPr>
          <a:lstStyle/>
          <a:p>
            <a:r>
              <a:rPr lang="en-US" sz="2800" dirty="0" smtClean="0"/>
              <a:t>Read off of table</a:t>
            </a:r>
          </a:p>
          <a:p>
            <a:pPr lvl="1"/>
            <a:r>
              <a:rPr lang="en-US" sz="2400" dirty="0" smtClean="0"/>
              <a:t>For 1, write variable name</a:t>
            </a:r>
          </a:p>
          <a:p>
            <a:pPr lvl="1"/>
            <a:r>
              <a:rPr lang="en-US" sz="2400" dirty="0" smtClean="0"/>
              <a:t>For 0, write complement of variable</a:t>
            </a:r>
          </a:p>
          <a:p>
            <a:r>
              <a:rPr lang="en-US" sz="2800" i="1" dirty="0" smtClean="0">
                <a:solidFill>
                  <a:srgbClr val="FF0000"/>
                </a:solidFill>
              </a:rPr>
              <a:t>Sum of Products (</a:t>
            </a:r>
            <a:r>
              <a:rPr lang="en-US" sz="2800" i="1" dirty="0" err="1" smtClean="0">
                <a:solidFill>
                  <a:srgbClr val="FF0000"/>
                </a:solidFill>
              </a:rPr>
              <a:t>SoP</a:t>
            </a:r>
            <a:r>
              <a:rPr lang="en-US" sz="2800" i="1" dirty="0" smtClean="0">
                <a:solidFill>
                  <a:srgbClr val="FF0000"/>
                </a:solidFill>
              </a:rPr>
              <a:t>)</a:t>
            </a:r>
          </a:p>
          <a:p>
            <a:pPr lvl="1"/>
            <a:r>
              <a:rPr lang="en-US" sz="2400" dirty="0" smtClean="0"/>
              <a:t>Take rows with 1’s in output column,</a:t>
            </a:r>
            <a:br>
              <a:rPr lang="en-US" sz="2400" dirty="0" smtClean="0"/>
            </a:br>
            <a:r>
              <a:rPr lang="en-US" sz="2400" dirty="0" smtClean="0"/>
              <a:t>sum products of inputs</a:t>
            </a:r>
          </a:p>
          <a:p>
            <a:pPr lvl="1"/>
            <a:r>
              <a:rPr lang="en-US" sz="2400" dirty="0" smtClean="0"/>
              <a:t>c =</a:t>
            </a:r>
            <a:r>
              <a:rPr lang="en-US" sz="2400" dirty="0" smtClean="0">
                <a:latin typeface="Symbol" pitchFamily="18" charset="2"/>
              </a:rPr>
              <a:t>`</a:t>
            </a:r>
            <a:r>
              <a:rPr lang="en-US" sz="2400" dirty="0" err="1" smtClean="0"/>
              <a:t>ab</a:t>
            </a:r>
            <a:r>
              <a:rPr lang="en-US" sz="2400" dirty="0" smtClean="0"/>
              <a:t> +</a:t>
            </a:r>
            <a:r>
              <a:rPr lang="en-US" sz="2400" dirty="0" smtClean="0">
                <a:latin typeface="Symbol" pitchFamily="18" charset="2"/>
              </a:rPr>
              <a:t>`</a:t>
            </a:r>
            <a:r>
              <a:rPr lang="en-US" sz="2400" dirty="0" err="1" smtClean="0"/>
              <a:t>ba</a:t>
            </a:r>
            <a:endParaRPr lang="en-US" sz="2400" dirty="0" smtClean="0"/>
          </a:p>
          <a:p>
            <a:r>
              <a:rPr lang="en-US" sz="2800" i="1" dirty="0" smtClean="0">
                <a:solidFill>
                  <a:srgbClr val="FF0000"/>
                </a:solidFill>
              </a:rPr>
              <a:t>Product of Sums (</a:t>
            </a:r>
            <a:r>
              <a:rPr lang="en-US" sz="2800" i="1" dirty="0" err="1" smtClean="0">
                <a:solidFill>
                  <a:srgbClr val="FF0000"/>
                </a:solidFill>
              </a:rPr>
              <a:t>PoS</a:t>
            </a:r>
            <a:r>
              <a:rPr lang="en-US" sz="2800" i="1" dirty="0" smtClean="0">
                <a:solidFill>
                  <a:srgbClr val="FF0000"/>
                </a:solidFill>
              </a:rPr>
              <a:t>)</a:t>
            </a:r>
          </a:p>
          <a:p>
            <a:pPr lvl="1"/>
            <a:r>
              <a:rPr lang="en-US" sz="2400" dirty="0" smtClean="0"/>
              <a:t>Take rows with 0’s in output column, product the sum of the </a:t>
            </a:r>
            <a:r>
              <a:rPr lang="en-US" sz="2400" i="1" dirty="0" smtClean="0"/>
              <a:t>complements of the inputs</a:t>
            </a:r>
          </a:p>
          <a:p>
            <a:pPr lvl="1"/>
            <a:r>
              <a:rPr lang="en-US" sz="2400" dirty="0" smtClean="0"/>
              <a:t>c = ( a + b ) · (</a:t>
            </a:r>
            <a:r>
              <a:rPr lang="en-US" sz="2400" dirty="0" smtClean="0">
                <a:latin typeface="Symbol" pitchFamily="18" charset="2"/>
              </a:rPr>
              <a:t>`</a:t>
            </a:r>
            <a:r>
              <a:rPr lang="en-US" sz="2400" dirty="0" smtClean="0"/>
              <a:t>a +</a:t>
            </a:r>
            <a:r>
              <a:rPr lang="en-US" sz="2400" dirty="0" smtClean="0">
                <a:latin typeface="Symbol" pitchFamily="18" charset="2"/>
              </a:rPr>
              <a:t>`</a:t>
            </a:r>
            <a:r>
              <a:rPr lang="en-US" sz="2400" dirty="0" smtClean="0"/>
              <a:t>b )</a:t>
            </a:r>
            <a:endParaRPr lang="en-US" sz="2400"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25</a:t>
            </a:fld>
            <a:endParaRPr lang="en-US" dirty="0">
              <a:solidFill>
                <a:prstClr val="black">
                  <a:tint val="75000"/>
                </a:prstClr>
              </a:solidFill>
            </a:endParaRPr>
          </a:p>
        </p:txBody>
      </p:sp>
      <p:graphicFrame>
        <p:nvGraphicFramePr>
          <p:cNvPr id="8" name="Table 7"/>
          <p:cNvGraphicFramePr>
            <a:graphicFrameLocks noGrp="1"/>
          </p:cNvGraphicFramePr>
          <p:nvPr/>
        </p:nvGraphicFramePr>
        <p:xfrm>
          <a:off x="6858000" y="1600200"/>
          <a:ext cx="1371600" cy="2133600"/>
        </p:xfrm>
        <a:graphic>
          <a:graphicData uri="http://schemas.openxmlformats.org/drawingml/2006/table">
            <a:tbl>
              <a:tblPr>
                <a:tableStyleId>{073A0DAA-6AF3-43AB-8588-CEC1D06C72B9}</a:tableStyleId>
              </a:tblPr>
              <a:tblGrid>
                <a:gridCol w="457200"/>
                <a:gridCol w="457200"/>
                <a:gridCol w="457200"/>
              </a:tblGrid>
              <a:tr h="182880">
                <a:tc>
                  <a:txBody>
                    <a:bodyPr/>
                    <a:lstStyle/>
                    <a:p>
                      <a:pPr algn="ctr"/>
                      <a:r>
                        <a:rPr lang="en-US" sz="2800" b="1" dirty="0" smtClean="0"/>
                        <a:t>a</a:t>
                      </a:r>
                      <a:endParaRPr lang="en-US" sz="2800" b="1" dirty="0"/>
                    </a:p>
                  </a:txBody>
                  <a:tcPr marL="0" marR="0" marT="0" marB="0">
                    <a:lnB w="38100" cap="flat" cmpd="sng" algn="ctr">
                      <a:solidFill>
                        <a:schemeClr val="tx1"/>
                      </a:solidFill>
                      <a:prstDash val="solid"/>
                      <a:round/>
                      <a:headEnd type="none" w="med" len="med"/>
                      <a:tailEnd type="none" w="med" len="med"/>
                    </a:lnB>
                    <a:noFill/>
                  </a:tcPr>
                </a:tc>
                <a:tc>
                  <a:txBody>
                    <a:bodyPr/>
                    <a:lstStyle/>
                    <a:p>
                      <a:pPr algn="ctr"/>
                      <a:r>
                        <a:rPr lang="en-US" sz="2800" b="1" dirty="0" smtClean="0"/>
                        <a:t>b</a:t>
                      </a:r>
                      <a:endParaRPr lang="en-US" sz="2800" b="1" dirty="0"/>
                    </a:p>
                  </a:txBody>
                  <a:tcPr marL="0" marR="0" marT="0" marB="0">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noFill/>
                  </a:tcPr>
                </a:tc>
                <a:tc>
                  <a:txBody>
                    <a:bodyPr/>
                    <a:lstStyle/>
                    <a:p>
                      <a:pPr algn="ctr"/>
                      <a:r>
                        <a:rPr lang="en-US" sz="2800" b="1" dirty="0" smtClean="0"/>
                        <a:t>c</a:t>
                      </a:r>
                      <a:endParaRPr lang="en-US" sz="2800" b="1" dirty="0"/>
                    </a:p>
                  </a:txBody>
                  <a:tcPr marL="0" marR="0" marT="0" marB="0">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noFill/>
                  </a:tcPr>
                </a:tc>
              </a:tr>
              <a:tr h="182880">
                <a:tc>
                  <a:txBody>
                    <a:bodyPr/>
                    <a:lstStyle/>
                    <a:p>
                      <a:pPr algn="ctr"/>
                      <a:r>
                        <a:rPr lang="en-US" sz="2800" dirty="0" smtClean="0"/>
                        <a:t>0</a:t>
                      </a:r>
                      <a:endParaRPr lang="en-US" sz="2800" dirty="0"/>
                    </a:p>
                  </a:txBody>
                  <a:tcPr marL="0" marR="0" marT="0" marB="0">
                    <a:lnT w="38100" cap="flat" cmpd="sng" algn="ctr">
                      <a:solidFill>
                        <a:schemeClr val="tx1"/>
                      </a:solidFill>
                      <a:prstDash val="solid"/>
                      <a:round/>
                      <a:headEnd type="none" w="med" len="med"/>
                      <a:tailEnd type="none" w="med" len="med"/>
                    </a:lnT>
                    <a:noFill/>
                  </a:tcPr>
                </a:tc>
                <a:tc>
                  <a:txBody>
                    <a:bodyPr/>
                    <a:lstStyle/>
                    <a:p>
                      <a:pPr algn="ctr"/>
                      <a:r>
                        <a:rPr lang="en-US" sz="2800" dirty="0" smtClean="0"/>
                        <a:t>0</a:t>
                      </a:r>
                      <a:endParaRPr lang="en-US" sz="2800" dirty="0"/>
                    </a:p>
                  </a:txBody>
                  <a:tcPr marL="0" marR="0" marT="0" marB="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noFill/>
                  </a:tcPr>
                </a:tc>
                <a:tc>
                  <a:txBody>
                    <a:bodyPr/>
                    <a:lstStyle/>
                    <a:p>
                      <a:pPr algn="ctr"/>
                      <a:r>
                        <a:rPr lang="en-US" sz="2800" dirty="0" smtClean="0"/>
                        <a:t>0</a:t>
                      </a:r>
                      <a:endParaRPr lang="en-US" sz="2800" dirty="0"/>
                    </a:p>
                  </a:txBody>
                  <a:tcPr marL="0" marR="0" marT="0" marB="0">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noFill/>
                  </a:tcPr>
                </a:tc>
              </a:tr>
              <a:tr h="182880">
                <a:tc>
                  <a:txBody>
                    <a:bodyPr/>
                    <a:lstStyle/>
                    <a:p>
                      <a:pPr algn="ctr"/>
                      <a:r>
                        <a:rPr lang="en-US" sz="2800" dirty="0" smtClean="0"/>
                        <a:t>0</a:t>
                      </a:r>
                      <a:endParaRPr lang="en-US" sz="2800" dirty="0"/>
                    </a:p>
                  </a:txBody>
                  <a:tcPr marL="0" marR="0" marT="0" marB="0">
                    <a:noFill/>
                  </a:tcPr>
                </a:tc>
                <a:tc>
                  <a:txBody>
                    <a:bodyPr/>
                    <a:lstStyle/>
                    <a:p>
                      <a:pPr algn="ctr"/>
                      <a:r>
                        <a:rPr lang="en-US" sz="2800" dirty="0" smtClean="0"/>
                        <a:t>1</a:t>
                      </a:r>
                      <a:endParaRPr lang="en-US" sz="2800" dirty="0"/>
                    </a:p>
                  </a:txBody>
                  <a:tcPr marL="0" marR="0" marT="0" marB="0">
                    <a:lnR w="38100" cap="flat" cmpd="sng" algn="ctr">
                      <a:solidFill>
                        <a:schemeClr val="tx1"/>
                      </a:solidFill>
                      <a:prstDash val="solid"/>
                      <a:round/>
                      <a:headEnd type="none" w="med" len="med"/>
                      <a:tailEnd type="none" w="med" len="med"/>
                    </a:lnR>
                    <a:noFill/>
                  </a:tcPr>
                </a:tc>
                <a:tc>
                  <a:txBody>
                    <a:bodyPr/>
                    <a:lstStyle/>
                    <a:p>
                      <a:pPr algn="ctr"/>
                      <a:r>
                        <a:rPr lang="en-US" sz="2800" dirty="0" smtClean="0"/>
                        <a:t>1</a:t>
                      </a:r>
                      <a:endParaRPr lang="en-US" sz="2800" dirty="0"/>
                    </a:p>
                  </a:txBody>
                  <a:tcPr marL="0" marR="0" marT="0" marB="0">
                    <a:lnL w="38100" cap="flat" cmpd="sng" algn="ctr">
                      <a:solidFill>
                        <a:schemeClr val="tx1"/>
                      </a:solidFill>
                      <a:prstDash val="solid"/>
                      <a:round/>
                      <a:headEnd type="none" w="med" len="med"/>
                      <a:tailEnd type="none" w="med" len="med"/>
                    </a:lnL>
                    <a:noFill/>
                  </a:tcPr>
                </a:tc>
              </a:tr>
              <a:tr h="182880">
                <a:tc>
                  <a:txBody>
                    <a:bodyPr/>
                    <a:lstStyle/>
                    <a:p>
                      <a:pPr algn="ctr"/>
                      <a:r>
                        <a:rPr lang="en-US" sz="2800" dirty="0" smtClean="0"/>
                        <a:t>1</a:t>
                      </a:r>
                      <a:endParaRPr lang="en-US" sz="2800" dirty="0"/>
                    </a:p>
                  </a:txBody>
                  <a:tcPr marL="0" marR="0" marT="0" marB="0">
                    <a:noFill/>
                  </a:tcPr>
                </a:tc>
                <a:tc>
                  <a:txBody>
                    <a:bodyPr/>
                    <a:lstStyle/>
                    <a:p>
                      <a:pPr algn="ctr"/>
                      <a:r>
                        <a:rPr lang="en-US" sz="2800" dirty="0" smtClean="0"/>
                        <a:t>0</a:t>
                      </a:r>
                      <a:endParaRPr lang="en-US" sz="2800" dirty="0"/>
                    </a:p>
                  </a:txBody>
                  <a:tcPr marL="0" marR="0" marT="0" marB="0">
                    <a:lnR w="38100" cap="flat" cmpd="sng" algn="ctr">
                      <a:solidFill>
                        <a:schemeClr val="tx1"/>
                      </a:solidFill>
                      <a:prstDash val="solid"/>
                      <a:round/>
                      <a:headEnd type="none" w="med" len="med"/>
                      <a:tailEnd type="none" w="med" len="med"/>
                    </a:lnR>
                    <a:noFill/>
                  </a:tcPr>
                </a:tc>
                <a:tc>
                  <a:txBody>
                    <a:bodyPr/>
                    <a:lstStyle/>
                    <a:p>
                      <a:pPr algn="ctr"/>
                      <a:r>
                        <a:rPr lang="en-US" sz="2800" dirty="0" smtClean="0"/>
                        <a:t>1</a:t>
                      </a:r>
                      <a:endParaRPr lang="en-US" sz="2800" dirty="0"/>
                    </a:p>
                  </a:txBody>
                  <a:tcPr marL="0" marR="0" marT="0" marB="0">
                    <a:lnL w="38100" cap="flat" cmpd="sng" algn="ctr">
                      <a:solidFill>
                        <a:schemeClr val="tx1"/>
                      </a:solidFill>
                      <a:prstDash val="solid"/>
                      <a:round/>
                      <a:headEnd type="none" w="med" len="med"/>
                      <a:tailEnd type="none" w="med" len="med"/>
                    </a:lnL>
                    <a:noFill/>
                  </a:tcPr>
                </a:tc>
              </a:tr>
              <a:tr h="182880">
                <a:tc>
                  <a:txBody>
                    <a:bodyPr/>
                    <a:lstStyle/>
                    <a:p>
                      <a:pPr algn="ctr"/>
                      <a:r>
                        <a:rPr lang="en-US" sz="2800" dirty="0" smtClean="0"/>
                        <a:t>1</a:t>
                      </a:r>
                      <a:endParaRPr lang="en-US" sz="2800" dirty="0"/>
                    </a:p>
                  </a:txBody>
                  <a:tcPr marL="0" marR="0" marT="0" marB="0">
                    <a:noFill/>
                  </a:tcPr>
                </a:tc>
                <a:tc>
                  <a:txBody>
                    <a:bodyPr/>
                    <a:lstStyle/>
                    <a:p>
                      <a:pPr algn="ctr"/>
                      <a:r>
                        <a:rPr lang="en-US" sz="2800" dirty="0" smtClean="0"/>
                        <a:t>1</a:t>
                      </a:r>
                      <a:endParaRPr lang="en-US" sz="2800" dirty="0"/>
                    </a:p>
                  </a:txBody>
                  <a:tcPr marL="0" marR="0" marT="0" marB="0">
                    <a:lnR w="38100" cap="flat" cmpd="sng" algn="ctr">
                      <a:solidFill>
                        <a:schemeClr val="tx1"/>
                      </a:solidFill>
                      <a:prstDash val="solid"/>
                      <a:round/>
                      <a:headEnd type="none" w="med" len="med"/>
                      <a:tailEnd type="none" w="med" len="med"/>
                    </a:lnR>
                    <a:noFill/>
                  </a:tcPr>
                </a:tc>
                <a:tc>
                  <a:txBody>
                    <a:bodyPr/>
                    <a:lstStyle/>
                    <a:p>
                      <a:pPr algn="ctr"/>
                      <a:r>
                        <a:rPr lang="en-US" sz="2800" dirty="0" smtClean="0"/>
                        <a:t>0</a:t>
                      </a:r>
                      <a:endParaRPr lang="en-US" sz="2800" dirty="0"/>
                    </a:p>
                  </a:txBody>
                  <a:tcPr marL="0" marR="0" marT="0" marB="0">
                    <a:lnL w="38100" cap="flat" cmpd="sng" algn="ctr">
                      <a:solidFill>
                        <a:schemeClr val="tx1"/>
                      </a:solidFill>
                      <a:prstDash val="solid"/>
                      <a:round/>
                      <a:headEnd type="none" w="med" len="med"/>
                      <a:tailEnd type="none" w="med" len="med"/>
                    </a:lnL>
                    <a:noFill/>
                  </a:tcPr>
                </a:tc>
              </a:tr>
            </a:tbl>
          </a:graphicData>
        </a:graphic>
      </p:graphicFrame>
      <p:grpSp>
        <p:nvGrpSpPr>
          <p:cNvPr id="21" name="Group 20"/>
          <p:cNvGrpSpPr/>
          <p:nvPr/>
        </p:nvGrpSpPr>
        <p:grpSpPr>
          <a:xfrm>
            <a:off x="6903720" y="2496312"/>
            <a:ext cx="1280160" cy="795528"/>
            <a:chOff x="6903720" y="2496312"/>
            <a:chExt cx="1280160" cy="795528"/>
          </a:xfrm>
        </p:grpSpPr>
        <p:sp>
          <p:nvSpPr>
            <p:cNvPr id="18" name="Rectangle 17"/>
            <p:cNvSpPr/>
            <p:nvPr/>
          </p:nvSpPr>
          <p:spPr>
            <a:xfrm>
              <a:off x="6903720" y="2496312"/>
              <a:ext cx="1280160" cy="365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9" name="Rectangle 18"/>
            <p:cNvSpPr/>
            <p:nvPr/>
          </p:nvSpPr>
          <p:spPr>
            <a:xfrm>
              <a:off x="6903720" y="2926080"/>
              <a:ext cx="1280160" cy="365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grpSp>
      <p:grpSp>
        <p:nvGrpSpPr>
          <p:cNvPr id="22" name="Group 21"/>
          <p:cNvGrpSpPr/>
          <p:nvPr/>
        </p:nvGrpSpPr>
        <p:grpSpPr>
          <a:xfrm>
            <a:off x="6903720" y="2057400"/>
            <a:ext cx="1280160" cy="1664208"/>
            <a:chOff x="6903720" y="2057400"/>
            <a:chExt cx="1280160" cy="1664208"/>
          </a:xfrm>
        </p:grpSpPr>
        <p:sp>
          <p:nvSpPr>
            <p:cNvPr id="17" name="Rectangle 16"/>
            <p:cNvSpPr/>
            <p:nvPr/>
          </p:nvSpPr>
          <p:spPr>
            <a:xfrm>
              <a:off x="6903720" y="2057400"/>
              <a:ext cx="1280160" cy="365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0" name="Rectangle 19"/>
            <p:cNvSpPr/>
            <p:nvPr/>
          </p:nvSpPr>
          <p:spPr>
            <a:xfrm>
              <a:off x="6903720" y="3355848"/>
              <a:ext cx="1280160" cy="365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grpSp>
    </p:spTree>
    <p:extLst>
      <p:ext uri="{BB962C8B-B14F-4D97-AF65-F5344CB8AC3E}">
        <p14:creationId xmlns:p14="http://schemas.microsoft.com/office/powerpoint/2010/main" val="179448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3CC63E4C-4642-794D-A2FD-70F6B81535F5}" type="slidenum">
              <a:rPr lang="en-US" smtClean="0">
                <a:solidFill>
                  <a:prstClr val="black">
                    <a:tint val="75000"/>
                  </a:prstClr>
                </a:solidFill>
              </a:rPr>
              <a:pPr/>
              <a:t>26</a:t>
            </a:fld>
            <a:endParaRPr lang="en-US" dirty="0">
              <a:solidFill>
                <a:prstClr val="black">
                  <a:tint val="75000"/>
                </a:prstClr>
              </a:solidFill>
            </a:endParaRPr>
          </a:p>
        </p:txBody>
      </p:sp>
    </p:spTree>
    <p:extLst>
      <p:ext uri="{BB962C8B-B14F-4D97-AF65-F5344CB8AC3E}">
        <p14:creationId xmlns:p14="http://schemas.microsoft.com/office/powerpoint/2010/main" val="14637397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defTabSz="755650" eaLnBrk="1" hangingPunct="1"/>
            <a:r>
              <a:rPr lang="en-US" altLang="zh-CN" smtClean="0"/>
              <a:t>1.3</a:t>
            </a:r>
            <a:r>
              <a:rPr lang="zh-CN" altLang="en-US" smtClean="0"/>
              <a:t>等值演算 </a:t>
            </a:r>
          </a:p>
        </p:txBody>
      </p:sp>
      <p:sp>
        <p:nvSpPr>
          <p:cNvPr id="100355" name="Rectangle 3"/>
          <p:cNvSpPr>
            <a:spLocks noGrp="1" noChangeArrowheads="1"/>
          </p:cNvSpPr>
          <p:nvPr>
            <p:ph type="body" idx="1"/>
          </p:nvPr>
        </p:nvSpPr>
        <p:spPr>
          <a:xfrm>
            <a:off x="295275" y="1011238"/>
            <a:ext cx="8466138" cy="2044700"/>
          </a:xfrm>
        </p:spPr>
        <p:txBody>
          <a:bodyPr/>
          <a:lstStyle/>
          <a:p>
            <a:pPr marL="311150" indent="-311150" defTabSz="755650" eaLnBrk="1" hangingPunct="1">
              <a:lnSpc>
                <a:spcPct val="70000"/>
              </a:lnSpc>
            </a:pPr>
            <a:r>
              <a:rPr lang="zh-CN" altLang="en-US" sz="3200" smtClean="0"/>
              <a:t>定义</a:t>
            </a:r>
            <a:r>
              <a:rPr lang="en-US" altLang="zh-CN" sz="3200" smtClean="0"/>
              <a:t>1.9 </a:t>
            </a:r>
            <a:r>
              <a:rPr lang="zh-CN" altLang="en-US" sz="3200" smtClean="0"/>
              <a:t>设</a:t>
            </a:r>
            <a:r>
              <a:rPr lang="en-US" altLang="zh-CN" sz="3200" smtClean="0"/>
              <a:t>A,B</a:t>
            </a:r>
            <a:r>
              <a:rPr lang="zh-CN" altLang="en-US" sz="3200" smtClean="0"/>
              <a:t>是公式，如果对于每个真值赋值</a:t>
            </a:r>
            <a:r>
              <a:rPr lang="en-US" altLang="zh-CN" sz="3200" smtClean="0"/>
              <a:t>v</a:t>
            </a:r>
            <a:r>
              <a:rPr lang="zh-CN" altLang="en-US" sz="3200" smtClean="0"/>
              <a:t>，</a:t>
            </a:r>
            <a:r>
              <a:rPr lang="en-US" altLang="zh-CN" sz="3200" smtClean="0"/>
              <a:t>v(A)=v(B)</a:t>
            </a:r>
            <a:r>
              <a:rPr lang="zh-CN" altLang="en-US" sz="3200" smtClean="0"/>
              <a:t>，则称</a:t>
            </a:r>
            <a:r>
              <a:rPr lang="en-US" altLang="zh-CN" sz="3200" smtClean="0"/>
              <a:t>A</a:t>
            </a:r>
            <a:r>
              <a:rPr lang="zh-CN" altLang="en-US" sz="3200" smtClean="0"/>
              <a:t>和</a:t>
            </a:r>
            <a:r>
              <a:rPr lang="en-US" altLang="zh-CN" sz="3200" smtClean="0"/>
              <a:t>B</a:t>
            </a:r>
            <a:r>
              <a:rPr lang="zh-CN" altLang="en-US" sz="3200" smtClean="0"/>
              <a:t>等值，也称</a:t>
            </a:r>
            <a:r>
              <a:rPr lang="en-US" altLang="zh-CN" sz="3200" smtClean="0"/>
              <a:t>A</a:t>
            </a:r>
            <a:r>
              <a:rPr lang="zh-CN" altLang="en-US" sz="3200" smtClean="0"/>
              <a:t>与</a:t>
            </a:r>
            <a:r>
              <a:rPr lang="en-US" altLang="zh-CN" sz="3200" smtClean="0"/>
              <a:t>B</a:t>
            </a:r>
            <a:r>
              <a:rPr lang="zh-CN" altLang="en-US" sz="3200" smtClean="0"/>
              <a:t>逻辑等价，记为</a:t>
            </a:r>
            <a:r>
              <a:rPr lang="en-US" altLang="zh-CN" sz="3200" smtClean="0"/>
              <a:t>A</a:t>
            </a:r>
            <a:r>
              <a:rPr lang="en-US" altLang="zh-CN" sz="3200" b="0" smtClean="0">
                <a:sym typeface="Symbol" pitchFamily="18" charset="2"/>
              </a:rPr>
              <a:t></a:t>
            </a:r>
            <a:r>
              <a:rPr lang="en-US" altLang="zh-CN" sz="3200" smtClean="0"/>
              <a:t>B</a:t>
            </a:r>
            <a:r>
              <a:rPr lang="zh-CN" altLang="en-US" sz="3200" smtClean="0"/>
              <a:t>。</a:t>
            </a:r>
          </a:p>
          <a:p>
            <a:pPr marL="311150" indent="-311150" defTabSz="755650" eaLnBrk="1" hangingPunct="1">
              <a:lnSpc>
                <a:spcPct val="70000"/>
              </a:lnSpc>
            </a:pPr>
            <a:r>
              <a:rPr lang="zh-CN" altLang="en-US" sz="3200" smtClean="0"/>
              <a:t>判断</a:t>
            </a:r>
            <a:r>
              <a:rPr lang="zh-CN" altLang="en-US" sz="2400" b="0" smtClean="0">
                <a:sym typeface="Symbol" pitchFamily="18" charset="2"/>
              </a:rPr>
              <a:t></a:t>
            </a:r>
            <a:r>
              <a:rPr lang="en-US" altLang="zh-CN" sz="3200" smtClean="0"/>
              <a:t>(p∨q)</a:t>
            </a:r>
            <a:r>
              <a:rPr lang="zh-CN" altLang="en-US" sz="3200" smtClean="0"/>
              <a:t>和</a:t>
            </a:r>
            <a:r>
              <a:rPr lang="zh-CN" altLang="en-US" sz="2400" b="0" smtClean="0">
                <a:sym typeface="Symbol" pitchFamily="18" charset="2"/>
              </a:rPr>
              <a:t></a:t>
            </a:r>
            <a:r>
              <a:rPr lang="en-US" altLang="zh-CN" sz="3200" smtClean="0"/>
              <a:t>p∧</a:t>
            </a:r>
            <a:r>
              <a:rPr lang="zh-CN" altLang="en-US" sz="2400" b="0" smtClean="0">
                <a:sym typeface="Symbol" pitchFamily="18" charset="2"/>
              </a:rPr>
              <a:t></a:t>
            </a:r>
            <a:r>
              <a:rPr lang="en-US" altLang="zh-CN" sz="3200" smtClean="0"/>
              <a:t>q</a:t>
            </a:r>
            <a:r>
              <a:rPr lang="zh-CN" altLang="en-US" sz="3200" smtClean="0"/>
              <a:t>是否等值。 </a:t>
            </a:r>
          </a:p>
        </p:txBody>
      </p:sp>
      <p:sp>
        <p:nvSpPr>
          <p:cNvPr id="100356" name="Rectangle 4"/>
          <p:cNvSpPr>
            <a:spLocks noChangeArrowheads="1"/>
          </p:cNvSpPr>
          <p:nvPr/>
        </p:nvSpPr>
        <p:spPr bwMode="auto">
          <a:xfrm>
            <a:off x="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fontAlgn="base">
              <a:spcBef>
                <a:spcPct val="0"/>
              </a:spcBef>
              <a:spcAft>
                <a:spcPct val="0"/>
              </a:spcAft>
            </a:pPr>
            <a:endParaRPr lang="zh-CN" altLang="en-US" sz="3600" smtClean="0">
              <a:solidFill>
                <a:srgbClr val="000000"/>
              </a:solidFill>
              <a:latin typeface="Times New Roman" pitchFamily="18" charset="0"/>
            </a:endParaRPr>
          </a:p>
        </p:txBody>
      </p:sp>
      <p:graphicFrame>
        <p:nvGraphicFramePr>
          <p:cNvPr id="955450" name="Group 58"/>
          <p:cNvGraphicFramePr>
            <a:graphicFrameLocks noGrp="1"/>
          </p:cNvGraphicFramePr>
          <p:nvPr/>
        </p:nvGraphicFramePr>
        <p:xfrm>
          <a:off x="398463" y="3062288"/>
          <a:ext cx="8261350" cy="3017838"/>
        </p:xfrm>
        <a:graphic>
          <a:graphicData uri="http://schemas.openxmlformats.org/drawingml/2006/table">
            <a:tbl>
              <a:tblPr/>
              <a:tblGrid>
                <a:gridCol w="776287"/>
                <a:gridCol w="796925"/>
                <a:gridCol w="1281113"/>
                <a:gridCol w="1695450"/>
                <a:gridCol w="846137"/>
                <a:gridCol w="1058863"/>
                <a:gridCol w="1806575"/>
              </a:tblGrid>
              <a:tr h="782638">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rgbClr val="FF0101"/>
                          </a:solidFill>
                          <a:effectLst/>
                          <a:latin typeface="Times New Roman" pitchFamily="18" charset="0"/>
                          <a:ea typeface="宋体" pitchFamily="2" charset="-122"/>
                          <a:cs typeface="Times New Roman" pitchFamily="18" charset="0"/>
                        </a:rPr>
                        <a:t>p</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rgbClr val="FF0101"/>
                          </a:solidFill>
                          <a:effectLst/>
                          <a:latin typeface="Times New Roman" pitchFamily="18" charset="0"/>
                          <a:ea typeface="宋体" pitchFamily="2" charset="-122"/>
                          <a:cs typeface="Times New Roman" pitchFamily="18" charset="0"/>
                        </a:rPr>
                        <a:t>q</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Arial" pitchFamily="34" charset="0"/>
                        </a:rPr>
                        <a:t>p ∨</a:t>
                      </a:r>
                      <a:r>
                        <a:rPr kumimoji="0" lang="en-US" altLang="zh-CN" sz="3200" b="1" i="0" u="none" strike="noStrike" cap="none" normalizeH="0" baseline="0" smtClean="0">
                          <a:ln>
                            <a:noFill/>
                          </a:ln>
                          <a:solidFill>
                            <a:srgbClr val="000000"/>
                          </a:solidFill>
                          <a:effectLst/>
                          <a:latin typeface="Times New Roman" pitchFamily="18" charset="0"/>
                          <a:ea typeface="宋体" pitchFamily="2" charset="-122"/>
                          <a:cs typeface="Arial" pitchFamily="34" charset="0"/>
                        </a:rPr>
                        <a:t> </a:t>
                      </a: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Arial" pitchFamily="34" charset="0"/>
                        </a:rPr>
                        <a:t>q</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zh-CN" altLang="en-US" sz="2800" b="1" i="0" u="none" strike="noStrike" cap="none" normalizeH="0" baseline="0" smtClean="0">
                          <a:ln>
                            <a:noFill/>
                          </a:ln>
                          <a:solidFill>
                            <a:schemeClr val="tx1"/>
                          </a:solidFill>
                          <a:effectLst/>
                          <a:latin typeface="仿宋_GB2312" pitchFamily="49" charset="-122"/>
                          <a:ea typeface="仿宋_GB2312" pitchFamily="49"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Arial" pitchFamily="34" charset="0"/>
                        </a:rPr>
                        <a:t>(p ∨</a:t>
                      </a:r>
                      <a:r>
                        <a:rPr kumimoji="0" lang="en-US" altLang="zh-CN" sz="3200" b="1" i="0" u="none" strike="noStrike" cap="none" normalizeH="0" baseline="0" smtClean="0">
                          <a:ln>
                            <a:noFill/>
                          </a:ln>
                          <a:solidFill>
                            <a:srgbClr val="000000"/>
                          </a:solidFill>
                          <a:effectLst/>
                          <a:latin typeface="Times New Roman" pitchFamily="18" charset="0"/>
                          <a:ea typeface="宋体" pitchFamily="2" charset="-122"/>
                          <a:cs typeface="Arial" pitchFamily="34" charset="0"/>
                        </a:rPr>
                        <a:t> </a:t>
                      </a: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Arial" pitchFamily="34" charset="0"/>
                        </a:rPr>
                        <a:t>q)</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zh-CN" altLang="en-US" sz="2800" b="1" i="0" u="none" strike="noStrike" cap="none" normalizeH="0" baseline="0" smtClean="0">
                          <a:ln>
                            <a:noFill/>
                          </a:ln>
                          <a:solidFill>
                            <a:schemeClr val="tx1"/>
                          </a:solidFill>
                          <a:effectLst/>
                          <a:latin typeface="仿宋_GB2312" pitchFamily="49" charset="-122"/>
                          <a:ea typeface="仿宋_GB2312" pitchFamily="49"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zh-CN" altLang="en-US" sz="2800" b="1" i="0" u="none" strike="noStrike" cap="none" normalizeH="0" baseline="0" smtClean="0">
                          <a:ln>
                            <a:noFill/>
                          </a:ln>
                          <a:solidFill>
                            <a:schemeClr val="tx1"/>
                          </a:solidFill>
                          <a:effectLst/>
                          <a:latin typeface="仿宋_GB2312" pitchFamily="49" charset="-122"/>
                          <a:ea typeface="仿宋_GB2312" pitchFamily="49"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zh-CN" altLang="en-US" sz="2800" b="1" i="0" u="none" strike="noStrike" cap="none" normalizeH="0" baseline="0" smtClean="0">
                          <a:ln>
                            <a:noFill/>
                          </a:ln>
                          <a:solidFill>
                            <a:schemeClr val="tx1"/>
                          </a:solidFill>
                          <a:effectLst/>
                          <a:latin typeface="仿宋_GB2312" pitchFamily="49" charset="-122"/>
                          <a:ea typeface="仿宋_GB2312" pitchFamily="49"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Arial" pitchFamily="34" charset="0"/>
                        </a:rPr>
                        <a:t>∧</a:t>
                      </a:r>
                      <a:r>
                        <a:rPr kumimoji="0" lang="zh-CN" altLang="en-US" sz="2800" b="1" i="0" u="none" strike="noStrike" cap="none" normalizeH="0" baseline="0" smtClean="0">
                          <a:ln>
                            <a:noFill/>
                          </a:ln>
                          <a:solidFill>
                            <a:schemeClr val="tx1"/>
                          </a:solidFill>
                          <a:effectLst/>
                          <a:latin typeface="仿宋_GB2312" pitchFamily="49" charset="-122"/>
                          <a:ea typeface="仿宋_GB2312" pitchFamily="49"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q</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rgbClr val="FF0101"/>
                          </a:solidFill>
                          <a:effectLst/>
                          <a:latin typeface="Times New Roman" pitchFamily="18" charset="0"/>
                          <a:ea typeface="宋体" pitchFamily="2" charset="-122"/>
                          <a:cs typeface="Times New Roman" pitchFamily="18" charset="0"/>
                        </a:rPr>
                        <a:t>0</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rgbClr val="FF0101"/>
                          </a:solidFill>
                          <a:effectLst/>
                          <a:latin typeface="Times New Roman" pitchFamily="18" charset="0"/>
                          <a:ea typeface="宋体" pitchFamily="2" charset="-122"/>
                          <a:cs typeface="Times New Roman" pitchFamily="18" charset="0"/>
                        </a:rPr>
                        <a:t>0</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rgbClr val="FF0101"/>
                          </a:solidFill>
                          <a:effectLst/>
                          <a:latin typeface="Times New Roman" pitchFamily="18" charset="0"/>
                          <a:ea typeface="宋体" pitchFamily="2" charset="-122"/>
                          <a:cs typeface="Times New Roman" pitchFamily="18" charset="0"/>
                        </a:rPr>
                        <a:t>0</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rgbClr val="FF0101"/>
                          </a:solidFill>
                          <a:effectLst/>
                          <a:latin typeface="Times New Roman" pitchFamily="18" charset="0"/>
                          <a:ea typeface="宋体" pitchFamily="2" charset="-122"/>
                          <a:cs typeface="Times New Roman" pitchFamily="18" charset="0"/>
                        </a:rPr>
                        <a:t>1</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rgbClr val="FF0101"/>
                          </a:solidFill>
                          <a:effectLst/>
                          <a:latin typeface="Times New Roman" pitchFamily="18" charset="0"/>
                          <a:ea typeface="宋体" pitchFamily="2" charset="-122"/>
                          <a:cs typeface="Times New Roman" pitchFamily="18" charset="0"/>
                        </a:rPr>
                        <a:t>1</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rgbClr val="FF0101"/>
                          </a:solidFill>
                          <a:effectLst/>
                          <a:latin typeface="Times New Roman" pitchFamily="18" charset="0"/>
                          <a:ea typeface="宋体" pitchFamily="2" charset="-122"/>
                          <a:cs typeface="Times New Roman" pitchFamily="18" charset="0"/>
                        </a:rPr>
                        <a:t>0</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rgbClr val="FF0101"/>
                          </a:solidFill>
                          <a:effectLst/>
                          <a:latin typeface="Times New Roman" pitchFamily="18" charset="0"/>
                          <a:ea typeface="宋体" pitchFamily="2" charset="-122"/>
                          <a:cs typeface="Times New Roman" pitchFamily="18" charset="0"/>
                        </a:rPr>
                        <a:t>1</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rgbClr val="FF0101"/>
                          </a:solidFill>
                          <a:effectLst/>
                          <a:latin typeface="Times New Roman" pitchFamily="18" charset="0"/>
                          <a:ea typeface="宋体" pitchFamily="2" charset="-122"/>
                          <a:cs typeface="Times New Roman" pitchFamily="18" charset="0"/>
                        </a:rPr>
                        <a:t>1</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0000"/>
                        </a:spcAft>
                        <a:buClrTx/>
                        <a:buSzTx/>
                        <a:buFont typeface="Wingdings" pitchFamily="2" charset="2"/>
                        <a:buNone/>
                        <a:tabLst>
                          <a:tab pos="465138" algn="ctr"/>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marL="0" marR="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07771587"/>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defTabSz="755650" eaLnBrk="1" hangingPunct="1"/>
            <a:r>
              <a:rPr lang="zh-CN" altLang="en-US" smtClean="0"/>
              <a:t>等值式模式 </a:t>
            </a:r>
          </a:p>
        </p:txBody>
      </p:sp>
      <p:sp>
        <p:nvSpPr>
          <p:cNvPr id="101379" name="Rectangle 3"/>
          <p:cNvSpPr>
            <a:spLocks noGrp="1" noChangeArrowheads="1"/>
          </p:cNvSpPr>
          <p:nvPr>
            <p:ph type="body" idx="1"/>
          </p:nvPr>
        </p:nvSpPr>
        <p:spPr>
          <a:xfrm>
            <a:off x="358775" y="1014413"/>
            <a:ext cx="3997325" cy="5135562"/>
          </a:xfrm>
        </p:spPr>
        <p:txBody>
          <a:bodyPr/>
          <a:lstStyle/>
          <a:p>
            <a:pPr marL="311150" indent="-311150" defTabSz="755650" eaLnBrk="1" hangingPunct="1">
              <a:lnSpc>
                <a:spcPct val="70000"/>
              </a:lnSpc>
            </a:pPr>
            <a:r>
              <a:rPr lang="zh-CN" altLang="en-US" sz="3200" smtClean="0"/>
              <a:t>零律</a:t>
            </a:r>
          </a:p>
          <a:p>
            <a:pPr marL="674688" lvl="1" indent="-249238" defTabSz="755650" eaLnBrk="1" hangingPunct="1">
              <a:lnSpc>
                <a:spcPct val="70000"/>
              </a:lnSpc>
            </a:pPr>
            <a:r>
              <a:rPr lang="en-US" altLang="zh-CN" sz="2800" smtClean="0"/>
              <a:t>A∨1</a:t>
            </a:r>
            <a:r>
              <a:rPr lang="en-US" altLang="zh-CN" sz="2800" b="0" smtClean="0">
                <a:sym typeface="Symbol" pitchFamily="18" charset="2"/>
              </a:rPr>
              <a:t></a:t>
            </a:r>
            <a:r>
              <a:rPr lang="en-US" altLang="zh-CN" sz="2800" smtClean="0"/>
              <a:t>1    A∧0</a:t>
            </a:r>
            <a:r>
              <a:rPr lang="en-US" altLang="zh-CN" sz="2800" b="0" smtClean="0">
                <a:sym typeface="Symbol" pitchFamily="18" charset="2"/>
              </a:rPr>
              <a:t></a:t>
            </a:r>
            <a:r>
              <a:rPr lang="en-US" altLang="zh-CN" sz="2800" smtClean="0"/>
              <a:t>0 </a:t>
            </a:r>
            <a:endParaRPr lang="zh-CN" altLang="en-US" sz="2800" smtClean="0"/>
          </a:p>
          <a:p>
            <a:pPr marL="311150" indent="-311150" defTabSz="755650" eaLnBrk="1" hangingPunct="1">
              <a:lnSpc>
                <a:spcPct val="70000"/>
              </a:lnSpc>
            </a:pPr>
            <a:r>
              <a:rPr lang="zh-CN" altLang="en-US" sz="3200" smtClean="0"/>
              <a:t>幂等律</a:t>
            </a:r>
          </a:p>
          <a:p>
            <a:pPr marL="674688" lvl="1" indent="-249238" defTabSz="755650" eaLnBrk="1" hangingPunct="1">
              <a:lnSpc>
                <a:spcPct val="70000"/>
              </a:lnSpc>
            </a:pPr>
            <a:r>
              <a:rPr lang="en-US" altLang="zh-CN" sz="2800" smtClean="0"/>
              <a:t>A∨A</a:t>
            </a:r>
            <a:r>
              <a:rPr lang="en-US" altLang="zh-CN" sz="2800" b="0" smtClean="0">
                <a:sym typeface="Symbol" pitchFamily="18" charset="2"/>
              </a:rPr>
              <a:t></a:t>
            </a:r>
            <a:r>
              <a:rPr lang="en-US" altLang="zh-CN" sz="2800" smtClean="0"/>
              <a:t>A   A∧A</a:t>
            </a:r>
            <a:r>
              <a:rPr lang="en-US" altLang="zh-CN" sz="2800" b="0" smtClean="0">
                <a:sym typeface="Symbol" pitchFamily="18" charset="2"/>
              </a:rPr>
              <a:t></a:t>
            </a:r>
            <a:r>
              <a:rPr lang="en-US" altLang="zh-CN" sz="2800" smtClean="0"/>
              <a:t>A </a:t>
            </a:r>
            <a:endParaRPr lang="zh-CN" altLang="en-US" sz="2800" smtClean="0"/>
          </a:p>
          <a:p>
            <a:pPr marL="311150" indent="-311150" defTabSz="755650" eaLnBrk="1" hangingPunct="1">
              <a:lnSpc>
                <a:spcPct val="70000"/>
              </a:lnSpc>
            </a:pPr>
            <a:r>
              <a:rPr lang="zh-CN" altLang="en-US" sz="3200" smtClean="0"/>
              <a:t>吸收律</a:t>
            </a:r>
          </a:p>
          <a:p>
            <a:pPr marL="674688" lvl="1" indent="-249238" defTabSz="755650" eaLnBrk="1" hangingPunct="1">
              <a:lnSpc>
                <a:spcPct val="70000"/>
              </a:lnSpc>
            </a:pPr>
            <a:r>
              <a:rPr lang="en-US" altLang="zh-CN" sz="2800" smtClean="0"/>
              <a:t>A∨(A∧B)</a:t>
            </a:r>
            <a:r>
              <a:rPr lang="en-US" altLang="zh-CN" sz="2800" b="0" smtClean="0">
                <a:sym typeface="Symbol" pitchFamily="18" charset="2"/>
              </a:rPr>
              <a:t></a:t>
            </a:r>
            <a:r>
              <a:rPr lang="en-US" altLang="zh-CN" sz="2800" smtClean="0"/>
              <a:t>A    A∧(A∨B)</a:t>
            </a:r>
            <a:r>
              <a:rPr lang="en-US" altLang="zh-CN" sz="2800" b="0" smtClean="0">
                <a:sym typeface="Symbol" pitchFamily="18" charset="2"/>
              </a:rPr>
              <a:t></a:t>
            </a:r>
            <a:r>
              <a:rPr lang="en-US" altLang="zh-CN" sz="2800" smtClean="0"/>
              <a:t>A </a:t>
            </a:r>
            <a:endParaRPr lang="zh-CN" altLang="en-US" sz="2800" smtClean="0"/>
          </a:p>
          <a:p>
            <a:pPr marL="311150" indent="-311150" defTabSz="755650" eaLnBrk="1" hangingPunct="1">
              <a:lnSpc>
                <a:spcPct val="70000"/>
              </a:lnSpc>
            </a:pPr>
            <a:r>
              <a:rPr lang="zh-CN" altLang="en-US" sz="3200" smtClean="0"/>
              <a:t>同一律</a:t>
            </a:r>
          </a:p>
          <a:p>
            <a:pPr marL="674688" lvl="1" indent="-249238" defTabSz="755650" eaLnBrk="1" hangingPunct="1">
              <a:lnSpc>
                <a:spcPct val="70000"/>
              </a:lnSpc>
            </a:pPr>
            <a:r>
              <a:rPr lang="en-US" altLang="zh-CN" sz="2800" smtClean="0"/>
              <a:t>A∧1</a:t>
            </a:r>
            <a:r>
              <a:rPr lang="en-US" altLang="zh-CN" sz="2800" b="0" smtClean="0">
                <a:sym typeface="Symbol" pitchFamily="18" charset="2"/>
              </a:rPr>
              <a:t></a:t>
            </a:r>
            <a:r>
              <a:rPr lang="en-US" altLang="zh-CN" sz="2800" smtClean="0"/>
              <a:t>A  </a:t>
            </a:r>
          </a:p>
          <a:p>
            <a:pPr marL="674688" lvl="1" indent="-249238" defTabSz="755650" eaLnBrk="1" hangingPunct="1">
              <a:lnSpc>
                <a:spcPct val="70000"/>
              </a:lnSpc>
            </a:pPr>
            <a:r>
              <a:rPr lang="en-US" altLang="zh-CN" sz="2800" smtClean="0"/>
              <a:t>A∨0</a:t>
            </a:r>
            <a:r>
              <a:rPr lang="en-US" altLang="zh-CN" sz="2800" b="0" smtClean="0">
                <a:sym typeface="Symbol" pitchFamily="18" charset="2"/>
              </a:rPr>
              <a:t></a:t>
            </a:r>
            <a:r>
              <a:rPr lang="en-US" altLang="zh-CN" sz="2800" smtClean="0"/>
              <a:t>A  </a:t>
            </a:r>
          </a:p>
          <a:p>
            <a:pPr marL="674688" lvl="1" indent="-249238" defTabSz="755650" eaLnBrk="1" hangingPunct="1">
              <a:lnSpc>
                <a:spcPct val="70000"/>
              </a:lnSpc>
            </a:pPr>
            <a:r>
              <a:rPr lang="en-US" altLang="zh-CN" sz="2800" smtClean="0"/>
              <a:t>A</a:t>
            </a:r>
            <a:r>
              <a:rPr lang="zh-CN" altLang="en-US" sz="1800" b="0" smtClean="0">
                <a:sym typeface="Symbol" pitchFamily="18" charset="2"/>
              </a:rPr>
              <a:t></a:t>
            </a:r>
            <a:r>
              <a:rPr lang="en-US" altLang="zh-CN" sz="2800" smtClean="0"/>
              <a:t>0</a:t>
            </a:r>
            <a:r>
              <a:rPr lang="en-US" altLang="zh-CN" sz="2800" b="0" smtClean="0">
                <a:sym typeface="Symbol" pitchFamily="18" charset="2"/>
              </a:rPr>
              <a:t></a:t>
            </a:r>
            <a:r>
              <a:rPr lang="en-US" altLang="zh-CN" sz="2800" smtClean="0"/>
              <a:t>A </a:t>
            </a:r>
            <a:endParaRPr lang="zh-CN" altLang="en-US" sz="2800" smtClean="0"/>
          </a:p>
        </p:txBody>
      </p:sp>
      <p:sp>
        <p:nvSpPr>
          <p:cNvPr id="101380" name="Rectangle 4"/>
          <p:cNvSpPr>
            <a:spLocks noChangeArrowheads="1"/>
          </p:cNvSpPr>
          <p:nvPr/>
        </p:nvSpPr>
        <p:spPr bwMode="auto">
          <a:xfrm>
            <a:off x="4724400" y="1090613"/>
            <a:ext cx="3963988"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11150" indent="-311150" defTabSz="755650" fontAlgn="base">
              <a:lnSpc>
                <a:spcPct val="80000"/>
              </a:lnSpc>
              <a:spcBef>
                <a:spcPct val="25000"/>
              </a:spcBef>
              <a:spcAft>
                <a:spcPct val="20000"/>
              </a:spcAft>
              <a:buClr>
                <a:srgbClr val="336699"/>
              </a:buClr>
              <a:buFont typeface="Wingdings" pitchFamily="2" charset="2"/>
              <a:buChar char="§"/>
            </a:pPr>
            <a:r>
              <a:rPr lang="zh-CN" altLang="en-US" sz="3200" b="1" smtClean="0">
                <a:solidFill>
                  <a:srgbClr val="000000"/>
                </a:solidFill>
                <a:latin typeface="仿宋_GB2312" pitchFamily="49" charset="-122"/>
                <a:ea typeface="仿宋_GB2312" pitchFamily="49" charset="-122"/>
              </a:rPr>
              <a:t>双重否定</a:t>
            </a:r>
          </a:p>
          <a:p>
            <a:pPr marL="674688" lvl="1" indent="-249238" defTabSz="755650" fontAlgn="base">
              <a:lnSpc>
                <a:spcPct val="80000"/>
              </a:lnSpc>
              <a:spcBef>
                <a:spcPct val="25000"/>
              </a:spcBef>
              <a:spcAft>
                <a:spcPct val="0"/>
              </a:spcAft>
              <a:buClr>
                <a:srgbClr val="336699"/>
              </a:buClr>
              <a:buFontTx/>
              <a:buChar char="•"/>
            </a:pPr>
            <a:r>
              <a:rPr lang="zh-CN" altLang="en-US" sz="2200" b="1" smtClean="0">
                <a:solidFill>
                  <a:srgbClr val="000000"/>
                </a:solidFill>
                <a:latin typeface="仿宋_GB2312" pitchFamily="49" charset="-122"/>
                <a:ea typeface="仿宋_GB2312" pitchFamily="49" charset="-122"/>
                <a:sym typeface="Symbol" pitchFamily="18" charset="2"/>
              </a:rPr>
              <a:t></a:t>
            </a:r>
            <a:r>
              <a:rPr lang="en-US" altLang="zh-CN" sz="3600" b="1" smtClean="0">
                <a:solidFill>
                  <a:srgbClr val="000000"/>
                </a:solidFill>
                <a:latin typeface="仿宋_GB2312" pitchFamily="49" charset="-122"/>
                <a:ea typeface="仿宋_GB2312" pitchFamily="49" charset="-122"/>
              </a:rPr>
              <a:t>A</a:t>
            </a:r>
            <a:r>
              <a:rPr lang="en-US" altLang="zh-CN" sz="2400" b="1" smtClean="0">
                <a:solidFill>
                  <a:srgbClr val="000000"/>
                </a:solidFill>
                <a:latin typeface="仿宋_GB2312" pitchFamily="49" charset="-122"/>
                <a:ea typeface="仿宋_GB2312" pitchFamily="49" charset="-122"/>
                <a:sym typeface="Symbol" pitchFamily="18" charset="2"/>
              </a:rPr>
              <a:t></a:t>
            </a:r>
            <a:r>
              <a:rPr lang="en-US" altLang="zh-CN" sz="3600" b="1" smtClean="0">
                <a:solidFill>
                  <a:srgbClr val="000000"/>
                </a:solidFill>
                <a:latin typeface="仿宋_GB2312" pitchFamily="49" charset="-122"/>
                <a:ea typeface="仿宋_GB2312" pitchFamily="49" charset="-122"/>
              </a:rPr>
              <a:t>A</a:t>
            </a:r>
            <a:endParaRPr lang="zh-CN" altLang="en-US" sz="3000" b="1" smtClean="0">
              <a:solidFill>
                <a:srgbClr val="000000"/>
              </a:solidFill>
              <a:latin typeface="仿宋_GB2312" pitchFamily="49" charset="-122"/>
              <a:ea typeface="仿宋_GB2312" pitchFamily="49" charset="-122"/>
            </a:endParaRPr>
          </a:p>
          <a:p>
            <a:pPr marL="311150" indent="-311150" defTabSz="755650" fontAlgn="base">
              <a:lnSpc>
                <a:spcPct val="80000"/>
              </a:lnSpc>
              <a:spcBef>
                <a:spcPct val="25000"/>
              </a:spcBef>
              <a:spcAft>
                <a:spcPct val="20000"/>
              </a:spcAft>
              <a:buClr>
                <a:srgbClr val="336699"/>
              </a:buClr>
              <a:buFont typeface="Wingdings" pitchFamily="2" charset="2"/>
              <a:buChar char="§"/>
            </a:pPr>
            <a:r>
              <a:rPr lang="zh-CN" altLang="en-US" sz="3200" b="1" smtClean="0">
                <a:solidFill>
                  <a:srgbClr val="000000"/>
                </a:solidFill>
                <a:latin typeface="仿宋_GB2312" pitchFamily="49" charset="-122"/>
                <a:ea typeface="仿宋_GB2312" pitchFamily="49" charset="-122"/>
              </a:rPr>
              <a:t>矛盾律</a:t>
            </a:r>
          </a:p>
          <a:p>
            <a:pPr marL="674688" lvl="1" indent="-249238" defTabSz="755650" fontAlgn="base">
              <a:lnSpc>
                <a:spcPct val="80000"/>
              </a:lnSpc>
              <a:spcBef>
                <a:spcPct val="25000"/>
              </a:spcBef>
              <a:spcAft>
                <a:spcPct val="0"/>
              </a:spcAft>
              <a:buClr>
                <a:srgbClr val="336699"/>
              </a:buClr>
              <a:buFontTx/>
              <a:buChar char="•"/>
            </a:pPr>
            <a:r>
              <a:rPr lang="en-US" altLang="zh-CN" sz="3600" b="1" smtClean="0">
                <a:solidFill>
                  <a:srgbClr val="000000"/>
                </a:solidFill>
                <a:latin typeface="仿宋_GB2312" pitchFamily="49" charset="-122"/>
                <a:ea typeface="仿宋_GB2312" pitchFamily="49" charset="-122"/>
              </a:rPr>
              <a:t>A∧</a:t>
            </a:r>
            <a:r>
              <a:rPr lang="zh-CN" altLang="en-US" sz="2200" b="1" smtClean="0">
                <a:solidFill>
                  <a:srgbClr val="000000"/>
                </a:solidFill>
                <a:latin typeface="仿宋_GB2312" pitchFamily="49" charset="-122"/>
                <a:ea typeface="仿宋_GB2312" pitchFamily="49" charset="-122"/>
                <a:sym typeface="Symbol" pitchFamily="18" charset="2"/>
              </a:rPr>
              <a:t></a:t>
            </a:r>
            <a:r>
              <a:rPr lang="en-US" altLang="zh-CN" sz="3600" b="1" smtClean="0">
                <a:solidFill>
                  <a:srgbClr val="000000"/>
                </a:solidFill>
                <a:latin typeface="仿宋_GB2312" pitchFamily="49" charset="-122"/>
                <a:ea typeface="仿宋_GB2312" pitchFamily="49" charset="-122"/>
              </a:rPr>
              <a:t>A</a:t>
            </a:r>
            <a:r>
              <a:rPr lang="en-US" altLang="zh-CN" sz="2400" b="1" smtClean="0">
                <a:solidFill>
                  <a:srgbClr val="000000"/>
                </a:solidFill>
                <a:latin typeface="仿宋_GB2312" pitchFamily="49" charset="-122"/>
                <a:ea typeface="仿宋_GB2312" pitchFamily="49" charset="-122"/>
                <a:sym typeface="Symbol" pitchFamily="18" charset="2"/>
              </a:rPr>
              <a:t></a:t>
            </a:r>
            <a:r>
              <a:rPr lang="en-US" altLang="zh-CN" sz="3600" b="1" smtClean="0">
                <a:solidFill>
                  <a:srgbClr val="000000"/>
                </a:solidFill>
                <a:latin typeface="仿宋_GB2312" pitchFamily="49" charset="-122"/>
                <a:ea typeface="仿宋_GB2312" pitchFamily="49" charset="-122"/>
              </a:rPr>
              <a:t>0 </a:t>
            </a:r>
            <a:endParaRPr lang="zh-CN" altLang="en-US" sz="3600" b="1" smtClean="0">
              <a:solidFill>
                <a:srgbClr val="000000"/>
              </a:solidFill>
              <a:latin typeface="仿宋_GB2312" pitchFamily="49" charset="-122"/>
              <a:ea typeface="仿宋_GB2312" pitchFamily="49" charset="-122"/>
            </a:endParaRPr>
          </a:p>
          <a:p>
            <a:pPr marL="311150" indent="-311150" defTabSz="755650" fontAlgn="base">
              <a:lnSpc>
                <a:spcPct val="80000"/>
              </a:lnSpc>
              <a:spcBef>
                <a:spcPct val="25000"/>
              </a:spcBef>
              <a:spcAft>
                <a:spcPct val="20000"/>
              </a:spcAft>
              <a:buClr>
                <a:srgbClr val="336699"/>
              </a:buClr>
              <a:buFont typeface="Wingdings" pitchFamily="2" charset="2"/>
              <a:buChar char="§"/>
            </a:pPr>
            <a:r>
              <a:rPr lang="zh-CN" altLang="en-US" sz="3200" b="1" smtClean="0">
                <a:solidFill>
                  <a:srgbClr val="000000"/>
                </a:solidFill>
                <a:latin typeface="仿宋_GB2312" pitchFamily="49" charset="-122"/>
                <a:ea typeface="仿宋_GB2312" pitchFamily="49" charset="-122"/>
              </a:rPr>
              <a:t>排中律</a:t>
            </a:r>
          </a:p>
          <a:p>
            <a:pPr marL="674688" lvl="1" indent="-249238" defTabSz="755650" fontAlgn="base">
              <a:lnSpc>
                <a:spcPct val="80000"/>
              </a:lnSpc>
              <a:spcBef>
                <a:spcPct val="25000"/>
              </a:spcBef>
              <a:spcAft>
                <a:spcPct val="0"/>
              </a:spcAft>
              <a:buClr>
                <a:srgbClr val="336699"/>
              </a:buClr>
              <a:buFontTx/>
              <a:buChar char="•"/>
            </a:pPr>
            <a:r>
              <a:rPr lang="en-US" altLang="zh-CN" sz="3600" b="1" smtClean="0">
                <a:solidFill>
                  <a:srgbClr val="000000"/>
                </a:solidFill>
                <a:latin typeface="仿宋_GB2312" pitchFamily="49" charset="-122"/>
                <a:ea typeface="仿宋_GB2312" pitchFamily="49" charset="-122"/>
              </a:rPr>
              <a:t>A∨</a:t>
            </a:r>
            <a:r>
              <a:rPr lang="zh-CN" altLang="en-US" sz="2200" b="1" smtClean="0">
                <a:solidFill>
                  <a:srgbClr val="000000"/>
                </a:solidFill>
                <a:latin typeface="仿宋_GB2312" pitchFamily="49" charset="-122"/>
                <a:ea typeface="仿宋_GB2312" pitchFamily="49" charset="-122"/>
                <a:sym typeface="Symbol" pitchFamily="18" charset="2"/>
              </a:rPr>
              <a:t></a:t>
            </a:r>
            <a:r>
              <a:rPr lang="en-US" altLang="zh-CN" sz="3600" b="1" smtClean="0">
                <a:solidFill>
                  <a:srgbClr val="000000"/>
                </a:solidFill>
                <a:latin typeface="仿宋_GB2312" pitchFamily="49" charset="-122"/>
                <a:ea typeface="仿宋_GB2312" pitchFamily="49" charset="-122"/>
              </a:rPr>
              <a:t>A</a:t>
            </a:r>
            <a:r>
              <a:rPr lang="en-US" altLang="zh-CN" sz="2400" b="1" smtClean="0">
                <a:solidFill>
                  <a:srgbClr val="000000"/>
                </a:solidFill>
                <a:latin typeface="仿宋_GB2312" pitchFamily="49" charset="-122"/>
                <a:ea typeface="仿宋_GB2312" pitchFamily="49" charset="-122"/>
                <a:sym typeface="Symbol" pitchFamily="18" charset="2"/>
              </a:rPr>
              <a:t></a:t>
            </a:r>
            <a:r>
              <a:rPr lang="en-US" altLang="zh-CN" sz="3600" b="1" smtClean="0">
                <a:solidFill>
                  <a:srgbClr val="000000"/>
                </a:solidFill>
                <a:latin typeface="仿宋_GB2312" pitchFamily="49" charset="-122"/>
                <a:ea typeface="仿宋_GB2312" pitchFamily="49" charset="-122"/>
              </a:rPr>
              <a:t>1</a:t>
            </a:r>
            <a:endParaRPr lang="zh-CN" altLang="en-US" sz="3600" b="1" smtClean="0">
              <a:solidFill>
                <a:srgbClr val="000000"/>
              </a:solidFill>
              <a:latin typeface="仿宋_GB2312" pitchFamily="49" charset="-122"/>
              <a:ea typeface="仿宋_GB2312" pitchFamily="49" charset="-122"/>
            </a:endParaRPr>
          </a:p>
          <a:p>
            <a:pPr marL="311150" indent="-311150" defTabSz="755650" fontAlgn="base">
              <a:lnSpc>
                <a:spcPct val="80000"/>
              </a:lnSpc>
              <a:spcBef>
                <a:spcPct val="25000"/>
              </a:spcBef>
              <a:spcAft>
                <a:spcPct val="20000"/>
              </a:spcAft>
              <a:buClr>
                <a:srgbClr val="336699"/>
              </a:buClr>
              <a:buFont typeface="Wingdings" pitchFamily="2" charset="2"/>
              <a:buChar char="§"/>
            </a:pPr>
            <a:r>
              <a:rPr lang="zh-CN" altLang="en-US" sz="3200" b="1" smtClean="0">
                <a:solidFill>
                  <a:srgbClr val="000000"/>
                </a:solidFill>
                <a:latin typeface="仿宋_GB2312" pitchFamily="49" charset="-122"/>
                <a:ea typeface="仿宋_GB2312" pitchFamily="49" charset="-122"/>
              </a:rPr>
              <a:t>假言易位</a:t>
            </a:r>
          </a:p>
          <a:p>
            <a:pPr marL="311150" indent="-311150" defTabSz="755650" fontAlgn="base">
              <a:lnSpc>
                <a:spcPct val="80000"/>
              </a:lnSpc>
              <a:spcBef>
                <a:spcPct val="25000"/>
              </a:spcBef>
              <a:spcAft>
                <a:spcPct val="20000"/>
              </a:spcAft>
              <a:buClr>
                <a:srgbClr val="336699"/>
              </a:buClr>
              <a:buFont typeface="Wingdings" pitchFamily="2" charset="2"/>
              <a:buChar char="§"/>
            </a:pPr>
            <a:r>
              <a:rPr lang="en-US" altLang="zh-CN" sz="3200" b="1" smtClean="0">
                <a:solidFill>
                  <a:srgbClr val="000000"/>
                </a:solidFill>
                <a:latin typeface="仿宋_GB2312" pitchFamily="49" charset="-122"/>
                <a:ea typeface="仿宋_GB2312" pitchFamily="49" charset="-122"/>
              </a:rPr>
              <a:t>A→B</a:t>
            </a:r>
            <a:r>
              <a:rPr lang="en-US" altLang="zh-CN" sz="2600" b="1" smtClean="0">
                <a:solidFill>
                  <a:srgbClr val="000000"/>
                </a:solidFill>
                <a:latin typeface="仿宋_GB2312" pitchFamily="49" charset="-122"/>
                <a:ea typeface="仿宋_GB2312" pitchFamily="49" charset="-122"/>
                <a:sym typeface="Symbol" pitchFamily="18" charset="2"/>
              </a:rPr>
              <a:t></a:t>
            </a:r>
            <a:r>
              <a:rPr lang="zh-CN" altLang="en-US" sz="2400" b="1" smtClean="0">
                <a:solidFill>
                  <a:srgbClr val="000000"/>
                </a:solidFill>
                <a:latin typeface="仿宋_GB2312" pitchFamily="49" charset="-122"/>
                <a:ea typeface="仿宋_GB2312" pitchFamily="49" charset="-122"/>
                <a:sym typeface="Symbol" pitchFamily="18" charset="2"/>
              </a:rPr>
              <a:t></a:t>
            </a:r>
            <a:r>
              <a:rPr lang="en-US" altLang="zh-CN" sz="3200" b="1" smtClean="0">
                <a:solidFill>
                  <a:srgbClr val="000000"/>
                </a:solidFill>
                <a:latin typeface="仿宋_GB2312" pitchFamily="49" charset="-122"/>
                <a:ea typeface="仿宋_GB2312" pitchFamily="49" charset="-122"/>
              </a:rPr>
              <a:t>B→</a:t>
            </a:r>
            <a:r>
              <a:rPr lang="zh-CN" altLang="en-US" sz="2400" b="1" smtClean="0">
                <a:solidFill>
                  <a:srgbClr val="000000"/>
                </a:solidFill>
                <a:latin typeface="仿宋_GB2312" pitchFamily="49" charset="-122"/>
                <a:ea typeface="仿宋_GB2312" pitchFamily="49" charset="-122"/>
                <a:sym typeface="Symbol" pitchFamily="18" charset="2"/>
              </a:rPr>
              <a:t></a:t>
            </a:r>
            <a:r>
              <a:rPr lang="en-US" altLang="zh-CN" sz="3200" b="1" smtClean="0">
                <a:solidFill>
                  <a:srgbClr val="000000"/>
                </a:solidFill>
                <a:latin typeface="仿宋_GB2312" pitchFamily="49" charset="-122"/>
                <a:ea typeface="仿宋_GB2312" pitchFamily="49" charset="-122"/>
              </a:rPr>
              <a:t>A </a:t>
            </a:r>
            <a:endParaRPr lang="zh-CN" altLang="en-US" sz="3200" b="1" smtClean="0">
              <a:solidFill>
                <a:srgbClr val="000000"/>
              </a:solidFill>
              <a:latin typeface="仿宋_GB2312" pitchFamily="49" charset="-122"/>
              <a:ea typeface="仿宋_GB2312" pitchFamily="49" charset="-122"/>
            </a:endParaRPr>
          </a:p>
        </p:txBody>
      </p:sp>
    </p:spTree>
    <p:extLst>
      <p:ext uri="{BB962C8B-B14F-4D97-AF65-F5344CB8AC3E}">
        <p14:creationId xmlns:p14="http://schemas.microsoft.com/office/powerpoint/2010/main" val="793634009"/>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defTabSz="755650" eaLnBrk="1" hangingPunct="1"/>
            <a:r>
              <a:rPr lang="zh-CN" altLang="en-US" smtClean="0"/>
              <a:t>等值式模式 </a:t>
            </a:r>
          </a:p>
        </p:txBody>
      </p:sp>
      <p:sp>
        <p:nvSpPr>
          <p:cNvPr id="102403" name="Rectangle 3"/>
          <p:cNvSpPr>
            <a:spLocks noGrp="1" noChangeArrowheads="1"/>
          </p:cNvSpPr>
          <p:nvPr>
            <p:ph type="body" idx="1"/>
          </p:nvPr>
        </p:nvSpPr>
        <p:spPr>
          <a:xfrm>
            <a:off x="358775" y="868363"/>
            <a:ext cx="5270500" cy="5191125"/>
          </a:xfrm>
        </p:spPr>
        <p:txBody>
          <a:bodyPr/>
          <a:lstStyle/>
          <a:p>
            <a:pPr marL="311150" indent="-311150" defTabSz="755650" eaLnBrk="1" hangingPunct="1"/>
            <a:r>
              <a:rPr lang="zh-CN" altLang="en-US" sz="4000" smtClean="0"/>
              <a:t>德</a:t>
            </a:r>
            <a:r>
              <a:rPr lang="zh-CN" altLang="en-US" sz="2800" smtClean="0">
                <a:sym typeface="Wingdings" pitchFamily="2" charset="2"/>
              </a:rPr>
              <a:t></a:t>
            </a:r>
            <a:r>
              <a:rPr lang="zh-CN" altLang="en-US" sz="4000" smtClean="0"/>
              <a:t>摩根律</a:t>
            </a:r>
            <a:endParaRPr lang="zh-CN" altLang="en-US" sz="3600" smtClean="0"/>
          </a:p>
          <a:p>
            <a:pPr marL="674688" lvl="1" indent="-249238" defTabSz="755650" eaLnBrk="1" hangingPunct="1"/>
            <a:r>
              <a:rPr lang="zh-CN" altLang="en-US" sz="3600" smtClean="0">
                <a:sym typeface="Symbol" pitchFamily="18" charset="2"/>
              </a:rPr>
              <a:t></a:t>
            </a:r>
            <a:r>
              <a:rPr lang="en-US" altLang="zh-CN" sz="3600" smtClean="0"/>
              <a:t>(A∨B)</a:t>
            </a:r>
            <a:r>
              <a:rPr lang="en-US" altLang="zh-CN" sz="3200" b="0" smtClean="0">
                <a:sym typeface="Symbol" pitchFamily="18" charset="2"/>
              </a:rPr>
              <a:t></a:t>
            </a:r>
            <a:r>
              <a:rPr lang="zh-CN" altLang="en-US" sz="3600" smtClean="0">
                <a:sym typeface="Symbol" pitchFamily="18" charset="2"/>
              </a:rPr>
              <a:t></a:t>
            </a:r>
            <a:r>
              <a:rPr lang="en-US" altLang="zh-CN" sz="3600" smtClean="0"/>
              <a:t>A∧</a:t>
            </a:r>
            <a:r>
              <a:rPr lang="zh-CN" altLang="en-US" sz="3600" smtClean="0">
                <a:sym typeface="Symbol" pitchFamily="18" charset="2"/>
              </a:rPr>
              <a:t></a:t>
            </a:r>
            <a:r>
              <a:rPr lang="en-US" altLang="zh-CN" sz="3600" smtClean="0"/>
              <a:t>B</a:t>
            </a:r>
          </a:p>
          <a:p>
            <a:pPr marL="674688" lvl="1" indent="-249238" defTabSz="755650" eaLnBrk="1" hangingPunct="1"/>
            <a:r>
              <a:rPr lang="zh-CN" altLang="en-US" sz="3600" smtClean="0">
                <a:sym typeface="Symbol" pitchFamily="18" charset="2"/>
              </a:rPr>
              <a:t></a:t>
            </a:r>
            <a:r>
              <a:rPr lang="en-US" altLang="zh-CN" sz="3600" smtClean="0"/>
              <a:t>(A∧B)</a:t>
            </a:r>
            <a:r>
              <a:rPr lang="en-US" altLang="zh-CN" sz="3200" b="0" smtClean="0">
                <a:sym typeface="Symbol" pitchFamily="18" charset="2"/>
              </a:rPr>
              <a:t></a:t>
            </a:r>
            <a:r>
              <a:rPr lang="zh-CN" altLang="en-US" sz="3600" smtClean="0">
                <a:sym typeface="Symbol" pitchFamily="18" charset="2"/>
              </a:rPr>
              <a:t></a:t>
            </a:r>
            <a:r>
              <a:rPr lang="en-US" altLang="zh-CN" sz="3600" smtClean="0"/>
              <a:t>A∨</a:t>
            </a:r>
            <a:r>
              <a:rPr lang="zh-CN" altLang="en-US" sz="3600" smtClean="0">
                <a:sym typeface="Symbol" pitchFamily="18" charset="2"/>
              </a:rPr>
              <a:t></a:t>
            </a:r>
            <a:r>
              <a:rPr lang="en-US" altLang="zh-CN" sz="3600" smtClean="0"/>
              <a:t>B </a:t>
            </a:r>
            <a:endParaRPr lang="zh-CN" altLang="en-US" sz="3600" smtClean="0"/>
          </a:p>
          <a:p>
            <a:pPr marL="311150" indent="-311150" defTabSz="755650" eaLnBrk="1" hangingPunct="1"/>
            <a:r>
              <a:rPr lang="zh-CN" altLang="en-US" sz="4000" smtClean="0"/>
              <a:t>交换律</a:t>
            </a:r>
          </a:p>
          <a:p>
            <a:pPr marL="674688" lvl="1" indent="-249238" defTabSz="755650" eaLnBrk="1" hangingPunct="1"/>
            <a:r>
              <a:rPr lang="en-US" altLang="zh-CN" sz="3600" smtClean="0"/>
              <a:t>A∨B</a:t>
            </a:r>
            <a:r>
              <a:rPr lang="en-US" altLang="zh-CN" sz="3200" b="0" smtClean="0">
                <a:sym typeface="Symbol" pitchFamily="18" charset="2"/>
              </a:rPr>
              <a:t></a:t>
            </a:r>
            <a:r>
              <a:rPr lang="en-US" altLang="zh-CN" sz="3600" smtClean="0"/>
              <a:t>B∨A</a:t>
            </a:r>
          </a:p>
          <a:p>
            <a:pPr marL="674688" lvl="1" indent="-249238" defTabSz="755650" eaLnBrk="1" hangingPunct="1"/>
            <a:r>
              <a:rPr lang="en-US" altLang="zh-CN" sz="3600" smtClean="0"/>
              <a:t>A∧B</a:t>
            </a:r>
            <a:r>
              <a:rPr lang="en-US" altLang="zh-CN" sz="3200" b="0" smtClean="0">
                <a:sym typeface="Symbol" pitchFamily="18" charset="2"/>
              </a:rPr>
              <a:t></a:t>
            </a:r>
            <a:r>
              <a:rPr lang="en-US" altLang="zh-CN" sz="3600" smtClean="0"/>
              <a:t>B∧A</a:t>
            </a:r>
          </a:p>
          <a:p>
            <a:pPr marL="674688" lvl="1" indent="-249238" defTabSz="755650" eaLnBrk="1" hangingPunct="1"/>
            <a:r>
              <a:rPr lang="en-US" altLang="zh-CN" sz="3600" smtClean="0"/>
              <a:t>A</a:t>
            </a:r>
            <a:r>
              <a:rPr lang="zh-CN" altLang="en-US" sz="3200" b="0" smtClean="0">
                <a:sym typeface="Symbol" pitchFamily="18" charset="2"/>
              </a:rPr>
              <a:t></a:t>
            </a:r>
            <a:r>
              <a:rPr lang="en-US" altLang="zh-CN" sz="3600" smtClean="0"/>
              <a:t>B</a:t>
            </a:r>
            <a:r>
              <a:rPr lang="en-US" altLang="zh-CN" sz="3200" b="0" smtClean="0">
                <a:sym typeface="Symbol" pitchFamily="18" charset="2"/>
              </a:rPr>
              <a:t></a:t>
            </a:r>
            <a:r>
              <a:rPr lang="en-US" altLang="zh-CN" sz="3600" smtClean="0"/>
              <a:t>B</a:t>
            </a:r>
            <a:r>
              <a:rPr lang="zh-CN" altLang="en-US" sz="3200" b="0" smtClean="0">
                <a:sym typeface="Symbol" pitchFamily="18" charset="2"/>
              </a:rPr>
              <a:t></a:t>
            </a:r>
            <a:r>
              <a:rPr lang="en-US" altLang="zh-CN" sz="3600" smtClean="0"/>
              <a:t>A </a:t>
            </a:r>
            <a:endParaRPr lang="zh-CN" altLang="en-US" sz="3600" smtClean="0"/>
          </a:p>
        </p:txBody>
      </p:sp>
    </p:spTree>
    <p:extLst>
      <p:ext uri="{BB962C8B-B14F-4D97-AF65-F5344CB8AC3E}">
        <p14:creationId xmlns:p14="http://schemas.microsoft.com/office/powerpoint/2010/main" val="2152430417"/>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zh-CN" altLang="en-US" dirty="0" smtClean="0"/>
              <a:t>内容主要取材：</a:t>
            </a:r>
            <a:r>
              <a:rPr lang="en-US" altLang="zh-CN" dirty="0" smtClean="0"/>
              <a:t>CS61C</a:t>
            </a:r>
            <a:r>
              <a:rPr lang="zh-CN" altLang="en-US" dirty="0" smtClean="0"/>
              <a:t>的</a:t>
            </a:r>
            <a:r>
              <a:rPr lang="en-US" altLang="zh-CN" dirty="0" smtClean="0"/>
              <a:t>17</a:t>
            </a:r>
            <a:r>
              <a:rPr lang="zh-CN" altLang="en-US" dirty="0" smtClean="0"/>
              <a:t>讲、</a:t>
            </a:r>
            <a:r>
              <a:rPr lang="en-US" altLang="zh-CN" dirty="0" smtClean="0"/>
              <a:t>18</a:t>
            </a:r>
            <a:r>
              <a:rPr lang="zh-CN" altLang="en-US" dirty="0" smtClean="0"/>
              <a:t>讲</a:t>
            </a:r>
          </a:p>
          <a:p>
            <a:pPr lvl="1"/>
            <a:r>
              <a:rPr lang="en-US" altLang="zh-CN" dirty="0" smtClean="0"/>
              <a:t>http://inst.eecs.berkeley.edu/~cs61c/su12</a:t>
            </a:r>
          </a:p>
          <a:p>
            <a:r>
              <a:rPr lang="zh-CN" altLang="en-US" dirty="0">
                <a:solidFill>
                  <a:srgbClr val="FF0000"/>
                </a:solidFill>
              </a:rPr>
              <a:t>晶体管</a:t>
            </a:r>
            <a:endParaRPr lang="en-US" altLang="zh-CN" dirty="0">
              <a:solidFill>
                <a:srgbClr val="FF0000"/>
              </a:solidFill>
            </a:endParaRPr>
          </a:p>
          <a:p>
            <a:r>
              <a:rPr lang="zh-CN" altLang="en-US" dirty="0"/>
              <a:t>门电路</a:t>
            </a:r>
            <a:endParaRPr lang="en-US" altLang="zh-CN" dirty="0"/>
          </a:p>
          <a:p>
            <a:r>
              <a:rPr lang="zh-CN" altLang="en-US" dirty="0" smtClean="0"/>
              <a:t>运算</a:t>
            </a:r>
          </a:p>
        </p:txBody>
      </p:sp>
      <p:sp>
        <p:nvSpPr>
          <p:cNvPr id="20483" name="标题 2"/>
          <p:cNvSpPr>
            <a:spLocks noGrp="1"/>
          </p:cNvSpPr>
          <p:nvPr>
            <p:ph type="title"/>
          </p:nvPr>
        </p:nvSpPr>
        <p:spPr/>
        <p:txBody>
          <a:bodyPr/>
          <a:lstStyle/>
          <a:p>
            <a:pPr algn="l"/>
            <a:r>
              <a:rPr lang="zh-CN" altLang="en-US" dirty="0" smtClean="0"/>
              <a:t>提纲</a:t>
            </a:r>
          </a:p>
        </p:txBody>
      </p:sp>
    </p:spTree>
    <p:extLst>
      <p:ext uri="{BB962C8B-B14F-4D97-AF65-F5344CB8AC3E}">
        <p14:creationId xmlns:p14="http://schemas.microsoft.com/office/powerpoint/2010/main" val="125051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228600" y="93663"/>
            <a:ext cx="7772400" cy="693737"/>
          </a:xfrm>
        </p:spPr>
        <p:txBody>
          <a:bodyPr/>
          <a:lstStyle/>
          <a:p>
            <a:pPr eaLnBrk="1" hangingPunct="1"/>
            <a:r>
              <a:rPr lang="zh-CN" altLang="en-US" smtClean="0"/>
              <a:t>等值式模式</a:t>
            </a:r>
          </a:p>
        </p:txBody>
      </p:sp>
      <p:sp>
        <p:nvSpPr>
          <p:cNvPr id="103427" name="Rectangle 3"/>
          <p:cNvSpPr>
            <a:spLocks noGrp="1" noChangeArrowheads="1"/>
          </p:cNvSpPr>
          <p:nvPr>
            <p:ph type="body" idx="1"/>
          </p:nvPr>
        </p:nvSpPr>
        <p:spPr/>
        <p:txBody>
          <a:bodyPr/>
          <a:lstStyle/>
          <a:p>
            <a:pPr eaLnBrk="1" hangingPunct="1"/>
            <a:r>
              <a:rPr lang="zh-CN" altLang="en-US" sz="3600" smtClean="0"/>
              <a:t>结合律</a:t>
            </a:r>
          </a:p>
          <a:p>
            <a:pPr lvl="1" eaLnBrk="1" hangingPunct="1"/>
            <a:r>
              <a:rPr lang="en-US" altLang="zh-CN" sz="3200" smtClean="0"/>
              <a:t>(A∨B)∨C</a:t>
            </a:r>
            <a:r>
              <a:rPr lang="en-US" altLang="zh-CN" sz="3200" b="0" smtClean="0">
                <a:sym typeface="Symbol" pitchFamily="18" charset="2"/>
              </a:rPr>
              <a:t></a:t>
            </a:r>
            <a:r>
              <a:rPr lang="en-US" altLang="zh-CN" sz="3200" smtClean="0"/>
              <a:t>A∨(B∨C)</a:t>
            </a:r>
          </a:p>
          <a:p>
            <a:pPr lvl="1" eaLnBrk="1" hangingPunct="1"/>
            <a:r>
              <a:rPr lang="en-US" altLang="zh-CN" sz="3200" smtClean="0"/>
              <a:t>(A∧B)∧C</a:t>
            </a:r>
            <a:r>
              <a:rPr lang="en-US" altLang="zh-CN" sz="3200" b="0" smtClean="0">
                <a:sym typeface="Symbol" pitchFamily="18" charset="2"/>
              </a:rPr>
              <a:t></a:t>
            </a:r>
            <a:r>
              <a:rPr lang="en-US" altLang="zh-CN" sz="3200" smtClean="0"/>
              <a:t>A∧(B∧C)</a:t>
            </a:r>
          </a:p>
          <a:p>
            <a:pPr lvl="1" eaLnBrk="1" hangingPunct="1"/>
            <a:r>
              <a:rPr lang="en-US" altLang="zh-CN" sz="3200" smtClean="0"/>
              <a:t>(A</a:t>
            </a:r>
            <a:r>
              <a:rPr lang="zh-CN" altLang="en-US" sz="2800" b="0" smtClean="0">
                <a:sym typeface="Symbol" pitchFamily="18" charset="2"/>
              </a:rPr>
              <a:t></a:t>
            </a:r>
            <a:r>
              <a:rPr lang="en-US" altLang="zh-CN" sz="3200" smtClean="0"/>
              <a:t>B)</a:t>
            </a:r>
            <a:r>
              <a:rPr lang="zh-CN" altLang="en-US" sz="2800" b="0" smtClean="0">
                <a:sym typeface="Symbol" pitchFamily="18" charset="2"/>
              </a:rPr>
              <a:t></a:t>
            </a:r>
            <a:r>
              <a:rPr lang="en-US" altLang="zh-CN" sz="3200" smtClean="0"/>
              <a:t>C</a:t>
            </a:r>
            <a:r>
              <a:rPr lang="en-US" altLang="zh-CN" sz="3200" b="0" smtClean="0">
                <a:sym typeface="Symbol" pitchFamily="18" charset="2"/>
              </a:rPr>
              <a:t></a:t>
            </a:r>
            <a:r>
              <a:rPr lang="en-US" altLang="zh-CN" sz="3200" smtClean="0"/>
              <a:t>A</a:t>
            </a:r>
            <a:r>
              <a:rPr lang="zh-CN" altLang="en-US" sz="2800" b="0" smtClean="0">
                <a:sym typeface="Symbol" pitchFamily="18" charset="2"/>
              </a:rPr>
              <a:t></a:t>
            </a:r>
            <a:r>
              <a:rPr lang="en-US" altLang="zh-CN" sz="3200" smtClean="0"/>
              <a:t>(B</a:t>
            </a:r>
            <a:r>
              <a:rPr lang="zh-CN" altLang="en-US" sz="2800" b="0" smtClean="0">
                <a:sym typeface="Symbol" pitchFamily="18" charset="2"/>
              </a:rPr>
              <a:t></a:t>
            </a:r>
            <a:r>
              <a:rPr lang="en-US" altLang="zh-CN" sz="3200" smtClean="0"/>
              <a:t>C) </a:t>
            </a:r>
            <a:endParaRPr lang="zh-CN" altLang="en-US" sz="3200" smtClean="0"/>
          </a:p>
          <a:p>
            <a:pPr eaLnBrk="1" hangingPunct="1"/>
            <a:r>
              <a:rPr lang="zh-CN" altLang="en-US" sz="3600" smtClean="0"/>
              <a:t>分配律</a:t>
            </a:r>
          </a:p>
          <a:p>
            <a:pPr lvl="1" eaLnBrk="1" hangingPunct="1"/>
            <a:r>
              <a:rPr lang="en-US" altLang="zh-CN" sz="3200" smtClean="0"/>
              <a:t>A∨(B∧C)</a:t>
            </a:r>
            <a:r>
              <a:rPr lang="en-US" altLang="zh-CN" sz="3200" b="0" smtClean="0">
                <a:sym typeface="Symbol" pitchFamily="18" charset="2"/>
              </a:rPr>
              <a:t></a:t>
            </a:r>
            <a:r>
              <a:rPr lang="en-US" altLang="zh-CN" sz="3200" smtClean="0"/>
              <a:t>(A∨B)∧(A∨C)  </a:t>
            </a:r>
          </a:p>
          <a:p>
            <a:pPr lvl="1" eaLnBrk="1" hangingPunct="1"/>
            <a:r>
              <a:rPr lang="en-US" altLang="zh-CN" sz="3200" smtClean="0"/>
              <a:t>A∧(B∨C)</a:t>
            </a:r>
            <a:r>
              <a:rPr lang="en-US" altLang="zh-CN" sz="3200" b="0" smtClean="0">
                <a:sym typeface="Symbol" pitchFamily="18" charset="2"/>
              </a:rPr>
              <a:t></a:t>
            </a:r>
            <a:r>
              <a:rPr lang="en-US" altLang="zh-CN" sz="3200" smtClean="0"/>
              <a:t>(A∧B)∨(A∧C)</a:t>
            </a:r>
          </a:p>
          <a:p>
            <a:pPr lvl="1" eaLnBrk="1" hangingPunct="1"/>
            <a:r>
              <a:rPr lang="en-US" altLang="zh-CN" sz="3200" smtClean="0"/>
              <a:t>A∧(B</a:t>
            </a:r>
            <a:r>
              <a:rPr lang="zh-CN" altLang="en-US" sz="2800" b="0" smtClean="0">
                <a:sym typeface="Symbol" pitchFamily="18" charset="2"/>
              </a:rPr>
              <a:t></a:t>
            </a:r>
            <a:r>
              <a:rPr lang="en-US" altLang="zh-CN" sz="3200" smtClean="0"/>
              <a:t>C)</a:t>
            </a:r>
            <a:r>
              <a:rPr lang="en-US" altLang="zh-CN" sz="3200" b="0" smtClean="0">
                <a:sym typeface="Symbol" pitchFamily="18" charset="2"/>
              </a:rPr>
              <a:t></a:t>
            </a:r>
            <a:r>
              <a:rPr lang="en-US" altLang="zh-CN" sz="3200" smtClean="0"/>
              <a:t>(A∧B)</a:t>
            </a:r>
            <a:r>
              <a:rPr lang="zh-CN" altLang="en-US" sz="2800" b="0" smtClean="0">
                <a:sym typeface="Symbol" pitchFamily="18" charset="2"/>
              </a:rPr>
              <a:t></a:t>
            </a:r>
            <a:r>
              <a:rPr lang="en-US" altLang="zh-CN" sz="3200" smtClean="0"/>
              <a:t>(A∧C) </a:t>
            </a:r>
            <a:endParaRPr lang="zh-CN" altLang="en-US" sz="3200" smtClean="0"/>
          </a:p>
        </p:txBody>
      </p:sp>
    </p:spTree>
    <p:extLst>
      <p:ext uri="{BB962C8B-B14F-4D97-AF65-F5344CB8AC3E}">
        <p14:creationId xmlns:p14="http://schemas.microsoft.com/office/powerpoint/2010/main" val="4146838555"/>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defTabSz="755650" eaLnBrk="1" hangingPunct="1"/>
            <a:r>
              <a:rPr lang="zh-CN" altLang="en-US" smtClean="0"/>
              <a:t>等值式模式</a:t>
            </a:r>
          </a:p>
        </p:txBody>
      </p:sp>
      <p:sp>
        <p:nvSpPr>
          <p:cNvPr id="104451" name="Rectangle 3"/>
          <p:cNvSpPr>
            <a:spLocks noGrp="1" noChangeArrowheads="1"/>
          </p:cNvSpPr>
          <p:nvPr>
            <p:ph type="body" idx="1"/>
          </p:nvPr>
        </p:nvSpPr>
        <p:spPr/>
        <p:txBody>
          <a:bodyPr/>
          <a:lstStyle/>
          <a:p>
            <a:pPr marL="311150" indent="-311150" defTabSz="755650" eaLnBrk="1" hangingPunct="1"/>
            <a:r>
              <a:rPr lang="en-US" altLang="zh-CN" sz="4000" smtClean="0"/>
              <a:t>A</a:t>
            </a:r>
            <a:r>
              <a:rPr lang="zh-CN" altLang="en-US" sz="3200" b="0" smtClean="0">
                <a:sym typeface="Symbol" pitchFamily="18" charset="2"/>
              </a:rPr>
              <a:t></a:t>
            </a:r>
            <a:r>
              <a:rPr lang="en-US" altLang="zh-CN" sz="4000" smtClean="0"/>
              <a:t>A</a:t>
            </a:r>
            <a:r>
              <a:rPr lang="en-US" altLang="zh-CN" sz="3200" b="0" smtClean="0">
                <a:sym typeface="Symbol" pitchFamily="18" charset="2"/>
              </a:rPr>
              <a:t></a:t>
            </a:r>
            <a:r>
              <a:rPr lang="en-US" altLang="zh-CN" sz="4000" smtClean="0"/>
              <a:t>0</a:t>
            </a:r>
          </a:p>
          <a:p>
            <a:pPr marL="311150" indent="-311150" defTabSz="755650" eaLnBrk="1" hangingPunct="1"/>
            <a:r>
              <a:rPr lang="en-US" altLang="zh-CN" sz="4000" smtClean="0"/>
              <a:t>A</a:t>
            </a:r>
            <a:r>
              <a:rPr lang="zh-CN" altLang="en-US" sz="3200" b="0" smtClean="0">
                <a:sym typeface="Symbol" pitchFamily="18" charset="2"/>
              </a:rPr>
              <a:t></a:t>
            </a:r>
            <a:r>
              <a:rPr lang="en-US" altLang="zh-CN" sz="4000" smtClean="0"/>
              <a:t>1</a:t>
            </a:r>
            <a:r>
              <a:rPr lang="en-US" altLang="zh-CN" sz="3200" b="0" smtClean="0">
                <a:sym typeface="Symbol" pitchFamily="18" charset="2"/>
              </a:rPr>
              <a:t></a:t>
            </a:r>
            <a:r>
              <a:rPr lang="zh-CN" altLang="en-US" sz="3200" b="0" smtClean="0">
                <a:sym typeface="Symbol" pitchFamily="18" charset="2"/>
              </a:rPr>
              <a:t></a:t>
            </a:r>
            <a:r>
              <a:rPr lang="en-US" altLang="zh-CN" sz="4000" smtClean="0"/>
              <a:t>A</a:t>
            </a:r>
          </a:p>
          <a:p>
            <a:pPr marL="311150" indent="-311150" defTabSz="755650" eaLnBrk="1" hangingPunct="1"/>
            <a:r>
              <a:rPr lang="en-US" altLang="zh-CN" sz="4000" smtClean="0"/>
              <a:t>A→B</a:t>
            </a:r>
            <a:r>
              <a:rPr lang="en-US" altLang="zh-CN" sz="3200" b="0" smtClean="0">
                <a:sym typeface="Symbol" pitchFamily="18" charset="2"/>
              </a:rPr>
              <a:t></a:t>
            </a:r>
            <a:r>
              <a:rPr lang="zh-CN" altLang="en-US" sz="3200" b="0" smtClean="0">
                <a:sym typeface="Symbol" pitchFamily="18" charset="2"/>
              </a:rPr>
              <a:t></a:t>
            </a:r>
            <a:r>
              <a:rPr lang="en-US" altLang="zh-CN" sz="4000" smtClean="0"/>
              <a:t>A∨B</a:t>
            </a:r>
          </a:p>
          <a:p>
            <a:pPr marL="311150" indent="-311150" defTabSz="755650" eaLnBrk="1" hangingPunct="1"/>
            <a:r>
              <a:rPr lang="en-US" altLang="zh-CN" sz="4000" smtClean="0"/>
              <a:t>A</a:t>
            </a:r>
            <a:r>
              <a:rPr lang="zh-CN" altLang="en-US" sz="3200" b="0" smtClean="0">
                <a:sym typeface="Symbol" pitchFamily="18" charset="2"/>
              </a:rPr>
              <a:t></a:t>
            </a:r>
            <a:r>
              <a:rPr lang="en-US" altLang="zh-CN" sz="4000" smtClean="0"/>
              <a:t>B</a:t>
            </a:r>
            <a:r>
              <a:rPr lang="en-US" altLang="zh-CN" sz="3200" b="0" smtClean="0">
                <a:sym typeface="Symbol" pitchFamily="18" charset="2"/>
              </a:rPr>
              <a:t></a:t>
            </a:r>
            <a:r>
              <a:rPr lang="en-US" altLang="zh-CN" sz="4000" smtClean="0"/>
              <a:t>(A→B)∧(B→A)</a:t>
            </a:r>
          </a:p>
          <a:p>
            <a:pPr marL="311150" indent="-311150" defTabSz="755650" eaLnBrk="1" hangingPunct="1"/>
            <a:r>
              <a:rPr lang="en-US" altLang="zh-CN" sz="4000" smtClean="0"/>
              <a:t>A</a:t>
            </a:r>
            <a:r>
              <a:rPr lang="zh-CN" altLang="en-US" sz="3200" b="0" smtClean="0">
                <a:sym typeface="Symbol" pitchFamily="18" charset="2"/>
              </a:rPr>
              <a:t></a:t>
            </a:r>
            <a:r>
              <a:rPr lang="en-US" altLang="zh-CN" sz="4000" smtClean="0"/>
              <a:t>B</a:t>
            </a:r>
            <a:r>
              <a:rPr lang="en-US" altLang="zh-CN" sz="3200" b="0" smtClean="0">
                <a:sym typeface="Symbol" pitchFamily="18" charset="2"/>
              </a:rPr>
              <a:t></a:t>
            </a:r>
            <a:r>
              <a:rPr lang="en-US" altLang="zh-CN" sz="4000" smtClean="0"/>
              <a:t>(</a:t>
            </a:r>
            <a:r>
              <a:rPr lang="zh-CN" altLang="en-US" sz="3200" b="0" smtClean="0">
                <a:sym typeface="Symbol" pitchFamily="18" charset="2"/>
              </a:rPr>
              <a:t></a:t>
            </a:r>
            <a:r>
              <a:rPr lang="en-US" altLang="zh-CN" sz="4000" smtClean="0"/>
              <a:t>A∧B)∨(A∧</a:t>
            </a:r>
            <a:r>
              <a:rPr lang="zh-CN" altLang="en-US" sz="3200" b="0" smtClean="0">
                <a:sym typeface="Symbol" pitchFamily="18" charset="2"/>
              </a:rPr>
              <a:t></a:t>
            </a:r>
            <a:r>
              <a:rPr lang="en-US" altLang="zh-CN" sz="4000" smtClean="0"/>
              <a:t>B)</a:t>
            </a:r>
          </a:p>
          <a:p>
            <a:pPr marL="311150" indent="-311150" defTabSz="755650" eaLnBrk="1" hangingPunct="1"/>
            <a:r>
              <a:rPr lang="en-US" altLang="zh-CN" sz="4000" smtClean="0"/>
              <a:t>A</a:t>
            </a:r>
            <a:r>
              <a:rPr lang="zh-CN" altLang="en-US" sz="3200" b="0" smtClean="0">
                <a:sym typeface="Symbol" pitchFamily="18" charset="2"/>
              </a:rPr>
              <a:t></a:t>
            </a:r>
            <a:r>
              <a:rPr lang="en-US" altLang="zh-CN" sz="4000" smtClean="0"/>
              <a:t>B</a:t>
            </a:r>
            <a:r>
              <a:rPr lang="en-US" altLang="zh-CN" sz="3200" b="0" smtClean="0">
                <a:sym typeface="Symbol" pitchFamily="18" charset="2"/>
              </a:rPr>
              <a:t></a:t>
            </a:r>
            <a:r>
              <a:rPr lang="zh-CN" altLang="en-US" sz="3200" b="0" smtClean="0">
                <a:sym typeface="Symbol" pitchFamily="18" charset="2"/>
              </a:rPr>
              <a:t></a:t>
            </a:r>
            <a:r>
              <a:rPr lang="en-US" altLang="zh-CN" sz="4000" smtClean="0"/>
              <a:t>(A</a:t>
            </a:r>
            <a:r>
              <a:rPr lang="zh-CN" altLang="en-US" sz="3200" b="0" smtClean="0">
                <a:sym typeface="Symbol" pitchFamily="18" charset="2"/>
              </a:rPr>
              <a:t></a:t>
            </a:r>
            <a:r>
              <a:rPr lang="en-US" altLang="zh-CN" sz="4000" smtClean="0"/>
              <a:t>B)</a:t>
            </a:r>
            <a:endParaRPr lang="zh-CN" altLang="en-US" sz="4000" smtClean="0"/>
          </a:p>
        </p:txBody>
      </p:sp>
    </p:spTree>
    <p:extLst>
      <p:ext uri="{BB962C8B-B14F-4D97-AF65-F5344CB8AC3E}">
        <p14:creationId xmlns:p14="http://schemas.microsoft.com/office/powerpoint/2010/main" val="1161851315"/>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9"/>
          <p:cNvPicPr>
            <a:picLocks noChangeAspect="1" noChangeArrowheads="1"/>
          </p:cNvPicPr>
          <p:nvPr/>
        </p:nvPicPr>
        <p:blipFill>
          <a:blip r:embed="rId3"/>
          <a:srcRect/>
          <a:stretch>
            <a:fillRect/>
          </a:stretch>
        </p:blipFill>
        <p:spPr bwMode="auto">
          <a:xfrm>
            <a:off x="182880" y="2236706"/>
            <a:ext cx="8778240" cy="3556861"/>
          </a:xfrm>
          <a:prstGeom prst="rect">
            <a:avLst/>
          </a:prstGeom>
          <a:noFill/>
          <a:ln w="9525">
            <a:noFill/>
            <a:miter lim="800000"/>
            <a:headEnd/>
            <a:tailEnd/>
          </a:ln>
        </p:spPr>
      </p:pic>
      <p:sp>
        <p:nvSpPr>
          <p:cNvPr id="21507" name="Rectangle 2"/>
          <p:cNvSpPr>
            <a:spLocks noGrp="1" noChangeArrowheads="1"/>
          </p:cNvSpPr>
          <p:nvPr>
            <p:ph type="title"/>
          </p:nvPr>
        </p:nvSpPr>
        <p:spPr/>
        <p:txBody>
          <a:bodyPr>
            <a:normAutofit/>
          </a:bodyPr>
          <a:lstStyle/>
          <a:p>
            <a:r>
              <a:rPr lang="en-US" altLang="zh-TW" dirty="0">
                <a:solidFill>
                  <a:schemeClr val="accent1"/>
                </a:solidFill>
                <a:ea typeface="新細明體" charset="-120"/>
                <a:cs typeface="新細明體" charset="-120"/>
              </a:rPr>
              <a:t>Laws of </a:t>
            </a:r>
            <a:r>
              <a:rPr lang="en-US" altLang="zh-TW" dirty="0" smtClean="0">
                <a:solidFill>
                  <a:schemeClr val="accent1"/>
                </a:solidFill>
                <a:ea typeface="新細明體" charset="-120"/>
                <a:cs typeface="新細明體" charset="-120"/>
              </a:rPr>
              <a:t>Boolean Algebra</a:t>
            </a:r>
            <a:endParaRPr lang="en-US" altLang="zh-TW" dirty="0">
              <a:solidFill>
                <a:schemeClr val="accent1"/>
              </a:solidFill>
              <a:ea typeface="新細明體" charset="-120"/>
              <a:cs typeface="新細明體" charset="-120"/>
            </a:endParaRPr>
          </a:p>
        </p:txBody>
      </p:sp>
      <p:sp>
        <p:nvSpPr>
          <p:cNvPr id="5" name="Date Placeholder 4"/>
          <p:cNvSpPr>
            <a:spLocks noGrp="1"/>
          </p:cNvSpPr>
          <p:nvPr>
            <p:ph type="dt" sz="half" idx="10"/>
          </p:nvPr>
        </p:nvSpPr>
        <p:spPr/>
        <p:txBody>
          <a:bodyPr/>
          <a:lstStyle/>
          <a:p>
            <a:pPr>
              <a:defRPr/>
            </a:pPr>
            <a:r>
              <a:rPr lang="en-US" smtClean="0">
                <a:solidFill>
                  <a:prstClr val="black">
                    <a:tint val="75000"/>
                  </a:prstClr>
                </a:solidFill>
              </a:rPr>
              <a:t>7/18/2012</a:t>
            </a:r>
            <a:endParaRPr lang="en-US">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F8B4C87B-43A8-8F46-8AA2-A02CAEC51FDD}" type="slidenum">
              <a:rPr lang="en-US" smtClean="0">
                <a:solidFill>
                  <a:prstClr val="black">
                    <a:tint val="75000"/>
                  </a:prstClr>
                </a:solidFill>
              </a:rPr>
              <a:pPr>
                <a:defRPr/>
              </a:pPr>
              <a:t>32</a:t>
            </a:fld>
            <a:endParaRPr lang="en-US">
              <a:solidFill>
                <a:prstClr val="black">
                  <a:tint val="75000"/>
                </a:prstClr>
              </a:solidFill>
            </a:endParaRPr>
          </a:p>
        </p:txBody>
      </p:sp>
      <p:sp>
        <p:nvSpPr>
          <p:cNvPr id="2" name="TextBox 1"/>
          <p:cNvSpPr txBox="1"/>
          <p:nvPr/>
        </p:nvSpPr>
        <p:spPr>
          <a:xfrm>
            <a:off x="457200" y="1600200"/>
            <a:ext cx="8229600" cy="457200"/>
          </a:xfrm>
          <a:prstGeom prst="rect">
            <a:avLst/>
          </a:prstGeom>
          <a:noFill/>
        </p:spPr>
        <p:txBody>
          <a:bodyPr wrap="none" rtlCol="0">
            <a:noAutofit/>
          </a:bodyPr>
          <a:lstStyle/>
          <a:p>
            <a:pPr defTabSz="457200"/>
            <a:r>
              <a:rPr lang="en-US" sz="3200" dirty="0" smtClean="0">
                <a:solidFill>
                  <a:prstClr val="black"/>
                </a:solidFill>
              </a:rPr>
              <a:t>These laws allow us to perform simplification:</a:t>
            </a:r>
            <a:endParaRPr lang="en-US" sz="3200" dirty="0">
              <a:solidFill>
                <a:prstClr val="black"/>
              </a:solidFill>
            </a:endParaRPr>
          </a:p>
        </p:txBody>
      </p:sp>
      <p:sp>
        <p:nvSpPr>
          <p:cNvPr id="3" name="圆角矩形 2"/>
          <p:cNvSpPr/>
          <p:nvPr/>
        </p:nvSpPr>
        <p:spPr>
          <a:xfrm>
            <a:off x="2843808" y="4303168"/>
            <a:ext cx="3312368" cy="42197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19257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dirty="0" smtClean="0">
                <a:solidFill>
                  <a:schemeClr val="accent1"/>
                </a:solidFill>
              </a:rPr>
              <a:t>Boolean Algebraic </a:t>
            </a:r>
            <a:br>
              <a:rPr lang="en-US" dirty="0" smtClean="0">
                <a:solidFill>
                  <a:schemeClr val="accent1"/>
                </a:solidFill>
              </a:rPr>
            </a:br>
            <a:r>
              <a:rPr lang="en-US" dirty="0" smtClean="0">
                <a:solidFill>
                  <a:schemeClr val="accent1"/>
                </a:solidFill>
              </a:rPr>
              <a:t>Simplification Example</a:t>
            </a:r>
          </a:p>
        </p:txBody>
      </p:sp>
      <p:pic>
        <p:nvPicPr>
          <p:cNvPr id="22531" name="Picture 3"/>
          <p:cNvPicPr>
            <a:picLocks noGrp="1" noChangeAspect="1" noChangeArrowheads="1"/>
          </p:cNvPicPr>
          <p:nvPr>
            <p:ph idx="1"/>
          </p:nvPr>
        </p:nvPicPr>
        <p:blipFill>
          <a:blip r:embed="rId3"/>
          <a:stretch>
            <a:fillRect/>
          </a:stretch>
        </p:blipFill>
        <p:spPr>
          <a:xfrm>
            <a:off x="457200" y="2673642"/>
            <a:ext cx="8229600" cy="2379078"/>
          </a:xfrm>
        </p:spPr>
      </p:pic>
      <p:sp>
        <p:nvSpPr>
          <p:cNvPr id="4" name="Date Placeholder 3"/>
          <p:cNvSpPr>
            <a:spLocks noGrp="1"/>
          </p:cNvSpPr>
          <p:nvPr>
            <p:ph type="dt" sz="half" idx="10"/>
          </p:nvPr>
        </p:nvSpPr>
        <p:spPr/>
        <p:txBody>
          <a:bodyPr/>
          <a:lstStyle/>
          <a:p>
            <a:pPr>
              <a:defRPr/>
            </a:pPr>
            <a:r>
              <a:rPr lang="en-US" smtClean="0">
                <a:solidFill>
                  <a:prstClr val="black">
                    <a:tint val="75000"/>
                  </a:prstClr>
                </a:solidFill>
              </a:rPr>
              <a:t>7/18/2012</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US" smtClean="0">
                <a:solidFill>
                  <a:prstClr val="black">
                    <a:tint val="75000"/>
                  </a:prstClr>
                </a:solidFill>
              </a:rPr>
              <a:t>Summer 2012 -- Lecture #18</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3A3F7988-85C2-6F4F-ADC4-2B5AB1466059}" type="slidenum">
              <a:rPr lang="en-US" smtClean="0">
                <a:solidFill>
                  <a:prstClr val="black">
                    <a:tint val="75000"/>
                  </a:prstClr>
                </a:solidFill>
              </a:rPr>
              <a:pPr>
                <a:defRPr/>
              </a:pPr>
              <a:t>33</a:t>
            </a:fld>
            <a:endParaRPr lang="en-US">
              <a:solidFill>
                <a:prstClr val="black">
                  <a:tint val="75000"/>
                </a:prstClr>
              </a:solidFill>
            </a:endParaRPr>
          </a:p>
        </p:txBody>
      </p:sp>
      <p:sp>
        <p:nvSpPr>
          <p:cNvPr id="7" name="Rectangle 6"/>
          <p:cNvSpPr/>
          <p:nvPr/>
        </p:nvSpPr>
        <p:spPr>
          <a:xfrm>
            <a:off x="965200" y="3352800"/>
            <a:ext cx="7772400" cy="4746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a:solidFill>
                <a:prstClr val="white"/>
              </a:solidFill>
            </a:endParaRPr>
          </a:p>
        </p:txBody>
      </p:sp>
      <p:sp>
        <p:nvSpPr>
          <p:cNvPr id="8" name="Rectangle 7"/>
          <p:cNvSpPr/>
          <p:nvPr/>
        </p:nvSpPr>
        <p:spPr>
          <a:xfrm>
            <a:off x="965200" y="3962400"/>
            <a:ext cx="7772400" cy="4746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a:solidFill>
                <a:prstClr val="white"/>
              </a:solidFill>
            </a:endParaRPr>
          </a:p>
        </p:txBody>
      </p:sp>
      <p:sp>
        <p:nvSpPr>
          <p:cNvPr id="9" name="Rectangle 8"/>
          <p:cNvSpPr/>
          <p:nvPr/>
        </p:nvSpPr>
        <p:spPr>
          <a:xfrm>
            <a:off x="965200" y="4605338"/>
            <a:ext cx="7772400" cy="47466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a:solidFill>
                <a:prstClr val="white"/>
              </a:solidFill>
            </a:endParaRPr>
          </a:p>
        </p:txBody>
      </p:sp>
    </p:spTree>
    <p:extLst>
      <p:ext uri="{BB962C8B-B14F-4D97-AF65-F5344CB8AC3E}">
        <p14:creationId xmlns:p14="http://schemas.microsoft.com/office/powerpoint/2010/main" val="130579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US" dirty="0" smtClean="0">
                <a:solidFill>
                  <a:schemeClr val="accent1"/>
                </a:solidFill>
              </a:rPr>
              <a:t>Circuit Simplification</a:t>
            </a:r>
          </a:p>
        </p:txBody>
      </p:sp>
      <p:pic>
        <p:nvPicPr>
          <p:cNvPr id="20483" name="Picture 3"/>
          <p:cNvPicPr>
            <a:picLocks noGrp="1" noChangeAspect="1" noChangeArrowheads="1"/>
          </p:cNvPicPr>
          <p:nvPr>
            <p:ph idx="1"/>
          </p:nvPr>
        </p:nvPicPr>
        <p:blipFill rotWithShape="1">
          <a:blip r:embed="rId2"/>
          <a:srcRect t="3070" b="3439"/>
          <a:stretch/>
        </p:blipFill>
        <p:spPr>
          <a:xfrm>
            <a:off x="1180178" y="1739153"/>
            <a:ext cx="6783644" cy="4231341"/>
          </a:xfrm>
        </p:spPr>
      </p:pic>
      <p:sp>
        <p:nvSpPr>
          <p:cNvPr id="5" name="Date Placeholder 4"/>
          <p:cNvSpPr>
            <a:spLocks noGrp="1"/>
          </p:cNvSpPr>
          <p:nvPr>
            <p:ph type="dt" sz="half" idx="10"/>
          </p:nvPr>
        </p:nvSpPr>
        <p:spPr/>
        <p:txBody>
          <a:bodyPr/>
          <a:lstStyle/>
          <a:p>
            <a:pPr>
              <a:defRPr/>
            </a:pPr>
            <a:r>
              <a:rPr lang="en-US" smtClean="0">
                <a:solidFill>
                  <a:prstClr val="black">
                    <a:tint val="75000"/>
                  </a:prstClr>
                </a:solidFill>
              </a:rPr>
              <a:t>7/18/2012</a:t>
            </a:r>
            <a:endParaRPr lang="en-US">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5B711183-8E13-4C48-869E-7D2597D23605}" type="slidenum">
              <a:rPr lang="en-US" smtClean="0">
                <a:solidFill>
                  <a:prstClr val="black">
                    <a:tint val="75000"/>
                  </a:prstClr>
                </a:solidFill>
              </a:rPr>
              <a:pPr>
                <a:defRPr/>
              </a:pPr>
              <a:t>34</a:t>
            </a:fld>
            <a:endParaRPr lang="en-US">
              <a:solidFill>
                <a:prstClr val="black">
                  <a:tint val="75000"/>
                </a:prstClr>
              </a:solidFill>
            </a:endParaRPr>
          </a:p>
        </p:txBody>
      </p:sp>
      <p:sp>
        <p:nvSpPr>
          <p:cNvPr id="2" name="TextBox 1"/>
          <p:cNvSpPr txBox="1"/>
          <p:nvPr/>
        </p:nvSpPr>
        <p:spPr>
          <a:xfrm>
            <a:off x="5898776" y="2832847"/>
            <a:ext cx="2335576" cy="338554"/>
          </a:xfrm>
          <a:prstGeom prst="rect">
            <a:avLst/>
          </a:prstGeom>
          <a:noFill/>
        </p:spPr>
        <p:txBody>
          <a:bodyPr wrap="none" rtlCol="0">
            <a:spAutoFit/>
          </a:bodyPr>
          <a:lstStyle/>
          <a:p>
            <a:pPr defTabSz="457200"/>
            <a:r>
              <a:rPr lang="en-US" sz="1600" dirty="0" smtClean="0">
                <a:solidFill>
                  <a:prstClr val="black"/>
                </a:solidFill>
              </a:rPr>
              <a:t>(Transistors and/or Gates)</a:t>
            </a:r>
            <a:endParaRPr lang="en-US" sz="1600" dirty="0">
              <a:solidFill>
                <a:prstClr val="black"/>
              </a:solidFill>
            </a:endParaRPr>
          </a:p>
        </p:txBody>
      </p:sp>
      <p:sp>
        <p:nvSpPr>
          <p:cNvPr id="3" name="TextBox 2"/>
          <p:cNvSpPr txBox="1"/>
          <p:nvPr/>
        </p:nvSpPr>
        <p:spPr>
          <a:xfrm>
            <a:off x="4285129" y="2833574"/>
            <a:ext cx="351378" cy="338554"/>
          </a:xfrm>
          <a:prstGeom prst="rect">
            <a:avLst/>
          </a:prstGeom>
          <a:noFill/>
        </p:spPr>
        <p:txBody>
          <a:bodyPr wrap="none" rtlCol="0">
            <a:spAutoFit/>
          </a:bodyPr>
          <a:lstStyle/>
          <a:p>
            <a:pPr defTabSz="457200"/>
            <a:r>
              <a:rPr lang="en-US" sz="1600" dirty="0" smtClean="0">
                <a:solidFill>
                  <a:prstClr val="black"/>
                </a:solidFill>
              </a:rPr>
              <a:t>1)</a:t>
            </a:r>
            <a:endParaRPr lang="en-US" sz="1600" dirty="0">
              <a:solidFill>
                <a:prstClr val="black"/>
              </a:solidFill>
            </a:endParaRPr>
          </a:p>
        </p:txBody>
      </p:sp>
      <p:sp>
        <p:nvSpPr>
          <p:cNvPr id="9" name="TextBox 8"/>
          <p:cNvSpPr txBox="1"/>
          <p:nvPr/>
        </p:nvSpPr>
        <p:spPr>
          <a:xfrm>
            <a:off x="4285129" y="3350044"/>
            <a:ext cx="351378" cy="338554"/>
          </a:xfrm>
          <a:prstGeom prst="rect">
            <a:avLst/>
          </a:prstGeom>
          <a:noFill/>
        </p:spPr>
        <p:txBody>
          <a:bodyPr wrap="none" rtlCol="0">
            <a:spAutoFit/>
          </a:bodyPr>
          <a:lstStyle/>
          <a:p>
            <a:pPr defTabSz="457200"/>
            <a:r>
              <a:rPr lang="en-US" sz="1600" dirty="0">
                <a:solidFill>
                  <a:prstClr val="black"/>
                </a:solidFill>
              </a:rPr>
              <a:t>2</a:t>
            </a:r>
            <a:r>
              <a:rPr lang="en-US" sz="1600" dirty="0" smtClean="0">
                <a:solidFill>
                  <a:prstClr val="black"/>
                </a:solidFill>
              </a:rPr>
              <a:t>)</a:t>
            </a:r>
            <a:endParaRPr lang="en-US" sz="1600" dirty="0">
              <a:solidFill>
                <a:prstClr val="black"/>
              </a:solidFill>
            </a:endParaRPr>
          </a:p>
        </p:txBody>
      </p:sp>
      <p:sp>
        <p:nvSpPr>
          <p:cNvPr id="10" name="TextBox 9"/>
          <p:cNvSpPr txBox="1"/>
          <p:nvPr/>
        </p:nvSpPr>
        <p:spPr>
          <a:xfrm>
            <a:off x="4285129" y="3840998"/>
            <a:ext cx="351378" cy="338554"/>
          </a:xfrm>
          <a:prstGeom prst="rect">
            <a:avLst/>
          </a:prstGeom>
          <a:noFill/>
        </p:spPr>
        <p:txBody>
          <a:bodyPr wrap="none" rtlCol="0">
            <a:spAutoFit/>
          </a:bodyPr>
          <a:lstStyle/>
          <a:p>
            <a:pPr defTabSz="457200"/>
            <a:r>
              <a:rPr lang="en-US" sz="1600" dirty="0">
                <a:solidFill>
                  <a:prstClr val="black"/>
                </a:solidFill>
              </a:rPr>
              <a:t>3</a:t>
            </a:r>
            <a:r>
              <a:rPr lang="en-US" sz="1600" dirty="0" smtClean="0">
                <a:solidFill>
                  <a:prstClr val="black"/>
                </a:solidFill>
              </a:rPr>
              <a:t>)</a:t>
            </a:r>
            <a:endParaRPr lang="en-US" sz="1600" dirty="0">
              <a:solidFill>
                <a:prstClr val="black"/>
              </a:solidFill>
            </a:endParaRPr>
          </a:p>
        </p:txBody>
      </p:sp>
      <p:sp>
        <p:nvSpPr>
          <p:cNvPr id="11" name="TextBox 10"/>
          <p:cNvSpPr txBox="1"/>
          <p:nvPr/>
        </p:nvSpPr>
        <p:spPr>
          <a:xfrm>
            <a:off x="4285129" y="5646554"/>
            <a:ext cx="351378" cy="338554"/>
          </a:xfrm>
          <a:prstGeom prst="rect">
            <a:avLst/>
          </a:prstGeom>
          <a:noFill/>
        </p:spPr>
        <p:txBody>
          <a:bodyPr wrap="none" rtlCol="0">
            <a:spAutoFit/>
          </a:bodyPr>
          <a:lstStyle/>
          <a:p>
            <a:pPr defTabSz="457200"/>
            <a:r>
              <a:rPr lang="en-US" sz="1600" dirty="0">
                <a:solidFill>
                  <a:prstClr val="black"/>
                </a:solidFill>
              </a:rPr>
              <a:t>4</a:t>
            </a:r>
            <a:r>
              <a:rPr lang="en-US" sz="1600" dirty="0" smtClean="0">
                <a:solidFill>
                  <a:prstClr val="black"/>
                </a:solidFill>
              </a:rPr>
              <a:t>)</a:t>
            </a:r>
            <a:endParaRPr lang="en-US" sz="1600" dirty="0">
              <a:solidFill>
                <a:prstClr val="black"/>
              </a:solidFill>
            </a:endParaRPr>
          </a:p>
        </p:txBody>
      </p:sp>
    </p:spTree>
    <p:extLst>
      <p:ext uri="{BB962C8B-B14F-4D97-AF65-F5344CB8AC3E}">
        <p14:creationId xmlns:p14="http://schemas.microsoft.com/office/powerpoint/2010/main" val="16211443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Converting Combinational Logic</a:t>
            </a:r>
            <a:endParaRPr lang="en-US" dirty="0">
              <a:solidFill>
                <a:schemeClr val="accent1"/>
              </a:solidFill>
            </a:endParaRPr>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35</a:t>
            </a:fld>
            <a:endParaRPr lang="en-US" dirty="0">
              <a:solidFill>
                <a:prstClr val="black">
                  <a:tint val="75000"/>
                </a:prstClr>
              </a:solidFill>
            </a:endParaRPr>
          </a:p>
        </p:txBody>
      </p:sp>
      <p:grpSp>
        <p:nvGrpSpPr>
          <p:cNvPr id="16" name="Group 15"/>
          <p:cNvGrpSpPr/>
          <p:nvPr/>
        </p:nvGrpSpPr>
        <p:grpSpPr>
          <a:xfrm>
            <a:off x="1828800" y="822960"/>
            <a:ext cx="5491676" cy="5386551"/>
            <a:chOff x="1828800" y="557049"/>
            <a:chExt cx="5491676" cy="5386551"/>
          </a:xfrm>
        </p:grpSpPr>
        <p:sp>
          <p:nvSpPr>
            <p:cNvPr id="9" name="Oval 8"/>
            <p:cNvSpPr>
              <a:spLocks noChangeAspect="1"/>
            </p:cNvSpPr>
            <p:nvPr/>
          </p:nvSpPr>
          <p:spPr>
            <a:xfrm>
              <a:off x="1828800" y="2194560"/>
              <a:ext cx="1376876"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457200"/>
              <a:r>
                <a:rPr lang="en-US" sz="2000" b="1" dirty="0" smtClean="0">
                  <a:solidFill>
                    <a:prstClr val="white"/>
                  </a:solidFill>
                </a:rPr>
                <a:t>Circuit</a:t>
              </a:r>
            </a:p>
            <a:p>
              <a:pPr algn="ctr" defTabSz="457200"/>
              <a:r>
                <a:rPr lang="en-US" sz="2000" b="1" dirty="0" smtClean="0">
                  <a:solidFill>
                    <a:prstClr val="white"/>
                  </a:solidFill>
                </a:rPr>
                <a:t>Diagram</a:t>
              </a:r>
              <a:endParaRPr lang="en-US" sz="2000" b="1" dirty="0">
                <a:solidFill>
                  <a:prstClr val="white"/>
                </a:solidFill>
              </a:endParaRPr>
            </a:p>
          </p:txBody>
        </p:sp>
        <p:sp>
          <p:nvSpPr>
            <p:cNvPr id="10" name="Oval 9"/>
            <p:cNvSpPr>
              <a:spLocks noChangeAspect="1"/>
            </p:cNvSpPr>
            <p:nvPr/>
          </p:nvSpPr>
          <p:spPr>
            <a:xfrm>
              <a:off x="5943600" y="2194560"/>
              <a:ext cx="1376876" cy="13716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457200"/>
              <a:r>
                <a:rPr lang="en-US" sz="2000" b="1" dirty="0" smtClean="0">
                  <a:solidFill>
                    <a:prstClr val="white"/>
                  </a:solidFill>
                </a:rPr>
                <a:t>Truth</a:t>
              </a:r>
            </a:p>
            <a:p>
              <a:pPr algn="ctr" defTabSz="457200"/>
              <a:r>
                <a:rPr lang="en-US" sz="2000" b="1" dirty="0" smtClean="0">
                  <a:solidFill>
                    <a:prstClr val="white"/>
                  </a:solidFill>
                </a:rPr>
                <a:t>Table</a:t>
              </a:r>
              <a:endParaRPr lang="en-US" sz="2000" b="1" dirty="0">
                <a:solidFill>
                  <a:prstClr val="white"/>
                </a:solidFill>
              </a:endParaRPr>
            </a:p>
          </p:txBody>
        </p:sp>
        <p:sp>
          <p:nvSpPr>
            <p:cNvPr id="11" name="Oval 10"/>
            <p:cNvSpPr>
              <a:spLocks noChangeAspect="1"/>
            </p:cNvSpPr>
            <p:nvPr/>
          </p:nvSpPr>
          <p:spPr>
            <a:xfrm>
              <a:off x="3886200" y="4572000"/>
              <a:ext cx="1376876" cy="13716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a:r>
                <a:rPr lang="en-US" sz="2000" b="1" dirty="0" smtClean="0">
                  <a:solidFill>
                    <a:prstClr val="white"/>
                  </a:solidFill>
                </a:rPr>
                <a:t>Boolean</a:t>
              </a:r>
            </a:p>
            <a:p>
              <a:pPr algn="ctr" defTabSz="457200"/>
              <a:r>
                <a:rPr lang="en-US" sz="2000" b="1" dirty="0" smtClean="0">
                  <a:solidFill>
                    <a:prstClr val="white"/>
                  </a:solidFill>
                </a:rPr>
                <a:t>Expression</a:t>
              </a:r>
              <a:endParaRPr lang="en-US" sz="2000" b="1" dirty="0">
                <a:solidFill>
                  <a:prstClr val="white"/>
                </a:solidFill>
              </a:endParaRPr>
            </a:p>
          </p:txBody>
        </p:sp>
        <p:grpSp>
          <p:nvGrpSpPr>
            <p:cNvPr id="15" name="Group 14"/>
            <p:cNvGrpSpPr/>
            <p:nvPr/>
          </p:nvGrpSpPr>
          <p:grpSpPr>
            <a:xfrm>
              <a:off x="2517238" y="557049"/>
              <a:ext cx="4114800" cy="4700751"/>
              <a:chOff x="2517238" y="557049"/>
              <a:chExt cx="4114800" cy="4700751"/>
            </a:xfrm>
          </p:grpSpPr>
          <p:sp>
            <p:nvSpPr>
              <p:cNvPr id="12" name="Arc 11"/>
              <p:cNvSpPr/>
              <p:nvPr/>
            </p:nvSpPr>
            <p:spPr>
              <a:xfrm>
                <a:off x="2517238" y="557049"/>
                <a:ext cx="4114800" cy="4700751"/>
              </a:xfrm>
              <a:prstGeom prst="arc">
                <a:avLst>
                  <a:gd name="adj1" fmla="val 1252927"/>
                  <a:gd name="adj2" fmla="val 4194742"/>
                </a:avLst>
              </a:prstGeom>
              <a:ln w="50800">
                <a:solidFill>
                  <a:schemeClr val="accent3"/>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endParaRPr>
              </a:p>
            </p:txBody>
          </p:sp>
          <p:sp>
            <p:nvSpPr>
              <p:cNvPr id="13" name="Arc 12"/>
              <p:cNvSpPr/>
              <p:nvPr/>
            </p:nvSpPr>
            <p:spPr>
              <a:xfrm>
                <a:off x="2517238" y="557049"/>
                <a:ext cx="4114800" cy="4700751"/>
              </a:xfrm>
              <a:prstGeom prst="arc">
                <a:avLst>
                  <a:gd name="adj1" fmla="val 6622456"/>
                  <a:gd name="adj2" fmla="val 9548860"/>
                </a:avLst>
              </a:prstGeom>
              <a:ln w="50800">
                <a:solidFill>
                  <a:schemeClr val="accent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endParaRPr>
              </a:p>
            </p:txBody>
          </p:sp>
          <p:sp>
            <p:nvSpPr>
              <p:cNvPr id="14" name="Arc 13"/>
              <p:cNvSpPr/>
              <p:nvPr/>
            </p:nvSpPr>
            <p:spPr>
              <a:xfrm>
                <a:off x="2517238" y="1372914"/>
                <a:ext cx="4114800" cy="3069020"/>
              </a:xfrm>
              <a:prstGeom prst="arc">
                <a:avLst>
                  <a:gd name="adj1" fmla="val 12298770"/>
                  <a:gd name="adj2" fmla="val 20129673"/>
                </a:avLst>
              </a:prstGeom>
              <a:ln w="50800">
                <a:solidFill>
                  <a:schemeClr val="accent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dirty="0">
                  <a:solidFill>
                    <a:prstClr val="black"/>
                  </a:solidFill>
                </a:endParaRPr>
              </a:p>
            </p:txBody>
          </p:sp>
        </p:grpSp>
      </p:grpSp>
      <p:cxnSp>
        <p:nvCxnSpPr>
          <p:cNvPr id="18" name="Straight Arrow Connector 17"/>
          <p:cNvCxnSpPr/>
          <p:nvPr/>
        </p:nvCxnSpPr>
        <p:spPr>
          <a:xfrm flipH="1">
            <a:off x="3376458" y="3146271"/>
            <a:ext cx="239635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70899" y="2525142"/>
            <a:ext cx="2007476" cy="646331"/>
          </a:xfrm>
          <a:prstGeom prst="rect">
            <a:avLst/>
          </a:prstGeom>
          <a:noFill/>
        </p:spPr>
        <p:txBody>
          <a:bodyPr wrap="square" rtlCol="0">
            <a:spAutoFit/>
          </a:bodyPr>
          <a:lstStyle/>
          <a:p>
            <a:pPr algn="ctr" defTabSz="457200"/>
            <a:r>
              <a:rPr lang="en-US" dirty="0" smtClean="0">
                <a:solidFill>
                  <a:prstClr val="black"/>
                </a:solidFill>
              </a:rPr>
              <a:t>This is difficult to do efficiently!</a:t>
            </a:r>
            <a:endParaRPr lang="en-US" dirty="0">
              <a:solidFill>
                <a:prstClr val="black"/>
              </a:solidFill>
            </a:endParaRPr>
          </a:p>
        </p:txBody>
      </p:sp>
      <p:sp>
        <p:nvSpPr>
          <p:cNvPr id="20" name="TextBox 19"/>
          <p:cNvSpPr txBox="1"/>
          <p:nvPr/>
        </p:nvSpPr>
        <p:spPr>
          <a:xfrm>
            <a:off x="3205676" y="1271752"/>
            <a:ext cx="2737924" cy="369332"/>
          </a:xfrm>
          <a:prstGeom prst="rect">
            <a:avLst/>
          </a:prstGeom>
          <a:noFill/>
        </p:spPr>
        <p:txBody>
          <a:bodyPr wrap="square" rtlCol="0">
            <a:spAutoFit/>
          </a:bodyPr>
          <a:lstStyle/>
          <a:p>
            <a:pPr algn="ctr" defTabSz="457200"/>
            <a:r>
              <a:rPr lang="en-US" dirty="0" smtClean="0">
                <a:solidFill>
                  <a:srgbClr val="C0504D"/>
                </a:solidFill>
              </a:rPr>
              <a:t>Try all input combinations</a:t>
            </a:r>
            <a:endParaRPr lang="en-US" dirty="0">
              <a:solidFill>
                <a:srgbClr val="C0504D"/>
              </a:solidFill>
            </a:endParaRPr>
          </a:p>
        </p:txBody>
      </p:sp>
      <p:sp>
        <p:nvSpPr>
          <p:cNvPr id="21" name="TextBox 20"/>
          <p:cNvSpPr txBox="1"/>
          <p:nvPr/>
        </p:nvSpPr>
        <p:spPr>
          <a:xfrm rot="-3000000">
            <a:off x="4826886" y="4653245"/>
            <a:ext cx="2737924" cy="369332"/>
          </a:xfrm>
          <a:prstGeom prst="rect">
            <a:avLst/>
          </a:prstGeom>
          <a:noFill/>
        </p:spPr>
        <p:txBody>
          <a:bodyPr wrap="square" rtlCol="0">
            <a:spAutoFit/>
          </a:bodyPr>
          <a:lstStyle/>
          <a:p>
            <a:pPr algn="ctr" defTabSz="457200"/>
            <a:r>
              <a:rPr lang="en-US" dirty="0" err="1" smtClean="0">
                <a:solidFill>
                  <a:srgbClr val="9BBB59"/>
                </a:solidFill>
              </a:rPr>
              <a:t>SoP</a:t>
            </a:r>
            <a:r>
              <a:rPr lang="en-US" dirty="0" smtClean="0">
                <a:solidFill>
                  <a:srgbClr val="9BBB59"/>
                </a:solidFill>
              </a:rPr>
              <a:t> or </a:t>
            </a:r>
            <a:r>
              <a:rPr lang="en-US" dirty="0" err="1" smtClean="0">
                <a:solidFill>
                  <a:srgbClr val="9BBB59"/>
                </a:solidFill>
              </a:rPr>
              <a:t>PoS</a:t>
            </a:r>
            <a:endParaRPr lang="en-US" dirty="0">
              <a:solidFill>
                <a:srgbClr val="9BBB59"/>
              </a:solidFill>
            </a:endParaRPr>
          </a:p>
        </p:txBody>
      </p:sp>
      <p:sp>
        <p:nvSpPr>
          <p:cNvPr id="22" name="TextBox 21"/>
          <p:cNvSpPr txBox="1"/>
          <p:nvPr/>
        </p:nvSpPr>
        <p:spPr>
          <a:xfrm rot="3000000">
            <a:off x="1159552" y="4719649"/>
            <a:ext cx="3404675" cy="646331"/>
          </a:xfrm>
          <a:prstGeom prst="rect">
            <a:avLst/>
          </a:prstGeom>
          <a:noFill/>
        </p:spPr>
        <p:txBody>
          <a:bodyPr wrap="square" rtlCol="0">
            <a:spAutoFit/>
          </a:bodyPr>
          <a:lstStyle/>
          <a:p>
            <a:pPr algn="ctr" defTabSz="457200"/>
            <a:r>
              <a:rPr lang="en-US" dirty="0" smtClean="0">
                <a:solidFill>
                  <a:srgbClr val="4F81BD"/>
                </a:solidFill>
              </a:rPr>
              <a:t>Wire inputs to proper  gates</a:t>
            </a:r>
          </a:p>
          <a:p>
            <a:pPr algn="ctr" defTabSz="457200"/>
            <a:r>
              <a:rPr lang="en-US" dirty="0" smtClean="0">
                <a:solidFill>
                  <a:srgbClr val="4F81BD"/>
                </a:solidFill>
              </a:rPr>
              <a:t>(easiest to use AND, OR, and NOT)</a:t>
            </a:r>
            <a:endParaRPr lang="en-US" dirty="0">
              <a:solidFill>
                <a:srgbClr val="4F81BD"/>
              </a:solidFill>
            </a:endParaRPr>
          </a:p>
        </p:txBody>
      </p:sp>
      <p:sp>
        <p:nvSpPr>
          <p:cNvPr id="23" name="Arc 22"/>
          <p:cNvSpPr/>
          <p:nvPr/>
        </p:nvSpPr>
        <p:spPr>
          <a:xfrm flipH="1" flipV="1">
            <a:off x="4900469" y="3381285"/>
            <a:ext cx="4114800" cy="4700751"/>
          </a:xfrm>
          <a:prstGeom prst="arc">
            <a:avLst>
              <a:gd name="adj1" fmla="val 1508191"/>
              <a:gd name="adj2" fmla="val 3923631"/>
            </a:avLst>
          </a:prstGeom>
          <a:ln w="50800">
            <a:solidFill>
              <a:schemeClr val="accent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endParaRPr>
          </a:p>
        </p:txBody>
      </p:sp>
      <p:sp>
        <p:nvSpPr>
          <p:cNvPr id="24" name="TextBox 23"/>
          <p:cNvSpPr txBox="1"/>
          <p:nvPr/>
        </p:nvSpPr>
        <p:spPr>
          <a:xfrm rot="-3000000">
            <a:off x="3858238" y="3615799"/>
            <a:ext cx="2737924" cy="646331"/>
          </a:xfrm>
          <a:prstGeom prst="rect">
            <a:avLst/>
          </a:prstGeom>
          <a:noFill/>
        </p:spPr>
        <p:txBody>
          <a:bodyPr wrap="square" rtlCol="0">
            <a:spAutoFit/>
          </a:bodyPr>
          <a:lstStyle/>
          <a:p>
            <a:pPr algn="ctr" defTabSz="457200"/>
            <a:r>
              <a:rPr lang="en-US" dirty="0" smtClean="0">
                <a:solidFill>
                  <a:srgbClr val="C0504D"/>
                </a:solidFill>
              </a:rPr>
              <a:t>Try all input </a:t>
            </a:r>
          </a:p>
          <a:p>
            <a:pPr algn="ctr" defTabSz="457200"/>
            <a:r>
              <a:rPr lang="en-US" dirty="0" smtClean="0">
                <a:solidFill>
                  <a:srgbClr val="C0504D"/>
                </a:solidFill>
              </a:rPr>
              <a:t>combinations</a:t>
            </a:r>
            <a:endParaRPr lang="en-US" dirty="0">
              <a:solidFill>
                <a:srgbClr val="C0504D"/>
              </a:solidFill>
            </a:endParaRPr>
          </a:p>
        </p:txBody>
      </p:sp>
      <p:sp>
        <p:nvSpPr>
          <p:cNvPr id="25" name="Arc 24"/>
          <p:cNvSpPr/>
          <p:nvPr/>
        </p:nvSpPr>
        <p:spPr>
          <a:xfrm flipV="1">
            <a:off x="182880" y="3383280"/>
            <a:ext cx="4114800" cy="4700751"/>
          </a:xfrm>
          <a:prstGeom prst="arc">
            <a:avLst>
              <a:gd name="adj1" fmla="val 1508191"/>
              <a:gd name="adj2" fmla="val 3923631"/>
            </a:avLst>
          </a:prstGeom>
          <a:ln w="50800">
            <a:solidFill>
              <a:schemeClr val="accent3"/>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endParaRPr>
          </a:p>
        </p:txBody>
      </p:sp>
      <p:sp>
        <p:nvSpPr>
          <p:cNvPr id="26" name="TextBox 25"/>
          <p:cNvSpPr txBox="1"/>
          <p:nvPr/>
        </p:nvSpPr>
        <p:spPr>
          <a:xfrm rot="3000000" flipH="1">
            <a:off x="2679550" y="3664027"/>
            <a:ext cx="2737924" cy="646331"/>
          </a:xfrm>
          <a:prstGeom prst="rect">
            <a:avLst/>
          </a:prstGeom>
          <a:noFill/>
        </p:spPr>
        <p:txBody>
          <a:bodyPr wrap="square" rtlCol="0">
            <a:spAutoFit/>
          </a:bodyPr>
          <a:lstStyle/>
          <a:p>
            <a:pPr algn="ctr" defTabSz="457200"/>
            <a:r>
              <a:rPr lang="en-US" dirty="0" smtClean="0">
                <a:solidFill>
                  <a:srgbClr val="9BBB59"/>
                </a:solidFill>
              </a:rPr>
              <a:t>Propagate signals</a:t>
            </a:r>
            <a:br>
              <a:rPr lang="en-US" dirty="0" smtClean="0">
                <a:solidFill>
                  <a:srgbClr val="9BBB59"/>
                </a:solidFill>
              </a:rPr>
            </a:br>
            <a:r>
              <a:rPr lang="en-US" dirty="0" smtClean="0">
                <a:solidFill>
                  <a:srgbClr val="9BBB59"/>
                </a:solidFill>
              </a:rPr>
              <a:t>through gates</a:t>
            </a:r>
            <a:endParaRPr lang="en-US" dirty="0">
              <a:solidFill>
                <a:srgbClr val="9BBB59"/>
              </a:solidFill>
            </a:endParaRPr>
          </a:p>
        </p:txBody>
      </p:sp>
    </p:spTree>
    <p:extLst>
      <p:ext uri="{BB962C8B-B14F-4D97-AF65-F5344CB8AC3E}">
        <p14:creationId xmlns:p14="http://schemas.microsoft.com/office/powerpoint/2010/main" val="39042886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Circuit Simplification Example (1/4)</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normAutofit/>
          </a:bodyPr>
          <a:lstStyle/>
          <a:p>
            <a:r>
              <a:rPr lang="en-US" dirty="0" smtClean="0"/>
              <a:t>Simplify the following circuit:</a:t>
            </a:r>
          </a:p>
          <a:p>
            <a:endParaRPr lang="en-US" dirty="0"/>
          </a:p>
          <a:p>
            <a:endParaRPr lang="en-US" dirty="0" smtClean="0"/>
          </a:p>
          <a:p>
            <a:endParaRPr lang="en-US" dirty="0"/>
          </a:p>
          <a:p>
            <a:r>
              <a:rPr lang="en-US" dirty="0" smtClean="0"/>
              <a:t>Options:</a:t>
            </a:r>
          </a:p>
          <a:p>
            <a:pPr marL="971550" lvl="1" indent="-514350">
              <a:buFont typeface="+mj-lt"/>
              <a:buAutoNum type="arabicParenR"/>
            </a:pPr>
            <a:r>
              <a:rPr lang="en-US" dirty="0" smtClean="0"/>
              <a:t>Test all combinations of the inputs and build the Truth Table, then use </a:t>
            </a:r>
            <a:r>
              <a:rPr lang="en-US" dirty="0" err="1" smtClean="0"/>
              <a:t>SoP</a:t>
            </a:r>
            <a:r>
              <a:rPr lang="en-US" dirty="0" smtClean="0"/>
              <a:t> or </a:t>
            </a:r>
            <a:r>
              <a:rPr lang="en-US" dirty="0" err="1" smtClean="0"/>
              <a:t>PoS</a:t>
            </a:r>
            <a:endParaRPr lang="en-US" dirty="0" smtClean="0"/>
          </a:p>
          <a:p>
            <a:pPr marL="971550" lvl="1" indent="-514350">
              <a:buFont typeface="+mj-lt"/>
              <a:buAutoNum type="arabicParenR"/>
            </a:pPr>
            <a:r>
              <a:rPr lang="en-US" dirty="0" smtClean="0"/>
              <a:t>Write out expressions for signals based on gates</a:t>
            </a:r>
          </a:p>
          <a:p>
            <a:pPr lvl="2"/>
            <a:r>
              <a:rPr lang="en-US" dirty="0" smtClean="0"/>
              <a:t>Will show this method here</a:t>
            </a:r>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36</a:t>
            </a:fld>
            <a:endParaRPr lang="en-US" dirty="0">
              <a:solidFill>
                <a:prstClr val="black">
                  <a:tint val="75000"/>
                </a:prstClr>
              </a:solidFill>
            </a:endParaRPr>
          </a:p>
        </p:txBody>
      </p:sp>
      <p:grpSp>
        <p:nvGrpSpPr>
          <p:cNvPr id="14" name="Group 13"/>
          <p:cNvGrpSpPr/>
          <p:nvPr/>
        </p:nvGrpSpPr>
        <p:grpSpPr>
          <a:xfrm>
            <a:off x="1561866" y="2194560"/>
            <a:ext cx="5976005" cy="1763339"/>
            <a:chOff x="1561866" y="2194560"/>
            <a:chExt cx="5976005" cy="1763339"/>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194560"/>
              <a:ext cx="5424901" cy="164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1561866" y="2214281"/>
              <a:ext cx="362600" cy="461665"/>
            </a:xfrm>
            <a:prstGeom prst="rect">
              <a:avLst/>
            </a:prstGeom>
            <a:noFill/>
          </p:spPr>
          <p:txBody>
            <a:bodyPr wrap="none" rtlCol="0">
              <a:spAutoFit/>
            </a:bodyPr>
            <a:lstStyle/>
            <a:p>
              <a:pPr defTabSz="457200"/>
              <a:r>
                <a:rPr lang="en-US" sz="2400" dirty="0" smtClean="0">
                  <a:solidFill>
                    <a:prstClr val="black"/>
                  </a:solidFill>
                </a:rPr>
                <a:t>A</a:t>
              </a:r>
              <a:endParaRPr lang="en-US" sz="2400" dirty="0">
                <a:solidFill>
                  <a:prstClr val="black"/>
                </a:solidFill>
              </a:endParaRPr>
            </a:p>
          </p:txBody>
        </p:sp>
        <p:sp>
          <p:nvSpPr>
            <p:cNvPr id="15" name="TextBox 14"/>
            <p:cNvSpPr txBox="1"/>
            <p:nvPr/>
          </p:nvSpPr>
          <p:spPr>
            <a:xfrm>
              <a:off x="1561866" y="2635586"/>
              <a:ext cx="351378" cy="461665"/>
            </a:xfrm>
            <a:prstGeom prst="rect">
              <a:avLst/>
            </a:prstGeom>
            <a:noFill/>
          </p:spPr>
          <p:txBody>
            <a:bodyPr wrap="none" rtlCol="0">
              <a:spAutoFit/>
            </a:bodyPr>
            <a:lstStyle/>
            <a:p>
              <a:pPr defTabSz="457200"/>
              <a:r>
                <a:rPr lang="en-US" sz="2400" dirty="0">
                  <a:solidFill>
                    <a:prstClr val="black"/>
                  </a:solidFill>
                </a:rPr>
                <a:t>B</a:t>
              </a:r>
            </a:p>
          </p:txBody>
        </p:sp>
        <p:sp>
          <p:nvSpPr>
            <p:cNvPr id="16" name="TextBox 15"/>
            <p:cNvSpPr txBox="1"/>
            <p:nvPr/>
          </p:nvSpPr>
          <p:spPr>
            <a:xfrm>
              <a:off x="1561866" y="3496234"/>
              <a:ext cx="348172" cy="461665"/>
            </a:xfrm>
            <a:prstGeom prst="rect">
              <a:avLst/>
            </a:prstGeom>
            <a:noFill/>
          </p:spPr>
          <p:txBody>
            <a:bodyPr wrap="none" rtlCol="0">
              <a:spAutoFit/>
            </a:bodyPr>
            <a:lstStyle/>
            <a:p>
              <a:pPr defTabSz="457200"/>
              <a:r>
                <a:rPr lang="en-US" sz="2400" dirty="0">
                  <a:solidFill>
                    <a:prstClr val="black"/>
                  </a:solidFill>
                </a:rPr>
                <a:t>C</a:t>
              </a:r>
            </a:p>
          </p:txBody>
        </p:sp>
        <p:sp>
          <p:nvSpPr>
            <p:cNvPr id="17" name="TextBox 16"/>
            <p:cNvSpPr txBox="1"/>
            <p:nvPr/>
          </p:nvSpPr>
          <p:spPr>
            <a:xfrm>
              <a:off x="7164051" y="2635586"/>
              <a:ext cx="373820" cy="461665"/>
            </a:xfrm>
            <a:prstGeom prst="rect">
              <a:avLst/>
            </a:prstGeom>
            <a:noFill/>
          </p:spPr>
          <p:txBody>
            <a:bodyPr wrap="none" rtlCol="0">
              <a:spAutoFit/>
            </a:bodyPr>
            <a:lstStyle/>
            <a:p>
              <a:pPr defTabSz="457200"/>
              <a:r>
                <a:rPr lang="en-US" sz="2400" dirty="0">
                  <a:solidFill>
                    <a:prstClr val="black"/>
                  </a:solidFill>
                </a:rPr>
                <a:t>D</a:t>
              </a:r>
            </a:p>
          </p:txBody>
        </p:sp>
      </p:grpSp>
    </p:spTree>
    <p:extLst>
      <p:ext uri="{BB962C8B-B14F-4D97-AF65-F5344CB8AC3E}">
        <p14:creationId xmlns:p14="http://schemas.microsoft.com/office/powerpoint/2010/main" val="53461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Circuit Simplification Example (2/4)</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lstStyle/>
          <a:p>
            <a:r>
              <a:rPr lang="en-US" dirty="0" smtClean="0"/>
              <a:t>Simplify the following circuit:</a:t>
            </a:r>
          </a:p>
          <a:p>
            <a:endParaRPr lang="en-US" dirty="0"/>
          </a:p>
          <a:p>
            <a:endParaRPr lang="en-US" dirty="0" smtClean="0"/>
          </a:p>
          <a:p>
            <a:endParaRPr lang="en-US" dirty="0"/>
          </a:p>
          <a:p>
            <a:r>
              <a:rPr lang="en-US" dirty="0" smtClean="0"/>
              <a:t>Start from left, propagate signals to the right</a:t>
            </a:r>
          </a:p>
          <a:p>
            <a:r>
              <a:rPr lang="en-US" dirty="0" smtClean="0"/>
              <a:t>Arrive at </a:t>
            </a:r>
            <a:r>
              <a:rPr lang="en-US" dirty="0" smtClean="0">
                <a:solidFill>
                  <a:srgbClr val="FF0000"/>
                </a:solidFill>
              </a:rPr>
              <a:t>D = (AB)’(A + B’C)</a:t>
            </a:r>
            <a:endParaRPr lang="en-US" dirty="0">
              <a:solidFill>
                <a:srgbClr val="FF0000"/>
              </a:solidFill>
            </a:endParaRPr>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37</a:t>
            </a:fld>
            <a:endParaRPr lang="en-US" dirty="0">
              <a:solidFill>
                <a:prstClr val="black">
                  <a:tint val="75000"/>
                </a:prstClr>
              </a:solidFill>
            </a:endParaRPr>
          </a:p>
        </p:txBody>
      </p:sp>
      <p:grpSp>
        <p:nvGrpSpPr>
          <p:cNvPr id="14" name="Group 13"/>
          <p:cNvGrpSpPr/>
          <p:nvPr/>
        </p:nvGrpSpPr>
        <p:grpSpPr>
          <a:xfrm>
            <a:off x="1561866" y="2194560"/>
            <a:ext cx="5976005" cy="1763339"/>
            <a:chOff x="1561866" y="2194560"/>
            <a:chExt cx="5976005" cy="1763339"/>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194560"/>
              <a:ext cx="5424901" cy="164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1561866" y="2214281"/>
              <a:ext cx="362600" cy="461665"/>
            </a:xfrm>
            <a:prstGeom prst="rect">
              <a:avLst/>
            </a:prstGeom>
            <a:noFill/>
          </p:spPr>
          <p:txBody>
            <a:bodyPr wrap="none" rtlCol="0">
              <a:spAutoFit/>
            </a:bodyPr>
            <a:lstStyle/>
            <a:p>
              <a:pPr defTabSz="457200"/>
              <a:r>
                <a:rPr lang="en-US" sz="2400" dirty="0" smtClean="0">
                  <a:solidFill>
                    <a:prstClr val="black"/>
                  </a:solidFill>
                </a:rPr>
                <a:t>A</a:t>
              </a:r>
              <a:endParaRPr lang="en-US" sz="2400" dirty="0">
                <a:solidFill>
                  <a:prstClr val="black"/>
                </a:solidFill>
              </a:endParaRPr>
            </a:p>
          </p:txBody>
        </p:sp>
        <p:sp>
          <p:nvSpPr>
            <p:cNvPr id="15" name="TextBox 14"/>
            <p:cNvSpPr txBox="1"/>
            <p:nvPr/>
          </p:nvSpPr>
          <p:spPr>
            <a:xfrm>
              <a:off x="1561866" y="2635586"/>
              <a:ext cx="351378" cy="461665"/>
            </a:xfrm>
            <a:prstGeom prst="rect">
              <a:avLst/>
            </a:prstGeom>
            <a:noFill/>
          </p:spPr>
          <p:txBody>
            <a:bodyPr wrap="none" rtlCol="0">
              <a:spAutoFit/>
            </a:bodyPr>
            <a:lstStyle/>
            <a:p>
              <a:pPr defTabSz="457200"/>
              <a:r>
                <a:rPr lang="en-US" sz="2400" dirty="0">
                  <a:solidFill>
                    <a:prstClr val="black"/>
                  </a:solidFill>
                </a:rPr>
                <a:t>B</a:t>
              </a:r>
            </a:p>
          </p:txBody>
        </p:sp>
        <p:sp>
          <p:nvSpPr>
            <p:cNvPr id="16" name="TextBox 15"/>
            <p:cNvSpPr txBox="1"/>
            <p:nvPr/>
          </p:nvSpPr>
          <p:spPr>
            <a:xfrm>
              <a:off x="1561866" y="3496234"/>
              <a:ext cx="348172" cy="461665"/>
            </a:xfrm>
            <a:prstGeom prst="rect">
              <a:avLst/>
            </a:prstGeom>
            <a:noFill/>
          </p:spPr>
          <p:txBody>
            <a:bodyPr wrap="none" rtlCol="0">
              <a:spAutoFit/>
            </a:bodyPr>
            <a:lstStyle/>
            <a:p>
              <a:pPr defTabSz="457200"/>
              <a:r>
                <a:rPr lang="en-US" sz="2400" dirty="0">
                  <a:solidFill>
                    <a:prstClr val="black"/>
                  </a:solidFill>
                </a:rPr>
                <a:t>C</a:t>
              </a:r>
            </a:p>
          </p:txBody>
        </p:sp>
        <p:sp>
          <p:nvSpPr>
            <p:cNvPr id="17" name="TextBox 16"/>
            <p:cNvSpPr txBox="1"/>
            <p:nvPr/>
          </p:nvSpPr>
          <p:spPr>
            <a:xfrm>
              <a:off x="7164051" y="2635586"/>
              <a:ext cx="373820" cy="461665"/>
            </a:xfrm>
            <a:prstGeom prst="rect">
              <a:avLst/>
            </a:prstGeom>
            <a:noFill/>
          </p:spPr>
          <p:txBody>
            <a:bodyPr wrap="none" rtlCol="0">
              <a:spAutoFit/>
            </a:bodyPr>
            <a:lstStyle/>
            <a:p>
              <a:pPr defTabSz="457200"/>
              <a:r>
                <a:rPr lang="en-US" sz="2400" dirty="0">
                  <a:solidFill>
                    <a:prstClr val="black"/>
                  </a:solidFill>
                </a:rPr>
                <a:t>D</a:t>
              </a:r>
            </a:p>
          </p:txBody>
        </p:sp>
      </p:grpSp>
      <p:grpSp>
        <p:nvGrpSpPr>
          <p:cNvPr id="8" name="Group 7"/>
          <p:cNvGrpSpPr/>
          <p:nvPr/>
        </p:nvGrpSpPr>
        <p:grpSpPr>
          <a:xfrm>
            <a:off x="3119066" y="2171228"/>
            <a:ext cx="1860299" cy="1618593"/>
            <a:chOff x="3119066" y="2171228"/>
            <a:chExt cx="1860299" cy="1618593"/>
          </a:xfrm>
        </p:grpSpPr>
        <p:sp>
          <p:nvSpPr>
            <p:cNvPr id="7" name="TextBox 6"/>
            <p:cNvSpPr txBox="1"/>
            <p:nvPr/>
          </p:nvSpPr>
          <p:spPr>
            <a:xfrm>
              <a:off x="4661649" y="2805949"/>
              <a:ext cx="317716" cy="369332"/>
            </a:xfrm>
            <a:prstGeom prst="rect">
              <a:avLst/>
            </a:prstGeom>
            <a:noFill/>
          </p:spPr>
          <p:txBody>
            <a:bodyPr wrap="none" rtlCol="0">
              <a:spAutoFit/>
            </a:bodyPr>
            <a:lstStyle/>
            <a:p>
              <a:pPr defTabSz="457200"/>
              <a:r>
                <a:rPr lang="en-US" dirty="0" smtClean="0">
                  <a:solidFill>
                    <a:srgbClr val="FF0000"/>
                  </a:solidFill>
                </a:rPr>
                <a:t>A</a:t>
              </a:r>
              <a:endParaRPr lang="en-US" dirty="0">
                <a:solidFill>
                  <a:srgbClr val="FF0000"/>
                </a:solidFill>
              </a:endParaRPr>
            </a:p>
          </p:txBody>
        </p:sp>
        <p:sp>
          <p:nvSpPr>
            <p:cNvPr id="18" name="TextBox 17"/>
            <p:cNvSpPr txBox="1"/>
            <p:nvPr/>
          </p:nvSpPr>
          <p:spPr>
            <a:xfrm>
              <a:off x="3128684" y="3420489"/>
              <a:ext cx="308098" cy="369332"/>
            </a:xfrm>
            <a:prstGeom prst="rect">
              <a:avLst/>
            </a:prstGeom>
            <a:noFill/>
          </p:spPr>
          <p:txBody>
            <a:bodyPr wrap="none" rtlCol="0">
              <a:spAutoFit/>
            </a:bodyPr>
            <a:lstStyle/>
            <a:p>
              <a:pPr defTabSz="457200"/>
              <a:r>
                <a:rPr lang="en-US" dirty="0">
                  <a:solidFill>
                    <a:srgbClr val="FF0000"/>
                  </a:solidFill>
                </a:rPr>
                <a:t>C</a:t>
              </a:r>
            </a:p>
          </p:txBody>
        </p:sp>
        <p:sp>
          <p:nvSpPr>
            <p:cNvPr id="19" name="TextBox 18"/>
            <p:cNvSpPr txBox="1"/>
            <p:nvPr/>
          </p:nvSpPr>
          <p:spPr>
            <a:xfrm>
              <a:off x="3119066" y="2992401"/>
              <a:ext cx="367408" cy="369332"/>
            </a:xfrm>
            <a:prstGeom prst="rect">
              <a:avLst/>
            </a:prstGeom>
            <a:noFill/>
          </p:spPr>
          <p:txBody>
            <a:bodyPr wrap="none" rtlCol="0">
              <a:spAutoFit/>
            </a:bodyPr>
            <a:lstStyle/>
            <a:p>
              <a:pPr defTabSz="457200"/>
              <a:r>
                <a:rPr lang="en-US" dirty="0" smtClean="0">
                  <a:solidFill>
                    <a:srgbClr val="FF0000"/>
                  </a:solidFill>
                </a:rPr>
                <a:t>B’</a:t>
              </a:r>
              <a:endParaRPr lang="en-US" dirty="0">
                <a:solidFill>
                  <a:srgbClr val="FF0000"/>
                </a:solidFill>
              </a:endParaRPr>
            </a:p>
          </p:txBody>
        </p:sp>
        <p:sp>
          <p:nvSpPr>
            <p:cNvPr id="20" name="TextBox 19"/>
            <p:cNvSpPr txBox="1"/>
            <p:nvPr/>
          </p:nvSpPr>
          <p:spPr>
            <a:xfrm>
              <a:off x="3119066" y="2574649"/>
              <a:ext cx="309700" cy="369332"/>
            </a:xfrm>
            <a:prstGeom prst="rect">
              <a:avLst/>
            </a:prstGeom>
            <a:noFill/>
          </p:spPr>
          <p:txBody>
            <a:bodyPr wrap="none" rtlCol="0">
              <a:spAutoFit/>
            </a:bodyPr>
            <a:lstStyle/>
            <a:p>
              <a:pPr defTabSz="457200"/>
              <a:r>
                <a:rPr lang="en-US" dirty="0">
                  <a:solidFill>
                    <a:srgbClr val="FF0000"/>
                  </a:solidFill>
                </a:rPr>
                <a:t>B</a:t>
              </a:r>
            </a:p>
          </p:txBody>
        </p:sp>
        <p:sp>
          <p:nvSpPr>
            <p:cNvPr id="21" name="TextBox 20"/>
            <p:cNvSpPr txBox="1"/>
            <p:nvPr/>
          </p:nvSpPr>
          <p:spPr>
            <a:xfrm>
              <a:off x="3119066" y="2171228"/>
              <a:ext cx="317716" cy="369332"/>
            </a:xfrm>
            <a:prstGeom prst="rect">
              <a:avLst/>
            </a:prstGeom>
            <a:noFill/>
          </p:spPr>
          <p:txBody>
            <a:bodyPr wrap="none" rtlCol="0">
              <a:spAutoFit/>
            </a:bodyPr>
            <a:lstStyle/>
            <a:p>
              <a:pPr defTabSz="457200"/>
              <a:r>
                <a:rPr lang="en-US" dirty="0" smtClean="0">
                  <a:solidFill>
                    <a:srgbClr val="FF0000"/>
                  </a:solidFill>
                </a:rPr>
                <a:t>A</a:t>
              </a:r>
              <a:endParaRPr lang="en-US" dirty="0">
                <a:solidFill>
                  <a:srgbClr val="FF0000"/>
                </a:solidFill>
              </a:endParaRPr>
            </a:p>
          </p:txBody>
        </p:sp>
      </p:grpSp>
      <p:grpSp>
        <p:nvGrpSpPr>
          <p:cNvPr id="9" name="Group 8"/>
          <p:cNvGrpSpPr/>
          <p:nvPr/>
        </p:nvGrpSpPr>
        <p:grpSpPr>
          <a:xfrm>
            <a:off x="4532193" y="2372053"/>
            <a:ext cx="487100" cy="1209770"/>
            <a:chOff x="4532193" y="2372053"/>
            <a:chExt cx="487100" cy="1209770"/>
          </a:xfrm>
        </p:grpSpPr>
        <p:sp>
          <p:nvSpPr>
            <p:cNvPr id="22" name="TextBox 21"/>
            <p:cNvSpPr txBox="1"/>
            <p:nvPr/>
          </p:nvSpPr>
          <p:spPr>
            <a:xfrm>
              <a:off x="4532193" y="2372053"/>
              <a:ext cx="442750" cy="369332"/>
            </a:xfrm>
            <a:prstGeom prst="rect">
              <a:avLst/>
            </a:prstGeom>
            <a:noFill/>
          </p:spPr>
          <p:txBody>
            <a:bodyPr wrap="none" rtlCol="0">
              <a:spAutoFit/>
            </a:bodyPr>
            <a:lstStyle/>
            <a:p>
              <a:pPr defTabSz="457200"/>
              <a:r>
                <a:rPr lang="en-US" dirty="0" smtClean="0">
                  <a:solidFill>
                    <a:srgbClr val="FF0000"/>
                  </a:solidFill>
                </a:rPr>
                <a:t>AB</a:t>
              </a:r>
              <a:endParaRPr lang="en-US" dirty="0">
                <a:solidFill>
                  <a:srgbClr val="FF0000"/>
                </a:solidFill>
              </a:endParaRPr>
            </a:p>
          </p:txBody>
        </p:sp>
        <p:sp>
          <p:nvSpPr>
            <p:cNvPr id="23" name="TextBox 22"/>
            <p:cNvSpPr txBox="1"/>
            <p:nvPr/>
          </p:nvSpPr>
          <p:spPr>
            <a:xfrm>
              <a:off x="4536147" y="3212491"/>
              <a:ext cx="483146" cy="369332"/>
            </a:xfrm>
            <a:prstGeom prst="rect">
              <a:avLst/>
            </a:prstGeom>
            <a:noFill/>
          </p:spPr>
          <p:txBody>
            <a:bodyPr wrap="none" rtlCol="0">
              <a:spAutoFit/>
            </a:bodyPr>
            <a:lstStyle/>
            <a:p>
              <a:pPr defTabSz="457200"/>
              <a:r>
                <a:rPr lang="en-US" dirty="0" smtClean="0">
                  <a:solidFill>
                    <a:srgbClr val="FF0000"/>
                  </a:solidFill>
                </a:rPr>
                <a:t>B’C</a:t>
              </a:r>
              <a:endParaRPr lang="en-US" dirty="0">
                <a:solidFill>
                  <a:srgbClr val="FF0000"/>
                </a:solidFill>
              </a:endParaRPr>
            </a:p>
          </p:txBody>
        </p:sp>
      </p:grpSp>
      <p:grpSp>
        <p:nvGrpSpPr>
          <p:cNvPr id="10" name="Group 9"/>
          <p:cNvGrpSpPr/>
          <p:nvPr/>
        </p:nvGrpSpPr>
        <p:grpSpPr>
          <a:xfrm>
            <a:off x="5459064" y="2367985"/>
            <a:ext cx="731611" cy="792924"/>
            <a:chOff x="5459064" y="2367985"/>
            <a:chExt cx="731611" cy="792924"/>
          </a:xfrm>
        </p:grpSpPr>
        <p:sp>
          <p:nvSpPr>
            <p:cNvPr id="24" name="TextBox 23"/>
            <p:cNvSpPr txBox="1"/>
            <p:nvPr/>
          </p:nvSpPr>
          <p:spPr>
            <a:xfrm>
              <a:off x="5549153" y="2367985"/>
              <a:ext cx="641522" cy="369332"/>
            </a:xfrm>
            <a:prstGeom prst="rect">
              <a:avLst/>
            </a:prstGeom>
            <a:noFill/>
          </p:spPr>
          <p:txBody>
            <a:bodyPr wrap="none" rtlCol="0">
              <a:spAutoFit/>
            </a:bodyPr>
            <a:lstStyle/>
            <a:p>
              <a:pPr defTabSz="457200"/>
              <a:r>
                <a:rPr lang="en-US" dirty="0" smtClean="0">
                  <a:solidFill>
                    <a:srgbClr val="FF0000"/>
                  </a:solidFill>
                </a:rPr>
                <a:t>(AB)’</a:t>
              </a:r>
              <a:endParaRPr lang="en-US" dirty="0">
                <a:solidFill>
                  <a:srgbClr val="FF0000"/>
                </a:solidFill>
              </a:endParaRPr>
            </a:p>
          </p:txBody>
        </p:sp>
        <p:sp>
          <p:nvSpPr>
            <p:cNvPr id="25" name="TextBox 24"/>
            <p:cNvSpPr txBox="1"/>
            <p:nvPr/>
          </p:nvSpPr>
          <p:spPr>
            <a:xfrm>
              <a:off x="5459064" y="2791577"/>
              <a:ext cx="731611" cy="369332"/>
            </a:xfrm>
            <a:prstGeom prst="rect">
              <a:avLst/>
            </a:prstGeom>
            <a:noFill/>
          </p:spPr>
          <p:txBody>
            <a:bodyPr wrap="none" rtlCol="0">
              <a:spAutoFit/>
            </a:bodyPr>
            <a:lstStyle/>
            <a:p>
              <a:pPr defTabSz="457200"/>
              <a:r>
                <a:rPr lang="en-US" dirty="0" smtClean="0">
                  <a:solidFill>
                    <a:srgbClr val="FF0000"/>
                  </a:solidFill>
                </a:rPr>
                <a:t>A+B’C</a:t>
              </a:r>
              <a:endParaRPr lang="en-US" dirty="0">
                <a:solidFill>
                  <a:srgbClr val="FF0000"/>
                </a:solidFill>
              </a:endParaRPr>
            </a:p>
          </p:txBody>
        </p:sp>
      </p:grpSp>
    </p:spTree>
    <p:extLst>
      <p:ext uri="{BB962C8B-B14F-4D97-AF65-F5344CB8AC3E}">
        <p14:creationId xmlns:p14="http://schemas.microsoft.com/office/powerpoint/2010/main" val="252902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Circuit Simplification Example </a:t>
            </a:r>
            <a:r>
              <a:rPr lang="en-US" dirty="0" smtClean="0">
                <a:solidFill>
                  <a:schemeClr val="accent1"/>
                </a:solidFill>
              </a:rPr>
              <a:t>(3/4</a:t>
            </a:r>
            <a:r>
              <a:rPr lang="en-US" dirty="0">
                <a:solidFill>
                  <a:schemeClr val="accent1"/>
                </a:solidFill>
              </a:rPr>
              <a:t>)</a:t>
            </a:r>
            <a:endParaRPr lang="en-US" dirty="0"/>
          </a:p>
        </p:txBody>
      </p:sp>
      <p:sp>
        <p:nvSpPr>
          <p:cNvPr id="3" name="Content Placeholder 2"/>
          <p:cNvSpPr>
            <a:spLocks noGrp="1"/>
          </p:cNvSpPr>
          <p:nvPr>
            <p:ph idx="1"/>
          </p:nvPr>
        </p:nvSpPr>
        <p:spPr>
          <a:xfrm>
            <a:off x="457200" y="1600199"/>
            <a:ext cx="8229600" cy="4937760"/>
          </a:xfrm>
        </p:spPr>
        <p:txBody>
          <a:bodyPr/>
          <a:lstStyle/>
          <a:p>
            <a:r>
              <a:rPr lang="en-US" dirty="0" smtClean="0"/>
              <a:t>Simplify Expression:</a:t>
            </a:r>
          </a:p>
          <a:p>
            <a:pPr marL="0" indent="0">
              <a:buNone/>
            </a:pPr>
            <a:r>
              <a:rPr lang="en-US" sz="2800" dirty="0" smtClean="0"/>
              <a:t>       D 	= </a:t>
            </a:r>
            <a:r>
              <a:rPr lang="en-US" sz="2800" dirty="0"/>
              <a:t>(AB)’(A + B’C</a:t>
            </a:r>
            <a:r>
              <a:rPr lang="en-US" sz="2800" dirty="0" smtClean="0"/>
              <a:t>)</a:t>
            </a:r>
            <a:endParaRPr lang="en-US" sz="2800" dirty="0"/>
          </a:p>
          <a:p>
            <a:pPr marL="0" indent="0">
              <a:buNone/>
            </a:pPr>
            <a:r>
              <a:rPr lang="en-US" sz="2800" dirty="0" smtClean="0"/>
              <a:t>	= (A’ + B’)(A + B’C)			</a:t>
            </a:r>
            <a:r>
              <a:rPr lang="en-US" sz="2800" dirty="0" err="1" smtClean="0"/>
              <a:t>DeMorgan’s</a:t>
            </a:r>
            <a:endParaRPr lang="en-US" sz="2800" dirty="0" smtClean="0"/>
          </a:p>
          <a:p>
            <a:pPr marL="0" indent="0">
              <a:buNone/>
            </a:pPr>
            <a:r>
              <a:rPr lang="en-US" sz="2800" dirty="0"/>
              <a:t>	</a:t>
            </a:r>
            <a:r>
              <a:rPr lang="en-US" sz="2800" dirty="0" smtClean="0"/>
              <a:t>= A’A + A’B’C + B’A + B’B’C		Distribution</a:t>
            </a:r>
            <a:endParaRPr lang="en-US" sz="2800" dirty="0"/>
          </a:p>
          <a:p>
            <a:pPr marL="0" indent="0">
              <a:buNone/>
            </a:pPr>
            <a:r>
              <a:rPr lang="en-US" sz="2800" dirty="0" smtClean="0"/>
              <a:t>	= 0 + A’B’C + B’A + B’B’C		Complementarity</a:t>
            </a:r>
          </a:p>
          <a:p>
            <a:pPr marL="0" indent="0">
              <a:buNone/>
            </a:pPr>
            <a:r>
              <a:rPr lang="en-US" sz="2800" dirty="0"/>
              <a:t>	</a:t>
            </a:r>
            <a:r>
              <a:rPr lang="en-US" sz="2800" dirty="0" smtClean="0"/>
              <a:t>= A’B’C + B’A + B’C			Idempotent Law</a:t>
            </a:r>
          </a:p>
          <a:p>
            <a:pPr marL="0" indent="0">
              <a:buNone/>
            </a:pPr>
            <a:r>
              <a:rPr lang="en-US" sz="2800" dirty="0"/>
              <a:t>	</a:t>
            </a:r>
            <a:r>
              <a:rPr lang="en-US" sz="2800" dirty="0" smtClean="0"/>
              <a:t>= (A’ + 1)B’C + AB’			Distribution</a:t>
            </a:r>
          </a:p>
          <a:p>
            <a:pPr marL="0" indent="0">
              <a:buNone/>
            </a:pPr>
            <a:r>
              <a:rPr lang="en-US" sz="2800" dirty="0"/>
              <a:t>	</a:t>
            </a:r>
            <a:r>
              <a:rPr lang="en-US" sz="2800" dirty="0" smtClean="0">
                <a:solidFill>
                  <a:srgbClr val="FF0000"/>
                </a:solidFill>
              </a:rPr>
              <a:t>= B’C + AB’</a:t>
            </a:r>
            <a:r>
              <a:rPr lang="en-US" sz="2800" dirty="0" smtClean="0"/>
              <a:t>				Law of 1’s</a:t>
            </a:r>
          </a:p>
          <a:p>
            <a:pPr marL="0" indent="0">
              <a:buNone/>
            </a:pPr>
            <a:r>
              <a:rPr lang="en-US" sz="2800" dirty="0"/>
              <a:t>	</a:t>
            </a:r>
            <a:r>
              <a:rPr lang="en-US" sz="2800" dirty="0" smtClean="0">
                <a:solidFill>
                  <a:srgbClr val="FF0000"/>
                </a:solidFill>
              </a:rPr>
              <a:t>= B’(A + C)</a:t>
            </a:r>
            <a:r>
              <a:rPr lang="en-US" sz="2800" dirty="0" smtClean="0"/>
              <a:t>				Distribution</a:t>
            </a:r>
            <a:endParaRPr lang="en-US" sz="2800"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38</a:t>
            </a:fld>
            <a:endParaRPr lang="en-US" dirty="0">
              <a:solidFill>
                <a:prstClr val="black">
                  <a:tint val="75000"/>
                </a:prstClr>
              </a:solidFill>
            </a:endParaRPr>
          </a:p>
        </p:txBody>
      </p:sp>
      <p:grpSp>
        <p:nvGrpSpPr>
          <p:cNvPr id="9" name="Group 8"/>
          <p:cNvGrpSpPr/>
          <p:nvPr/>
        </p:nvGrpSpPr>
        <p:grpSpPr>
          <a:xfrm>
            <a:off x="2994213" y="5316070"/>
            <a:ext cx="2435556" cy="914400"/>
            <a:chOff x="2994213" y="5316070"/>
            <a:chExt cx="2435556" cy="914400"/>
          </a:xfrm>
        </p:grpSpPr>
        <p:sp>
          <p:nvSpPr>
            <p:cNvPr id="7" name="Right Brace 6"/>
            <p:cNvSpPr/>
            <p:nvPr/>
          </p:nvSpPr>
          <p:spPr>
            <a:xfrm>
              <a:off x="2994213" y="5316070"/>
              <a:ext cx="365760" cy="9144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endParaRPr>
            </a:p>
          </p:txBody>
        </p:sp>
        <p:sp>
          <p:nvSpPr>
            <p:cNvPr id="8" name="TextBox 7"/>
            <p:cNvSpPr txBox="1"/>
            <p:nvPr/>
          </p:nvSpPr>
          <p:spPr>
            <a:xfrm>
              <a:off x="3359972" y="5445881"/>
              <a:ext cx="2069797" cy="690638"/>
            </a:xfrm>
            <a:prstGeom prst="rect">
              <a:avLst/>
            </a:prstGeom>
            <a:noFill/>
          </p:spPr>
          <p:txBody>
            <a:bodyPr wrap="none" rtlCol="0">
              <a:spAutoFit/>
            </a:bodyPr>
            <a:lstStyle/>
            <a:p>
              <a:pPr defTabSz="457200">
                <a:lnSpc>
                  <a:spcPct val="80000"/>
                </a:lnSpc>
              </a:pPr>
              <a:r>
                <a:rPr lang="en-US" sz="2400" dirty="0" smtClean="0">
                  <a:solidFill>
                    <a:srgbClr val="4F81BD"/>
                  </a:solidFill>
                </a:rPr>
                <a:t>Which of these</a:t>
              </a:r>
              <a:br>
                <a:rPr lang="en-US" sz="2400" dirty="0" smtClean="0">
                  <a:solidFill>
                    <a:srgbClr val="4F81BD"/>
                  </a:solidFill>
                </a:rPr>
              </a:br>
              <a:r>
                <a:rPr lang="en-US" sz="2400" dirty="0" smtClean="0">
                  <a:solidFill>
                    <a:srgbClr val="4F81BD"/>
                  </a:solidFill>
                </a:rPr>
                <a:t>is “simpler”?</a:t>
              </a:r>
              <a:endParaRPr lang="en-US" sz="2400" dirty="0">
                <a:solidFill>
                  <a:srgbClr val="4F81BD"/>
                </a:solidFill>
              </a:endParaRPr>
            </a:p>
          </p:txBody>
        </p:sp>
      </p:grpSp>
    </p:spTree>
    <p:extLst>
      <p:ext uri="{BB962C8B-B14F-4D97-AF65-F5344CB8AC3E}">
        <p14:creationId xmlns:p14="http://schemas.microsoft.com/office/powerpoint/2010/main" val="95836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Circuit Simplification Example </a:t>
            </a:r>
            <a:r>
              <a:rPr lang="en-US" dirty="0" smtClean="0">
                <a:solidFill>
                  <a:schemeClr val="accent1"/>
                </a:solidFill>
              </a:rPr>
              <a:t>(4/4</a:t>
            </a:r>
            <a:r>
              <a:rPr lang="en-US" dirty="0">
                <a:solidFill>
                  <a:schemeClr val="accent1"/>
                </a:solidFill>
              </a:rPr>
              <a:t>)</a:t>
            </a:r>
            <a:endParaRPr lang="en-US" dirty="0"/>
          </a:p>
        </p:txBody>
      </p:sp>
      <p:sp>
        <p:nvSpPr>
          <p:cNvPr id="3" name="Content Placeholder 2"/>
          <p:cNvSpPr>
            <a:spLocks noGrp="1"/>
          </p:cNvSpPr>
          <p:nvPr>
            <p:ph idx="1"/>
          </p:nvPr>
        </p:nvSpPr>
        <p:spPr>
          <a:xfrm>
            <a:off x="457200" y="1600199"/>
            <a:ext cx="8229600" cy="4937760"/>
          </a:xfrm>
        </p:spPr>
        <p:txBody>
          <a:bodyPr/>
          <a:lstStyle/>
          <a:p>
            <a:r>
              <a:rPr lang="en-US" dirty="0" smtClean="0"/>
              <a:t>Draw out final circuit:</a:t>
            </a:r>
          </a:p>
          <a:p>
            <a:pPr lvl="1"/>
            <a:r>
              <a:rPr lang="en-US" dirty="0" smtClean="0"/>
              <a:t>D = B’C + AB’ = B’(A + C)</a:t>
            </a:r>
          </a:p>
          <a:p>
            <a:endParaRPr lang="en-US" dirty="0"/>
          </a:p>
          <a:p>
            <a:r>
              <a:rPr lang="en-US" dirty="0" smtClean="0"/>
              <a:t>Simplified Circuit:</a:t>
            </a:r>
          </a:p>
          <a:p>
            <a:endParaRPr lang="en-US" dirty="0"/>
          </a:p>
          <a:p>
            <a:endParaRPr lang="en-US" dirty="0" smtClean="0"/>
          </a:p>
          <a:p>
            <a:endParaRPr lang="en-US" dirty="0"/>
          </a:p>
          <a:p>
            <a:pPr lvl="1"/>
            <a:r>
              <a:rPr lang="en-US" dirty="0" smtClean="0"/>
              <a:t>Reduction from 6 gates to 3!</a:t>
            </a:r>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39</a:t>
            </a:fld>
            <a:endParaRPr lang="en-US" dirty="0">
              <a:solidFill>
                <a:prstClr val="black">
                  <a:tint val="75000"/>
                </a:prstClr>
              </a:solidFill>
            </a:endParaRPr>
          </a:p>
        </p:txBody>
      </p:sp>
      <p:grpSp>
        <p:nvGrpSpPr>
          <p:cNvPr id="10" name="Group 9"/>
          <p:cNvGrpSpPr/>
          <p:nvPr/>
        </p:nvGrpSpPr>
        <p:grpSpPr>
          <a:xfrm>
            <a:off x="4805082" y="1796533"/>
            <a:ext cx="3452834" cy="707886"/>
            <a:chOff x="4805082" y="1796533"/>
            <a:chExt cx="3452834" cy="707886"/>
          </a:xfrm>
        </p:grpSpPr>
        <p:cxnSp>
          <p:nvCxnSpPr>
            <p:cNvPr id="8" name="Straight Arrow Connector 7"/>
            <p:cNvCxnSpPr/>
            <p:nvPr/>
          </p:nvCxnSpPr>
          <p:spPr>
            <a:xfrm flipH="1">
              <a:off x="4805082" y="2026024"/>
              <a:ext cx="1057836" cy="25997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27058" y="1796533"/>
              <a:ext cx="2430858" cy="707886"/>
            </a:xfrm>
            <a:prstGeom prst="rect">
              <a:avLst/>
            </a:prstGeom>
            <a:noFill/>
          </p:spPr>
          <p:txBody>
            <a:bodyPr wrap="none" rtlCol="0">
              <a:spAutoFit/>
            </a:bodyPr>
            <a:lstStyle/>
            <a:p>
              <a:pPr defTabSz="457200"/>
              <a:r>
                <a:rPr lang="en-US" sz="2000" dirty="0" smtClean="0">
                  <a:solidFill>
                    <a:srgbClr val="4F81BD"/>
                  </a:solidFill>
                </a:rPr>
                <a:t>How many gates</a:t>
              </a:r>
              <a:br>
                <a:rPr lang="en-US" sz="2000" dirty="0" smtClean="0">
                  <a:solidFill>
                    <a:srgbClr val="4F81BD"/>
                  </a:solidFill>
                </a:rPr>
              </a:br>
              <a:r>
                <a:rPr lang="en-US" sz="2000" dirty="0" smtClean="0">
                  <a:solidFill>
                    <a:srgbClr val="4F81BD"/>
                  </a:solidFill>
                </a:rPr>
                <a:t>do we need for each?</a:t>
              </a:r>
              <a:endParaRPr lang="en-US" sz="2000" dirty="0">
                <a:solidFill>
                  <a:srgbClr val="4F81BD"/>
                </a:solidFill>
              </a:endParaRPr>
            </a:p>
          </p:txBody>
        </p:sp>
      </p:grpSp>
      <p:sp>
        <p:nvSpPr>
          <p:cNvPr id="12" name="TextBox 11"/>
          <p:cNvSpPr txBox="1"/>
          <p:nvPr/>
        </p:nvSpPr>
        <p:spPr>
          <a:xfrm>
            <a:off x="2277035" y="2514600"/>
            <a:ext cx="340158" cy="461665"/>
          </a:xfrm>
          <a:prstGeom prst="rect">
            <a:avLst/>
          </a:prstGeom>
          <a:noFill/>
        </p:spPr>
        <p:txBody>
          <a:bodyPr wrap="none" rtlCol="0">
            <a:spAutoFit/>
          </a:bodyPr>
          <a:lstStyle/>
          <a:p>
            <a:pPr defTabSz="457200"/>
            <a:r>
              <a:rPr lang="en-US" sz="2400" dirty="0" smtClean="0">
                <a:solidFill>
                  <a:srgbClr val="FF0000"/>
                </a:solidFill>
              </a:rPr>
              <a:t>4</a:t>
            </a:r>
            <a:endParaRPr lang="en-US" sz="2400" dirty="0">
              <a:solidFill>
                <a:srgbClr val="FF0000"/>
              </a:solidFill>
            </a:endParaRPr>
          </a:p>
        </p:txBody>
      </p:sp>
      <p:sp>
        <p:nvSpPr>
          <p:cNvPr id="13" name="TextBox 12"/>
          <p:cNvSpPr txBox="1"/>
          <p:nvPr/>
        </p:nvSpPr>
        <p:spPr>
          <a:xfrm>
            <a:off x="3908612" y="2514600"/>
            <a:ext cx="340158" cy="461665"/>
          </a:xfrm>
          <a:prstGeom prst="rect">
            <a:avLst/>
          </a:prstGeom>
          <a:noFill/>
        </p:spPr>
        <p:txBody>
          <a:bodyPr wrap="none" rtlCol="0">
            <a:spAutoFit/>
          </a:bodyPr>
          <a:lstStyle/>
          <a:p>
            <a:pPr defTabSz="457200"/>
            <a:r>
              <a:rPr lang="en-US" sz="2400" dirty="0">
                <a:solidFill>
                  <a:srgbClr val="FF0000"/>
                </a:solidFill>
              </a:rPr>
              <a:t>3</a:t>
            </a:r>
          </a:p>
        </p:txBody>
      </p:sp>
      <p:sp>
        <p:nvSpPr>
          <p:cNvPr id="14" name="Oval 13"/>
          <p:cNvSpPr/>
          <p:nvPr/>
        </p:nvSpPr>
        <p:spPr>
          <a:xfrm>
            <a:off x="3379693" y="2087722"/>
            <a:ext cx="1398494" cy="807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grpSp>
        <p:nvGrpSpPr>
          <p:cNvPr id="22" name="Group 21"/>
          <p:cNvGrpSpPr/>
          <p:nvPr/>
        </p:nvGrpSpPr>
        <p:grpSpPr>
          <a:xfrm>
            <a:off x="2688913" y="3879920"/>
            <a:ext cx="3872161" cy="1770512"/>
            <a:chOff x="2688913" y="3879920"/>
            <a:chExt cx="3872161" cy="1770512"/>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202" y="4023360"/>
              <a:ext cx="3238052" cy="1463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88913" y="3879920"/>
              <a:ext cx="362600" cy="461665"/>
            </a:xfrm>
            <a:prstGeom prst="rect">
              <a:avLst/>
            </a:prstGeom>
            <a:noFill/>
          </p:spPr>
          <p:txBody>
            <a:bodyPr wrap="none" rtlCol="0">
              <a:spAutoFit/>
            </a:bodyPr>
            <a:lstStyle/>
            <a:p>
              <a:pPr defTabSz="457200"/>
              <a:r>
                <a:rPr lang="en-US" sz="2400" dirty="0" smtClean="0">
                  <a:solidFill>
                    <a:prstClr val="black"/>
                  </a:solidFill>
                </a:rPr>
                <a:t>A</a:t>
              </a:r>
              <a:endParaRPr lang="en-US" dirty="0">
                <a:solidFill>
                  <a:prstClr val="black"/>
                </a:solidFill>
              </a:endParaRPr>
            </a:p>
          </p:txBody>
        </p:sp>
        <p:sp>
          <p:nvSpPr>
            <p:cNvPr id="23" name="TextBox 22"/>
            <p:cNvSpPr txBox="1"/>
            <p:nvPr/>
          </p:nvSpPr>
          <p:spPr>
            <a:xfrm>
              <a:off x="2688913" y="4329075"/>
              <a:ext cx="351378" cy="461665"/>
            </a:xfrm>
            <a:prstGeom prst="rect">
              <a:avLst/>
            </a:prstGeom>
            <a:noFill/>
          </p:spPr>
          <p:txBody>
            <a:bodyPr wrap="none" rtlCol="0">
              <a:spAutoFit/>
            </a:bodyPr>
            <a:lstStyle/>
            <a:p>
              <a:pPr defTabSz="457200"/>
              <a:r>
                <a:rPr lang="en-US" sz="2400" dirty="0">
                  <a:solidFill>
                    <a:prstClr val="black"/>
                  </a:solidFill>
                </a:rPr>
                <a:t>B</a:t>
              </a:r>
              <a:endParaRPr lang="en-US" dirty="0">
                <a:solidFill>
                  <a:prstClr val="black"/>
                </a:solidFill>
              </a:endParaRPr>
            </a:p>
          </p:txBody>
        </p:sp>
        <p:sp>
          <p:nvSpPr>
            <p:cNvPr id="24" name="TextBox 23"/>
            <p:cNvSpPr txBox="1"/>
            <p:nvPr/>
          </p:nvSpPr>
          <p:spPr>
            <a:xfrm>
              <a:off x="2688913" y="5188767"/>
              <a:ext cx="348172" cy="461665"/>
            </a:xfrm>
            <a:prstGeom prst="rect">
              <a:avLst/>
            </a:prstGeom>
            <a:noFill/>
          </p:spPr>
          <p:txBody>
            <a:bodyPr wrap="none" rtlCol="0">
              <a:spAutoFit/>
            </a:bodyPr>
            <a:lstStyle/>
            <a:p>
              <a:pPr defTabSz="457200"/>
              <a:r>
                <a:rPr lang="en-US" sz="2400" dirty="0">
                  <a:solidFill>
                    <a:prstClr val="black"/>
                  </a:solidFill>
                </a:rPr>
                <a:t>C</a:t>
              </a:r>
              <a:endParaRPr lang="en-US" dirty="0">
                <a:solidFill>
                  <a:prstClr val="black"/>
                </a:solidFill>
              </a:endParaRPr>
            </a:p>
          </p:txBody>
        </p:sp>
        <p:sp>
          <p:nvSpPr>
            <p:cNvPr id="25" name="TextBox 24"/>
            <p:cNvSpPr txBox="1"/>
            <p:nvPr/>
          </p:nvSpPr>
          <p:spPr>
            <a:xfrm>
              <a:off x="6187254" y="4329074"/>
              <a:ext cx="373820" cy="461665"/>
            </a:xfrm>
            <a:prstGeom prst="rect">
              <a:avLst/>
            </a:prstGeom>
            <a:noFill/>
          </p:spPr>
          <p:txBody>
            <a:bodyPr wrap="none" rtlCol="0">
              <a:spAutoFit/>
            </a:bodyPr>
            <a:lstStyle/>
            <a:p>
              <a:pPr defTabSz="457200"/>
              <a:r>
                <a:rPr lang="en-US" sz="2400" dirty="0">
                  <a:solidFill>
                    <a:prstClr val="black"/>
                  </a:solidFill>
                </a:rPr>
                <a:t>D</a:t>
              </a:r>
              <a:endParaRPr lang="en-US" dirty="0">
                <a:solidFill>
                  <a:prstClr val="black"/>
                </a:solidFill>
              </a:endParaRPr>
            </a:p>
          </p:txBody>
        </p:sp>
      </p:grpSp>
    </p:spTree>
    <p:extLst>
      <p:ext uri="{BB962C8B-B14F-4D97-AF65-F5344CB8AC3E}">
        <p14:creationId xmlns:p14="http://schemas.microsoft.com/office/powerpoint/2010/main" val="244055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9"/>
          <p:cNvSpPr>
            <a:spLocks noChangeArrowheads="1"/>
          </p:cNvSpPr>
          <p:nvPr/>
        </p:nvSpPr>
        <p:spPr bwMode="auto">
          <a:xfrm>
            <a:off x="4130143" y="1622954"/>
            <a:ext cx="10271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defTabSz="457200">
              <a:lnSpc>
                <a:spcPts val="1700"/>
              </a:lnSpc>
              <a:tabLst>
                <a:tab pos="457200" algn="l"/>
                <a:tab pos="914400" algn="l"/>
                <a:tab pos="1371600" algn="l"/>
              </a:tabLst>
            </a:pPr>
            <a:r>
              <a:rPr lang="en-US" smtClean="0">
                <a:solidFill>
                  <a:srgbClr val="000000"/>
                </a:solidFill>
                <a:latin typeface="Comic Sans MS" charset="0"/>
                <a:ea typeface="ＭＳ Ｐゴシック" charset="0"/>
                <a:cs typeface="ＭＳ Ｐゴシック" charset="0"/>
              </a:rPr>
              <a:t>system</a:t>
            </a:r>
          </a:p>
        </p:txBody>
      </p:sp>
      <p:sp>
        <p:nvSpPr>
          <p:cNvPr id="53252" name="Rectangle 10"/>
          <p:cNvSpPr>
            <a:spLocks noChangeArrowheads="1"/>
          </p:cNvSpPr>
          <p:nvPr/>
        </p:nvSpPr>
        <p:spPr bwMode="auto">
          <a:xfrm>
            <a:off x="1925105" y="2577041"/>
            <a:ext cx="1214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defTabSz="457200">
              <a:lnSpc>
                <a:spcPts val="1700"/>
              </a:lnSpc>
              <a:tabLst>
                <a:tab pos="457200" algn="l"/>
                <a:tab pos="914400" algn="l"/>
                <a:tab pos="1371600" algn="l"/>
              </a:tabLst>
            </a:pPr>
            <a:r>
              <a:rPr lang="en-US" smtClean="0">
                <a:solidFill>
                  <a:srgbClr val="000000"/>
                </a:solidFill>
                <a:latin typeface="Comic Sans MS" charset="0"/>
                <a:ea typeface="ＭＳ Ｐゴシック" charset="0"/>
                <a:cs typeface="ＭＳ Ｐゴシック" charset="0"/>
              </a:rPr>
              <a:t>datapath</a:t>
            </a:r>
          </a:p>
        </p:txBody>
      </p:sp>
      <p:sp>
        <p:nvSpPr>
          <p:cNvPr id="53253" name="Rectangle 11"/>
          <p:cNvSpPr>
            <a:spLocks noChangeArrowheads="1"/>
          </p:cNvSpPr>
          <p:nvPr/>
        </p:nvSpPr>
        <p:spPr bwMode="auto">
          <a:xfrm>
            <a:off x="5633505" y="2564341"/>
            <a:ext cx="1012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defTabSz="457200">
              <a:lnSpc>
                <a:spcPts val="1700"/>
              </a:lnSpc>
              <a:tabLst>
                <a:tab pos="457200" algn="l"/>
                <a:tab pos="914400" algn="l"/>
                <a:tab pos="1371600" algn="l"/>
              </a:tabLst>
            </a:pPr>
            <a:r>
              <a:rPr lang="en-US" smtClean="0">
                <a:solidFill>
                  <a:srgbClr val="000000"/>
                </a:solidFill>
                <a:latin typeface="Comic Sans MS" charset="0"/>
                <a:ea typeface="ＭＳ Ｐゴシック" charset="0"/>
                <a:cs typeface="ＭＳ Ｐゴシック" charset="0"/>
              </a:rPr>
              <a:t>control</a:t>
            </a:r>
          </a:p>
        </p:txBody>
      </p:sp>
      <p:sp>
        <p:nvSpPr>
          <p:cNvPr id="53254" name="Rectangle 12"/>
          <p:cNvSpPr>
            <a:spLocks noChangeArrowheads="1"/>
          </p:cNvSpPr>
          <p:nvPr/>
        </p:nvSpPr>
        <p:spPr bwMode="auto">
          <a:xfrm>
            <a:off x="4466693" y="3580341"/>
            <a:ext cx="1528762"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algn="ctr" defTabSz="457200">
              <a:lnSpc>
                <a:spcPts val="1700"/>
              </a:lnSpc>
              <a:tabLst>
                <a:tab pos="457200" algn="l"/>
                <a:tab pos="914400" algn="l"/>
                <a:tab pos="1371600" algn="l"/>
              </a:tabLst>
            </a:pPr>
            <a:r>
              <a:rPr lang="en-US" smtClean="0">
                <a:solidFill>
                  <a:srgbClr val="000000"/>
                </a:solidFill>
                <a:latin typeface="Comic Sans MS" charset="0"/>
                <a:ea typeface="ＭＳ Ｐゴシック" charset="0"/>
                <a:cs typeface="ＭＳ Ｐゴシック" charset="0"/>
              </a:rPr>
              <a:t>state</a:t>
            </a:r>
            <a:br>
              <a:rPr lang="en-US" smtClean="0">
                <a:solidFill>
                  <a:srgbClr val="000000"/>
                </a:solidFill>
                <a:latin typeface="Comic Sans MS" charset="0"/>
                <a:ea typeface="ＭＳ Ｐゴシック" charset="0"/>
                <a:cs typeface="ＭＳ Ｐゴシック" charset="0"/>
              </a:rPr>
            </a:br>
            <a:r>
              <a:rPr lang="en-US" smtClean="0">
                <a:solidFill>
                  <a:srgbClr val="000000"/>
                </a:solidFill>
                <a:latin typeface="Comic Sans MS" charset="0"/>
                <a:ea typeface="ＭＳ Ｐゴシック" charset="0"/>
                <a:cs typeface="ＭＳ Ｐゴシック" charset="0"/>
              </a:rPr>
              <a:t>registers</a:t>
            </a:r>
          </a:p>
        </p:txBody>
      </p:sp>
      <p:sp>
        <p:nvSpPr>
          <p:cNvPr id="53255" name="Rectangle 13"/>
          <p:cNvSpPr>
            <a:spLocks noChangeArrowheads="1"/>
          </p:cNvSpPr>
          <p:nvPr/>
        </p:nvSpPr>
        <p:spPr bwMode="auto">
          <a:xfrm>
            <a:off x="5870043" y="3593041"/>
            <a:ext cx="2166937"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algn="ctr" defTabSz="457200">
              <a:lnSpc>
                <a:spcPts val="1700"/>
              </a:lnSpc>
              <a:tabLst>
                <a:tab pos="457200" algn="l"/>
                <a:tab pos="914400" algn="l"/>
                <a:tab pos="1371600" algn="l"/>
              </a:tabLst>
            </a:pPr>
            <a:r>
              <a:rPr lang="en-US" smtClean="0">
                <a:solidFill>
                  <a:srgbClr val="000000"/>
                </a:solidFill>
                <a:latin typeface="Comic Sans MS" charset="0"/>
                <a:ea typeface="ＭＳ Ｐゴシック" charset="0"/>
                <a:cs typeface="ＭＳ Ｐゴシック" charset="0"/>
              </a:rPr>
              <a:t>combinational</a:t>
            </a:r>
            <a:br>
              <a:rPr lang="en-US" smtClean="0">
                <a:solidFill>
                  <a:srgbClr val="000000"/>
                </a:solidFill>
                <a:latin typeface="Comic Sans MS" charset="0"/>
                <a:ea typeface="ＭＳ Ｐゴシック" charset="0"/>
                <a:cs typeface="ＭＳ Ｐゴシック" charset="0"/>
              </a:rPr>
            </a:br>
            <a:r>
              <a:rPr lang="en-US" smtClean="0">
                <a:solidFill>
                  <a:srgbClr val="000000"/>
                </a:solidFill>
                <a:latin typeface="Comic Sans MS" charset="0"/>
                <a:ea typeface="ＭＳ Ｐゴシック" charset="0"/>
                <a:cs typeface="ＭＳ Ｐゴシック" charset="0"/>
              </a:rPr>
              <a:t>logic</a:t>
            </a:r>
          </a:p>
        </p:txBody>
      </p:sp>
      <p:sp>
        <p:nvSpPr>
          <p:cNvPr id="53256" name="Rectangle 14"/>
          <p:cNvSpPr>
            <a:spLocks noChangeArrowheads="1"/>
          </p:cNvSpPr>
          <p:nvPr/>
        </p:nvSpPr>
        <p:spPr bwMode="auto">
          <a:xfrm>
            <a:off x="1499655" y="3654954"/>
            <a:ext cx="1365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defTabSz="457200">
              <a:lnSpc>
                <a:spcPts val="1700"/>
              </a:lnSpc>
              <a:tabLst>
                <a:tab pos="457200" algn="l"/>
                <a:tab pos="914400" algn="l"/>
                <a:tab pos="1371600" algn="l"/>
              </a:tabLst>
            </a:pPr>
            <a:r>
              <a:rPr lang="en-US" smtClean="0">
                <a:solidFill>
                  <a:srgbClr val="000000"/>
                </a:solidFill>
                <a:latin typeface="Comic Sans MS" charset="0"/>
                <a:ea typeface="ＭＳ Ｐゴシック" charset="0"/>
                <a:cs typeface="ＭＳ Ｐゴシック" charset="0"/>
              </a:rPr>
              <a:t>multiplexer</a:t>
            </a:r>
          </a:p>
        </p:txBody>
      </p:sp>
      <p:sp>
        <p:nvSpPr>
          <p:cNvPr id="53257" name="Rectangle 15"/>
          <p:cNvSpPr>
            <a:spLocks noChangeArrowheads="1"/>
          </p:cNvSpPr>
          <p:nvPr/>
        </p:nvSpPr>
        <p:spPr bwMode="auto">
          <a:xfrm>
            <a:off x="2864905" y="3667654"/>
            <a:ext cx="13906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defTabSz="457200">
              <a:lnSpc>
                <a:spcPts val="1700"/>
              </a:lnSpc>
              <a:tabLst>
                <a:tab pos="457200" algn="l"/>
                <a:tab pos="914400" algn="l"/>
                <a:tab pos="1371600" algn="l"/>
              </a:tabLst>
            </a:pPr>
            <a:r>
              <a:rPr lang="en-US" smtClean="0">
                <a:solidFill>
                  <a:srgbClr val="000000"/>
                </a:solidFill>
                <a:latin typeface="Comic Sans MS" charset="0"/>
                <a:ea typeface="ＭＳ Ｐゴシック" charset="0"/>
                <a:cs typeface="ＭＳ Ｐゴシック" charset="0"/>
              </a:rPr>
              <a:t>comparator</a:t>
            </a:r>
          </a:p>
        </p:txBody>
      </p:sp>
      <p:sp>
        <p:nvSpPr>
          <p:cNvPr id="53258" name="Rectangle 16"/>
          <p:cNvSpPr>
            <a:spLocks noChangeArrowheads="1"/>
          </p:cNvSpPr>
          <p:nvPr/>
        </p:nvSpPr>
        <p:spPr bwMode="auto">
          <a:xfrm>
            <a:off x="421743" y="3516841"/>
            <a:ext cx="9271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algn="ctr" defTabSz="457200">
              <a:lnSpc>
                <a:spcPts val="1700"/>
              </a:lnSpc>
              <a:tabLst>
                <a:tab pos="457200" algn="l"/>
                <a:tab pos="914400" algn="l"/>
                <a:tab pos="1371600" algn="l"/>
              </a:tabLst>
            </a:pPr>
            <a:r>
              <a:rPr lang="en-US" smtClean="0">
                <a:solidFill>
                  <a:srgbClr val="000000"/>
                </a:solidFill>
                <a:latin typeface="Comic Sans MS" charset="0"/>
                <a:ea typeface="ＭＳ Ｐゴシック" charset="0"/>
                <a:cs typeface="ＭＳ Ｐゴシック" charset="0"/>
              </a:rPr>
              <a:t>code</a:t>
            </a:r>
            <a:br>
              <a:rPr lang="en-US" smtClean="0">
                <a:solidFill>
                  <a:srgbClr val="000000"/>
                </a:solidFill>
                <a:latin typeface="Comic Sans MS" charset="0"/>
                <a:ea typeface="ＭＳ Ｐゴシック" charset="0"/>
                <a:cs typeface="ＭＳ Ｐゴシック" charset="0"/>
              </a:rPr>
            </a:br>
            <a:r>
              <a:rPr lang="en-US" smtClean="0">
                <a:solidFill>
                  <a:srgbClr val="000000"/>
                </a:solidFill>
                <a:latin typeface="Comic Sans MS" charset="0"/>
                <a:ea typeface="ＭＳ Ｐゴシック" charset="0"/>
                <a:cs typeface="ＭＳ Ｐゴシック" charset="0"/>
              </a:rPr>
              <a:t>registers</a:t>
            </a:r>
          </a:p>
        </p:txBody>
      </p:sp>
      <p:sp>
        <p:nvSpPr>
          <p:cNvPr id="53259" name="Rectangle 17"/>
          <p:cNvSpPr>
            <a:spLocks noChangeArrowheads="1"/>
          </p:cNvSpPr>
          <p:nvPr/>
        </p:nvSpPr>
        <p:spPr bwMode="auto">
          <a:xfrm>
            <a:off x="3164943" y="4970991"/>
            <a:ext cx="10652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defTabSz="457200">
              <a:lnSpc>
                <a:spcPts val="1700"/>
              </a:lnSpc>
              <a:tabLst>
                <a:tab pos="457200" algn="l"/>
                <a:tab pos="914400" algn="l"/>
                <a:tab pos="1371600" algn="l"/>
              </a:tabLst>
            </a:pPr>
            <a:r>
              <a:rPr lang="en-US" smtClean="0">
                <a:solidFill>
                  <a:srgbClr val="000000"/>
                </a:solidFill>
                <a:latin typeface="Comic Sans MS" charset="0"/>
                <a:ea typeface="ＭＳ Ｐゴシック" charset="0"/>
                <a:cs typeface="ＭＳ Ｐゴシック" charset="0"/>
              </a:rPr>
              <a:t>register</a:t>
            </a:r>
          </a:p>
        </p:txBody>
      </p:sp>
      <p:sp>
        <p:nvSpPr>
          <p:cNvPr id="53260" name="Rectangle 18"/>
          <p:cNvSpPr>
            <a:spLocks noChangeArrowheads="1"/>
          </p:cNvSpPr>
          <p:nvPr/>
        </p:nvSpPr>
        <p:spPr bwMode="auto">
          <a:xfrm>
            <a:off x="4779430" y="4970991"/>
            <a:ext cx="841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defTabSz="457200">
              <a:lnSpc>
                <a:spcPts val="1700"/>
              </a:lnSpc>
              <a:tabLst>
                <a:tab pos="457200" algn="l"/>
                <a:tab pos="914400" algn="l"/>
                <a:tab pos="1371600" algn="l"/>
              </a:tabLst>
            </a:pPr>
            <a:r>
              <a:rPr lang="en-US" smtClean="0">
                <a:solidFill>
                  <a:srgbClr val="000000"/>
                </a:solidFill>
                <a:latin typeface="Comic Sans MS" charset="0"/>
                <a:ea typeface="ＭＳ Ｐゴシック" charset="0"/>
                <a:cs typeface="ＭＳ Ｐゴシック" charset="0"/>
              </a:rPr>
              <a:t>logic</a:t>
            </a:r>
          </a:p>
        </p:txBody>
      </p:sp>
      <p:sp>
        <p:nvSpPr>
          <p:cNvPr id="53261" name="Line 19"/>
          <p:cNvSpPr>
            <a:spLocks noChangeShapeType="1"/>
          </p:cNvSpPr>
          <p:nvPr/>
        </p:nvSpPr>
        <p:spPr bwMode="auto">
          <a:xfrm>
            <a:off x="4511143" y="1905529"/>
            <a:ext cx="1428750" cy="70326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457200"/>
            <a:endParaRPr lang="en-US" smtClean="0">
              <a:solidFill>
                <a:prstClr val="black"/>
              </a:solidFill>
              <a:latin typeface="Arial" charset="0"/>
              <a:ea typeface="ＭＳ Ｐゴシック" charset="0"/>
              <a:cs typeface="ＭＳ Ｐゴシック" charset="0"/>
            </a:endParaRPr>
          </a:p>
        </p:txBody>
      </p:sp>
      <p:sp>
        <p:nvSpPr>
          <p:cNvPr id="53262" name="Line 20"/>
          <p:cNvSpPr>
            <a:spLocks noChangeShapeType="1"/>
          </p:cNvSpPr>
          <p:nvPr/>
        </p:nvSpPr>
        <p:spPr bwMode="auto">
          <a:xfrm flipH="1">
            <a:off x="2445805" y="1894416"/>
            <a:ext cx="2052638" cy="68897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457200"/>
            <a:endParaRPr lang="en-US" smtClean="0">
              <a:solidFill>
                <a:prstClr val="black"/>
              </a:solidFill>
              <a:latin typeface="Arial" charset="0"/>
              <a:ea typeface="ＭＳ Ｐゴシック" charset="0"/>
              <a:cs typeface="ＭＳ Ｐゴシック" charset="0"/>
            </a:endParaRPr>
          </a:p>
        </p:txBody>
      </p:sp>
      <p:sp>
        <p:nvSpPr>
          <p:cNvPr id="53263" name="Line 21"/>
          <p:cNvSpPr>
            <a:spLocks noChangeShapeType="1"/>
          </p:cNvSpPr>
          <p:nvPr/>
        </p:nvSpPr>
        <p:spPr bwMode="auto">
          <a:xfrm flipH="1">
            <a:off x="2067980" y="2896129"/>
            <a:ext cx="252413" cy="77787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457200"/>
            <a:endParaRPr lang="en-US" smtClean="0">
              <a:solidFill>
                <a:prstClr val="black"/>
              </a:solidFill>
              <a:latin typeface="Arial" charset="0"/>
              <a:ea typeface="ＭＳ Ｐゴシック" charset="0"/>
              <a:cs typeface="ＭＳ Ｐゴシック" charset="0"/>
            </a:endParaRPr>
          </a:p>
        </p:txBody>
      </p:sp>
      <p:sp>
        <p:nvSpPr>
          <p:cNvPr id="53264" name="Line 22"/>
          <p:cNvSpPr>
            <a:spLocks noChangeShapeType="1"/>
          </p:cNvSpPr>
          <p:nvPr/>
        </p:nvSpPr>
        <p:spPr bwMode="auto">
          <a:xfrm>
            <a:off x="2320393" y="2870729"/>
            <a:ext cx="1100137" cy="84137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457200"/>
            <a:endParaRPr lang="en-US" smtClean="0">
              <a:solidFill>
                <a:prstClr val="black"/>
              </a:solidFill>
              <a:latin typeface="Arial" charset="0"/>
              <a:ea typeface="ＭＳ Ｐゴシック" charset="0"/>
              <a:cs typeface="ＭＳ Ｐゴシック" charset="0"/>
            </a:endParaRPr>
          </a:p>
        </p:txBody>
      </p:sp>
      <p:sp>
        <p:nvSpPr>
          <p:cNvPr id="53265" name="Line 23"/>
          <p:cNvSpPr>
            <a:spLocks noChangeShapeType="1"/>
          </p:cNvSpPr>
          <p:nvPr/>
        </p:nvSpPr>
        <p:spPr bwMode="auto">
          <a:xfrm flipH="1">
            <a:off x="978955" y="2859616"/>
            <a:ext cx="1354138" cy="70167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457200"/>
            <a:endParaRPr lang="en-US" smtClean="0">
              <a:solidFill>
                <a:prstClr val="black"/>
              </a:solidFill>
              <a:latin typeface="Arial" charset="0"/>
              <a:ea typeface="ＭＳ Ｐゴシック" charset="0"/>
              <a:cs typeface="ＭＳ Ｐゴシック" charset="0"/>
            </a:endParaRPr>
          </a:p>
        </p:txBody>
      </p:sp>
      <p:sp>
        <p:nvSpPr>
          <p:cNvPr id="53266" name="Line 24"/>
          <p:cNvSpPr>
            <a:spLocks noChangeShapeType="1"/>
          </p:cNvSpPr>
          <p:nvPr/>
        </p:nvSpPr>
        <p:spPr bwMode="auto">
          <a:xfrm>
            <a:off x="853543" y="4037541"/>
            <a:ext cx="2655887" cy="9398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457200"/>
            <a:endParaRPr lang="en-US" smtClean="0">
              <a:solidFill>
                <a:prstClr val="black"/>
              </a:solidFill>
              <a:latin typeface="Arial" charset="0"/>
              <a:ea typeface="ＭＳ Ｐゴシック" charset="0"/>
              <a:cs typeface="ＭＳ Ｐゴシック" charset="0"/>
            </a:endParaRPr>
          </a:p>
        </p:txBody>
      </p:sp>
      <p:sp>
        <p:nvSpPr>
          <p:cNvPr id="53267" name="Line 25"/>
          <p:cNvSpPr>
            <a:spLocks noChangeShapeType="1"/>
          </p:cNvSpPr>
          <p:nvPr/>
        </p:nvSpPr>
        <p:spPr bwMode="auto">
          <a:xfrm flipH="1">
            <a:off x="3547530" y="4075641"/>
            <a:ext cx="1603375" cy="89058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457200"/>
            <a:endParaRPr lang="en-US" smtClean="0">
              <a:solidFill>
                <a:prstClr val="black"/>
              </a:solidFill>
              <a:latin typeface="Arial" charset="0"/>
              <a:ea typeface="ＭＳ Ｐゴシック" charset="0"/>
              <a:cs typeface="ＭＳ Ｐゴシック" charset="0"/>
            </a:endParaRPr>
          </a:p>
        </p:txBody>
      </p:sp>
      <p:sp>
        <p:nvSpPr>
          <p:cNvPr id="53268" name="Line 26"/>
          <p:cNvSpPr>
            <a:spLocks noChangeShapeType="1"/>
          </p:cNvSpPr>
          <p:nvPr/>
        </p:nvSpPr>
        <p:spPr bwMode="auto">
          <a:xfrm flipH="1">
            <a:off x="5214405" y="2846916"/>
            <a:ext cx="776288" cy="77628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457200"/>
            <a:endParaRPr lang="en-US" smtClean="0">
              <a:solidFill>
                <a:prstClr val="black"/>
              </a:solidFill>
              <a:latin typeface="Arial" charset="0"/>
              <a:ea typeface="ＭＳ Ｐゴシック" charset="0"/>
              <a:cs typeface="ＭＳ Ｐゴシック" charset="0"/>
            </a:endParaRPr>
          </a:p>
        </p:txBody>
      </p:sp>
      <p:sp>
        <p:nvSpPr>
          <p:cNvPr id="53269" name="Line 27"/>
          <p:cNvSpPr>
            <a:spLocks noChangeShapeType="1"/>
          </p:cNvSpPr>
          <p:nvPr/>
        </p:nvSpPr>
        <p:spPr bwMode="auto">
          <a:xfrm>
            <a:off x="6014505" y="2846916"/>
            <a:ext cx="865188" cy="76358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457200"/>
            <a:endParaRPr lang="en-US" smtClean="0">
              <a:solidFill>
                <a:prstClr val="black"/>
              </a:solidFill>
              <a:latin typeface="Arial" charset="0"/>
              <a:ea typeface="ＭＳ Ｐゴシック" charset="0"/>
              <a:cs typeface="ＭＳ Ｐゴシック" charset="0"/>
            </a:endParaRPr>
          </a:p>
        </p:txBody>
      </p:sp>
      <p:sp>
        <p:nvSpPr>
          <p:cNvPr id="53270" name="Line 28"/>
          <p:cNvSpPr>
            <a:spLocks noChangeShapeType="1"/>
          </p:cNvSpPr>
          <p:nvPr/>
        </p:nvSpPr>
        <p:spPr bwMode="auto">
          <a:xfrm>
            <a:off x="3420530" y="3961341"/>
            <a:ext cx="1604963" cy="10287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457200"/>
            <a:endParaRPr lang="en-US" smtClean="0">
              <a:solidFill>
                <a:prstClr val="black"/>
              </a:solidFill>
              <a:latin typeface="Arial" charset="0"/>
              <a:ea typeface="ＭＳ Ｐゴシック" charset="0"/>
              <a:cs typeface="ＭＳ Ｐゴシック" charset="0"/>
            </a:endParaRPr>
          </a:p>
        </p:txBody>
      </p:sp>
      <p:sp>
        <p:nvSpPr>
          <p:cNvPr id="53271" name="Line 29"/>
          <p:cNvSpPr>
            <a:spLocks noChangeShapeType="1"/>
          </p:cNvSpPr>
          <p:nvPr/>
        </p:nvSpPr>
        <p:spPr bwMode="auto">
          <a:xfrm>
            <a:off x="2067980" y="3961341"/>
            <a:ext cx="2932113" cy="10414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457200"/>
            <a:endParaRPr lang="en-US" smtClean="0">
              <a:solidFill>
                <a:prstClr val="black"/>
              </a:solidFill>
              <a:latin typeface="Arial" charset="0"/>
              <a:ea typeface="ＭＳ Ｐゴシック" charset="0"/>
              <a:cs typeface="ＭＳ Ｐゴシック" charset="0"/>
            </a:endParaRPr>
          </a:p>
        </p:txBody>
      </p:sp>
      <p:sp>
        <p:nvSpPr>
          <p:cNvPr id="53272" name="Line 30"/>
          <p:cNvSpPr>
            <a:spLocks noChangeShapeType="1"/>
          </p:cNvSpPr>
          <p:nvPr/>
        </p:nvSpPr>
        <p:spPr bwMode="auto">
          <a:xfrm flipH="1">
            <a:off x="5076293" y="4075641"/>
            <a:ext cx="1790700" cy="9144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457200"/>
            <a:endParaRPr lang="en-US" smtClean="0">
              <a:solidFill>
                <a:prstClr val="black"/>
              </a:solidFill>
              <a:latin typeface="Arial" charset="0"/>
              <a:ea typeface="ＭＳ Ｐゴシック" charset="0"/>
              <a:cs typeface="ＭＳ Ｐゴシック" charset="0"/>
            </a:endParaRPr>
          </a:p>
        </p:txBody>
      </p:sp>
      <p:sp>
        <p:nvSpPr>
          <p:cNvPr id="53273" name="Rectangle 31"/>
          <p:cNvSpPr>
            <a:spLocks noChangeArrowheads="1"/>
          </p:cNvSpPr>
          <p:nvPr/>
        </p:nvSpPr>
        <p:spPr bwMode="auto">
          <a:xfrm>
            <a:off x="3401480" y="5723466"/>
            <a:ext cx="1854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algn="ctr" defTabSz="457200">
              <a:lnSpc>
                <a:spcPts val="1700"/>
              </a:lnSpc>
              <a:tabLst>
                <a:tab pos="457200" algn="l"/>
                <a:tab pos="914400" algn="l"/>
                <a:tab pos="1371600" algn="l"/>
              </a:tabLst>
            </a:pPr>
            <a:r>
              <a:rPr lang="en-US" smtClean="0">
                <a:solidFill>
                  <a:srgbClr val="000000"/>
                </a:solidFill>
                <a:latin typeface="Comic Sans MS" charset="0"/>
                <a:ea typeface="ＭＳ Ｐゴシック" charset="0"/>
                <a:cs typeface="ＭＳ Ｐゴシック" charset="0"/>
              </a:rPr>
              <a:t>switching</a:t>
            </a:r>
            <a:br>
              <a:rPr lang="en-US" smtClean="0">
                <a:solidFill>
                  <a:srgbClr val="000000"/>
                </a:solidFill>
                <a:latin typeface="Comic Sans MS" charset="0"/>
                <a:ea typeface="ＭＳ Ｐゴシック" charset="0"/>
                <a:cs typeface="ＭＳ Ｐゴシック" charset="0"/>
              </a:rPr>
            </a:br>
            <a:r>
              <a:rPr lang="en-US" smtClean="0">
                <a:solidFill>
                  <a:srgbClr val="000000"/>
                </a:solidFill>
                <a:latin typeface="Comic Sans MS" charset="0"/>
                <a:ea typeface="ＭＳ Ｐゴシック" charset="0"/>
                <a:cs typeface="ＭＳ Ｐゴシック" charset="0"/>
              </a:rPr>
              <a:t>networks</a:t>
            </a:r>
          </a:p>
        </p:txBody>
      </p:sp>
      <p:sp>
        <p:nvSpPr>
          <p:cNvPr id="53274" name="Line 32"/>
          <p:cNvSpPr>
            <a:spLocks noChangeShapeType="1"/>
          </p:cNvSpPr>
          <p:nvPr/>
        </p:nvSpPr>
        <p:spPr bwMode="auto">
          <a:xfrm flipH="1">
            <a:off x="4461930" y="5278966"/>
            <a:ext cx="563563" cy="4254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457200"/>
            <a:endParaRPr lang="en-US" smtClean="0">
              <a:solidFill>
                <a:prstClr val="black"/>
              </a:solidFill>
              <a:latin typeface="Arial" charset="0"/>
              <a:ea typeface="ＭＳ Ｐゴシック" charset="0"/>
              <a:cs typeface="ＭＳ Ｐゴシック" charset="0"/>
            </a:endParaRPr>
          </a:p>
        </p:txBody>
      </p:sp>
      <p:sp>
        <p:nvSpPr>
          <p:cNvPr id="53275" name="Line 33"/>
          <p:cNvSpPr>
            <a:spLocks noChangeShapeType="1"/>
          </p:cNvSpPr>
          <p:nvPr/>
        </p:nvSpPr>
        <p:spPr bwMode="auto">
          <a:xfrm>
            <a:off x="3547530" y="5266266"/>
            <a:ext cx="638175"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457200"/>
            <a:endParaRPr lang="en-US" smtClean="0">
              <a:solidFill>
                <a:prstClr val="black"/>
              </a:solidFill>
              <a:latin typeface="Arial" charset="0"/>
              <a:ea typeface="ＭＳ Ｐゴシック" charset="0"/>
              <a:cs typeface="ＭＳ Ｐゴシック" charset="0"/>
            </a:endParaRPr>
          </a:p>
        </p:txBody>
      </p:sp>
      <p:sp>
        <p:nvSpPr>
          <p:cNvPr id="53276" name="Rectangle 36"/>
          <p:cNvSpPr>
            <a:spLocks noGrp="1" noChangeArrowheads="1"/>
          </p:cNvSpPr>
          <p:nvPr>
            <p:ph type="title"/>
          </p:nvPr>
        </p:nvSpPr>
        <p:spPr/>
        <p:txBody>
          <a:bodyPr/>
          <a:lstStyle/>
          <a:p>
            <a:pPr eaLnBrk="1" hangingPunct="1"/>
            <a:r>
              <a:rPr lang="en-US" dirty="0">
                <a:solidFill>
                  <a:schemeClr val="accent1"/>
                </a:solidFill>
                <a:latin typeface="Calibri" charset="0"/>
                <a:ea typeface="ＭＳ Ｐゴシック" charset="0"/>
                <a:cs typeface="ＭＳ Ｐゴシック" charset="0"/>
              </a:rPr>
              <a:t>Design Hierarchy</a:t>
            </a:r>
          </a:p>
        </p:txBody>
      </p:sp>
      <p:sp>
        <p:nvSpPr>
          <p:cNvPr id="31" name="Date Placeholder 30"/>
          <p:cNvSpPr>
            <a:spLocks noGrp="1"/>
          </p:cNvSpPr>
          <p:nvPr>
            <p:ph type="dt" sz="half" idx="10"/>
          </p:nvPr>
        </p:nvSpPr>
        <p:spPr/>
        <p:txBody>
          <a:bodyPr/>
          <a:lstStyle/>
          <a:p>
            <a:r>
              <a:rPr lang="en-US" smtClean="0">
                <a:solidFill>
                  <a:prstClr val="black">
                    <a:tint val="75000"/>
                  </a:prstClr>
                </a:solidFill>
              </a:rPr>
              <a:t>7/17/2012</a:t>
            </a:r>
            <a:endParaRPr lang="en-US" dirty="0">
              <a:solidFill>
                <a:prstClr val="black">
                  <a:tint val="75000"/>
                </a:prstClr>
              </a:solidFill>
            </a:endParaRPr>
          </a:p>
        </p:txBody>
      </p:sp>
      <p:sp>
        <p:nvSpPr>
          <p:cNvPr id="32" name="Slide Number Placeholder 31"/>
          <p:cNvSpPr>
            <a:spLocks noGrp="1"/>
          </p:cNvSpPr>
          <p:nvPr>
            <p:ph type="sldNum" sz="quarter" idx="12"/>
          </p:nvPr>
        </p:nvSpPr>
        <p:spPr/>
        <p:txBody>
          <a:bodyPr/>
          <a:lstStyle/>
          <a:p>
            <a:fld id="{3CC63E4C-4642-794D-A2FD-70F6B81535F5}" type="slidenum">
              <a:rPr lang="en-US" smtClean="0">
                <a:solidFill>
                  <a:prstClr val="black">
                    <a:tint val="75000"/>
                  </a:prstClr>
                </a:solidFill>
              </a:rPr>
              <a:pPr/>
              <a:t>4</a:t>
            </a:fld>
            <a:endParaRPr lang="en-US" dirty="0">
              <a:solidFill>
                <a:prstClr val="black">
                  <a:tint val="75000"/>
                </a:prstClr>
              </a:solidFill>
            </a:endParaRPr>
          </a:p>
        </p:txBody>
      </p:sp>
      <p:sp>
        <p:nvSpPr>
          <p:cNvPr id="36" name="Footer Placeholder 35"/>
          <p:cNvSpPr>
            <a:spLocks noGrp="1"/>
          </p:cNvSpPr>
          <p:nvPr>
            <p:ph type="ftr" sz="quarter" idx="11"/>
          </p:nvPr>
        </p:nvSpPr>
        <p:spPr/>
        <p:txBody>
          <a:bodyPr/>
          <a:lstStyle/>
          <a:p>
            <a:r>
              <a:rPr lang="en-US" smtClean="0">
                <a:solidFill>
                  <a:prstClr val="black">
                    <a:tint val="75000"/>
                  </a:prstClr>
                </a:solidFill>
              </a:rPr>
              <a:t>Summer 2012 -- Lecture #17</a:t>
            </a:r>
            <a:endParaRPr lang="en-US" dirty="0">
              <a:solidFill>
                <a:prstClr val="black">
                  <a:tint val="75000"/>
                </a:prstClr>
              </a:solidFill>
            </a:endParaRPr>
          </a:p>
        </p:txBody>
      </p:sp>
      <p:sp>
        <p:nvSpPr>
          <p:cNvPr id="34" name="Rectangle 33"/>
          <p:cNvSpPr/>
          <p:nvPr/>
        </p:nvSpPr>
        <p:spPr>
          <a:xfrm>
            <a:off x="3657068" y="5638446"/>
            <a:ext cx="1371600" cy="604838"/>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a:solidFill>
                <a:prstClr val="white"/>
              </a:solidFill>
            </a:endParaRPr>
          </a:p>
        </p:txBody>
      </p:sp>
      <p:sp>
        <p:nvSpPr>
          <p:cNvPr id="45" name="Rectangle 33"/>
          <p:cNvSpPr/>
          <p:nvPr/>
        </p:nvSpPr>
        <p:spPr>
          <a:xfrm>
            <a:off x="4349217" y="4837641"/>
            <a:ext cx="1371600" cy="604838"/>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a:solidFill>
                <a:prstClr val="white"/>
              </a:solidFill>
            </a:endParaRPr>
          </a:p>
        </p:txBody>
      </p:sp>
    </p:spTree>
    <p:extLst>
      <p:ext uri="{BB962C8B-B14F-4D97-AF65-F5344CB8AC3E}">
        <p14:creationId xmlns:p14="http://schemas.microsoft.com/office/powerpoint/2010/main" val="2318995028"/>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1"/>
                </a:solidFill>
              </a:rPr>
              <a:t>Karnaugh</a:t>
            </a:r>
            <a:r>
              <a:rPr lang="en-US" dirty="0" smtClean="0">
                <a:solidFill>
                  <a:schemeClr val="accent1"/>
                </a:solidFill>
              </a:rPr>
              <a:t> Maps (Optional)</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normAutofit lnSpcReduction="10000"/>
          </a:bodyPr>
          <a:lstStyle/>
          <a:p>
            <a:r>
              <a:rPr lang="en-US" dirty="0" smtClean="0">
                <a:solidFill>
                  <a:srgbClr val="FF0000"/>
                </a:solidFill>
              </a:rPr>
              <a:t>Again, this is completely OPTIONAL material</a:t>
            </a:r>
          </a:p>
          <a:p>
            <a:pPr lvl="1"/>
            <a:r>
              <a:rPr lang="en-US" dirty="0" smtClean="0">
                <a:solidFill>
                  <a:srgbClr val="FF0000"/>
                </a:solidFill>
              </a:rPr>
              <a:t>Recommended you use .</a:t>
            </a:r>
            <a:r>
              <a:rPr lang="en-US" dirty="0" err="1" smtClean="0">
                <a:solidFill>
                  <a:srgbClr val="FF0000"/>
                </a:solidFill>
              </a:rPr>
              <a:t>pptx</a:t>
            </a:r>
            <a:r>
              <a:rPr lang="en-US" dirty="0" smtClean="0">
                <a:solidFill>
                  <a:srgbClr val="FF0000"/>
                </a:solidFill>
              </a:rPr>
              <a:t> to view animations</a:t>
            </a:r>
          </a:p>
          <a:p>
            <a:r>
              <a:rPr lang="en-US" dirty="0" err="1" smtClean="0"/>
              <a:t>Karnaugh</a:t>
            </a:r>
            <a:r>
              <a:rPr lang="en-US" dirty="0" smtClean="0"/>
              <a:t> Maps (K-maps) are an alternate way to simplify Boolean Algebra</a:t>
            </a:r>
          </a:p>
          <a:p>
            <a:pPr lvl="1"/>
            <a:r>
              <a:rPr lang="en-US" dirty="0" smtClean="0"/>
              <a:t>This technique is normally taught in CS150</a:t>
            </a:r>
          </a:p>
          <a:p>
            <a:pPr lvl="1"/>
            <a:r>
              <a:rPr lang="en-US" dirty="0" smtClean="0"/>
              <a:t>We will never ask you to use a K-map to solve a problem, but you may find it faster/easier if you choose to learn how to use it</a:t>
            </a:r>
          </a:p>
          <a:p>
            <a:r>
              <a:rPr lang="en-US" dirty="0" smtClean="0"/>
              <a:t>For more info, see: </a:t>
            </a:r>
            <a:r>
              <a:rPr lang="en-US" dirty="0" smtClean="0">
                <a:hlinkClick r:id="rId2"/>
              </a:rPr>
              <a:t>http://en.wikipedia.org/wiki/Karnaugh_map</a:t>
            </a:r>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40</a:t>
            </a:fld>
            <a:endParaRPr lang="en-US" dirty="0">
              <a:solidFill>
                <a:prstClr val="black">
                  <a:tint val="75000"/>
                </a:prstClr>
              </a:solidFill>
            </a:endParaRPr>
          </a:p>
        </p:txBody>
      </p:sp>
      <p:sp>
        <p:nvSpPr>
          <p:cNvPr id="7" name="矩形标注 6"/>
          <p:cNvSpPr/>
          <p:nvPr/>
        </p:nvSpPr>
        <p:spPr>
          <a:xfrm>
            <a:off x="7524328" y="0"/>
            <a:ext cx="1619672" cy="620688"/>
          </a:xfrm>
          <a:prstGeom prst="wedgeRectCallout">
            <a:avLst>
              <a:gd name="adj1" fmla="val -41043"/>
              <a:gd name="adj2" fmla="val 9777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800" dirty="0" smtClean="0">
                <a:solidFill>
                  <a:srgbClr val="FF0000"/>
                </a:solidFill>
                <a:latin typeface="黑体" pitchFamily="49" charset="-122"/>
                <a:ea typeface="黑体" pitchFamily="49" charset="-122"/>
              </a:rPr>
              <a:t>必须会！</a:t>
            </a:r>
            <a:endParaRPr lang="zh-CN" altLang="en-US" sz="2800" dirty="0">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30793753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Underlying Idea</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lstStyle/>
          <a:p>
            <a:r>
              <a:rPr lang="en-US" dirty="0" smtClean="0"/>
              <a:t>Using Sum of Products, “neighboring” input combinations simplify</a:t>
            </a:r>
          </a:p>
          <a:p>
            <a:pPr lvl="1"/>
            <a:r>
              <a:rPr lang="en-US" dirty="0" smtClean="0"/>
              <a:t>“Neighboring”:  inputs that differ by a single signal</a:t>
            </a:r>
          </a:p>
          <a:p>
            <a:pPr lvl="1"/>
            <a:r>
              <a:rPr lang="en-US" dirty="0" smtClean="0"/>
              <a:t>e.g.  </a:t>
            </a:r>
            <a:r>
              <a:rPr lang="en-US" dirty="0" err="1" smtClean="0"/>
              <a:t>ab</a:t>
            </a:r>
            <a:r>
              <a:rPr lang="en-US" dirty="0" smtClean="0"/>
              <a:t> + </a:t>
            </a:r>
            <a:r>
              <a:rPr lang="en-US" dirty="0" err="1" smtClean="0"/>
              <a:t>a’b</a:t>
            </a:r>
            <a:r>
              <a:rPr lang="en-US" dirty="0" smtClean="0"/>
              <a:t> = b,  </a:t>
            </a:r>
            <a:r>
              <a:rPr lang="en-US" dirty="0" err="1" smtClean="0"/>
              <a:t>a’bc</a:t>
            </a:r>
            <a:r>
              <a:rPr lang="en-US" dirty="0" smtClean="0"/>
              <a:t> + </a:t>
            </a:r>
            <a:r>
              <a:rPr lang="en-US" dirty="0" err="1" smtClean="0"/>
              <a:t>a’bc</a:t>
            </a:r>
            <a:r>
              <a:rPr lang="en-US" dirty="0" smtClean="0"/>
              <a:t>’ =</a:t>
            </a:r>
            <a:r>
              <a:rPr lang="en-US" dirty="0" smtClean="0">
                <a:latin typeface="Symbol" pitchFamily="18" charset="2"/>
              </a:rPr>
              <a:t> </a:t>
            </a:r>
            <a:r>
              <a:rPr lang="en-US" dirty="0" err="1" smtClean="0"/>
              <a:t>a’b</a:t>
            </a:r>
            <a:r>
              <a:rPr lang="en-US" dirty="0" smtClean="0"/>
              <a:t>,  etc.</a:t>
            </a:r>
          </a:p>
          <a:p>
            <a:pPr lvl="1"/>
            <a:r>
              <a:rPr lang="en-US" b="1" dirty="0" smtClean="0"/>
              <a:t>Recall:</a:t>
            </a:r>
            <a:r>
              <a:rPr lang="en-US" dirty="0" smtClean="0"/>
              <a:t>  Each product only appears where there is a 1 in the output column</a:t>
            </a:r>
          </a:p>
          <a:p>
            <a:r>
              <a:rPr lang="en-US" b="1" dirty="0" smtClean="0"/>
              <a:t>Idea:</a:t>
            </a:r>
            <a:r>
              <a:rPr lang="en-US" dirty="0" smtClean="0"/>
              <a:t>  Let’s write out our Truth Table such that the neighbors become apparent!</a:t>
            </a:r>
          </a:p>
          <a:p>
            <a:pPr lvl="1"/>
            <a:r>
              <a:rPr lang="en-US" dirty="0" smtClean="0"/>
              <a:t>Need a </a:t>
            </a:r>
            <a:r>
              <a:rPr lang="en-US" dirty="0" err="1" smtClean="0"/>
              <a:t>Karnaugh</a:t>
            </a:r>
            <a:r>
              <a:rPr lang="en-US" dirty="0" smtClean="0"/>
              <a:t> map for </a:t>
            </a:r>
            <a:r>
              <a:rPr lang="en-US" i="1" dirty="0" smtClean="0"/>
              <a:t>EACH</a:t>
            </a:r>
            <a:r>
              <a:rPr lang="en-US" dirty="0" smtClean="0"/>
              <a:t> output</a:t>
            </a:r>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41</a:t>
            </a:fld>
            <a:endParaRPr lang="en-US" dirty="0">
              <a:solidFill>
                <a:prstClr val="black">
                  <a:tint val="75000"/>
                </a:prstClr>
              </a:solidFill>
            </a:endParaRPr>
          </a:p>
        </p:txBody>
      </p:sp>
    </p:spTree>
    <p:extLst>
      <p:ext uri="{BB962C8B-B14F-4D97-AF65-F5344CB8AC3E}">
        <p14:creationId xmlns:p14="http://schemas.microsoft.com/office/powerpoint/2010/main" val="20890070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Reorganizing the Truth Table</a:t>
            </a:r>
            <a:endParaRPr lang="en-US" dirty="0">
              <a:solidFill>
                <a:schemeClr val="accent1"/>
              </a:solidFill>
            </a:endParaRPr>
          </a:p>
        </p:txBody>
      </p:sp>
      <p:sp>
        <p:nvSpPr>
          <p:cNvPr id="3" name="Content Placeholder 2"/>
          <p:cNvSpPr>
            <a:spLocks noGrp="1"/>
          </p:cNvSpPr>
          <p:nvPr>
            <p:ph idx="1"/>
          </p:nvPr>
        </p:nvSpPr>
        <p:spPr/>
        <p:txBody>
          <a:bodyPr/>
          <a:lstStyle/>
          <a:p>
            <a:pPr>
              <a:lnSpc>
                <a:spcPct val="90000"/>
              </a:lnSpc>
            </a:pPr>
            <a:r>
              <a:rPr lang="en-US" dirty="0" smtClean="0"/>
              <a:t>Split inputs into 2 </a:t>
            </a:r>
            <a:r>
              <a:rPr lang="en-US" i="1" dirty="0" smtClean="0"/>
              <a:t>evenly-sized</a:t>
            </a:r>
            <a:r>
              <a:rPr lang="en-US" dirty="0" smtClean="0"/>
              <a:t> groups</a:t>
            </a:r>
          </a:p>
          <a:p>
            <a:pPr lvl="1">
              <a:lnSpc>
                <a:spcPct val="90000"/>
              </a:lnSpc>
            </a:pPr>
            <a:r>
              <a:rPr lang="en-US" dirty="0" smtClean="0"/>
              <a:t>One group will have an extra if an odd # of inputs</a:t>
            </a:r>
          </a:p>
          <a:p>
            <a:pPr>
              <a:lnSpc>
                <a:spcPct val="90000"/>
              </a:lnSpc>
            </a:pPr>
            <a:r>
              <a:rPr lang="en-US" dirty="0" smtClean="0"/>
              <a:t>Write out all combinations of one group horizontally and all combinations of the other group vertically</a:t>
            </a:r>
          </a:p>
          <a:p>
            <a:pPr lvl="1">
              <a:lnSpc>
                <a:spcPct val="90000"/>
              </a:lnSpc>
            </a:pPr>
            <a:r>
              <a:rPr lang="en-US" dirty="0" smtClean="0"/>
              <a:t>Group of n inputs </a:t>
            </a:r>
            <a:r>
              <a:rPr lang="en-US" dirty="0"/>
              <a:t>→</a:t>
            </a:r>
            <a:r>
              <a:rPr lang="en-US" dirty="0" smtClean="0"/>
              <a:t> 2</a:t>
            </a:r>
            <a:r>
              <a:rPr lang="en-US" baseline="30000" dirty="0" smtClean="0"/>
              <a:t>n</a:t>
            </a:r>
            <a:r>
              <a:rPr lang="en-US" dirty="0" smtClean="0"/>
              <a:t> combinations</a:t>
            </a:r>
          </a:p>
          <a:p>
            <a:pPr lvl="1">
              <a:lnSpc>
                <a:spcPct val="90000"/>
              </a:lnSpc>
            </a:pPr>
            <a:r>
              <a:rPr lang="en-US" dirty="0" smtClean="0">
                <a:solidFill>
                  <a:srgbClr val="FF0000"/>
                </a:solidFill>
              </a:rPr>
              <a:t>Successive combinations change only 1 input</a:t>
            </a:r>
          </a:p>
          <a:p>
            <a:pPr marL="0" indent="0">
              <a:lnSpc>
                <a:spcPct val="90000"/>
              </a:lnSpc>
              <a:spcBef>
                <a:spcPts val="1800"/>
              </a:spcBef>
              <a:buNone/>
            </a:pPr>
            <a:r>
              <a:rPr lang="en-US" sz="2400" b="1" dirty="0" smtClean="0"/>
              <a:t>2 Inputs:			3 Inputs:</a:t>
            </a:r>
            <a:endParaRPr lang="en-US" sz="2400" b="1"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42</a:t>
            </a:fld>
            <a:endParaRPr lang="en-US" dirty="0">
              <a:solidFill>
                <a:prstClr val="black">
                  <a:tint val="75000"/>
                </a:prst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747139922"/>
              </p:ext>
            </p:extLst>
          </p:nvPr>
        </p:nvGraphicFramePr>
        <p:xfrm>
          <a:off x="5664148" y="5306993"/>
          <a:ext cx="2743200" cy="1112520"/>
        </p:xfrm>
        <a:graphic>
          <a:graphicData uri="http://schemas.openxmlformats.org/drawingml/2006/table">
            <a:tbl>
              <a:tblPr firstRow="1" bandRow="1">
                <a:tableStyleId>{5940675A-B579-460E-94D1-54222C63F5DA}</a:tableStyleId>
              </a:tblPr>
              <a:tblGrid>
                <a:gridCol w="548640"/>
                <a:gridCol w="548640"/>
                <a:gridCol w="548640"/>
                <a:gridCol w="548640"/>
                <a:gridCol w="548640"/>
              </a:tblGrid>
              <a:tr h="370840">
                <a:tc>
                  <a:txBody>
                    <a:bodyPr/>
                    <a:lstStyle/>
                    <a:p>
                      <a:pPr algn="ct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00</a:t>
                      </a:r>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01</a:t>
                      </a:r>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11</a:t>
                      </a:r>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10</a:t>
                      </a:r>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0</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a:p>
                  </a:txBody>
                  <a:tcPr>
                    <a:lnT w="12700" cap="flat" cmpd="sng" algn="ctr">
                      <a:solidFill>
                        <a:schemeClr val="tx1"/>
                      </a:solidFill>
                      <a:prstDash val="solid"/>
                      <a:round/>
                      <a:headEnd type="none" w="med" len="med"/>
                      <a:tailEnd type="none" w="med" len="med"/>
                    </a:lnT>
                  </a:tcPr>
                </a:tc>
              </a:tr>
              <a:tr h="370840">
                <a:tc>
                  <a:txBody>
                    <a:bodyPr/>
                    <a:lstStyle/>
                    <a:p>
                      <a:pPr algn="ctr"/>
                      <a:r>
                        <a:rPr lang="en-US" dirty="0" smtClean="0"/>
                        <a:t>1</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68332741"/>
              </p:ext>
            </p:extLst>
          </p:nvPr>
        </p:nvGraphicFramePr>
        <p:xfrm>
          <a:off x="1770856" y="5356744"/>
          <a:ext cx="1645920" cy="1112520"/>
        </p:xfrm>
        <a:graphic>
          <a:graphicData uri="http://schemas.openxmlformats.org/drawingml/2006/table">
            <a:tbl>
              <a:tblPr firstRow="1" bandRow="1">
                <a:tableStyleId>{5940675A-B579-460E-94D1-54222C63F5DA}</a:tableStyleId>
              </a:tblPr>
              <a:tblGrid>
                <a:gridCol w="548640"/>
                <a:gridCol w="548640"/>
                <a:gridCol w="548640"/>
              </a:tblGrid>
              <a:tr h="370840">
                <a:tc>
                  <a:txBody>
                    <a:bodyPr/>
                    <a:lstStyle/>
                    <a:p>
                      <a:pPr algn="ct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0</a:t>
                      </a:r>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0</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r>
              <a:tr h="370840">
                <a:tc>
                  <a:txBody>
                    <a:bodyPr/>
                    <a:lstStyle/>
                    <a:p>
                      <a:pPr algn="ctr"/>
                      <a:r>
                        <a:rPr lang="en-US" dirty="0" smtClean="0"/>
                        <a:t>1</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tcPr>
                </a:tc>
                <a:tc>
                  <a:txBody>
                    <a:bodyPr/>
                    <a:lstStyle/>
                    <a:p>
                      <a:pPr algn="ctr"/>
                      <a:endParaRPr lang="en-US" dirty="0"/>
                    </a:p>
                  </a:txBody>
                  <a:tcPr/>
                </a:tc>
              </a:tr>
            </a:tbl>
          </a:graphicData>
        </a:graphic>
      </p:graphicFrame>
      <p:grpSp>
        <p:nvGrpSpPr>
          <p:cNvPr id="9" name="Group 15"/>
          <p:cNvGrpSpPr/>
          <p:nvPr/>
        </p:nvGrpSpPr>
        <p:grpSpPr>
          <a:xfrm>
            <a:off x="1752375" y="5162354"/>
            <a:ext cx="606796" cy="601504"/>
            <a:chOff x="1763949" y="4838263"/>
            <a:chExt cx="606796" cy="601504"/>
          </a:xfrm>
        </p:grpSpPr>
        <p:cxnSp>
          <p:nvCxnSpPr>
            <p:cNvPr id="10" name="Straight Connector 9"/>
            <p:cNvCxnSpPr/>
            <p:nvPr/>
          </p:nvCxnSpPr>
          <p:spPr>
            <a:xfrm>
              <a:off x="2052919" y="5124225"/>
              <a:ext cx="27432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63949" y="5070435"/>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12" name="TextBox 11"/>
            <p:cNvSpPr txBox="1"/>
            <p:nvPr/>
          </p:nvSpPr>
          <p:spPr>
            <a:xfrm>
              <a:off x="2061045" y="4838263"/>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grpSp>
      <p:grpSp>
        <p:nvGrpSpPr>
          <p:cNvPr id="16" name="Group 16"/>
          <p:cNvGrpSpPr/>
          <p:nvPr/>
        </p:nvGrpSpPr>
        <p:grpSpPr>
          <a:xfrm>
            <a:off x="5664430" y="5078393"/>
            <a:ext cx="712956" cy="617666"/>
            <a:chOff x="5664430" y="4800600"/>
            <a:chExt cx="712956" cy="617666"/>
          </a:xfrm>
        </p:grpSpPr>
        <p:cxnSp>
          <p:nvCxnSpPr>
            <p:cNvPr id="13" name="Straight Connector 12"/>
            <p:cNvCxnSpPr/>
            <p:nvPr/>
          </p:nvCxnSpPr>
          <p:spPr>
            <a:xfrm>
              <a:off x="5934636" y="5120640"/>
              <a:ext cx="27432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34636" y="4800600"/>
              <a:ext cx="442750" cy="369332"/>
            </a:xfrm>
            <a:prstGeom prst="rect">
              <a:avLst/>
            </a:prstGeom>
            <a:noFill/>
          </p:spPr>
          <p:txBody>
            <a:bodyPr wrap="none" rtlCol="0">
              <a:spAutoFit/>
            </a:bodyPr>
            <a:lstStyle/>
            <a:p>
              <a:pPr defTabSz="457200"/>
              <a:r>
                <a:rPr lang="en-US" dirty="0" smtClean="0">
                  <a:solidFill>
                    <a:prstClr val="black"/>
                  </a:solidFill>
                </a:rPr>
                <a:t>AB</a:t>
              </a:r>
              <a:endParaRPr lang="en-US" dirty="0">
                <a:solidFill>
                  <a:prstClr val="black"/>
                </a:solidFill>
              </a:endParaRPr>
            </a:p>
          </p:txBody>
        </p:sp>
        <p:sp>
          <p:nvSpPr>
            <p:cNvPr id="15" name="TextBox 14"/>
            <p:cNvSpPr txBox="1"/>
            <p:nvPr/>
          </p:nvSpPr>
          <p:spPr>
            <a:xfrm>
              <a:off x="5664430" y="5048934"/>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grpSp>
      <p:grpSp>
        <p:nvGrpSpPr>
          <p:cNvPr id="17" name="Group 25"/>
          <p:cNvGrpSpPr/>
          <p:nvPr/>
        </p:nvGrpSpPr>
        <p:grpSpPr>
          <a:xfrm>
            <a:off x="6866965" y="4977104"/>
            <a:ext cx="1452282" cy="649929"/>
            <a:chOff x="6866965" y="4699311"/>
            <a:chExt cx="1452282" cy="649929"/>
          </a:xfrm>
        </p:grpSpPr>
        <p:sp>
          <p:nvSpPr>
            <p:cNvPr id="18" name="Rectangle 17"/>
            <p:cNvSpPr/>
            <p:nvPr/>
          </p:nvSpPr>
          <p:spPr>
            <a:xfrm>
              <a:off x="6866965" y="5074920"/>
              <a:ext cx="1452282" cy="274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20" name="Straight Arrow Connector 19"/>
            <p:cNvCxnSpPr/>
            <p:nvPr/>
          </p:nvCxnSpPr>
          <p:spPr>
            <a:xfrm>
              <a:off x="7377953" y="4706471"/>
              <a:ext cx="152400" cy="31645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377953" y="4699311"/>
              <a:ext cx="649941" cy="31645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047323" y="4706471"/>
              <a:ext cx="342205" cy="32272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87234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K-map:  Majority Circuit (1/2)</a:t>
            </a:r>
            <a:endParaRPr lang="en-US" dirty="0">
              <a:solidFill>
                <a:schemeClr val="accent1"/>
              </a:solidFill>
            </a:endParaRPr>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43</a:t>
            </a:fld>
            <a:endParaRPr lang="en-US" dirty="0">
              <a:solidFill>
                <a:prstClr val="black">
                  <a:tint val="75000"/>
                </a:prstClr>
              </a:solidFill>
            </a:endParaRPr>
          </a:p>
        </p:txBody>
      </p:sp>
      <p:graphicFrame>
        <p:nvGraphicFramePr>
          <p:cNvPr id="7" name="Content Placeholder 9"/>
          <p:cNvGraphicFramePr>
            <a:graphicFrameLocks/>
          </p:cNvGraphicFramePr>
          <p:nvPr>
            <p:extLst>
              <p:ext uri="{D42A27DB-BD31-4B8C-83A1-F6EECF244321}">
                <p14:modId xmlns:p14="http://schemas.microsoft.com/office/powerpoint/2010/main" val="880467647"/>
              </p:ext>
            </p:extLst>
          </p:nvPr>
        </p:nvGraphicFramePr>
        <p:xfrm>
          <a:off x="457200" y="2246979"/>
          <a:ext cx="2926080" cy="3291840"/>
        </p:xfrm>
        <a:graphic>
          <a:graphicData uri="http://schemas.openxmlformats.org/drawingml/2006/table">
            <a:tbl>
              <a:tblPr firstRow="1" bandRow="1">
                <a:tableStyleId>{2D5ABB26-0587-4C30-8999-92F81FD0307C}</a:tableStyleId>
              </a:tblPr>
              <a:tblGrid>
                <a:gridCol w="731520"/>
                <a:gridCol w="731520"/>
                <a:gridCol w="731520"/>
                <a:gridCol w="731520"/>
              </a:tblGrid>
              <a:tr h="365760">
                <a:tc>
                  <a:txBody>
                    <a:bodyPr/>
                    <a:lstStyle/>
                    <a:p>
                      <a:pPr algn="ctr"/>
                      <a:r>
                        <a:rPr lang="en-US" sz="2400" b="1" dirty="0" smtClean="0"/>
                        <a:t>a</a:t>
                      </a:r>
                      <a:endParaRPr lang="en-US" sz="2400" b="1" dirty="0"/>
                    </a:p>
                  </a:txBody>
                  <a:tcPr marL="0" marR="0" marT="0" marB="0">
                    <a:lnB w="38100" cap="flat" cmpd="sng" algn="ctr">
                      <a:solidFill>
                        <a:schemeClr val="tx1"/>
                      </a:solidFill>
                      <a:prstDash val="solid"/>
                      <a:round/>
                      <a:headEnd type="none" w="med" len="med"/>
                      <a:tailEnd type="none" w="med" len="med"/>
                    </a:lnB>
                  </a:tcPr>
                </a:tc>
                <a:tc>
                  <a:txBody>
                    <a:bodyPr/>
                    <a:lstStyle/>
                    <a:p>
                      <a:pPr algn="ctr"/>
                      <a:r>
                        <a:rPr lang="en-US" sz="2400" b="1" dirty="0" smtClean="0"/>
                        <a:t>b</a:t>
                      </a:r>
                      <a:endParaRPr lang="en-US" sz="2400" b="1" dirty="0"/>
                    </a:p>
                  </a:txBody>
                  <a:tcPr marL="0" marR="0" marT="0" marB="0">
                    <a:lnB w="38100" cap="flat" cmpd="sng" algn="ctr">
                      <a:solidFill>
                        <a:schemeClr val="tx1"/>
                      </a:solidFill>
                      <a:prstDash val="solid"/>
                      <a:round/>
                      <a:headEnd type="none" w="med" len="med"/>
                      <a:tailEnd type="none" w="med" len="med"/>
                    </a:lnB>
                  </a:tcPr>
                </a:tc>
                <a:tc>
                  <a:txBody>
                    <a:bodyPr/>
                    <a:lstStyle/>
                    <a:p>
                      <a:pPr algn="ctr"/>
                      <a:r>
                        <a:rPr lang="en-US" sz="2400" b="1" dirty="0" smtClean="0"/>
                        <a:t>c</a:t>
                      </a:r>
                      <a:endParaRPr lang="en-US" sz="2400" b="1" dirty="0"/>
                    </a:p>
                  </a:txBody>
                  <a:tcPr marL="0" marR="0" marT="0" marB="0">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lang="en-US" sz="2400" b="1" dirty="0" smtClean="0"/>
                        <a:t>y</a:t>
                      </a:r>
                      <a:endParaRPr lang="en-US" sz="2400" b="1" dirty="0"/>
                    </a:p>
                  </a:txBody>
                  <a:tcPr marL="0" marR="0" marT="0" marB="0">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r>
              <a:tr h="365760">
                <a:tc>
                  <a:txBody>
                    <a:bodyPr/>
                    <a:lstStyle/>
                    <a:p>
                      <a:pPr algn="ctr"/>
                      <a:r>
                        <a:rPr lang="en-US" sz="2400" dirty="0" smtClean="0"/>
                        <a:t>0</a:t>
                      </a:r>
                      <a:endParaRPr lang="en-US" sz="2400" dirty="0"/>
                    </a:p>
                  </a:txBody>
                  <a:tcPr marL="0" marR="0" marT="0" marB="0">
                    <a:lnT w="38100" cap="flat" cmpd="sng" algn="ctr">
                      <a:solidFill>
                        <a:schemeClr val="tx1"/>
                      </a:solidFill>
                      <a:prstDash val="solid"/>
                      <a:round/>
                      <a:headEnd type="none" w="med" len="med"/>
                      <a:tailEnd type="none" w="med" len="med"/>
                    </a:lnT>
                  </a:tcPr>
                </a:tc>
                <a:tc>
                  <a:txBody>
                    <a:bodyPr/>
                    <a:lstStyle/>
                    <a:p>
                      <a:pPr algn="ctr"/>
                      <a:r>
                        <a:rPr lang="en-US" sz="2400" dirty="0" smtClean="0"/>
                        <a:t>0</a:t>
                      </a:r>
                      <a:endParaRPr lang="en-US" sz="2400" dirty="0"/>
                    </a:p>
                  </a:txBody>
                  <a:tcPr marL="0" marR="0" marT="0" marB="0">
                    <a:lnT w="38100" cap="flat" cmpd="sng" algn="ctr">
                      <a:solidFill>
                        <a:schemeClr val="tx1"/>
                      </a:solidFill>
                      <a:prstDash val="solid"/>
                      <a:round/>
                      <a:headEnd type="none" w="med" len="med"/>
                      <a:tailEnd type="none" w="med" len="med"/>
                    </a:lnT>
                  </a:tcPr>
                </a:tc>
                <a:tc>
                  <a:txBody>
                    <a:bodyPr/>
                    <a:lstStyle/>
                    <a:p>
                      <a:pPr algn="ctr"/>
                      <a:r>
                        <a:rPr lang="en-US" sz="2400" dirty="0" smtClean="0"/>
                        <a:t>0</a:t>
                      </a:r>
                      <a:endParaRPr lang="en-US" sz="2400" dirty="0"/>
                    </a:p>
                  </a:txBody>
                  <a:tcPr marL="0" marR="0" marT="0" marB="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lang="en-US" sz="2400" dirty="0" smtClean="0"/>
                        <a:t>0</a:t>
                      </a:r>
                      <a:endParaRPr lang="en-US" sz="2400" dirty="0"/>
                    </a:p>
                  </a:txBody>
                  <a:tcPr marL="0" marR="0" marT="0" marB="0">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r>
              <a:tr h="365760">
                <a:tc>
                  <a:txBody>
                    <a:bodyPr/>
                    <a:lstStyle/>
                    <a:p>
                      <a:pPr algn="ctr"/>
                      <a:r>
                        <a:rPr lang="en-US" sz="2400" dirty="0" smtClean="0"/>
                        <a:t>0</a:t>
                      </a:r>
                      <a:endParaRPr lang="en-US" sz="2400" dirty="0"/>
                    </a:p>
                  </a:txBody>
                  <a:tcPr marL="0" marR="0" marT="0" marB="0"/>
                </a:tc>
                <a:tc>
                  <a:txBody>
                    <a:bodyPr/>
                    <a:lstStyle/>
                    <a:p>
                      <a:pPr algn="ctr"/>
                      <a:r>
                        <a:rPr lang="en-US" sz="2400" dirty="0" smtClean="0"/>
                        <a:t>0</a:t>
                      </a:r>
                      <a:endParaRPr lang="en-US" sz="2400" dirty="0"/>
                    </a:p>
                  </a:txBody>
                  <a:tcPr marL="0" marR="0" marT="0" marB="0"/>
                </a:tc>
                <a:tc>
                  <a:txBody>
                    <a:bodyPr/>
                    <a:lstStyle/>
                    <a:p>
                      <a:pPr algn="ctr"/>
                      <a:r>
                        <a:rPr lang="en-US" sz="2400" dirty="0" smtClean="0"/>
                        <a:t>1</a:t>
                      </a:r>
                      <a:endParaRPr lang="en-US" sz="2400" dirty="0"/>
                    </a:p>
                  </a:txBody>
                  <a:tcPr marL="0" marR="0" marT="0" marB="0">
                    <a:lnR w="38100" cap="flat" cmpd="sng" algn="ctr">
                      <a:solidFill>
                        <a:schemeClr val="tx1"/>
                      </a:solidFill>
                      <a:prstDash val="solid"/>
                      <a:round/>
                      <a:headEnd type="none" w="med" len="med"/>
                      <a:tailEnd type="none" w="med" len="med"/>
                    </a:lnR>
                  </a:tcPr>
                </a:tc>
                <a:tc>
                  <a:txBody>
                    <a:bodyPr/>
                    <a:lstStyle/>
                    <a:p>
                      <a:pPr algn="ctr"/>
                      <a:r>
                        <a:rPr lang="en-US" sz="2400" dirty="0" smtClean="0"/>
                        <a:t>0</a:t>
                      </a:r>
                      <a:endParaRPr lang="en-US" sz="2400" dirty="0"/>
                    </a:p>
                  </a:txBody>
                  <a:tcPr marL="0" marR="0" marT="0" marB="0">
                    <a:lnL w="38100" cap="flat" cmpd="sng" algn="ctr">
                      <a:solidFill>
                        <a:schemeClr val="tx1"/>
                      </a:solidFill>
                      <a:prstDash val="solid"/>
                      <a:round/>
                      <a:headEnd type="none" w="med" len="med"/>
                      <a:tailEnd type="none" w="med" len="med"/>
                    </a:lnL>
                  </a:tcPr>
                </a:tc>
              </a:tr>
              <a:tr h="365760">
                <a:tc>
                  <a:txBody>
                    <a:bodyPr/>
                    <a:lstStyle/>
                    <a:p>
                      <a:pPr algn="ctr"/>
                      <a:r>
                        <a:rPr lang="en-US" sz="2400" dirty="0" smtClean="0"/>
                        <a:t>0</a:t>
                      </a:r>
                      <a:endParaRPr lang="en-US" sz="2400" dirty="0"/>
                    </a:p>
                  </a:txBody>
                  <a:tcPr marL="0" marR="0" marT="0" marB="0">
                    <a:lnB w="12700" cap="flat" cmpd="sng" algn="ctr">
                      <a:noFill/>
                      <a:prstDash val="solid"/>
                      <a:round/>
                      <a:headEnd type="none" w="med" len="med"/>
                      <a:tailEnd type="none" w="med" len="med"/>
                    </a:lnB>
                  </a:tcPr>
                </a:tc>
                <a:tc>
                  <a:txBody>
                    <a:bodyPr/>
                    <a:lstStyle/>
                    <a:p>
                      <a:pPr algn="ctr"/>
                      <a:r>
                        <a:rPr lang="en-US" sz="2400" dirty="0" smtClean="0"/>
                        <a:t>1</a:t>
                      </a:r>
                      <a:endParaRPr lang="en-US" sz="2400" dirty="0"/>
                    </a:p>
                  </a:txBody>
                  <a:tcPr marL="0" marR="0" marT="0" marB="0">
                    <a:lnB w="12700" cap="flat" cmpd="sng" algn="ctr">
                      <a:noFill/>
                      <a:prstDash val="solid"/>
                      <a:round/>
                      <a:headEnd type="none" w="med" len="med"/>
                      <a:tailEnd type="none" w="med" len="med"/>
                    </a:lnB>
                  </a:tcPr>
                </a:tc>
                <a:tc>
                  <a:txBody>
                    <a:bodyPr/>
                    <a:lstStyle/>
                    <a:p>
                      <a:pPr algn="ctr"/>
                      <a:r>
                        <a:rPr lang="en-US" sz="2400" dirty="0" smtClean="0"/>
                        <a:t>0</a:t>
                      </a:r>
                      <a:endParaRPr lang="en-US" sz="2400" dirty="0"/>
                    </a:p>
                  </a:txBody>
                  <a:tcPr marL="0" marR="0" marT="0" marB="0">
                    <a:lnR w="381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400" dirty="0" smtClean="0"/>
                        <a:t>0</a:t>
                      </a:r>
                      <a:endParaRPr lang="en-US" sz="2400" dirty="0"/>
                    </a:p>
                  </a:txBody>
                  <a:tcPr marL="0" marR="0" marT="0" marB="0">
                    <a:lnL w="38100" cap="flat" cmpd="sng" algn="ctr">
                      <a:solidFill>
                        <a:schemeClr val="tx1"/>
                      </a:solidFill>
                      <a:prstDash val="solid"/>
                      <a:round/>
                      <a:headEnd type="none" w="med" len="med"/>
                      <a:tailEnd type="none" w="med" len="med"/>
                    </a:lnL>
                    <a:lnB w="12700" cap="flat" cmpd="sng" algn="ctr">
                      <a:noFill/>
                      <a:prstDash val="solid"/>
                      <a:round/>
                      <a:headEnd type="none" w="med" len="med"/>
                      <a:tailEnd type="none" w="med" len="med"/>
                    </a:lnB>
                  </a:tcPr>
                </a:tc>
              </a:tr>
              <a:tr h="365760">
                <a:tc>
                  <a:txBody>
                    <a:bodyPr/>
                    <a:lstStyle/>
                    <a:p>
                      <a:pPr algn="ctr"/>
                      <a:r>
                        <a:rPr lang="en-US" sz="2400" dirty="0" smtClean="0"/>
                        <a:t>0</a:t>
                      </a:r>
                      <a:endParaRPr lang="en-US" sz="2400" dirty="0"/>
                    </a:p>
                  </a:txBody>
                  <a:tcPr marL="0" marR="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1</a:t>
                      </a:r>
                      <a:endParaRPr lang="en-US" sz="2400" dirty="0"/>
                    </a:p>
                  </a:txBody>
                  <a:tcPr marL="0" marR="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1</a:t>
                      </a:r>
                      <a:endParaRPr lang="en-US" sz="2400" dirty="0"/>
                    </a:p>
                  </a:txBody>
                  <a:tcPr marL="0" marR="0" marT="0" marB="0">
                    <a:lnL>
                      <a:noFill/>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solidFill>
                            <a:schemeClr val="tx1"/>
                          </a:solidFill>
                        </a:rPr>
                        <a:t>1</a:t>
                      </a:r>
                      <a:endParaRPr lang="en-US" sz="2400" dirty="0">
                        <a:solidFill>
                          <a:schemeClr val="tx1"/>
                        </a:solidFill>
                      </a:endParaRPr>
                    </a:p>
                  </a:txBody>
                  <a:tcPr marL="0" marR="0" marT="0" marB="0">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ctr"/>
                      <a:r>
                        <a:rPr lang="en-US" sz="2400" dirty="0" smtClean="0"/>
                        <a:t>1</a:t>
                      </a:r>
                      <a:endParaRPr lang="en-US" sz="2400" dirty="0"/>
                    </a:p>
                  </a:txBody>
                  <a:tcPr marL="0" marR="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0</a:t>
                      </a:r>
                      <a:endParaRPr lang="en-US" sz="2400" dirty="0"/>
                    </a:p>
                  </a:txBody>
                  <a:tcPr marL="0" marR="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0</a:t>
                      </a:r>
                      <a:endParaRPr lang="en-US" sz="2400" dirty="0"/>
                    </a:p>
                  </a:txBody>
                  <a:tcPr marL="0" marR="0" marT="0" marB="0">
                    <a:lnL>
                      <a:noFill/>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solidFill>
                            <a:schemeClr val="tx1"/>
                          </a:solidFill>
                        </a:rPr>
                        <a:t>0</a:t>
                      </a:r>
                      <a:endParaRPr lang="en-US" sz="2400" dirty="0">
                        <a:solidFill>
                          <a:schemeClr val="tx1"/>
                        </a:solidFill>
                      </a:endParaRPr>
                    </a:p>
                  </a:txBody>
                  <a:tcPr marL="0" marR="0" marT="0" marB="0">
                    <a:lnL w="381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ctr"/>
                      <a:r>
                        <a:rPr lang="en-US" sz="2400" dirty="0" smtClean="0"/>
                        <a:t>1</a:t>
                      </a:r>
                      <a:endParaRPr lang="en-US" sz="2400" dirty="0"/>
                    </a:p>
                  </a:txBody>
                  <a:tcPr marL="0" marR="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0</a:t>
                      </a:r>
                      <a:endParaRPr lang="en-US" sz="2400" dirty="0"/>
                    </a:p>
                  </a:txBody>
                  <a:tcPr marL="0" marR="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1</a:t>
                      </a:r>
                      <a:endParaRPr lang="en-US" sz="2400" dirty="0"/>
                    </a:p>
                  </a:txBody>
                  <a:tcPr marL="0" marR="0" marT="0" marB="0">
                    <a:lnL>
                      <a:noFill/>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solidFill>
                            <a:schemeClr val="tx1"/>
                          </a:solidFill>
                        </a:rPr>
                        <a:t>1</a:t>
                      </a:r>
                      <a:endParaRPr lang="en-US" sz="2400" dirty="0">
                        <a:solidFill>
                          <a:schemeClr val="tx1"/>
                        </a:solidFill>
                      </a:endParaRPr>
                    </a:p>
                  </a:txBody>
                  <a:tcPr marL="0" marR="0" marT="0" marB="0">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ctr"/>
                      <a:r>
                        <a:rPr lang="en-US" sz="2400" dirty="0" smtClean="0"/>
                        <a:t>1</a:t>
                      </a:r>
                      <a:endParaRPr lang="en-US" sz="2400" dirty="0"/>
                    </a:p>
                  </a:txBody>
                  <a:tcPr marL="0" marR="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1</a:t>
                      </a:r>
                      <a:endParaRPr lang="en-US" sz="2400" dirty="0"/>
                    </a:p>
                  </a:txBody>
                  <a:tcPr marL="0" marR="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0</a:t>
                      </a:r>
                      <a:endParaRPr lang="en-US" sz="2400" dirty="0"/>
                    </a:p>
                  </a:txBody>
                  <a:tcPr marL="0" marR="0" marT="0" marB="0">
                    <a:lnL>
                      <a:noFill/>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solidFill>
                            <a:schemeClr val="tx1"/>
                          </a:solidFill>
                        </a:rPr>
                        <a:t>1</a:t>
                      </a:r>
                      <a:endParaRPr lang="en-US" sz="2400" dirty="0">
                        <a:solidFill>
                          <a:schemeClr val="tx1"/>
                        </a:solidFill>
                      </a:endParaRPr>
                    </a:p>
                  </a:txBody>
                  <a:tcPr marL="0" marR="0" marT="0" marB="0">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ctr"/>
                      <a:r>
                        <a:rPr lang="en-US" sz="2400" dirty="0" smtClean="0"/>
                        <a:t>1</a:t>
                      </a:r>
                      <a:endParaRPr lang="en-US" sz="2400" dirty="0"/>
                    </a:p>
                  </a:txBody>
                  <a:tcPr marL="0" marR="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1</a:t>
                      </a:r>
                      <a:endParaRPr lang="en-US" sz="2400" dirty="0"/>
                    </a:p>
                  </a:txBody>
                  <a:tcPr marL="0" marR="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1</a:t>
                      </a:r>
                      <a:endParaRPr lang="en-US" sz="2400" dirty="0"/>
                    </a:p>
                  </a:txBody>
                  <a:tcPr marL="0" marR="0" marT="0" marB="0">
                    <a:lnL>
                      <a:noFill/>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solidFill>
                            <a:schemeClr val="tx1"/>
                          </a:solidFill>
                        </a:rPr>
                        <a:t>1</a:t>
                      </a:r>
                      <a:endParaRPr lang="en-US" sz="2400" dirty="0">
                        <a:solidFill>
                          <a:schemeClr val="tx1"/>
                        </a:solidFill>
                      </a:endParaRPr>
                    </a:p>
                  </a:txBody>
                  <a:tcPr marL="0" marR="0" marT="0" marB="0">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20797364"/>
              </p:ext>
            </p:extLst>
          </p:nvPr>
        </p:nvGraphicFramePr>
        <p:xfrm>
          <a:off x="4403303" y="2247806"/>
          <a:ext cx="3657600" cy="1645920"/>
        </p:xfrm>
        <a:graphic>
          <a:graphicData uri="http://schemas.openxmlformats.org/drawingml/2006/table">
            <a:tbl>
              <a:tblPr firstRow="1" bandRow="1">
                <a:tableStyleId>{5940675A-B579-460E-94D1-54222C63F5DA}</a:tableStyleId>
              </a:tblPr>
              <a:tblGrid>
                <a:gridCol w="731520"/>
                <a:gridCol w="731520"/>
                <a:gridCol w="731520"/>
                <a:gridCol w="731520"/>
                <a:gridCol w="731520"/>
              </a:tblGrid>
              <a:tr h="548640">
                <a:tc>
                  <a:txBody>
                    <a:bodyPr/>
                    <a:lstStyle/>
                    <a:p>
                      <a:pPr algn="ctr"/>
                      <a:endParaRPr lang="en-US" sz="2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00</a:t>
                      </a:r>
                      <a:endParaRPr lang="en-US" sz="24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01</a:t>
                      </a:r>
                      <a:endParaRPr lang="en-US" sz="24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11</a:t>
                      </a:r>
                      <a:endParaRPr lang="en-US" sz="24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10</a:t>
                      </a:r>
                      <a:endParaRPr lang="en-US" sz="24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48640">
                <a:tc>
                  <a:txBody>
                    <a:bodyPr/>
                    <a:lstStyle/>
                    <a:p>
                      <a:pPr algn="ctr"/>
                      <a:r>
                        <a:rPr lang="en-US" sz="2400" dirty="0" smtClean="0"/>
                        <a:t>0</a:t>
                      </a:r>
                      <a:endParaRPr lang="en-US" sz="2400"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endParaRPr lang="en-US" dirty="0"/>
                    </a:p>
                  </a:txBody>
                  <a:tcPr anchor="ctr">
                    <a:lnT w="12700" cap="flat" cmpd="sng" algn="ctr">
                      <a:solidFill>
                        <a:schemeClr val="tx1"/>
                      </a:solidFill>
                      <a:prstDash val="solid"/>
                      <a:round/>
                      <a:headEnd type="none" w="med" len="med"/>
                      <a:tailEnd type="none" w="med" len="med"/>
                    </a:lnT>
                  </a:tcPr>
                </a:tc>
              </a:tr>
              <a:tr h="548640">
                <a:tc>
                  <a:txBody>
                    <a:bodyPr/>
                    <a:lstStyle/>
                    <a:p>
                      <a:pPr algn="ctr"/>
                      <a:r>
                        <a:rPr lang="en-US" sz="2400" dirty="0" smtClean="0"/>
                        <a:t>1</a:t>
                      </a:r>
                      <a:endParaRPr lang="en-US" sz="2400"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bl>
          </a:graphicData>
        </a:graphic>
      </p:graphicFrame>
      <p:sp>
        <p:nvSpPr>
          <p:cNvPr id="3" name="TextBox 2"/>
          <p:cNvSpPr txBox="1"/>
          <p:nvPr/>
        </p:nvSpPr>
        <p:spPr>
          <a:xfrm>
            <a:off x="2850776" y="2573665"/>
            <a:ext cx="439271" cy="3046988"/>
          </a:xfrm>
          <a:prstGeom prst="rect">
            <a:avLst/>
          </a:prstGeom>
          <a:noFill/>
        </p:spPr>
        <p:txBody>
          <a:bodyPr wrap="square" rtlCol="0">
            <a:spAutoFit/>
          </a:bodyPr>
          <a:lstStyle/>
          <a:p>
            <a:pPr defTabSz="457200"/>
            <a:r>
              <a:rPr lang="en-US" sz="2400" b="1" dirty="0" smtClean="0">
                <a:solidFill>
                  <a:srgbClr val="FF0000"/>
                </a:solidFill>
              </a:rPr>
              <a:t>0</a:t>
            </a:r>
          </a:p>
          <a:p>
            <a:pPr defTabSz="457200"/>
            <a:r>
              <a:rPr lang="en-US" sz="2400" b="1" dirty="0" smtClean="0">
                <a:solidFill>
                  <a:srgbClr val="FF0000"/>
                </a:solidFill>
              </a:rPr>
              <a:t>0</a:t>
            </a:r>
          </a:p>
          <a:p>
            <a:pPr defTabSz="457200"/>
            <a:r>
              <a:rPr lang="en-US" sz="2400" b="1" dirty="0" smtClean="0">
                <a:solidFill>
                  <a:srgbClr val="FF0000"/>
                </a:solidFill>
              </a:rPr>
              <a:t>0</a:t>
            </a:r>
          </a:p>
          <a:p>
            <a:pPr defTabSz="457200"/>
            <a:r>
              <a:rPr lang="en-US" sz="2400" b="1" dirty="0" smtClean="0">
                <a:solidFill>
                  <a:srgbClr val="FF0000"/>
                </a:solidFill>
              </a:rPr>
              <a:t>1</a:t>
            </a:r>
          </a:p>
          <a:p>
            <a:pPr defTabSz="457200"/>
            <a:r>
              <a:rPr lang="en-US" sz="2400" b="1" dirty="0" smtClean="0">
                <a:solidFill>
                  <a:srgbClr val="FF0000"/>
                </a:solidFill>
              </a:rPr>
              <a:t>0</a:t>
            </a:r>
          </a:p>
          <a:p>
            <a:pPr defTabSz="457200"/>
            <a:r>
              <a:rPr lang="en-US" sz="2400" b="1" dirty="0" smtClean="0">
                <a:solidFill>
                  <a:srgbClr val="FF0000"/>
                </a:solidFill>
              </a:rPr>
              <a:t>1</a:t>
            </a:r>
          </a:p>
          <a:p>
            <a:pPr defTabSz="457200"/>
            <a:r>
              <a:rPr lang="en-US" sz="2400" b="1" dirty="0" smtClean="0">
                <a:solidFill>
                  <a:srgbClr val="FF0000"/>
                </a:solidFill>
              </a:rPr>
              <a:t>1</a:t>
            </a:r>
          </a:p>
          <a:p>
            <a:pPr defTabSz="457200"/>
            <a:r>
              <a:rPr lang="en-US" sz="2400" b="1" dirty="0">
                <a:solidFill>
                  <a:srgbClr val="FF0000"/>
                </a:solidFill>
              </a:rPr>
              <a:t>1</a:t>
            </a:r>
          </a:p>
        </p:txBody>
      </p:sp>
      <p:grpSp>
        <p:nvGrpSpPr>
          <p:cNvPr id="9" name="Group 8"/>
          <p:cNvGrpSpPr/>
          <p:nvPr/>
        </p:nvGrpSpPr>
        <p:grpSpPr>
          <a:xfrm>
            <a:off x="4538646" y="2071017"/>
            <a:ext cx="706378" cy="802597"/>
            <a:chOff x="5606557" y="4673278"/>
            <a:chExt cx="706378" cy="802597"/>
          </a:xfrm>
        </p:grpSpPr>
        <p:cxnSp>
          <p:nvCxnSpPr>
            <p:cNvPr id="10" name="Straight Connector 9"/>
            <p:cNvCxnSpPr/>
            <p:nvPr/>
          </p:nvCxnSpPr>
          <p:spPr>
            <a:xfrm>
              <a:off x="5934636" y="5120640"/>
              <a:ext cx="27432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18889" y="4673278"/>
              <a:ext cx="494046" cy="461665"/>
            </a:xfrm>
            <a:prstGeom prst="rect">
              <a:avLst/>
            </a:prstGeom>
            <a:noFill/>
          </p:spPr>
          <p:txBody>
            <a:bodyPr wrap="none" rtlCol="0">
              <a:spAutoFit/>
            </a:bodyPr>
            <a:lstStyle/>
            <a:p>
              <a:pPr defTabSz="457200"/>
              <a:r>
                <a:rPr lang="en-US" sz="2400" dirty="0" err="1" smtClean="0">
                  <a:solidFill>
                    <a:prstClr val="black"/>
                  </a:solidFill>
                </a:rPr>
                <a:t>ab</a:t>
              </a:r>
              <a:endParaRPr lang="en-US" sz="2400" dirty="0">
                <a:solidFill>
                  <a:prstClr val="black"/>
                </a:solidFill>
              </a:endParaRPr>
            </a:p>
          </p:txBody>
        </p:sp>
        <p:sp>
          <p:nvSpPr>
            <p:cNvPr id="12" name="TextBox 11"/>
            <p:cNvSpPr txBox="1"/>
            <p:nvPr/>
          </p:nvSpPr>
          <p:spPr>
            <a:xfrm>
              <a:off x="5606557" y="5014210"/>
              <a:ext cx="314510" cy="461665"/>
            </a:xfrm>
            <a:prstGeom prst="rect">
              <a:avLst/>
            </a:prstGeom>
            <a:noFill/>
          </p:spPr>
          <p:txBody>
            <a:bodyPr wrap="none" rtlCol="0">
              <a:spAutoFit/>
            </a:bodyPr>
            <a:lstStyle/>
            <a:p>
              <a:pPr defTabSz="457200"/>
              <a:r>
                <a:rPr lang="en-US" sz="2400" dirty="0" smtClean="0">
                  <a:solidFill>
                    <a:prstClr val="black"/>
                  </a:solidFill>
                </a:rPr>
                <a:t>c</a:t>
              </a:r>
              <a:endParaRPr lang="en-US" sz="2400" dirty="0">
                <a:solidFill>
                  <a:prstClr val="black"/>
                </a:solidFill>
              </a:endParaRPr>
            </a:p>
          </p:txBody>
        </p:sp>
      </p:grpSp>
      <p:sp>
        <p:nvSpPr>
          <p:cNvPr id="13" name="TextBox 12"/>
          <p:cNvSpPr txBox="1"/>
          <p:nvPr/>
        </p:nvSpPr>
        <p:spPr>
          <a:xfrm>
            <a:off x="5312779" y="2812648"/>
            <a:ext cx="393539" cy="1082348"/>
          </a:xfrm>
          <a:prstGeom prst="rect">
            <a:avLst/>
          </a:prstGeom>
          <a:noFill/>
        </p:spPr>
        <p:txBody>
          <a:bodyPr wrap="square" rtlCol="0">
            <a:spAutoFit/>
          </a:bodyPr>
          <a:lstStyle/>
          <a:p>
            <a:pPr defTabSz="457200"/>
            <a:r>
              <a:rPr lang="en-US" sz="2800" b="1" dirty="0" smtClean="0">
                <a:solidFill>
                  <a:prstClr val="black"/>
                </a:solidFill>
              </a:rPr>
              <a:t>0</a:t>
            </a:r>
          </a:p>
          <a:p>
            <a:pPr defTabSz="457200">
              <a:spcBef>
                <a:spcPts val="1000"/>
              </a:spcBef>
            </a:pPr>
            <a:r>
              <a:rPr lang="en-US" sz="2800" b="1" dirty="0" smtClean="0">
                <a:solidFill>
                  <a:prstClr val="black"/>
                </a:solidFill>
              </a:rPr>
              <a:t>0</a:t>
            </a:r>
            <a:endParaRPr lang="en-US" sz="2800" b="1" dirty="0">
              <a:solidFill>
                <a:prstClr val="black"/>
              </a:solidFill>
            </a:endParaRPr>
          </a:p>
        </p:txBody>
      </p:sp>
      <p:sp>
        <p:nvSpPr>
          <p:cNvPr id="14" name="TextBox 13"/>
          <p:cNvSpPr txBox="1"/>
          <p:nvPr/>
        </p:nvSpPr>
        <p:spPr>
          <a:xfrm>
            <a:off x="5312664" y="2810449"/>
            <a:ext cx="393539" cy="1082348"/>
          </a:xfrm>
          <a:prstGeom prst="rect">
            <a:avLst/>
          </a:prstGeom>
          <a:noFill/>
        </p:spPr>
        <p:txBody>
          <a:bodyPr wrap="square" rtlCol="0">
            <a:spAutoFit/>
          </a:bodyPr>
          <a:lstStyle/>
          <a:p>
            <a:pPr defTabSz="457200"/>
            <a:r>
              <a:rPr lang="en-US" sz="2800" b="1" dirty="0" smtClean="0">
                <a:solidFill>
                  <a:srgbClr val="FF0000"/>
                </a:solidFill>
              </a:rPr>
              <a:t>0</a:t>
            </a:r>
          </a:p>
          <a:p>
            <a:pPr defTabSz="457200">
              <a:spcBef>
                <a:spcPts val="1000"/>
              </a:spcBef>
            </a:pPr>
            <a:r>
              <a:rPr lang="en-US" sz="2800" b="1" dirty="0" smtClean="0">
                <a:solidFill>
                  <a:srgbClr val="FF0000"/>
                </a:solidFill>
              </a:rPr>
              <a:t>0</a:t>
            </a:r>
            <a:endParaRPr lang="en-US" sz="2800" b="1" dirty="0">
              <a:solidFill>
                <a:srgbClr val="FF0000"/>
              </a:solidFill>
            </a:endParaRPr>
          </a:p>
        </p:txBody>
      </p:sp>
      <p:sp>
        <p:nvSpPr>
          <p:cNvPr id="15" name="TextBox 14"/>
          <p:cNvSpPr txBox="1"/>
          <p:nvPr/>
        </p:nvSpPr>
        <p:spPr>
          <a:xfrm>
            <a:off x="6043913" y="2814576"/>
            <a:ext cx="393539" cy="1082348"/>
          </a:xfrm>
          <a:prstGeom prst="rect">
            <a:avLst/>
          </a:prstGeom>
          <a:noFill/>
        </p:spPr>
        <p:txBody>
          <a:bodyPr wrap="square" rtlCol="0">
            <a:spAutoFit/>
          </a:bodyPr>
          <a:lstStyle/>
          <a:p>
            <a:pPr defTabSz="457200"/>
            <a:r>
              <a:rPr lang="en-US" sz="2800" b="1" dirty="0" smtClean="0">
                <a:solidFill>
                  <a:prstClr val="black"/>
                </a:solidFill>
              </a:rPr>
              <a:t>0</a:t>
            </a:r>
          </a:p>
          <a:p>
            <a:pPr defTabSz="457200">
              <a:spcBef>
                <a:spcPts val="1000"/>
              </a:spcBef>
            </a:pPr>
            <a:r>
              <a:rPr lang="en-US" sz="2800" b="1" dirty="0" smtClean="0">
                <a:solidFill>
                  <a:prstClr val="black"/>
                </a:solidFill>
              </a:rPr>
              <a:t>1</a:t>
            </a:r>
            <a:endParaRPr lang="en-US" sz="2800" b="1" dirty="0">
              <a:solidFill>
                <a:prstClr val="black"/>
              </a:solidFill>
            </a:endParaRPr>
          </a:p>
        </p:txBody>
      </p:sp>
      <p:sp>
        <p:nvSpPr>
          <p:cNvPr id="16" name="TextBox 15"/>
          <p:cNvSpPr txBox="1"/>
          <p:nvPr/>
        </p:nvSpPr>
        <p:spPr>
          <a:xfrm>
            <a:off x="6044184" y="2810449"/>
            <a:ext cx="393539" cy="1082348"/>
          </a:xfrm>
          <a:prstGeom prst="rect">
            <a:avLst/>
          </a:prstGeom>
          <a:noFill/>
        </p:spPr>
        <p:txBody>
          <a:bodyPr wrap="square" rtlCol="0">
            <a:spAutoFit/>
          </a:bodyPr>
          <a:lstStyle/>
          <a:p>
            <a:pPr defTabSz="457200"/>
            <a:r>
              <a:rPr lang="en-US" sz="2800" b="1" dirty="0" smtClean="0">
                <a:solidFill>
                  <a:srgbClr val="FF0000"/>
                </a:solidFill>
              </a:rPr>
              <a:t>0</a:t>
            </a:r>
          </a:p>
          <a:p>
            <a:pPr defTabSz="457200">
              <a:spcBef>
                <a:spcPts val="1000"/>
              </a:spcBef>
            </a:pPr>
            <a:r>
              <a:rPr lang="en-US" sz="2800" b="1" dirty="0" smtClean="0">
                <a:solidFill>
                  <a:srgbClr val="FF0000"/>
                </a:solidFill>
              </a:rPr>
              <a:t>1</a:t>
            </a:r>
            <a:endParaRPr lang="en-US" sz="2800" b="1" dirty="0">
              <a:solidFill>
                <a:srgbClr val="FF0000"/>
              </a:solidFill>
            </a:endParaRPr>
          </a:p>
        </p:txBody>
      </p:sp>
      <p:sp>
        <p:nvSpPr>
          <p:cNvPr id="17" name="TextBox 16"/>
          <p:cNvSpPr txBox="1"/>
          <p:nvPr/>
        </p:nvSpPr>
        <p:spPr>
          <a:xfrm>
            <a:off x="6775045" y="2816504"/>
            <a:ext cx="393539" cy="1082348"/>
          </a:xfrm>
          <a:prstGeom prst="rect">
            <a:avLst/>
          </a:prstGeom>
          <a:noFill/>
        </p:spPr>
        <p:txBody>
          <a:bodyPr wrap="square" rtlCol="0">
            <a:spAutoFit/>
          </a:bodyPr>
          <a:lstStyle/>
          <a:p>
            <a:pPr defTabSz="457200"/>
            <a:r>
              <a:rPr lang="en-US" sz="2800" b="1" dirty="0" smtClean="0">
                <a:solidFill>
                  <a:prstClr val="black"/>
                </a:solidFill>
              </a:rPr>
              <a:t>1</a:t>
            </a:r>
          </a:p>
          <a:p>
            <a:pPr defTabSz="457200">
              <a:spcBef>
                <a:spcPts val="1000"/>
              </a:spcBef>
            </a:pPr>
            <a:r>
              <a:rPr lang="en-US" sz="2800" b="1" dirty="0" smtClean="0">
                <a:solidFill>
                  <a:prstClr val="black"/>
                </a:solidFill>
              </a:rPr>
              <a:t>1</a:t>
            </a:r>
            <a:endParaRPr lang="en-US" sz="2800" b="1" dirty="0">
              <a:solidFill>
                <a:prstClr val="black"/>
              </a:solidFill>
            </a:endParaRPr>
          </a:p>
        </p:txBody>
      </p:sp>
      <p:sp>
        <p:nvSpPr>
          <p:cNvPr id="18" name="TextBox 17"/>
          <p:cNvSpPr txBox="1"/>
          <p:nvPr/>
        </p:nvSpPr>
        <p:spPr>
          <a:xfrm>
            <a:off x="6775704" y="2810449"/>
            <a:ext cx="393539" cy="1082348"/>
          </a:xfrm>
          <a:prstGeom prst="rect">
            <a:avLst/>
          </a:prstGeom>
          <a:noFill/>
        </p:spPr>
        <p:txBody>
          <a:bodyPr wrap="square" rtlCol="0">
            <a:spAutoFit/>
          </a:bodyPr>
          <a:lstStyle/>
          <a:p>
            <a:pPr defTabSz="457200"/>
            <a:r>
              <a:rPr lang="en-US" sz="2800" b="1" dirty="0" smtClean="0">
                <a:solidFill>
                  <a:srgbClr val="FF0000"/>
                </a:solidFill>
              </a:rPr>
              <a:t>1</a:t>
            </a:r>
          </a:p>
          <a:p>
            <a:pPr defTabSz="457200">
              <a:spcBef>
                <a:spcPts val="1000"/>
              </a:spcBef>
            </a:pPr>
            <a:r>
              <a:rPr lang="en-US" sz="2800" b="1" dirty="0" smtClean="0">
                <a:solidFill>
                  <a:srgbClr val="FF0000"/>
                </a:solidFill>
              </a:rPr>
              <a:t>1</a:t>
            </a:r>
            <a:endParaRPr lang="en-US" sz="2800" b="1" dirty="0">
              <a:solidFill>
                <a:srgbClr val="FF0000"/>
              </a:solidFill>
            </a:endParaRPr>
          </a:p>
        </p:txBody>
      </p:sp>
      <p:sp>
        <p:nvSpPr>
          <p:cNvPr id="19" name="TextBox 18"/>
          <p:cNvSpPr txBox="1"/>
          <p:nvPr/>
        </p:nvSpPr>
        <p:spPr>
          <a:xfrm>
            <a:off x="7504253" y="2816504"/>
            <a:ext cx="393539" cy="1082348"/>
          </a:xfrm>
          <a:prstGeom prst="rect">
            <a:avLst/>
          </a:prstGeom>
          <a:noFill/>
        </p:spPr>
        <p:txBody>
          <a:bodyPr wrap="square" rtlCol="0">
            <a:spAutoFit/>
          </a:bodyPr>
          <a:lstStyle/>
          <a:p>
            <a:pPr defTabSz="457200"/>
            <a:r>
              <a:rPr lang="en-US" sz="2800" b="1" dirty="0" smtClean="0">
                <a:solidFill>
                  <a:prstClr val="black"/>
                </a:solidFill>
              </a:rPr>
              <a:t>0</a:t>
            </a:r>
          </a:p>
          <a:p>
            <a:pPr defTabSz="457200">
              <a:spcBef>
                <a:spcPts val="1000"/>
              </a:spcBef>
            </a:pPr>
            <a:r>
              <a:rPr lang="en-US" sz="2800" b="1" dirty="0" smtClean="0">
                <a:solidFill>
                  <a:prstClr val="black"/>
                </a:solidFill>
              </a:rPr>
              <a:t>1</a:t>
            </a:r>
            <a:endParaRPr lang="en-US" sz="2800" b="1" dirty="0">
              <a:solidFill>
                <a:prstClr val="black"/>
              </a:solidFill>
            </a:endParaRPr>
          </a:p>
        </p:txBody>
      </p:sp>
      <p:sp>
        <p:nvSpPr>
          <p:cNvPr id="20" name="TextBox 19"/>
          <p:cNvSpPr txBox="1"/>
          <p:nvPr/>
        </p:nvSpPr>
        <p:spPr>
          <a:xfrm>
            <a:off x="7507224" y="2810449"/>
            <a:ext cx="393539" cy="1082348"/>
          </a:xfrm>
          <a:prstGeom prst="rect">
            <a:avLst/>
          </a:prstGeom>
          <a:noFill/>
        </p:spPr>
        <p:txBody>
          <a:bodyPr wrap="square" rtlCol="0">
            <a:spAutoFit/>
          </a:bodyPr>
          <a:lstStyle/>
          <a:p>
            <a:pPr defTabSz="457200"/>
            <a:r>
              <a:rPr lang="en-US" sz="2800" b="1" dirty="0" smtClean="0">
                <a:solidFill>
                  <a:srgbClr val="FF0000"/>
                </a:solidFill>
              </a:rPr>
              <a:t>0</a:t>
            </a:r>
          </a:p>
          <a:p>
            <a:pPr defTabSz="457200">
              <a:spcBef>
                <a:spcPts val="1000"/>
              </a:spcBef>
            </a:pPr>
            <a:r>
              <a:rPr lang="en-US" sz="2800" b="1" dirty="0" smtClean="0">
                <a:solidFill>
                  <a:srgbClr val="FF0000"/>
                </a:solidFill>
              </a:rPr>
              <a:t>1</a:t>
            </a:r>
            <a:endParaRPr lang="en-US" sz="2800" b="1" dirty="0">
              <a:solidFill>
                <a:srgbClr val="FF0000"/>
              </a:solidFill>
            </a:endParaRPr>
          </a:p>
        </p:txBody>
      </p:sp>
      <p:sp>
        <p:nvSpPr>
          <p:cNvPr id="21" name="TextBox 20"/>
          <p:cNvSpPr txBox="1"/>
          <p:nvPr/>
        </p:nvSpPr>
        <p:spPr>
          <a:xfrm>
            <a:off x="3333509" y="4004838"/>
            <a:ext cx="5671595" cy="2462213"/>
          </a:xfrm>
          <a:prstGeom prst="rect">
            <a:avLst/>
          </a:prstGeom>
          <a:noFill/>
        </p:spPr>
        <p:txBody>
          <a:bodyPr wrap="square" rtlCol="0">
            <a:spAutoFit/>
          </a:bodyPr>
          <a:lstStyle/>
          <a:p>
            <a:pPr defTabSz="457200">
              <a:spcBef>
                <a:spcPts val="600"/>
              </a:spcBef>
              <a:buFont typeface="Arial" pitchFamily="34" charset="0"/>
              <a:buChar char="•"/>
            </a:pPr>
            <a:r>
              <a:rPr lang="en-US" sz="2400" dirty="0" smtClean="0">
                <a:solidFill>
                  <a:prstClr val="black"/>
                </a:solidFill>
              </a:rPr>
              <a:t>  Each row of truth table corresponds to ONE cell of </a:t>
            </a:r>
            <a:r>
              <a:rPr lang="en-US" sz="2400" dirty="0" err="1" smtClean="0">
                <a:solidFill>
                  <a:prstClr val="black"/>
                </a:solidFill>
              </a:rPr>
              <a:t>Karnaugh</a:t>
            </a:r>
            <a:r>
              <a:rPr lang="en-US" sz="2400" dirty="0" smtClean="0">
                <a:solidFill>
                  <a:prstClr val="black"/>
                </a:solidFill>
              </a:rPr>
              <a:t> map</a:t>
            </a:r>
          </a:p>
          <a:p>
            <a:pPr defTabSz="457200">
              <a:spcBef>
                <a:spcPts val="600"/>
              </a:spcBef>
              <a:buFont typeface="Arial" pitchFamily="34" charset="0"/>
              <a:buChar char="•"/>
            </a:pPr>
            <a:r>
              <a:rPr lang="en-US" sz="2400" dirty="0" smtClean="0">
                <a:solidFill>
                  <a:prstClr val="black"/>
                </a:solidFill>
              </a:rPr>
              <a:t>  Recommended you view the animation on this slide on the </a:t>
            </a:r>
            <a:r>
              <a:rPr lang="en-US" sz="2400" dirty="0" err="1" smtClean="0">
                <a:solidFill>
                  <a:prstClr val="black"/>
                </a:solidFill>
              </a:rPr>
              <a:t>Powerpoint</a:t>
            </a:r>
            <a:r>
              <a:rPr lang="en-US" sz="2400" dirty="0" smtClean="0">
                <a:solidFill>
                  <a:prstClr val="black"/>
                </a:solidFill>
              </a:rPr>
              <a:t> (</a:t>
            </a:r>
            <a:r>
              <a:rPr lang="en-US" sz="2400" dirty="0" err="1" smtClean="0">
                <a:solidFill>
                  <a:prstClr val="black"/>
                </a:solidFill>
              </a:rPr>
              <a:t>pptx</a:t>
            </a:r>
            <a:r>
              <a:rPr lang="en-US" sz="2400" dirty="0" smtClean="0">
                <a:solidFill>
                  <a:prstClr val="black"/>
                </a:solidFill>
              </a:rPr>
              <a:t>)</a:t>
            </a:r>
          </a:p>
          <a:p>
            <a:pPr defTabSz="457200">
              <a:spcBef>
                <a:spcPts val="600"/>
              </a:spcBef>
              <a:buFont typeface="Arial" pitchFamily="34" charset="0"/>
              <a:buChar char="•"/>
            </a:pPr>
            <a:r>
              <a:rPr lang="en-US" sz="2400" dirty="0" smtClean="0">
                <a:solidFill>
                  <a:prstClr val="black"/>
                </a:solidFill>
              </a:rPr>
              <a:t>  Note the funny jump when you go from input 011 to 100 (</a:t>
            </a:r>
            <a:r>
              <a:rPr lang="en-US" sz="2400" i="1" dirty="0" smtClean="0">
                <a:solidFill>
                  <a:srgbClr val="FF0000"/>
                </a:solidFill>
              </a:rPr>
              <a:t>most mistakes made here</a:t>
            </a:r>
            <a:r>
              <a:rPr lang="en-US" sz="2400" dirty="0" smtClean="0">
                <a:solidFill>
                  <a:prstClr val="black"/>
                </a:solidFill>
              </a:rPr>
              <a:t>)</a:t>
            </a:r>
            <a:endParaRPr lang="en-US" sz="2400" dirty="0">
              <a:solidFill>
                <a:prstClr val="black"/>
              </a:solidFill>
            </a:endParaRPr>
          </a:p>
        </p:txBody>
      </p:sp>
      <p:sp>
        <p:nvSpPr>
          <p:cNvPr id="22" name="TextBox 21"/>
          <p:cNvSpPr txBox="1"/>
          <p:nvPr/>
        </p:nvSpPr>
        <p:spPr>
          <a:xfrm>
            <a:off x="457200" y="1600200"/>
            <a:ext cx="8229600" cy="640080"/>
          </a:xfrm>
          <a:prstGeom prst="rect">
            <a:avLst/>
          </a:prstGeom>
          <a:noFill/>
        </p:spPr>
        <p:txBody>
          <a:bodyPr wrap="square" rtlCol="0">
            <a:noAutofit/>
          </a:bodyPr>
          <a:lstStyle/>
          <a:p>
            <a:pPr defTabSz="457200">
              <a:buFont typeface="Arial" pitchFamily="34" charset="0"/>
              <a:buChar char="•"/>
            </a:pPr>
            <a:r>
              <a:rPr lang="en-US" sz="3200" dirty="0" smtClean="0">
                <a:solidFill>
                  <a:prstClr val="black"/>
                </a:solidFill>
              </a:rPr>
              <a:t>  Filling in the </a:t>
            </a:r>
            <a:r>
              <a:rPr lang="en-US" sz="3200" dirty="0" err="1" smtClean="0">
                <a:solidFill>
                  <a:prstClr val="black"/>
                </a:solidFill>
              </a:rPr>
              <a:t>Karnaugh</a:t>
            </a:r>
            <a:r>
              <a:rPr lang="en-US" sz="3200" dirty="0" smtClean="0">
                <a:solidFill>
                  <a:prstClr val="black"/>
                </a:solidFill>
              </a:rPr>
              <a:t> map:</a:t>
            </a:r>
            <a:endParaRPr lang="en-US" sz="3200" dirty="0">
              <a:solidFill>
                <a:prstClr val="black"/>
              </a:solidFill>
            </a:endParaRPr>
          </a:p>
        </p:txBody>
      </p:sp>
    </p:spTree>
    <p:extLst>
      <p:ext uri="{BB962C8B-B14F-4D97-AF65-F5344CB8AC3E}">
        <p14:creationId xmlns:p14="http://schemas.microsoft.com/office/powerpoint/2010/main" val="257325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4">
                                            <p:txEl>
                                              <p:pRg st="1" end="1"/>
                                            </p:txEl>
                                          </p:spTgt>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16">
                                            <p:txEl>
                                              <p:pRg st="0" end="0"/>
                                            </p:txEl>
                                          </p:spTgt>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
                                            <p:txEl>
                                              <p:pRg st="0" end="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
                                            <p:txEl>
                                              <p:pRg st="1" end="1"/>
                                            </p:txEl>
                                          </p:spTgt>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16">
                                            <p:txEl>
                                              <p:pRg st="1" end="1"/>
                                            </p:txEl>
                                          </p:spTgt>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0">
                                            <p:txEl>
                                              <p:pRg st="1" end="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20">
                                            <p:txEl>
                                              <p:pRg st="0" end="0"/>
                                            </p:txEl>
                                          </p:spTgt>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3">
                                            <p:txEl>
                                              <p:pRg st="4" end="4"/>
                                            </p:txEl>
                                          </p:spTgt>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
                                            <p:txEl>
                                              <p:pRg st="0" end="0"/>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9">
                                            <p:txEl>
                                              <p:pRg st="1" end="1"/>
                                            </p:txEl>
                                          </p:spTgt>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0">
                                            <p:txEl>
                                              <p:pRg st="1" end="1"/>
                                            </p:txEl>
                                          </p:spTgt>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
                                            <p:txEl>
                                              <p:pRg st="5" end="5"/>
                                            </p:txEl>
                                          </p:spTgt>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7">
                                            <p:txEl>
                                              <p:pRg st="0" end="0"/>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
                                            <p:txEl>
                                              <p:pRg st="1" end="1"/>
                                            </p:txEl>
                                          </p:spTgt>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18">
                                            <p:txEl>
                                              <p:pRg st="0" end="0"/>
                                            </p:txEl>
                                          </p:spTgt>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3">
                                            <p:txEl>
                                              <p:pRg st="6" end="6"/>
                                            </p:txEl>
                                          </p:spTgt>
                                        </p:tgtEl>
                                        <p:attrNameLst>
                                          <p:attrName>style.visibility</p:attrName>
                                        </p:attrNameLst>
                                      </p:cBhvr>
                                      <p:to>
                                        <p:strVal val="hidden"/>
                                      </p:to>
                                    </p:set>
                                  </p:childTnLst>
                                </p:cTn>
                              </p:par>
                              <p:par>
                                <p:cTn id="91" presetID="1" presetClass="entr" presetSubtype="0" fill="hold" nodeType="withEffect">
                                  <p:stCondLst>
                                    <p:cond delay="0"/>
                                  </p:stCondLst>
                                  <p:childTnLst>
                                    <p:set>
                                      <p:cBhvr>
                                        <p:cTn id="9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7">
                                            <p:txEl>
                                              <p:pRg st="1" end="1"/>
                                            </p:txEl>
                                          </p:spTgt>
                                        </p:tgtEl>
                                        <p:attrNameLst>
                                          <p:attrName>style.visibility</p:attrName>
                                        </p:attrNameLst>
                                      </p:cBhvr>
                                      <p:to>
                                        <p:strVal val="visible"/>
                                      </p:to>
                                    </p:set>
                                  </p:childTnLst>
                                </p:cTn>
                              </p:par>
                              <p:par>
                                <p:cTn id="97" presetID="1" presetClass="exit" presetSubtype="0" fill="hold" nodeType="withEffect">
                                  <p:stCondLst>
                                    <p:cond delay="0"/>
                                  </p:stCondLst>
                                  <p:childTnLst>
                                    <p:set>
                                      <p:cBhvr>
                                        <p:cTn id="98" dur="1" fill="hold">
                                          <p:stCondLst>
                                            <p:cond delay="0"/>
                                          </p:stCondLst>
                                        </p:cTn>
                                        <p:tgtEl>
                                          <p:spTgt spid="18">
                                            <p:txEl>
                                              <p:pRg st="1" end="1"/>
                                            </p:txEl>
                                          </p:spTgt>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457200" y="1600200"/>
            <a:ext cx="8229600" cy="4937760"/>
          </a:xfrm>
          <a:prstGeom prst="rect">
            <a:avLst/>
          </a:prstGeom>
          <a:noFill/>
        </p:spPr>
        <p:txBody>
          <a:bodyPr wrap="square" rtlCol="0">
            <a:noAutofit/>
          </a:bodyPr>
          <a:lstStyle/>
          <a:p>
            <a:pPr defTabSz="457200">
              <a:buFont typeface="Arial" pitchFamily="34" charset="0"/>
              <a:buChar char="•"/>
            </a:pPr>
            <a:r>
              <a:rPr lang="en-US" sz="3200" dirty="0" smtClean="0">
                <a:solidFill>
                  <a:prstClr val="black"/>
                </a:solidFill>
              </a:rPr>
              <a:t>  Group neighboring 1’s so all are accounted for:</a:t>
            </a:r>
          </a:p>
          <a:p>
            <a:pPr lvl="1" defTabSz="457200">
              <a:buFont typeface="Calibri" pitchFamily="34" charset="0"/>
              <a:buChar char="–"/>
            </a:pPr>
            <a:r>
              <a:rPr lang="en-US" sz="2800" dirty="0" smtClean="0">
                <a:solidFill>
                  <a:prstClr val="black"/>
                </a:solidFill>
              </a:rPr>
              <a:t>  Each group of</a:t>
            </a:r>
            <a:br>
              <a:rPr lang="en-US" sz="2800" dirty="0" smtClean="0">
                <a:solidFill>
                  <a:prstClr val="black"/>
                </a:solidFill>
              </a:rPr>
            </a:br>
            <a:r>
              <a:rPr lang="en-US" sz="2800" dirty="0" smtClean="0">
                <a:solidFill>
                  <a:prstClr val="black"/>
                </a:solidFill>
              </a:rPr>
              <a:t>    neighbors becomes</a:t>
            </a:r>
            <a:br>
              <a:rPr lang="en-US" sz="2800" dirty="0" smtClean="0">
                <a:solidFill>
                  <a:prstClr val="black"/>
                </a:solidFill>
              </a:rPr>
            </a:br>
            <a:r>
              <a:rPr lang="en-US" sz="2800" dirty="0" smtClean="0">
                <a:solidFill>
                  <a:prstClr val="black"/>
                </a:solidFill>
              </a:rPr>
              <a:t>    a product term in</a:t>
            </a:r>
            <a:br>
              <a:rPr lang="en-US" sz="2800" dirty="0" smtClean="0">
                <a:solidFill>
                  <a:prstClr val="black"/>
                </a:solidFill>
              </a:rPr>
            </a:br>
            <a:r>
              <a:rPr lang="en-US" sz="2800" dirty="0" smtClean="0">
                <a:solidFill>
                  <a:prstClr val="black"/>
                </a:solidFill>
              </a:rPr>
              <a:t>    output</a:t>
            </a:r>
          </a:p>
          <a:p>
            <a:pPr defTabSz="457200">
              <a:buFont typeface="Arial" pitchFamily="34" charset="0"/>
              <a:buChar char="•"/>
            </a:pPr>
            <a:r>
              <a:rPr lang="en-US" sz="3200" dirty="0" smtClean="0">
                <a:solidFill>
                  <a:prstClr val="black"/>
                </a:solidFill>
              </a:rPr>
              <a:t>  y =</a:t>
            </a:r>
          </a:p>
          <a:p>
            <a:pPr defTabSz="457200">
              <a:spcBef>
                <a:spcPts val="1800"/>
              </a:spcBef>
              <a:buFont typeface="Arial" pitchFamily="34" charset="0"/>
              <a:buChar char="•"/>
            </a:pPr>
            <a:r>
              <a:rPr lang="en-US" sz="3200" dirty="0" smtClean="0">
                <a:solidFill>
                  <a:prstClr val="black"/>
                </a:solidFill>
              </a:rPr>
              <a:t>  Larger groups become smaller terms</a:t>
            </a:r>
          </a:p>
          <a:p>
            <a:pPr lvl="1" defTabSz="457200">
              <a:buFont typeface="Calibri" pitchFamily="34" charset="0"/>
              <a:buChar char="–"/>
            </a:pPr>
            <a:r>
              <a:rPr lang="en-US" sz="2800" dirty="0" smtClean="0">
                <a:solidFill>
                  <a:prstClr val="black"/>
                </a:solidFill>
              </a:rPr>
              <a:t>  The single 1 in top row  </a:t>
            </a:r>
            <a:r>
              <a:rPr lang="en-US" sz="2800" dirty="0" smtClean="0">
                <a:solidFill>
                  <a:prstClr val="black"/>
                </a:solidFill>
                <a:sym typeface="Wingdings" pitchFamily="2" charset="2"/>
              </a:rPr>
              <a:t></a:t>
            </a:r>
            <a:r>
              <a:rPr lang="en-US" sz="2800" dirty="0" smtClean="0">
                <a:solidFill>
                  <a:prstClr val="black"/>
                </a:solidFill>
              </a:rPr>
              <a:t> </a:t>
            </a:r>
            <a:r>
              <a:rPr lang="en-US" sz="2800" dirty="0" err="1" smtClean="0">
                <a:solidFill>
                  <a:prstClr val="black"/>
                </a:solidFill>
              </a:rPr>
              <a:t>abc</a:t>
            </a:r>
            <a:r>
              <a:rPr lang="en-US" sz="2800" dirty="0" smtClean="0">
                <a:solidFill>
                  <a:prstClr val="black"/>
                </a:solidFill>
              </a:rPr>
              <a:t>’</a:t>
            </a:r>
          </a:p>
          <a:p>
            <a:pPr lvl="1" defTabSz="457200">
              <a:buFont typeface="Calibri" pitchFamily="34" charset="0"/>
              <a:buChar char="–"/>
            </a:pPr>
            <a:r>
              <a:rPr lang="en-US" sz="2800" dirty="0" smtClean="0">
                <a:solidFill>
                  <a:prstClr val="black"/>
                </a:solidFill>
              </a:rPr>
              <a:t>  Vertical group of two 1’s  </a:t>
            </a:r>
            <a:r>
              <a:rPr lang="en-US" sz="2800" dirty="0" smtClean="0">
                <a:solidFill>
                  <a:prstClr val="black"/>
                </a:solidFill>
                <a:sym typeface="Wingdings" pitchFamily="2" charset="2"/>
              </a:rPr>
              <a:t>  </a:t>
            </a:r>
            <a:r>
              <a:rPr lang="en-US" sz="2800" dirty="0" err="1" smtClean="0">
                <a:solidFill>
                  <a:prstClr val="black"/>
                </a:solidFill>
                <a:sym typeface="Wingdings" pitchFamily="2" charset="2"/>
              </a:rPr>
              <a:t>ab</a:t>
            </a:r>
            <a:endParaRPr lang="en-US" sz="2800" dirty="0" smtClean="0">
              <a:solidFill>
                <a:prstClr val="black"/>
              </a:solidFill>
            </a:endParaRPr>
          </a:p>
          <a:p>
            <a:pPr lvl="1" defTabSz="457200">
              <a:buFont typeface="Calibri" pitchFamily="34" charset="0"/>
              <a:buChar char="–"/>
            </a:pPr>
            <a:r>
              <a:rPr lang="en-US" sz="2800" dirty="0" smtClean="0">
                <a:solidFill>
                  <a:prstClr val="black"/>
                </a:solidFill>
              </a:rPr>
              <a:t>  If entire lower row was 1’s  </a:t>
            </a:r>
            <a:r>
              <a:rPr lang="en-US" sz="2800" dirty="0" smtClean="0">
                <a:solidFill>
                  <a:prstClr val="black"/>
                </a:solidFill>
                <a:sym typeface="Wingdings" pitchFamily="2" charset="2"/>
              </a:rPr>
              <a:t>  c</a:t>
            </a:r>
            <a:endParaRPr lang="en-US" sz="2800" dirty="0">
              <a:solidFill>
                <a:prstClr val="black"/>
              </a:solidFill>
            </a:endParaRPr>
          </a:p>
        </p:txBody>
      </p:sp>
      <p:sp>
        <p:nvSpPr>
          <p:cNvPr id="29" name="TextBox 28"/>
          <p:cNvSpPr txBox="1"/>
          <p:nvPr/>
        </p:nvSpPr>
        <p:spPr>
          <a:xfrm>
            <a:off x="1344593" y="3795747"/>
            <a:ext cx="671331" cy="584775"/>
          </a:xfrm>
          <a:prstGeom prst="rect">
            <a:avLst/>
          </a:prstGeom>
          <a:noFill/>
        </p:spPr>
        <p:txBody>
          <a:bodyPr wrap="square" rtlCol="0">
            <a:spAutoFit/>
          </a:bodyPr>
          <a:lstStyle/>
          <a:p>
            <a:pPr defTabSz="457200"/>
            <a:r>
              <a:rPr lang="en-US" sz="3200" dirty="0" err="1" smtClean="0">
                <a:solidFill>
                  <a:prstClr val="black"/>
                </a:solidFill>
              </a:rPr>
              <a:t>bc</a:t>
            </a:r>
            <a:endParaRPr lang="en-US" sz="3200" dirty="0">
              <a:solidFill>
                <a:prstClr val="black"/>
              </a:solidFill>
            </a:endParaRPr>
          </a:p>
        </p:txBody>
      </p:sp>
      <p:sp>
        <p:nvSpPr>
          <p:cNvPr id="2" name="Title 1"/>
          <p:cNvSpPr>
            <a:spLocks noGrp="1"/>
          </p:cNvSpPr>
          <p:nvPr>
            <p:ph type="title"/>
          </p:nvPr>
        </p:nvSpPr>
        <p:spPr/>
        <p:txBody>
          <a:bodyPr/>
          <a:lstStyle/>
          <a:p>
            <a:r>
              <a:rPr lang="en-US" dirty="0" smtClean="0">
                <a:solidFill>
                  <a:schemeClr val="accent1"/>
                </a:solidFill>
              </a:rPr>
              <a:t>K-map:  Majority Circuit (2/2)</a:t>
            </a:r>
            <a:endParaRPr lang="en-US" dirty="0">
              <a:solidFill>
                <a:schemeClr val="accent1"/>
              </a:solidFill>
            </a:endParaRPr>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44</a:t>
            </a:fld>
            <a:endParaRPr lang="en-US" dirty="0">
              <a:solidFill>
                <a:prstClr val="black">
                  <a:tint val="75000"/>
                </a:prst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578130097"/>
              </p:ext>
            </p:extLst>
          </p:nvPr>
        </p:nvGraphicFramePr>
        <p:xfrm>
          <a:off x="4403303" y="2247806"/>
          <a:ext cx="3657600" cy="1645920"/>
        </p:xfrm>
        <a:graphic>
          <a:graphicData uri="http://schemas.openxmlformats.org/drawingml/2006/table">
            <a:tbl>
              <a:tblPr firstRow="1" bandRow="1">
                <a:tableStyleId>{5940675A-B579-460E-94D1-54222C63F5DA}</a:tableStyleId>
              </a:tblPr>
              <a:tblGrid>
                <a:gridCol w="731520"/>
                <a:gridCol w="731520"/>
                <a:gridCol w="731520"/>
                <a:gridCol w="731520"/>
                <a:gridCol w="731520"/>
              </a:tblGrid>
              <a:tr h="548640">
                <a:tc>
                  <a:txBody>
                    <a:bodyPr/>
                    <a:lstStyle/>
                    <a:p>
                      <a:pPr algn="ctr"/>
                      <a:endParaRPr lang="en-US" sz="2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00</a:t>
                      </a:r>
                      <a:endParaRPr lang="en-US" sz="24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01</a:t>
                      </a:r>
                      <a:endParaRPr lang="en-US" sz="24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11</a:t>
                      </a:r>
                      <a:endParaRPr lang="en-US" sz="24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10</a:t>
                      </a:r>
                      <a:endParaRPr lang="en-US" sz="24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48640">
                <a:tc>
                  <a:txBody>
                    <a:bodyPr/>
                    <a:lstStyle/>
                    <a:p>
                      <a:pPr algn="ctr"/>
                      <a:r>
                        <a:rPr lang="en-US" sz="2400" dirty="0" smtClean="0"/>
                        <a:t>0</a:t>
                      </a:r>
                      <a:endParaRPr lang="en-US" sz="2400"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endParaRPr lang="en-US" dirty="0"/>
                    </a:p>
                  </a:txBody>
                  <a:tcPr anchor="ctr">
                    <a:lnT w="12700" cap="flat" cmpd="sng" algn="ctr">
                      <a:solidFill>
                        <a:schemeClr val="tx1"/>
                      </a:solidFill>
                      <a:prstDash val="solid"/>
                      <a:round/>
                      <a:headEnd type="none" w="med" len="med"/>
                      <a:tailEnd type="none" w="med" len="med"/>
                    </a:lnT>
                  </a:tcPr>
                </a:tc>
              </a:tr>
              <a:tr h="548640">
                <a:tc>
                  <a:txBody>
                    <a:bodyPr/>
                    <a:lstStyle/>
                    <a:p>
                      <a:pPr algn="ctr"/>
                      <a:r>
                        <a:rPr lang="en-US" sz="2400" dirty="0" smtClean="0"/>
                        <a:t>1</a:t>
                      </a:r>
                      <a:endParaRPr lang="en-US" sz="2400"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bl>
          </a:graphicData>
        </a:graphic>
      </p:graphicFrame>
      <p:grpSp>
        <p:nvGrpSpPr>
          <p:cNvPr id="9" name="Group 8"/>
          <p:cNvGrpSpPr/>
          <p:nvPr/>
        </p:nvGrpSpPr>
        <p:grpSpPr>
          <a:xfrm>
            <a:off x="4538646" y="2071017"/>
            <a:ext cx="706378" cy="802597"/>
            <a:chOff x="5606557" y="4673278"/>
            <a:chExt cx="706378" cy="802597"/>
          </a:xfrm>
        </p:grpSpPr>
        <p:cxnSp>
          <p:nvCxnSpPr>
            <p:cNvPr id="10" name="Straight Connector 9"/>
            <p:cNvCxnSpPr/>
            <p:nvPr/>
          </p:nvCxnSpPr>
          <p:spPr>
            <a:xfrm>
              <a:off x="5934636" y="5120640"/>
              <a:ext cx="27432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18889" y="4673278"/>
              <a:ext cx="494046" cy="461665"/>
            </a:xfrm>
            <a:prstGeom prst="rect">
              <a:avLst/>
            </a:prstGeom>
            <a:noFill/>
          </p:spPr>
          <p:txBody>
            <a:bodyPr wrap="none" rtlCol="0">
              <a:spAutoFit/>
            </a:bodyPr>
            <a:lstStyle/>
            <a:p>
              <a:pPr defTabSz="457200"/>
              <a:r>
                <a:rPr lang="en-US" sz="2400" dirty="0" err="1" smtClean="0">
                  <a:solidFill>
                    <a:prstClr val="black"/>
                  </a:solidFill>
                </a:rPr>
                <a:t>ab</a:t>
              </a:r>
              <a:endParaRPr lang="en-US" sz="2400" dirty="0">
                <a:solidFill>
                  <a:prstClr val="black"/>
                </a:solidFill>
              </a:endParaRPr>
            </a:p>
          </p:txBody>
        </p:sp>
        <p:sp>
          <p:nvSpPr>
            <p:cNvPr id="12" name="TextBox 11"/>
            <p:cNvSpPr txBox="1"/>
            <p:nvPr/>
          </p:nvSpPr>
          <p:spPr>
            <a:xfrm>
              <a:off x="5606557" y="5014210"/>
              <a:ext cx="314510" cy="461665"/>
            </a:xfrm>
            <a:prstGeom prst="rect">
              <a:avLst/>
            </a:prstGeom>
            <a:noFill/>
          </p:spPr>
          <p:txBody>
            <a:bodyPr wrap="none" rtlCol="0">
              <a:spAutoFit/>
            </a:bodyPr>
            <a:lstStyle/>
            <a:p>
              <a:pPr defTabSz="457200"/>
              <a:r>
                <a:rPr lang="en-US" sz="2400" dirty="0" smtClean="0">
                  <a:solidFill>
                    <a:prstClr val="black"/>
                  </a:solidFill>
                </a:rPr>
                <a:t>c</a:t>
              </a:r>
              <a:endParaRPr lang="en-US" sz="2400" dirty="0">
                <a:solidFill>
                  <a:prstClr val="black"/>
                </a:solidFill>
              </a:endParaRPr>
            </a:p>
          </p:txBody>
        </p:sp>
      </p:grpSp>
      <p:sp>
        <p:nvSpPr>
          <p:cNvPr id="13" name="TextBox 12"/>
          <p:cNvSpPr txBox="1"/>
          <p:nvPr/>
        </p:nvSpPr>
        <p:spPr>
          <a:xfrm>
            <a:off x="5312779" y="2812648"/>
            <a:ext cx="393539" cy="1082348"/>
          </a:xfrm>
          <a:prstGeom prst="rect">
            <a:avLst/>
          </a:prstGeom>
          <a:noFill/>
        </p:spPr>
        <p:txBody>
          <a:bodyPr wrap="square" rtlCol="0">
            <a:spAutoFit/>
          </a:bodyPr>
          <a:lstStyle/>
          <a:p>
            <a:pPr defTabSz="457200"/>
            <a:r>
              <a:rPr lang="en-US" sz="2800" b="1" dirty="0" smtClean="0">
                <a:solidFill>
                  <a:prstClr val="black"/>
                </a:solidFill>
              </a:rPr>
              <a:t>0</a:t>
            </a:r>
          </a:p>
          <a:p>
            <a:pPr defTabSz="457200">
              <a:spcBef>
                <a:spcPts val="1000"/>
              </a:spcBef>
            </a:pPr>
            <a:r>
              <a:rPr lang="en-US" sz="2800" b="1" dirty="0" smtClean="0">
                <a:solidFill>
                  <a:prstClr val="black"/>
                </a:solidFill>
              </a:rPr>
              <a:t>0</a:t>
            </a:r>
            <a:endParaRPr lang="en-US" sz="2800" b="1" dirty="0">
              <a:solidFill>
                <a:prstClr val="black"/>
              </a:solidFill>
            </a:endParaRPr>
          </a:p>
        </p:txBody>
      </p:sp>
      <p:sp>
        <p:nvSpPr>
          <p:cNvPr id="15" name="TextBox 14"/>
          <p:cNvSpPr txBox="1"/>
          <p:nvPr/>
        </p:nvSpPr>
        <p:spPr>
          <a:xfrm>
            <a:off x="6043913" y="2814576"/>
            <a:ext cx="393539" cy="1082348"/>
          </a:xfrm>
          <a:prstGeom prst="rect">
            <a:avLst/>
          </a:prstGeom>
          <a:noFill/>
        </p:spPr>
        <p:txBody>
          <a:bodyPr wrap="square" rtlCol="0">
            <a:spAutoFit/>
          </a:bodyPr>
          <a:lstStyle/>
          <a:p>
            <a:pPr defTabSz="457200"/>
            <a:r>
              <a:rPr lang="en-US" sz="2800" b="1" dirty="0" smtClean="0">
                <a:solidFill>
                  <a:prstClr val="black"/>
                </a:solidFill>
              </a:rPr>
              <a:t>0</a:t>
            </a:r>
          </a:p>
          <a:p>
            <a:pPr defTabSz="457200">
              <a:spcBef>
                <a:spcPts val="1000"/>
              </a:spcBef>
            </a:pPr>
            <a:r>
              <a:rPr lang="en-US" sz="2800" b="1" dirty="0" smtClean="0">
                <a:solidFill>
                  <a:prstClr val="black"/>
                </a:solidFill>
              </a:rPr>
              <a:t>1</a:t>
            </a:r>
            <a:endParaRPr lang="en-US" sz="2800" b="1" dirty="0">
              <a:solidFill>
                <a:prstClr val="black"/>
              </a:solidFill>
            </a:endParaRPr>
          </a:p>
        </p:txBody>
      </p:sp>
      <p:sp>
        <p:nvSpPr>
          <p:cNvPr id="17" name="TextBox 16"/>
          <p:cNvSpPr txBox="1"/>
          <p:nvPr/>
        </p:nvSpPr>
        <p:spPr>
          <a:xfrm>
            <a:off x="6775045" y="2816504"/>
            <a:ext cx="393539" cy="1082348"/>
          </a:xfrm>
          <a:prstGeom prst="rect">
            <a:avLst/>
          </a:prstGeom>
          <a:noFill/>
        </p:spPr>
        <p:txBody>
          <a:bodyPr wrap="square" rtlCol="0">
            <a:spAutoFit/>
          </a:bodyPr>
          <a:lstStyle/>
          <a:p>
            <a:pPr defTabSz="457200"/>
            <a:r>
              <a:rPr lang="en-US" sz="2800" b="1" dirty="0" smtClean="0">
                <a:solidFill>
                  <a:prstClr val="black"/>
                </a:solidFill>
              </a:rPr>
              <a:t>1</a:t>
            </a:r>
          </a:p>
          <a:p>
            <a:pPr defTabSz="457200">
              <a:spcBef>
                <a:spcPts val="1000"/>
              </a:spcBef>
            </a:pPr>
            <a:r>
              <a:rPr lang="en-US" sz="2800" b="1" dirty="0" smtClean="0">
                <a:solidFill>
                  <a:prstClr val="black"/>
                </a:solidFill>
              </a:rPr>
              <a:t>1</a:t>
            </a:r>
            <a:endParaRPr lang="en-US" sz="2800" b="1" dirty="0">
              <a:solidFill>
                <a:prstClr val="black"/>
              </a:solidFill>
            </a:endParaRPr>
          </a:p>
        </p:txBody>
      </p:sp>
      <p:sp>
        <p:nvSpPr>
          <p:cNvPr id="19" name="TextBox 18"/>
          <p:cNvSpPr txBox="1"/>
          <p:nvPr/>
        </p:nvSpPr>
        <p:spPr>
          <a:xfrm>
            <a:off x="7504253" y="2816504"/>
            <a:ext cx="393539" cy="1082348"/>
          </a:xfrm>
          <a:prstGeom prst="rect">
            <a:avLst/>
          </a:prstGeom>
          <a:noFill/>
        </p:spPr>
        <p:txBody>
          <a:bodyPr wrap="square" rtlCol="0">
            <a:spAutoFit/>
          </a:bodyPr>
          <a:lstStyle/>
          <a:p>
            <a:pPr defTabSz="457200"/>
            <a:r>
              <a:rPr lang="en-US" sz="2800" b="1" dirty="0" smtClean="0">
                <a:solidFill>
                  <a:prstClr val="black"/>
                </a:solidFill>
              </a:rPr>
              <a:t>0</a:t>
            </a:r>
          </a:p>
          <a:p>
            <a:pPr defTabSz="457200">
              <a:spcBef>
                <a:spcPts val="1000"/>
              </a:spcBef>
            </a:pPr>
            <a:r>
              <a:rPr lang="en-US" sz="2800" b="1" dirty="0" smtClean="0">
                <a:solidFill>
                  <a:prstClr val="black"/>
                </a:solidFill>
              </a:rPr>
              <a:t>1</a:t>
            </a:r>
            <a:endParaRPr lang="en-US" sz="2800" b="1" dirty="0">
              <a:solidFill>
                <a:prstClr val="black"/>
              </a:solidFill>
            </a:endParaRPr>
          </a:p>
        </p:txBody>
      </p:sp>
      <p:sp>
        <p:nvSpPr>
          <p:cNvPr id="23" name="Oval 22"/>
          <p:cNvSpPr/>
          <p:nvPr/>
        </p:nvSpPr>
        <p:spPr>
          <a:xfrm>
            <a:off x="5926238" y="3391382"/>
            <a:ext cx="1354238" cy="4629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4" name="Oval 23"/>
          <p:cNvSpPr/>
          <p:nvPr/>
        </p:nvSpPr>
        <p:spPr>
          <a:xfrm>
            <a:off x="6657372" y="3393311"/>
            <a:ext cx="1354238" cy="4629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5" name="Oval 24"/>
          <p:cNvSpPr/>
          <p:nvPr/>
        </p:nvSpPr>
        <p:spPr>
          <a:xfrm rot="5400000">
            <a:off x="6286983" y="3115520"/>
            <a:ext cx="1354238" cy="4629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6" name="TextBox 25"/>
          <p:cNvSpPr txBox="1"/>
          <p:nvPr/>
        </p:nvSpPr>
        <p:spPr>
          <a:xfrm>
            <a:off x="1342661" y="3793803"/>
            <a:ext cx="671331" cy="584775"/>
          </a:xfrm>
          <a:prstGeom prst="rect">
            <a:avLst/>
          </a:prstGeom>
          <a:noFill/>
        </p:spPr>
        <p:txBody>
          <a:bodyPr wrap="square" rtlCol="0">
            <a:spAutoFit/>
          </a:bodyPr>
          <a:lstStyle/>
          <a:p>
            <a:pPr defTabSz="457200"/>
            <a:r>
              <a:rPr lang="en-US" sz="3200" dirty="0" err="1" smtClean="0">
                <a:solidFill>
                  <a:srgbClr val="FF0000"/>
                </a:solidFill>
              </a:rPr>
              <a:t>bc</a:t>
            </a:r>
            <a:endParaRPr lang="en-US" sz="3200" dirty="0">
              <a:solidFill>
                <a:srgbClr val="FF0000"/>
              </a:solidFill>
            </a:endParaRPr>
          </a:p>
        </p:txBody>
      </p:sp>
      <p:sp>
        <p:nvSpPr>
          <p:cNvPr id="27" name="TextBox 26"/>
          <p:cNvSpPr txBox="1"/>
          <p:nvPr/>
        </p:nvSpPr>
        <p:spPr>
          <a:xfrm>
            <a:off x="1828798" y="3793815"/>
            <a:ext cx="896399" cy="584775"/>
          </a:xfrm>
          <a:prstGeom prst="rect">
            <a:avLst/>
          </a:prstGeom>
          <a:noFill/>
        </p:spPr>
        <p:txBody>
          <a:bodyPr wrap="none" rtlCol="0">
            <a:spAutoFit/>
          </a:bodyPr>
          <a:lstStyle/>
          <a:p>
            <a:pPr defTabSz="457200"/>
            <a:r>
              <a:rPr lang="en-US" sz="3200" dirty="0" smtClean="0">
                <a:solidFill>
                  <a:prstClr val="black"/>
                </a:solidFill>
              </a:rPr>
              <a:t>+ </a:t>
            </a:r>
            <a:r>
              <a:rPr lang="en-US" sz="3200" dirty="0" err="1" smtClean="0">
                <a:solidFill>
                  <a:prstClr val="black"/>
                </a:solidFill>
              </a:rPr>
              <a:t>ab</a:t>
            </a:r>
            <a:endParaRPr lang="en-US" sz="3200" dirty="0">
              <a:solidFill>
                <a:prstClr val="black"/>
              </a:solidFill>
            </a:endParaRPr>
          </a:p>
        </p:txBody>
      </p:sp>
      <p:sp>
        <p:nvSpPr>
          <p:cNvPr id="28" name="TextBox 27"/>
          <p:cNvSpPr txBox="1"/>
          <p:nvPr/>
        </p:nvSpPr>
        <p:spPr>
          <a:xfrm>
            <a:off x="2534856" y="3793817"/>
            <a:ext cx="946093" cy="584775"/>
          </a:xfrm>
          <a:prstGeom prst="rect">
            <a:avLst/>
          </a:prstGeom>
          <a:noFill/>
        </p:spPr>
        <p:txBody>
          <a:bodyPr wrap="none" rtlCol="0">
            <a:spAutoFit/>
          </a:bodyPr>
          <a:lstStyle/>
          <a:p>
            <a:pPr defTabSz="457200"/>
            <a:r>
              <a:rPr lang="en-US" sz="3200" dirty="0" smtClean="0">
                <a:solidFill>
                  <a:prstClr val="black"/>
                </a:solidFill>
              </a:rPr>
              <a:t> + ac</a:t>
            </a:r>
            <a:endParaRPr lang="en-US" sz="3200" dirty="0">
              <a:solidFill>
                <a:prstClr val="black"/>
              </a:solidFill>
            </a:endParaRPr>
          </a:p>
        </p:txBody>
      </p:sp>
      <p:sp>
        <p:nvSpPr>
          <p:cNvPr id="30" name="TextBox 29"/>
          <p:cNvSpPr txBox="1"/>
          <p:nvPr/>
        </p:nvSpPr>
        <p:spPr>
          <a:xfrm>
            <a:off x="1830698" y="3795738"/>
            <a:ext cx="896399" cy="584775"/>
          </a:xfrm>
          <a:prstGeom prst="rect">
            <a:avLst/>
          </a:prstGeom>
          <a:noFill/>
        </p:spPr>
        <p:txBody>
          <a:bodyPr wrap="none" rtlCol="0">
            <a:spAutoFit/>
          </a:bodyPr>
          <a:lstStyle/>
          <a:p>
            <a:pPr defTabSz="457200"/>
            <a:r>
              <a:rPr lang="en-US" sz="3200" dirty="0" smtClean="0">
                <a:solidFill>
                  <a:srgbClr val="FF0000"/>
                </a:solidFill>
              </a:rPr>
              <a:t>+ </a:t>
            </a:r>
            <a:r>
              <a:rPr lang="en-US" sz="3200" dirty="0" err="1" smtClean="0">
                <a:solidFill>
                  <a:srgbClr val="FF0000"/>
                </a:solidFill>
              </a:rPr>
              <a:t>ab</a:t>
            </a:r>
            <a:endParaRPr lang="en-US" sz="3200" dirty="0">
              <a:solidFill>
                <a:srgbClr val="FF0000"/>
              </a:solidFill>
            </a:endParaRPr>
          </a:p>
        </p:txBody>
      </p:sp>
      <p:sp>
        <p:nvSpPr>
          <p:cNvPr id="31" name="TextBox 30"/>
          <p:cNvSpPr txBox="1"/>
          <p:nvPr/>
        </p:nvSpPr>
        <p:spPr>
          <a:xfrm>
            <a:off x="2536784" y="3795744"/>
            <a:ext cx="946093" cy="584775"/>
          </a:xfrm>
          <a:prstGeom prst="rect">
            <a:avLst/>
          </a:prstGeom>
          <a:noFill/>
        </p:spPr>
        <p:txBody>
          <a:bodyPr wrap="none" rtlCol="0">
            <a:spAutoFit/>
          </a:bodyPr>
          <a:lstStyle/>
          <a:p>
            <a:pPr defTabSz="457200"/>
            <a:r>
              <a:rPr lang="en-US" sz="3200" dirty="0" smtClean="0">
                <a:solidFill>
                  <a:srgbClr val="FF0000"/>
                </a:solidFill>
              </a:rPr>
              <a:t> + ac</a:t>
            </a:r>
            <a:endParaRPr lang="en-US" sz="3200" dirty="0">
              <a:solidFill>
                <a:srgbClr val="FF0000"/>
              </a:solidFill>
            </a:endParaRPr>
          </a:p>
        </p:txBody>
      </p:sp>
      <p:grpSp>
        <p:nvGrpSpPr>
          <p:cNvPr id="41" name="Group 40"/>
          <p:cNvGrpSpPr/>
          <p:nvPr/>
        </p:nvGrpSpPr>
        <p:grpSpPr>
          <a:xfrm>
            <a:off x="7127793" y="3825809"/>
            <a:ext cx="2016207" cy="1472486"/>
            <a:chOff x="7127793" y="3825809"/>
            <a:chExt cx="2016207" cy="1472486"/>
          </a:xfrm>
        </p:grpSpPr>
        <p:cxnSp>
          <p:nvCxnSpPr>
            <p:cNvPr id="33" name="Straight Arrow Connector 32"/>
            <p:cNvCxnSpPr>
              <a:endCxn id="25" idx="7"/>
            </p:cNvCxnSpPr>
            <p:nvPr/>
          </p:nvCxnSpPr>
          <p:spPr>
            <a:xfrm flipH="1" flipV="1">
              <a:off x="7127793" y="3825809"/>
              <a:ext cx="430475" cy="537847"/>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454096" y="4282632"/>
              <a:ext cx="1689904" cy="1015663"/>
            </a:xfrm>
            <a:prstGeom prst="rect">
              <a:avLst/>
            </a:prstGeom>
            <a:noFill/>
          </p:spPr>
          <p:txBody>
            <a:bodyPr wrap="square" rtlCol="0">
              <a:spAutoFit/>
            </a:bodyPr>
            <a:lstStyle/>
            <a:p>
              <a:pPr algn="ctr" defTabSz="457200"/>
              <a:r>
                <a:rPr lang="en-US" sz="2000" dirty="0" smtClean="0">
                  <a:solidFill>
                    <a:srgbClr val="4F81BD"/>
                  </a:solidFill>
                </a:rPr>
                <a:t>Single cell can be part of many groups</a:t>
              </a:r>
              <a:endParaRPr lang="en-US" sz="2000" dirty="0">
                <a:solidFill>
                  <a:srgbClr val="4F81BD"/>
                </a:solidFill>
              </a:endParaRPr>
            </a:p>
          </p:txBody>
        </p:sp>
      </p:grpSp>
    </p:spTree>
    <p:extLst>
      <p:ext uri="{BB962C8B-B14F-4D97-AF65-F5344CB8AC3E}">
        <p14:creationId xmlns:p14="http://schemas.microsoft.com/office/powerpoint/2010/main" val="302311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3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1"/>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3" grpId="0" animBg="1"/>
      <p:bldP spid="24" grpId="0" animBg="1"/>
      <p:bldP spid="25" grpId="0" animBg="1"/>
      <p:bldP spid="26" grpId="0"/>
      <p:bldP spid="26" grpId="1"/>
      <p:bldP spid="27" grpId="0"/>
      <p:bldP spid="28" grpId="0"/>
      <p:bldP spid="30" grpId="0"/>
      <p:bldP spid="30" grpId="1"/>
      <p:bldP spid="31" grpId="0"/>
      <p:bldP spid="31"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General K-map Rules</a:t>
            </a:r>
            <a:endParaRPr lang="en-US" dirty="0">
              <a:solidFill>
                <a:schemeClr val="accent1"/>
              </a:solidFill>
            </a:endParaRPr>
          </a:p>
        </p:txBody>
      </p:sp>
      <p:sp>
        <p:nvSpPr>
          <p:cNvPr id="3" name="Content Placeholder 2"/>
          <p:cNvSpPr>
            <a:spLocks noGrp="1"/>
          </p:cNvSpPr>
          <p:nvPr>
            <p:ph idx="1"/>
          </p:nvPr>
        </p:nvSpPr>
        <p:spPr>
          <a:xfrm>
            <a:off x="457200" y="1600199"/>
            <a:ext cx="5486400" cy="4937760"/>
          </a:xfrm>
        </p:spPr>
        <p:txBody>
          <a:bodyPr>
            <a:normAutofit/>
          </a:bodyPr>
          <a:lstStyle/>
          <a:p>
            <a:r>
              <a:rPr lang="en-US" sz="2800" dirty="0" smtClean="0"/>
              <a:t>Only group in powers of 2</a:t>
            </a:r>
          </a:p>
          <a:p>
            <a:pPr lvl="1"/>
            <a:r>
              <a:rPr lang="en-US" sz="2400" dirty="0" smtClean="0">
                <a:solidFill>
                  <a:srgbClr val="FF0000"/>
                </a:solidFill>
              </a:rPr>
              <a:t>Grouping should be of size 2</a:t>
            </a:r>
            <a:r>
              <a:rPr lang="en-US" sz="2400" baseline="30000" dirty="0" smtClean="0">
                <a:solidFill>
                  <a:srgbClr val="FF0000"/>
                </a:solidFill>
              </a:rPr>
              <a:t>i</a:t>
            </a:r>
            <a:r>
              <a:rPr lang="en-US" sz="2400" dirty="0" smtClean="0">
                <a:solidFill>
                  <a:srgbClr val="FF0000"/>
                </a:solidFill>
              </a:rPr>
              <a:t> × 2</a:t>
            </a:r>
            <a:r>
              <a:rPr lang="en-US" sz="2400" baseline="30000" dirty="0" smtClean="0">
                <a:solidFill>
                  <a:srgbClr val="FF0000"/>
                </a:solidFill>
              </a:rPr>
              <a:t>j</a:t>
            </a:r>
          </a:p>
          <a:p>
            <a:pPr lvl="1"/>
            <a:r>
              <a:rPr lang="en-US" sz="2400" dirty="0" smtClean="0">
                <a:solidFill>
                  <a:schemeClr val="accent1"/>
                </a:solidFill>
              </a:rPr>
              <a:t>Applies for both directions</a:t>
            </a:r>
          </a:p>
          <a:p>
            <a:r>
              <a:rPr lang="en-US" sz="2800" dirty="0" smtClean="0">
                <a:solidFill>
                  <a:schemeClr val="accent4"/>
                </a:solidFill>
              </a:rPr>
              <a:t>Wraps around in all directions</a:t>
            </a:r>
          </a:p>
          <a:p>
            <a:pPr lvl="1"/>
            <a:r>
              <a:rPr lang="en-US" sz="2400" dirty="0" smtClean="0">
                <a:solidFill>
                  <a:schemeClr val="accent6"/>
                </a:solidFill>
              </a:rPr>
              <a:t>“Corners” case is extreme example</a:t>
            </a:r>
          </a:p>
          <a:p>
            <a:r>
              <a:rPr lang="en-US" sz="2800" dirty="0" smtClean="0"/>
              <a:t>Always choose largest groupings possible</a:t>
            </a:r>
          </a:p>
          <a:p>
            <a:pPr lvl="1"/>
            <a:r>
              <a:rPr lang="en-US" sz="2400" dirty="0" smtClean="0">
                <a:solidFill>
                  <a:srgbClr val="00B050"/>
                </a:solidFill>
              </a:rPr>
              <a:t>Avoid single cells whenever possible</a:t>
            </a:r>
          </a:p>
          <a:p>
            <a:pPr>
              <a:spcBef>
                <a:spcPts val="0"/>
              </a:spcBef>
            </a:pPr>
            <a:endParaRPr lang="en-US" sz="2800" dirty="0" smtClean="0"/>
          </a:p>
          <a:p>
            <a:pPr>
              <a:spcBef>
                <a:spcPts val="1200"/>
              </a:spcBef>
            </a:pPr>
            <a:r>
              <a:rPr lang="en-US" sz="2800" dirty="0" smtClean="0"/>
              <a:t>y =</a:t>
            </a:r>
            <a:endParaRPr lang="en-US" sz="2800"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45</a:t>
            </a:fld>
            <a:endParaRPr lang="en-US" dirty="0">
              <a:solidFill>
                <a:prstClr val="black">
                  <a:tint val="75000"/>
                </a:prst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947178073"/>
              </p:ext>
            </p:extLst>
          </p:nvPr>
        </p:nvGraphicFramePr>
        <p:xfrm>
          <a:off x="6081632" y="1588049"/>
          <a:ext cx="2743200" cy="2286000"/>
        </p:xfrm>
        <a:graphic>
          <a:graphicData uri="http://schemas.openxmlformats.org/drawingml/2006/table">
            <a:tbl>
              <a:tblPr firstRow="1" bandRow="1">
                <a:tableStyleId>{5940675A-B579-460E-94D1-54222C63F5DA}</a:tableStyleId>
              </a:tblPr>
              <a:tblGrid>
                <a:gridCol w="548640"/>
                <a:gridCol w="548640"/>
                <a:gridCol w="548640"/>
                <a:gridCol w="548640"/>
                <a:gridCol w="548640"/>
              </a:tblGrid>
              <a:tr h="457200">
                <a:tc>
                  <a:txBody>
                    <a:bodyPr/>
                    <a:lstStyle/>
                    <a:p>
                      <a:pPr algn="ctr"/>
                      <a:endParaRPr lang="en-US" sz="2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00</a:t>
                      </a:r>
                      <a:endParaRPr lang="en-US" sz="24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01</a:t>
                      </a:r>
                      <a:endParaRPr lang="en-US" sz="24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11</a:t>
                      </a:r>
                      <a:endParaRPr lang="en-US" sz="24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10</a:t>
                      </a:r>
                      <a:endParaRPr lang="en-US" sz="24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a:r>
                        <a:rPr lang="en-US" sz="2400" dirty="0" smtClean="0"/>
                        <a:t>00</a:t>
                      </a:r>
                      <a:endParaRPr lang="en-US" sz="2400"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1</a:t>
                      </a:r>
                      <a:endParaRPr lang="en-US" sz="2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400" dirty="0" smtClean="0"/>
                        <a:t>0</a:t>
                      </a:r>
                      <a:endParaRPr lang="en-US" sz="2400" dirty="0"/>
                    </a:p>
                  </a:txBody>
                  <a:tcPr anchor="ctr">
                    <a:lnT w="12700" cap="flat" cmpd="sng" algn="ctr">
                      <a:solidFill>
                        <a:schemeClr val="tx1"/>
                      </a:solidFill>
                      <a:prstDash val="solid"/>
                      <a:round/>
                      <a:headEnd type="none" w="med" len="med"/>
                      <a:tailEnd type="none" w="med" len="med"/>
                    </a:lnT>
                  </a:tcPr>
                </a:tc>
                <a:tc>
                  <a:txBody>
                    <a:bodyPr/>
                    <a:lstStyle/>
                    <a:p>
                      <a:pPr algn="ctr"/>
                      <a:r>
                        <a:rPr lang="en-US" sz="2400" dirty="0" smtClean="0"/>
                        <a:t>0</a:t>
                      </a:r>
                      <a:endParaRPr lang="en-US" sz="2400" dirty="0"/>
                    </a:p>
                  </a:txBody>
                  <a:tcPr anchor="ctr">
                    <a:lnT w="12700" cap="flat" cmpd="sng" algn="ctr">
                      <a:solidFill>
                        <a:schemeClr val="tx1"/>
                      </a:solidFill>
                      <a:prstDash val="solid"/>
                      <a:round/>
                      <a:headEnd type="none" w="med" len="med"/>
                      <a:tailEnd type="none" w="med" len="med"/>
                    </a:lnT>
                  </a:tcPr>
                </a:tc>
                <a:tc>
                  <a:txBody>
                    <a:bodyPr/>
                    <a:lstStyle/>
                    <a:p>
                      <a:pPr algn="ctr"/>
                      <a:r>
                        <a:rPr lang="en-US" sz="2400" dirty="0" smtClean="0"/>
                        <a:t>1</a:t>
                      </a:r>
                      <a:endParaRPr lang="en-US" sz="2400" dirty="0"/>
                    </a:p>
                  </a:txBody>
                  <a:tcPr anchor="ctr">
                    <a:lnT w="12700" cap="flat" cmpd="sng" algn="ctr">
                      <a:solidFill>
                        <a:schemeClr val="tx1"/>
                      </a:solidFill>
                      <a:prstDash val="solid"/>
                      <a:round/>
                      <a:headEnd type="none" w="med" len="med"/>
                      <a:tailEnd type="none" w="med" len="med"/>
                    </a:lnT>
                  </a:tcPr>
                </a:tc>
              </a:tr>
              <a:tr h="457200">
                <a:tc>
                  <a:txBody>
                    <a:bodyPr/>
                    <a:lstStyle/>
                    <a:p>
                      <a:pPr algn="ctr"/>
                      <a:r>
                        <a:rPr lang="en-US" sz="2400" dirty="0" smtClean="0"/>
                        <a:t>01</a:t>
                      </a:r>
                      <a:endParaRPr lang="en-US" sz="2400"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0</a:t>
                      </a:r>
                      <a:endParaRPr lang="en-US" sz="2400" dirty="0"/>
                    </a:p>
                  </a:txBody>
                  <a:tcPr anchor="ctr">
                    <a:lnL w="12700" cap="flat" cmpd="sng" algn="ctr">
                      <a:solidFill>
                        <a:schemeClr val="tx1"/>
                      </a:solidFill>
                      <a:prstDash val="solid"/>
                      <a:round/>
                      <a:headEnd type="none" w="med" len="med"/>
                      <a:tailEnd type="none" w="med" len="med"/>
                    </a:lnL>
                  </a:tcPr>
                </a:tc>
                <a:tc>
                  <a:txBody>
                    <a:bodyPr/>
                    <a:lstStyle/>
                    <a:p>
                      <a:pPr algn="ctr"/>
                      <a:r>
                        <a:rPr lang="en-US" sz="2400" dirty="0" smtClean="0"/>
                        <a:t>1</a:t>
                      </a:r>
                      <a:endParaRPr lang="en-US" sz="2400" dirty="0"/>
                    </a:p>
                  </a:txBody>
                  <a:tcPr anchor="ctr"/>
                </a:tc>
                <a:tc>
                  <a:txBody>
                    <a:bodyPr/>
                    <a:lstStyle/>
                    <a:p>
                      <a:pPr algn="ctr"/>
                      <a:r>
                        <a:rPr lang="en-US" sz="2400" dirty="0" smtClean="0"/>
                        <a:t>1</a:t>
                      </a:r>
                      <a:endParaRPr lang="en-US" sz="2400" dirty="0"/>
                    </a:p>
                  </a:txBody>
                  <a:tcPr anchor="ctr"/>
                </a:tc>
                <a:tc>
                  <a:txBody>
                    <a:bodyPr/>
                    <a:lstStyle/>
                    <a:p>
                      <a:pPr algn="ctr"/>
                      <a:r>
                        <a:rPr lang="en-US" sz="2400" dirty="0" smtClean="0"/>
                        <a:t>0</a:t>
                      </a:r>
                      <a:endParaRPr lang="en-US" sz="2400" dirty="0"/>
                    </a:p>
                  </a:txBody>
                  <a:tcPr anchor="ctr"/>
                </a:tc>
              </a:tr>
              <a:tr h="457200">
                <a:tc>
                  <a:txBody>
                    <a:bodyPr/>
                    <a:lstStyle/>
                    <a:p>
                      <a:pPr algn="ctr"/>
                      <a:r>
                        <a:rPr lang="en-US" sz="2400" dirty="0" smtClean="0"/>
                        <a:t>11</a:t>
                      </a:r>
                      <a:endParaRPr lang="en-US" sz="2400"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0</a:t>
                      </a:r>
                      <a:endParaRPr lang="en-US" sz="2400" dirty="0"/>
                    </a:p>
                  </a:txBody>
                  <a:tcPr anchor="ctr">
                    <a:lnL w="12700" cap="flat" cmpd="sng" algn="ctr">
                      <a:solidFill>
                        <a:schemeClr val="tx1"/>
                      </a:solidFill>
                      <a:prstDash val="solid"/>
                      <a:round/>
                      <a:headEnd type="none" w="med" len="med"/>
                      <a:tailEnd type="none" w="med" len="med"/>
                    </a:lnL>
                  </a:tcPr>
                </a:tc>
                <a:tc>
                  <a:txBody>
                    <a:bodyPr/>
                    <a:lstStyle/>
                    <a:p>
                      <a:pPr algn="ctr"/>
                      <a:r>
                        <a:rPr lang="en-US" sz="2400" dirty="0" smtClean="0"/>
                        <a:t>1</a:t>
                      </a:r>
                      <a:endParaRPr lang="en-US" sz="2400" dirty="0"/>
                    </a:p>
                  </a:txBody>
                  <a:tcPr anchor="ctr"/>
                </a:tc>
                <a:tc>
                  <a:txBody>
                    <a:bodyPr/>
                    <a:lstStyle/>
                    <a:p>
                      <a:pPr algn="ctr"/>
                      <a:r>
                        <a:rPr lang="en-US" sz="2400" dirty="0" smtClean="0"/>
                        <a:t>1</a:t>
                      </a:r>
                      <a:endParaRPr lang="en-US" sz="2400" dirty="0"/>
                    </a:p>
                  </a:txBody>
                  <a:tcPr anchor="ctr"/>
                </a:tc>
                <a:tc>
                  <a:txBody>
                    <a:bodyPr/>
                    <a:lstStyle/>
                    <a:p>
                      <a:pPr algn="ctr"/>
                      <a:r>
                        <a:rPr lang="en-US" sz="2400" dirty="0" smtClean="0"/>
                        <a:t>1</a:t>
                      </a:r>
                      <a:endParaRPr lang="en-US" sz="2400" dirty="0"/>
                    </a:p>
                  </a:txBody>
                  <a:tcPr anchor="ctr"/>
                </a:tc>
              </a:tr>
              <a:tr h="457200">
                <a:tc>
                  <a:txBody>
                    <a:bodyPr/>
                    <a:lstStyle/>
                    <a:p>
                      <a:pPr algn="ctr"/>
                      <a:r>
                        <a:rPr lang="en-US" sz="2400" dirty="0" smtClean="0"/>
                        <a:t>10</a:t>
                      </a:r>
                      <a:endParaRPr lang="en-US" sz="2400"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1</a:t>
                      </a:r>
                      <a:endParaRPr lang="en-US" sz="2400" dirty="0"/>
                    </a:p>
                  </a:txBody>
                  <a:tcPr anchor="ctr">
                    <a:lnL w="12700" cap="flat" cmpd="sng" algn="ctr">
                      <a:solidFill>
                        <a:schemeClr val="tx1"/>
                      </a:solidFill>
                      <a:prstDash val="solid"/>
                      <a:round/>
                      <a:headEnd type="none" w="med" len="med"/>
                      <a:tailEnd type="none" w="med" len="med"/>
                    </a:lnL>
                  </a:tcPr>
                </a:tc>
                <a:tc>
                  <a:txBody>
                    <a:bodyPr/>
                    <a:lstStyle/>
                    <a:p>
                      <a:pPr algn="ctr"/>
                      <a:r>
                        <a:rPr lang="en-US" sz="2400" dirty="0" smtClean="0"/>
                        <a:t>0</a:t>
                      </a:r>
                      <a:endParaRPr lang="en-US" sz="2400" dirty="0"/>
                    </a:p>
                  </a:txBody>
                  <a:tcPr anchor="ctr"/>
                </a:tc>
                <a:tc>
                  <a:txBody>
                    <a:bodyPr/>
                    <a:lstStyle/>
                    <a:p>
                      <a:pPr algn="ctr"/>
                      <a:r>
                        <a:rPr lang="en-US" sz="2400" dirty="0" smtClean="0"/>
                        <a:t>0</a:t>
                      </a:r>
                      <a:endParaRPr lang="en-US" sz="2400" dirty="0"/>
                    </a:p>
                  </a:txBody>
                  <a:tcPr anchor="ctr"/>
                </a:tc>
                <a:tc>
                  <a:txBody>
                    <a:bodyPr/>
                    <a:lstStyle/>
                    <a:p>
                      <a:pPr algn="ctr"/>
                      <a:r>
                        <a:rPr lang="en-US" sz="2400" dirty="0" smtClean="0"/>
                        <a:t>1</a:t>
                      </a:r>
                      <a:endParaRPr lang="en-US" sz="2400" dirty="0"/>
                    </a:p>
                  </a:txBody>
                  <a:tcPr anchor="ctr"/>
                </a:tc>
              </a:tr>
            </a:tbl>
          </a:graphicData>
        </a:graphic>
      </p:graphicFrame>
      <p:grpSp>
        <p:nvGrpSpPr>
          <p:cNvPr id="8" name="Group 7"/>
          <p:cNvGrpSpPr/>
          <p:nvPr/>
        </p:nvGrpSpPr>
        <p:grpSpPr>
          <a:xfrm>
            <a:off x="5869735" y="1330238"/>
            <a:ext cx="856849" cy="814172"/>
            <a:chOff x="5456086" y="4673278"/>
            <a:chExt cx="856849" cy="814172"/>
          </a:xfrm>
        </p:grpSpPr>
        <p:cxnSp>
          <p:nvCxnSpPr>
            <p:cNvPr id="9" name="Straight Connector 8"/>
            <p:cNvCxnSpPr/>
            <p:nvPr/>
          </p:nvCxnSpPr>
          <p:spPr>
            <a:xfrm>
              <a:off x="5934636" y="5120640"/>
              <a:ext cx="27432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818889" y="4673278"/>
              <a:ext cx="494046" cy="461665"/>
            </a:xfrm>
            <a:prstGeom prst="rect">
              <a:avLst/>
            </a:prstGeom>
            <a:noFill/>
          </p:spPr>
          <p:txBody>
            <a:bodyPr wrap="none" rtlCol="0">
              <a:spAutoFit/>
            </a:bodyPr>
            <a:lstStyle/>
            <a:p>
              <a:pPr defTabSz="457200"/>
              <a:r>
                <a:rPr lang="en-US" sz="2400" dirty="0" err="1" smtClean="0">
                  <a:solidFill>
                    <a:prstClr val="black"/>
                  </a:solidFill>
                </a:rPr>
                <a:t>ab</a:t>
              </a:r>
              <a:endParaRPr lang="en-US" sz="2400" dirty="0">
                <a:solidFill>
                  <a:prstClr val="black"/>
                </a:solidFill>
              </a:endParaRPr>
            </a:p>
          </p:txBody>
        </p:sp>
        <p:sp>
          <p:nvSpPr>
            <p:cNvPr id="11" name="TextBox 10"/>
            <p:cNvSpPr txBox="1"/>
            <p:nvPr/>
          </p:nvSpPr>
          <p:spPr>
            <a:xfrm>
              <a:off x="5456086" y="5025785"/>
              <a:ext cx="476412" cy="461665"/>
            </a:xfrm>
            <a:prstGeom prst="rect">
              <a:avLst/>
            </a:prstGeom>
            <a:noFill/>
          </p:spPr>
          <p:txBody>
            <a:bodyPr wrap="none" rtlCol="0">
              <a:spAutoFit/>
            </a:bodyPr>
            <a:lstStyle/>
            <a:p>
              <a:pPr defTabSz="457200"/>
              <a:r>
                <a:rPr lang="en-US" sz="2400" dirty="0" err="1" smtClean="0">
                  <a:solidFill>
                    <a:prstClr val="black"/>
                  </a:solidFill>
                </a:rPr>
                <a:t>cd</a:t>
              </a:r>
              <a:endParaRPr lang="en-US" sz="2400" dirty="0">
                <a:solidFill>
                  <a:prstClr val="black"/>
                </a:solidFill>
              </a:endParaRPr>
            </a:p>
          </p:txBody>
        </p:sp>
      </p:grpSp>
      <p:sp>
        <p:nvSpPr>
          <p:cNvPr id="12" name="TextBox 11"/>
          <p:cNvSpPr txBox="1"/>
          <p:nvPr/>
        </p:nvSpPr>
        <p:spPr>
          <a:xfrm>
            <a:off x="6126480" y="4114800"/>
            <a:ext cx="2926080" cy="2677656"/>
          </a:xfrm>
          <a:prstGeom prst="rect">
            <a:avLst/>
          </a:prstGeom>
          <a:noFill/>
        </p:spPr>
        <p:txBody>
          <a:bodyPr wrap="square" rtlCol="0">
            <a:spAutoFit/>
          </a:bodyPr>
          <a:lstStyle/>
          <a:p>
            <a:pPr marL="457200" indent="-457200" defTabSz="457200">
              <a:buFont typeface="+mj-lt"/>
              <a:buAutoNum type="arabicParenR"/>
            </a:pPr>
            <a:r>
              <a:rPr lang="en-US" sz="2400" dirty="0" smtClean="0">
                <a:solidFill>
                  <a:srgbClr val="FF0000"/>
                </a:solidFill>
              </a:rPr>
              <a:t>NOT a valid group</a:t>
            </a:r>
          </a:p>
          <a:p>
            <a:pPr marL="457200" indent="-457200" defTabSz="457200">
              <a:buFont typeface="+mj-lt"/>
              <a:buAutoNum type="arabicParenR"/>
            </a:pPr>
            <a:r>
              <a:rPr lang="en-US" sz="2400" dirty="0" smtClean="0">
                <a:solidFill>
                  <a:srgbClr val="4F81BD"/>
                </a:solidFill>
              </a:rPr>
              <a:t>IS a valid group</a:t>
            </a:r>
          </a:p>
          <a:p>
            <a:pPr marL="457200" indent="-457200" defTabSz="457200">
              <a:buFont typeface="+mj-lt"/>
              <a:buAutoNum type="arabicParenR"/>
            </a:pPr>
            <a:r>
              <a:rPr lang="en-US" sz="2400" dirty="0" smtClean="0">
                <a:solidFill>
                  <a:srgbClr val="8064A2"/>
                </a:solidFill>
              </a:rPr>
              <a:t>IS a valid group</a:t>
            </a:r>
          </a:p>
          <a:p>
            <a:pPr marL="457200" indent="-457200" defTabSz="457200">
              <a:buFont typeface="+mj-lt"/>
              <a:buAutoNum type="arabicParenR"/>
            </a:pPr>
            <a:r>
              <a:rPr lang="en-US" sz="2400" dirty="0" smtClean="0">
                <a:solidFill>
                  <a:srgbClr val="F79646"/>
                </a:solidFill>
              </a:rPr>
              <a:t>“Corners” case</a:t>
            </a:r>
          </a:p>
          <a:p>
            <a:pPr marL="457200" indent="-457200" defTabSz="457200">
              <a:buFont typeface="+mj-lt"/>
              <a:buAutoNum type="arabicParenR"/>
            </a:pPr>
            <a:r>
              <a:rPr lang="en-US" sz="2400" dirty="0" smtClean="0">
                <a:solidFill>
                  <a:srgbClr val="00B050"/>
                </a:solidFill>
              </a:rPr>
              <a:t>1 of 2 good choices here </a:t>
            </a:r>
            <a:br>
              <a:rPr lang="en-US" sz="2400" dirty="0" smtClean="0">
                <a:solidFill>
                  <a:srgbClr val="00B050"/>
                </a:solidFill>
              </a:rPr>
            </a:br>
            <a:r>
              <a:rPr lang="en-US" sz="2400" dirty="0" smtClean="0">
                <a:solidFill>
                  <a:srgbClr val="00B050"/>
                </a:solidFill>
              </a:rPr>
              <a:t>(spot the other?)</a:t>
            </a:r>
          </a:p>
        </p:txBody>
      </p:sp>
      <p:sp>
        <p:nvSpPr>
          <p:cNvPr id="13" name="Oval 12"/>
          <p:cNvSpPr/>
          <p:nvPr/>
        </p:nvSpPr>
        <p:spPr>
          <a:xfrm>
            <a:off x="7280476" y="3009418"/>
            <a:ext cx="1516283" cy="3703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4" name="Rounded Rectangle 13"/>
          <p:cNvSpPr/>
          <p:nvPr/>
        </p:nvSpPr>
        <p:spPr>
          <a:xfrm>
            <a:off x="7257327" y="2558005"/>
            <a:ext cx="925974" cy="81022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grpSp>
        <p:nvGrpSpPr>
          <p:cNvPr id="17" name="Group 16"/>
          <p:cNvGrpSpPr/>
          <p:nvPr/>
        </p:nvGrpSpPr>
        <p:grpSpPr>
          <a:xfrm>
            <a:off x="6182809" y="2106593"/>
            <a:ext cx="3076937" cy="349170"/>
            <a:chOff x="6182809" y="2106593"/>
            <a:chExt cx="3076937" cy="349170"/>
          </a:xfrm>
        </p:grpSpPr>
        <p:sp>
          <p:nvSpPr>
            <p:cNvPr id="15" name="Arc 14"/>
            <p:cNvSpPr/>
            <p:nvPr/>
          </p:nvSpPr>
          <p:spPr>
            <a:xfrm>
              <a:off x="8345346" y="2106593"/>
              <a:ext cx="914400" cy="335666"/>
            </a:xfrm>
            <a:prstGeom prst="arc">
              <a:avLst>
                <a:gd name="adj1" fmla="val 2829961"/>
                <a:gd name="adj2" fmla="val 18599281"/>
              </a:avLst>
            </a:prstGeom>
            <a:ln w="254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endParaRPr>
            </a:p>
          </p:txBody>
        </p:sp>
        <p:sp>
          <p:nvSpPr>
            <p:cNvPr id="16" name="Arc 15"/>
            <p:cNvSpPr/>
            <p:nvPr/>
          </p:nvSpPr>
          <p:spPr>
            <a:xfrm flipH="1">
              <a:off x="6182809" y="2120097"/>
              <a:ext cx="914400" cy="335666"/>
            </a:xfrm>
            <a:prstGeom prst="arc">
              <a:avLst>
                <a:gd name="adj1" fmla="val 2829961"/>
                <a:gd name="adj2" fmla="val 18599281"/>
              </a:avLst>
            </a:prstGeom>
            <a:ln w="254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endParaRPr>
            </a:p>
          </p:txBody>
        </p:sp>
      </p:grpSp>
      <p:grpSp>
        <p:nvGrpSpPr>
          <p:cNvPr id="26" name="Group 25"/>
          <p:cNvGrpSpPr/>
          <p:nvPr/>
        </p:nvGrpSpPr>
        <p:grpSpPr>
          <a:xfrm>
            <a:off x="6506902" y="1882817"/>
            <a:ext cx="2446116" cy="2170252"/>
            <a:chOff x="6506902" y="1882817"/>
            <a:chExt cx="2446116" cy="2170252"/>
          </a:xfrm>
        </p:grpSpPr>
        <p:sp>
          <p:nvSpPr>
            <p:cNvPr id="22" name="Freeform 21"/>
            <p:cNvSpPr/>
            <p:nvPr/>
          </p:nvSpPr>
          <p:spPr>
            <a:xfrm>
              <a:off x="6562846" y="3420320"/>
              <a:ext cx="617316" cy="607671"/>
            </a:xfrm>
            <a:custGeom>
              <a:avLst/>
              <a:gdLst>
                <a:gd name="connsiteX0" fmla="*/ 0 w 617316"/>
                <a:gd name="connsiteY0" fmla="*/ 86810 h 607671"/>
                <a:gd name="connsiteX1" fmla="*/ 532435 w 617316"/>
                <a:gd name="connsiteY1" fmla="*/ 86810 h 607671"/>
                <a:gd name="connsiteX2" fmla="*/ 509286 w 617316"/>
                <a:gd name="connsiteY2" fmla="*/ 607671 h 607671"/>
              </a:gdLst>
              <a:ahLst/>
              <a:cxnLst>
                <a:cxn ang="0">
                  <a:pos x="connsiteX0" y="connsiteY0"/>
                </a:cxn>
                <a:cxn ang="0">
                  <a:pos x="connsiteX1" y="connsiteY1"/>
                </a:cxn>
                <a:cxn ang="0">
                  <a:pos x="connsiteX2" y="connsiteY2"/>
                </a:cxn>
              </a:cxnLst>
              <a:rect l="l" t="t" r="r" b="b"/>
              <a:pathLst>
                <a:path w="617316" h="607671">
                  <a:moveTo>
                    <a:pt x="0" y="86810"/>
                  </a:moveTo>
                  <a:cubicBezTo>
                    <a:pt x="223777" y="43405"/>
                    <a:pt x="447554" y="0"/>
                    <a:pt x="532435" y="86810"/>
                  </a:cubicBezTo>
                  <a:cubicBezTo>
                    <a:pt x="617316" y="173620"/>
                    <a:pt x="563301" y="390645"/>
                    <a:pt x="509286" y="60767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endParaRPr>
            </a:p>
          </p:txBody>
        </p:sp>
        <p:sp>
          <p:nvSpPr>
            <p:cNvPr id="23" name="Freeform 22"/>
            <p:cNvSpPr/>
            <p:nvPr/>
          </p:nvSpPr>
          <p:spPr>
            <a:xfrm flipV="1">
              <a:off x="6506902" y="1894391"/>
              <a:ext cx="617316" cy="607671"/>
            </a:xfrm>
            <a:custGeom>
              <a:avLst/>
              <a:gdLst>
                <a:gd name="connsiteX0" fmla="*/ 0 w 617316"/>
                <a:gd name="connsiteY0" fmla="*/ 86810 h 607671"/>
                <a:gd name="connsiteX1" fmla="*/ 532435 w 617316"/>
                <a:gd name="connsiteY1" fmla="*/ 86810 h 607671"/>
                <a:gd name="connsiteX2" fmla="*/ 509286 w 617316"/>
                <a:gd name="connsiteY2" fmla="*/ 607671 h 607671"/>
              </a:gdLst>
              <a:ahLst/>
              <a:cxnLst>
                <a:cxn ang="0">
                  <a:pos x="connsiteX0" y="connsiteY0"/>
                </a:cxn>
                <a:cxn ang="0">
                  <a:pos x="connsiteX1" y="connsiteY1"/>
                </a:cxn>
                <a:cxn ang="0">
                  <a:pos x="connsiteX2" y="connsiteY2"/>
                </a:cxn>
              </a:cxnLst>
              <a:rect l="l" t="t" r="r" b="b"/>
              <a:pathLst>
                <a:path w="617316" h="607671">
                  <a:moveTo>
                    <a:pt x="0" y="86810"/>
                  </a:moveTo>
                  <a:cubicBezTo>
                    <a:pt x="223777" y="43405"/>
                    <a:pt x="447554" y="0"/>
                    <a:pt x="532435" y="86810"/>
                  </a:cubicBezTo>
                  <a:cubicBezTo>
                    <a:pt x="617316" y="173620"/>
                    <a:pt x="563301" y="390645"/>
                    <a:pt x="509286" y="60767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endParaRPr>
            </a:p>
          </p:txBody>
        </p:sp>
        <p:sp>
          <p:nvSpPr>
            <p:cNvPr id="24" name="Freeform 23"/>
            <p:cNvSpPr/>
            <p:nvPr/>
          </p:nvSpPr>
          <p:spPr>
            <a:xfrm flipH="1">
              <a:off x="8324127" y="3445398"/>
              <a:ext cx="617316" cy="607671"/>
            </a:xfrm>
            <a:custGeom>
              <a:avLst/>
              <a:gdLst>
                <a:gd name="connsiteX0" fmla="*/ 0 w 617316"/>
                <a:gd name="connsiteY0" fmla="*/ 86810 h 607671"/>
                <a:gd name="connsiteX1" fmla="*/ 532435 w 617316"/>
                <a:gd name="connsiteY1" fmla="*/ 86810 h 607671"/>
                <a:gd name="connsiteX2" fmla="*/ 509286 w 617316"/>
                <a:gd name="connsiteY2" fmla="*/ 607671 h 607671"/>
              </a:gdLst>
              <a:ahLst/>
              <a:cxnLst>
                <a:cxn ang="0">
                  <a:pos x="connsiteX0" y="connsiteY0"/>
                </a:cxn>
                <a:cxn ang="0">
                  <a:pos x="connsiteX1" y="connsiteY1"/>
                </a:cxn>
                <a:cxn ang="0">
                  <a:pos x="connsiteX2" y="connsiteY2"/>
                </a:cxn>
              </a:cxnLst>
              <a:rect l="l" t="t" r="r" b="b"/>
              <a:pathLst>
                <a:path w="617316" h="607671">
                  <a:moveTo>
                    <a:pt x="0" y="86810"/>
                  </a:moveTo>
                  <a:cubicBezTo>
                    <a:pt x="223777" y="43405"/>
                    <a:pt x="447554" y="0"/>
                    <a:pt x="532435" y="86810"/>
                  </a:cubicBezTo>
                  <a:cubicBezTo>
                    <a:pt x="617316" y="173620"/>
                    <a:pt x="563301" y="390645"/>
                    <a:pt x="509286" y="60767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endParaRPr>
            </a:p>
          </p:txBody>
        </p:sp>
        <p:sp>
          <p:nvSpPr>
            <p:cNvPr id="25" name="Freeform 24"/>
            <p:cNvSpPr/>
            <p:nvPr/>
          </p:nvSpPr>
          <p:spPr>
            <a:xfrm rot="10800000">
              <a:off x="8335702" y="1882817"/>
              <a:ext cx="617316" cy="607671"/>
            </a:xfrm>
            <a:custGeom>
              <a:avLst/>
              <a:gdLst>
                <a:gd name="connsiteX0" fmla="*/ 0 w 617316"/>
                <a:gd name="connsiteY0" fmla="*/ 86810 h 607671"/>
                <a:gd name="connsiteX1" fmla="*/ 532435 w 617316"/>
                <a:gd name="connsiteY1" fmla="*/ 86810 h 607671"/>
                <a:gd name="connsiteX2" fmla="*/ 509286 w 617316"/>
                <a:gd name="connsiteY2" fmla="*/ 607671 h 607671"/>
              </a:gdLst>
              <a:ahLst/>
              <a:cxnLst>
                <a:cxn ang="0">
                  <a:pos x="connsiteX0" y="connsiteY0"/>
                </a:cxn>
                <a:cxn ang="0">
                  <a:pos x="connsiteX1" y="connsiteY1"/>
                </a:cxn>
                <a:cxn ang="0">
                  <a:pos x="connsiteX2" y="connsiteY2"/>
                </a:cxn>
              </a:cxnLst>
              <a:rect l="l" t="t" r="r" b="b"/>
              <a:pathLst>
                <a:path w="617316" h="607671">
                  <a:moveTo>
                    <a:pt x="0" y="86810"/>
                  </a:moveTo>
                  <a:cubicBezTo>
                    <a:pt x="223777" y="43405"/>
                    <a:pt x="447554" y="0"/>
                    <a:pt x="532435" y="86810"/>
                  </a:cubicBezTo>
                  <a:cubicBezTo>
                    <a:pt x="617316" y="173620"/>
                    <a:pt x="563301" y="390645"/>
                    <a:pt x="509286" y="60767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endParaRPr>
            </a:p>
          </p:txBody>
        </p:sp>
      </p:grpSp>
      <p:sp>
        <p:nvSpPr>
          <p:cNvPr id="27" name="TextBox 26"/>
          <p:cNvSpPr txBox="1"/>
          <p:nvPr/>
        </p:nvSpPr>
        <p:spPr>
          <a:xfrm>
            <a:off x="1284818" y="5822078"/>
            <a:ext cx="562975" cy="523220"/>
          </a:xfrm>
          <a:prstGeom prst="rect">
            <a:avLst/>
          </a:prstGeom>
          <a:noFill/>
        </p:spPr>
        <p:txBody>
          <a:bodyPr wrap="none" rtlCol="0">
            <a:spAutoFit/>
          </a:bodyPr>
          <a:lstStyle/>
          <a:p>
            <a:pPr defTabSz="457200"/>
            <a:r>
              <a:rPr lang="en-US" sz="2800" dirty="0" err="1" smtClean="0">
                <a:solidFill>
                  <a:srgbClr val="4F81BD"/>
                </a:solidFill>
              </a:rPr>
              <a:t>bd</a:t>
            </a:r>
            <a:endParaRPr lang="en-US" sz="2800" dirty="0">
              <a:solidFill>
                <a:srgbClr val="4F81BD"/>
              </a:solidFill>
            </a:endParaRPr>
          </a:p>
        </p:txBody>
      </p:sp>
      <p:sp>
        <p:nvSpPr>
          <p:cNvPr id="28" name="TextBox 27"/>
          <p:cNvSpPr txBox="1"/>
          <p:nvPr/>
        </p:nvSpPr>
        <p:spPr>
          <a:xfrm>
            <a:off x="1761274" y="5824010"/>
            <a:ext cx="978409" cy="523220"/>
          </a:xfrm>
          <a:prstGeom prst="rect">
            <a:avLst/>
          </a:prstGeom>
          <a:noFill/>
        </p:spPr>
        <p:txBody>
          <a:bodyPr wrap="none" rtlCol="0">
            <a:spAutoFit/>
          </a:bodyPr>
          <a:lstStyle/>
          <a:p>
            <a:pPr defTabSz="457200"/>
            <a:r>
              <a:rPr lang="en-US" sz="2800" dirty="0" smtClean="0">
                <a:solidFill>
                  <a:prstClr val="black"/>
                </a:solidFill>
              </a:rPr>
              <a:t>+ </a:t>
            </a:r>
            <a:r>
              <a:rPr lang="en-US" sz="2800" dirty="0" err="1" smtClean="0">
                <a:solidFill>
                  <a:srgbClr val="F79646"/>
                </a:solidFill>
              </a:rPr>
              <a:t>b’d</a:t>
            </a:r>
            <a:r>
              <a:rPr lang="en-US" sz="2800" dirty="0" smtClean="0">
                <a:solidFill>
                  <a:srgbClr val="F79646"/>
                </a:solidFill>
              </a:rPr>
              <a:t>’</a:t>
            </a:r>
            <a:endParaRPr lang="en-US" sz="2800" dirty="0">
              <a:solidFill>
                <a:srgbClr val="F79646"/>
              </a:solidFill>
            </a:endParaRPr>
          </a:p>
        </p:txBody>
      </p:sp>
      <p:sp>
        <p:nvSpPr>
          <p:cNvPr id="29" name="TextBox 28"/>
          <p:cNvSpPr txBox="1"/>
          <p:nvPr/>
        </p:nvSpPr>
        <p:spPr>
          <a:xfrm>
            <a:off x="2629382" y="5823997"/>
            <a:ext cx="958917" cy="523220"/>
          </a:xfrm>
          <a:prstGeom prst="rect">
            <a:avLst/>
          </a:prstGeom>
          <a:noFill/>
        </p:spPr>
        <p:txBody>
          <a:bodyPr wrap="none" rtlCol="0">
            <a:spAutoFit/>
          </a:bodyPr>
          <a:lstStyle/>
          <a:p>
            <a:pPr defTabSz="457200"/>
            <a:r>
              <a:rPr lang="en-US" sz="2800" dirty="0" smtClean="0">
                <a:solidFill>
                  <a:prstClr val="black"/>
                </a:solidFill>
              </a:rPr>
              <a:t>+ </a:t>
            </a:r>
            <a:r>
              <a:rPr lang="en-US" sz="2800" dirty="0" err="1" smtClean="0">
                <a:solidFill>
                  <a:srgbClr val="00B050"/>
                </a:solidFill>
              </a:rPr>
              <a:t>acd</a:t>
            </a:r>
            <a:endParaRPr lang="en-US" sz="2800" dirty="0">
              <a:solidFill>
                <a:srgbClr val="00B050"/>
              </a:solidFill>
            </a:endParaRPr>
          </a:p>
        </p:txBody>
      </p:sp>
      <p:sp>
        <p:nvSpPr>
          <p:cNvPr id="30" name="Oval 29"/>
          <p:cNvSpPr/>
          <p:nvPr/>
        </p:nvSpPr>
        <p:spPr>
          <a:xfrm>
            <a:off x="7789761" y="3009418"/>
            <a:ext cx="983848" cy="37039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112169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17"/>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27" grpId="0"/>
      <p:bldP spid="28" grpId="0"/>
      <p:bldP spid="29" grpId="0"/>
      <p:bldP spid="3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zh-CN" altLang="en-US" dirty="0" smtClean="0"/>
              <a:t>内容主要取材：</a:t>
            </a:r>
            <a:r>
              <a:rPr lang="en-US" altLang="zh-CN" dirty="0" smtClean="0"/>
              <a:t>CS61C</a:t>
            </a:r>
            <a:r>
              <a:rPr lang="zh-CN" altLang="en-US" dirty="0" smtClean="0"/>
              <a:t>的</a:t>
            </a:r>
            <a:r>
              <a:rPr lang="en-US" altLang="zh-CN" dirty="0" smtClean="0"/>
              <a:t>17</a:t>
            </a:r>
            <a:r>
              <a:rPr lang="zh-CN" altLang="en-US" dirty="0" smtClean="0"/>
              <a:t>讲、</a:t>
            </a:r>
            <a:r>
              <a:rPr lang="en-US" altLang="zh-CN" dirty="0" smtClean="0"/>
              <a:t>18</a:t>
            </a:r>
            <a:r>
              <a:rPr lang="zh-CN" altLang="en-US" dirty="0" smtClean="0"/>
              <a:t>讲</a:t>
            </a:r>
          </a:p>
          <a:p>
            <a:pPr lvl="1"/>
            <a:r>
              <a:rPr lang="en-US" altLang="zh-CN" dirty="0" smtClean="0"/>
              <a:t>http://inst.eecs.berkeley.edu/~cs61c/su12</a:t>
            </a:r>
          </a:p>
          <a:p>
            <a:r>
              <a:rPr lang="zh-CN" altLang="en-US" dirty="0"/>
              <a:t>晶体管</a:t>
            </a:r>
            <a:endParaRPr lang="en-US" altLang="zh-CN" dirty="0"/>
          </a:p>
          <a:p>
            <a:r>
              <a:rPr lang="zh-CN" altLang="en-US" dirty="0"/>
              <a:t>门电路</a:t>
            </a:r>
            <a:endParaRPr lang="en-US" altLang="zh-CN" dirty="0"/>
          </a:p>
          <a:p>
            <a:r>
              <a:rPr lang="zh-CN" altLang="en-US" dirty="0" smtClean="0">
                <a:solidFill>
                  <a:srgbClr val="FF0000"/>
                </a:solidFill>
              </a:rPr>
              <a:t>运算</a:t>
            </a:r>
            <a:endParaRPr lang="en-US" altLang="zh-CN" dirty="0" smtClean="0">
              <a:solidFill>
                <a:srgbClr val="FF0000"/>
              </a:solidFill>
            </a:endParaRPr>
          </a:p>
          <a:p>
            <a:pPr lvl="1"/>
            <a:r>
              <a:rPr lang="zh-CN" altLang="en-US" dirty="0" smtClean="0">
                <a:solidFill>
                  <a:srgbClr val="FF0000"/>
                </a:solidFill>
              </a:rPr>
              <a:t>加法</a:t>
            </a:r>
            <a:r>
              <a:rPr lang="zh-CN" altLang="en-US" dirty="0" smtClean="0"/>
              <a:t>、减法、乘法、除法</a:t>
            </a:r>
          </a:p>
        </p:txBody>
      </p:sp>
      <p:sp>
        <p:nvSpPr>
          <p:cNvPr id="20483" name="标题 2"/>
          <p:cNvSpPr>
            <a:spLocks noGrp="1"/>
          </p:cNvSpPr>
          <p:nvPr>
            <p:ph type="title"/>
          </p:nvPr>
        </p:nvSpPr>
        <p:spPr/>
        <p:txBody>
          <a:bodyPr/>
          <a:lstStyle/>
          <a:p>
            <a:pPr algn="l"/>
            <a:r>
              <a:rPr lang="zh-CN" altLang="en-US" dirty="0" smtClean="0"/>
              <a:t>提纲</a:t>
            </a:r>
          </a:p>
        </p:txBody>
      </p:sp>
    </p:spTree>
    <p:extLst>
      <p:ext uri="{BB962C8B-B14F-4D97-AF65-F5344CB8AC3E}">
        <p14:creationId xmlns:p14="http://schemas.microsoft.com/office/powerpoint/2010/main" val="4774390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dirty="0">
                <a:solidFill>
                  <a:schemeClr val="accent1"/>
                </a:solidFill>
              </a:rPr>
              <a:t>Adder/</a:t>
            </a:r>
            <a:r>
              <a:rPr lang="en-US" dirty="0" err="1">
                <a:solidFill>
                  <a:schemeClr val="accent1"/>
                </a:solidFill>
              </a:rPr>
              <a:t>Subtractor</a:t>
            </a:r>
            <a:r>
              <a:rPr lang="en-US" dirty="0">
                <a:solidFill>
                  <a:schemeClr val="accent1"/>
                </a:solidFill>
              </a:rPr>
              <a:t>: </a:t>
            </a:r>
            <a:r>
              <a:rPr lang="en-US" dirty="0" smtClean="0">
                <a:solidFill>
                  <a:schemeClr val="accent1"/>
                </a:solidFill>
              </a:rPr>
              <a:t>1-bit LSB Adder</a:t>
            </a:r>
            <a:endParaRPr lang="en-US" dirty="0">
              <a:solidFill>
                <a:schemeClr val="accent1"/>
              </a:solidFill>
            </a:endParaRPr>
          </a:p>
        </p:txBody>
      </p:sp>
      <p:sp>
        <p:nvSpPr>
          <p:cNvPr id="5" name="Date Placeholder 4"/>
          <p:cNvSpPr>
            <a:spLocks noGrp="1"/>
          </p:cNvSpPr>
          <p:nvPr>
            <p:ph type="dt" sz="half" idx="10"/>
          </p:nvPr>
        </p:nvSpPr>
        <p:spPr/>
        <p:txBody>
          <a:bodyPr/>
          <a:lstStyle/>
          <a:p>
            <a:pPr>
              <a:defRPr/>
            </a:pPr>
            <a:r>
              <a:rPr lang="en-US" smtClean="0">
                <a:solidFill>
                  <a:prstClr val="black">
                    <a:tint val="75000"/>
                  </a:prstClr>
                </a:solidFill>
              </a:rPr>
              <a:t>7/19/2012</a:t>
            </a:r>
            <a:endParaRPr lang="en-US">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smtClean="0">
                <a:solidFill>
                  <a:prstClr val="black">
                    <a:tint val="75000"/>
                  </a:prstClr>
                </a:solidFill>
              </a:rPr>
              <a:t>Summer 2012 -- Lecture #19</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2EBB76EA-564A-B049-A41D-95C6FDA09946}" type="slidenum">
              <a:rPr lang="en-US" smtClean="0">
                <a:solidFill>
                  <a:prstClr val="black">
                    <a:tint val="75000"/>
                  </a:prstClr>
                </a:solidFill>
              </a:rPr>
              <a:pPr>
                <a:defRPr/>
              </a:pPr>
              <a:t>47</a:t>
            </a:fld>
            <a:endParaRPr lang="en-US">
              <a:solidFill>
                <a:prstClr val="black">
                  <a:tint val="75000"/>
                </a:prstClr>
              </a:solidFill>
            </a:endParaRPr>
          </a:p>
        </p:txBody>
      </p:sp>
      <p:pic>
        <p:nvPicPr>
          <p:cNvPr id="4098" name="Picture 2"/>
          <p:cNvPicPr>
            <a:picLocks noChangeAspect="1" noChangeArrowheads="1"/>
          </p:cNvPicPr>
          <p:nvPr/>
        </p:nvPicPr>
        <p:blipFill>
          <a:blip r:embed="rId3"/>
          <a:srcRect/>
          <a:stretch>
            <a:fillRect/>
          </a:stretch>
        </p:blipFill>
        <p:spPr bwMode="auto">
          <a:xfrm>
            <a:off x="546344" y="1828800"/>
            <a:ext cx="3781427" cy="1828800"/>
          </a:xfrm>
          <a:prstGeom prst="rect">
            <a:avLst/>
          </a:prstGeom>
          <a:noFill/>
          <a:ln w="9525">
            <a:noFill/>
            <a:miter lim="800000"/>
            <a:headEnd/>
            <a:tailEnd/>
          </a:ln>
        </p:spPr>
      </p:pic>
      <p:pic>
        <p:nvPicPr>
          <p:cNvPr id="4099" name="Picture 3"/>
          <p:cNvPicPr>
            <a:picLocks noChangeAspect="1" noChangeArrowheads="1"/>
          </p:cNvPicPr>
          <p:nvPr/>
        </p:nvPicPr>
        <p:blipFill>
          <a:blip r:embed="rId4"/>
          <a:srcRect/>
          <a:stretch>
            <a:fillRect/>
          </a:stretch>
        </p:blipFill>
        <p:spPr bwMode="auto">
          <a:xfrm>
            <a:off x="5545488" y="1862400"/>
            <a:ext cx="2961905" cy="2419048"/>
          </a:xfrm>
          <a:prstGeom prst="rect">
            <a:avLst/>
          </a:prstGeom>
          <a:noFill/>
          <a:ln w="9525">
            <a:noFill/>
            <a:miter lim="800000"/>
            <a:headEnd/>
            <a:tailEnd/>
          </a:ln>
        </p:spPr>
      </p:pic>
      <p:pic>
        <p:nvPicPr>
          <p:cNvPr id="4100" name="Picture 4"/>
          <p:cNvPicPr>
            <a:picLocks noChangeAspect="1" noChangeArrowheads="1"/>
          </p:cNvPicPr>
          <p:nvPr/>
        </p:nvPicPr>
        <p:blipFill>
          <a:blip r:embed="rId5"/>
          <a:srcRect r="67111"/>
          <a:stretch>
            <a:fillRect/>
          </a:stretch>
        </p:blipFill>
        <p:spPr bwMode="auto">
          <a:xfrm>
            <a:off x="5774722" y="4844246"/>
            <a:ext cx="811273" cy="828572"/>
          </a:xfrm>
          <a:prstGeom prst="rect">
            <a:avLst/>
          </a:prstGeom>
          <a:noFill/>
          <a:ln w="9525">
            <a:noFill/>
            <a:miter lim="800000"/>
            <a:headEnd/>
            <a:tailEnd/>
          </a:ln>
        </p:spPr>
      </p:pic>
      <p:pic>
        <p:nvPicPr>
          <p:cNvPr id="4101" name="Picture 5"/>
          <p:cNvPicPr>
            <a:picLocks noChangeAspect="1" noChangeArrowheads="1"/>
          </p:cNvPicPr>
          <p:nvPr/>
        </p:nvPicPr>
        <p:blipFill>
          <a:blip r:embed="rId6"/>
          <a:srcRect/>
          <a:stretch>
            <a:fillRect/>
          </a:stretch>
        </p:blipFill>
        <p:spPr bwMode="auto">
          <a:xfrm>
            <a:off x="6604965" y="4844246"/>
            <a:ext cx="1638095" cy="828572"/>
          </a:xfrm>
          <a:prstGeom prst="rect">
            <a:avLst/>
          </a:prstGeom>
          <a:noFill/>
          <a:ln w="9525">
            <a:noFill/>
            <a:miter lim="800000"/>
            <a:headEnd/>
            <a:tailEnd/>
          </a:ln>
        </p:spPr>
      </p:pic>
      <p:sp>
        <p:nvSpPr>
          <p:cNvPr id="13" name="Rectangle 12"/>
          <p:cNvSpPr/>
          <p:nvPr/>
        </p:nvSpPr>
        <p:spPr>
          <a:xfrm>
            <a:off x="3483980" y="1828800"/>
            <a:ext cx="821802" cy="18172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grpSp>
        <p:nvGrpSpPr>
          <p:cNvPr id="21" name="Group 20"/>
          <p:cNvGrpSpPr/>
          <p:nvPr/>
        </p:nvGrpSpPr>
        <p:grpSpPr>
          <a:xfrm>
            <a:off x="5937812" y="1377387"/>
            <a:ext cx="2037145" cy="567160"/>
            <a:chOff x="5937812" y="1377387"/>
            <a:chExt cx="2037145" cy="567160"/>
          </a:xfrm>
        </p:grpSpPr>
        <p:sp>
          <p:nvSpPr>
            <p:cNvPr id="16" name="TextBox 15"/>
            <p:cNvSpPr txBox="1"/>
            <p:nvPr/>
          </p:nvSpPr>
          <p:spPr>
            <a:xfrm>
              <a:off x="5937812" y="1377387"/>
              <a:ext cx="1513235" cy="400110"/>
            </a:xfrm>
            <a:prstGeom prst="rect">
              <a:avLst/>
            </a:prstGeom>
            <a:noFill/>
          </p:spPr>
          <p:txBody>
            <a:bodyPr wrap="none" rtlCol="0">
              <a:spAutoFit/>
            </a:bodyPr>
            <a:lstStyle/>
            <a:p>
              <a:pPr defTabSz="457200"/>
              <a:r>
                <a:rPr lang="en-US" sz="2000" dirty="0" smtClean="0">
                  <a:solidFill>
                    <a:srgbClr val="FF0000"/>
                  </a:solidFill>
                </a:rPr>
                <a:t>Carry-out bit</a:t>
              </a:r>
              <a:endParaRPr lang="en-US" sz="2000" dirty="0">
                <a:solidFill>
                  <a:srgbClr val="FF0000"/>
                </a:solidFill>
              </a:endParaRPr>
            </a:p>
          </p:txBody>
        </p:sp>
        <p:cxnSp>
          <p:nvCxnSpPr>
            <p:cNvPr id="18" name="Straight Arrow Connector 17"/>
            <p:cNvCxnSpPr/>
            <p:nvPr/>
          </p:nvCxnSpPr>
          <p:spPr>
            <a:xfrm>
              <a:off x="7396223" y="1678329"/>
              <a:ext cx="578734" cy="266218"/>
            </a:xfrm>
            <a:prstGeom prst="straightConnector1">
              <a:avLst/>
            </a:prstGeom>
            <a:noFill/>
            <a:ln w="25400">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40266242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a:srcRect/>
          <a:stretch>
            <a:fillRect/>
          </a:stretch>
        </p:blipFill>
        <p:spPr bwMode="auto">
          <a:xfrm>
            <a:off x="548640" y="1828800"/>
            <a:ext cx="3400001" cy="1657143"/>
          </a:xfrm>
          <a:prstGeom prst="rect">
            <a:avLst/>
          </a:prstGeom>
          <a:noFill/>
          <a:ln w="9525">
            <a:noFill/>
            <a:miter lim="800000"/>
            <a:headEnd/>
            <a:tailEnd/>
          </a:ln>
        </p:spPr>
      </p:pic>
      <p:sp>
        <p:nvSpPr>
          <p:cNvPr id="44039" name="Rectangle 2"/>
          <p:cNvSpPr>
            <a:spLocks noGrp="1" noChangeArrowheads="1"/>
          </p:cNvSpPr>
          <p:nvPr>
            <p:ph type="title"/>
          </p:nvPr>
        </p:nvSpPr>
        <p:spPr/>
        <p:txBody>
          <a:bodyPr>
            <a:normAutofit/>
          </a:bodyPr>
          <a:lstStyle/>
          <a:p>
            <a:r>
              <a:rPr lang="en-US" dirty="0" smtClean="0">
                <a:solidFill>
                  <a:schemeClr val="accent1"/>
                </a:solidFill>
              </a:rPr>
              <a:t>Adder/</a:t>
            </a:r>
            <a:r>
              <a:rPr lang="en-US" dirty="0" err="1" smtClean="0">
                <a:solidFill>
                  <a:schemeClr val="accent1"/>
                </a:solidFill>
              </a:rPr>
              <a:t>Subtractor</a:t>
            </a:r>
            <a:r>
              <a:rPr lang="en-US" dirty="0" smtClean="0">
                <a:solidFill>
                  <a:schemeClr val="accent1"/>
                </a:solidFill>
              </a:rPr>
              <a:t>: 1-bit Adder </a:t>
            </a:r>
          </a:p>
        </p:txBody>
      </p:sp>
      <p:sp>
        <p:nvSpPr>
          <p:cNvPr id="5" name="Date Placeholder 4"/>
          <p:cNvSpPr>
            <a:spLocks noGrp="1"/>
          </p:cNvSpPr>
          <p:nvPr>
            <p:ph type="dt" sz="half" idx="10"/>
          </p:nvPr>
        </p:nvSpPr>
        <p:spPr/>
        <p:txBody>
          <a:bodyPr/>
          <a:lstStyle/>
          <a:p>
            <a:pPr>
              <a:defRPr/>
            </a:pPr>
            <a:r>
              <a:rPr lang="en-US" smtClean="0">
                <a:solidFill>
                  <a:prstClr val="black">
                    <a:tint val="75000"/>
                  </a:prstClr>
                </a:solidFill>
              </a:rPr>
              <a:t>7/19/2012</a:t>
            </a:r>
            <a:endParaRPr lang="en-US">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smtClean="0">
                <a:solidFill>
                  <a:prstClr val="black">
                    <a:tint val="75000"/>
                  </a:prstClr>
                </a:solidFill>
              </a:rPr>
              <a:t>Summer 2012 -- Lecture #19</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3136B24C-2D66-B24F-A680-F98418670B05}" type="slidenum">
              <a:rPr lang="en-US" smtClean="0">
                <a:solidFill>
                  <a:prstClr val="black">
                    <a:tint val="75000"/>
                  </a:prstClr>
                </a:solidFill>
              </a:rPr>
              <a:pPr>
                <a:defRPr/>
              </a:pPr>
              <a:t>48</a:t>
            </a:fld>
            <a:endParaRPr lang="en-US">
              <a:solidFill>
                <a:prstClr val="black">
                  <a:tint val="75000"/>
                </a:prstClr>
              </a:solidFill>
            </a:endParaRPr>
          </a:p>
        </p:txBody>
      </p:sp>
      <p:sp>
        <p:nvSpPr>
          <p:cNvPr id="9" name="Rectangle 8"/>
          <p:cNvSpPr/>
          <p:nvPr/>
        </p:nvSpPr>
        <p:spPr>
          <a:xfrm>
            <a:off x="2442259" y="1840376"/>
            <a:ext cx="752354" cy="16320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pic>
        <p:nvPicPr>
          <p:cNvPr id="5123" name="Picture 3"/>
          <p:cNvPicPr>
            <a:picLocks noChangeAspect="1" noChangeArrowheads="1"/>
          </p:cNvPicPr>
          <p:nvPr/>
        </p:nvPicPr>
        <p:blipFill>
          <a:blip r:embed="rId4"/>
          <a:srcRect/>
          <a:stretch>
            <a:fillRect/>
          </a:stretch>
        </p:blipFill>
        <p:spPr bwMode="auto">
          <a:xfrm>
            <a:off x="5120640" y="1463040"/>
            <a:ext cx="3457143" cy="3866667"/>
          </a:xfrm>
          <a:prstGeom prst="rect">
            <a:avLst/>
          </a:prstGeom>
          <a:noFill/>
          <a:ln w="9525">
            <a:noFill/>
            <a:miter lim="800000"/>
            <a:headEnd/>
            <a:tailEnd/>
          </a:ln>
        </p:spPr>
      </p:pic>
      <p:pic>
        <p:nvPicPr>
          <p:cNvPr id="5125" name="Picture 5"/>
          <p:cNvPicPr>
            <a:picLocks noChangeAspect="1" noChangeArrowheads="1"/>
          </p:cNvPicPr>
          <p:nvPr/>
        </p:nvPicPr>
        <p:blipFill>
          <a:blip r:embed="rId5"/>
          <a:srcRect r="80551"/>
          <a:stretch>
            <a:fillRect/>
          </a:stretch>
        </p:blipFill>
        <p:spPr bwMode="auto">
          <a:xfrm>
            <a:off x="1481328" y="5486400"/>
            <a:ext cx="1203999" cy="800000"/>
          </a:xfrm>
          <a:prstGeom prst="rect">
            <a:avLst/>
          </a:prstGeom>
          <a:noFill/>
          <a:ln w="9525">
            <a:noFill/>
            <a:miter lim="800000"/>
            <a:headEnd/>
            <a:tailEnd/>
          </a:ln>
        </p:spPr>
      </p:pic>
      <p:pic>
        <p:nvPicPr>
          <p:cNvPr id="5126" name="Picture 6"/>
          <p:cNvPicPr>
            <a:picLocks noChangeAspect="1" noChangeArrowheads="1"/>
          </p:cNvPicPr>
          <p:nvPr/>
        </p:nvPicPr>
        <p:blipFill>
          <a:blip r:embed="rId6"/>
          <a:srcRect/>
          <a:stretch>
            <a:fillRect/>
          </a:stretch>
        </p:blipFill>
        <p:spPr bwMode="auto">
          <a:xfrm>
            <a:off x="2710486" y="5488329"/>
            <a:ext cx="4961905" cy="800000"/>
          </a:xfrm>
          <a:prstGeom prst="rect">
            <a:avLst/>
          </a:prstGeom>
          <a:noFill/>
          <a:ln w="9525">
            <a:noFill/>
            <a:miter lim="800000"/>
            <a:headEnd/>
            <a:tailEnd/>
          </a:ln>
        </p:spPr>
      </p:pic>
      <p:grpSp>
        <p:nvGrpSpPr>
          <p:cNvPr id="17" name="Group 16"/>
          <p:cNvGrpSpPr/>
          <p:nvPr/>
        </p:nvGrpSpPr>
        <p:grpSpPr>
          <a:xfrm>
            <a:off x="384519" y="4061962"/>
            <a:ext cx="4548851" cy="1424438"/>
            <a:chOff x="384519" y="4061962"/>
            <a:chExt cx="4548851" cy="1424438"/>
          </a:xfrm>
        </p:grpSpPr>
        <p:sp>
          <p:nvSpPr>
            <p:cNvPr id="10" name="TextBox 9"/>
            <p:cNvSpPr txBox="1"/>
            <p:nvPr/>
          </p:nvSpPr>
          <p:spPr>
            <a:xfrm>
              <a:off x="384519" y="4061962"/>
              <a:ext cx="4548851" cy="707886"/>
            </a:xfrm>
            <a:prstGeom prst="rect">
              <a:avLst/>
            </a:prstGeom>
            <a:noFill/>
          </p:spPr>
          <p:txBody>
            <a:bodyPr wrap="square" rtlCol="0">
              <a:spAutoFit/>
            </a:bodyPr>
            <a:lstStyle/>
            <a:p>
              <a:pPr defTabSz="457200"/>
              <a:r>
                <a:rPr lang="en-US" sz="2000" dirty="0" smtClean="0">
                  <a:solidFill>
                    <a:srgbClr val="FF0000"/>
                  </a:solidFill>
                </a:rPr>
                <a:t>Here defining XOR of many inputs to be 1 when and </a:t>
              </a:r>
              <a:r>
                <a:rPr lang="en-US" sz="2000" i="1" dirty="0" smtClean="0">
                  <a:solidFill>
                    <a:srgbClr val="FF0000"/>
                  </a:solidFill>
                </a:rPr>
                <a:t>odd</a:t>
              </a:r>
              <a:r>
                <a:rPr lang="en-US" sz="2000" dirty="0" smtClean="0">
                  <a:solidFill>
                    <a:srgbClr val="FF0000"/>
                  </a:solidFill>
                </a:rPr>
                <a:t> number of inputs are 1</a:t>
              </a:r>
              <a:endParaRPr lang="en-US" sz="2000" dirty="0">
                <a:solidFill>
                  <a:srgbClr val="FF0000"/>
                </a:solidFill>
              </a:endParaRPr>
            </a:p>
          </p:txBody>
        </p:sp>
        <p:cxnSp>
          <p:nvCxnSpPr>
            <p:cNvPr id="16" name="Straight Arrow Connector 15"/>
            <p:cNvCxnSpPr/>
            <p:nvPr/>
          </p:nvCxnSpPr>
          <p:spPr>
            <a:xfrm>
              <a:off x="1875099" y="4699322"/>
              <a:ext cx="972273" cy="78707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2766348" y="1192193"/>
            <a:ext cx="1851951" cy="1078760"/>
            <a:chOff x="2766348" y="1192193"/>
            <a:chExt cx="1851951" cy="1078760"/>
          </a:xfrm>
        </p:grpSpPr>
        <p:sp>
          <p:nvSpPr>
            <p:cNvPr id="18" name="Arc 17"/>
            <p:cNvSpPr/>
            <p:nvPr/>
          </p:nvSpPr>
          <p:spPr>
            <a:xfrm>
              <a:off x="2766348" y="1539433"/>
              <a:ext cx="731520" cy="731520"/>
            </a:xfrm>
            <a:prstGeom prst="arc">
              <a:avLst>
                <a:gd name="adj1" fmla="val 12393900"/>
                <a:gd name="adj2" fmla="val 0"/>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endParaRPr>
            </a:p>
          </p:txBody>
        </p:sp>
        <p:sp>
          <p:nvSpPr>
            <p:cNvPr id="19" name="TextBox 18"/>
            <p:cNvSpPr txBox="1"/>
            <p:nvPr/>
          </p:nvSpPr>
          <p:spPr>
            <a:xfrm>
              <a:off x="3368233" y="1192193"/>
              <a:ext cx="1250066" cy="590931"/>
            </a:xfrm>
            <a:prstGeom prst="rect">
              <a:avLst/>
            </a:prstGeom>
            <a:noFill/>
          </p:spPr>
          <p:txBody>
            <a:bodyPr wrap="square" rtlCol="0">
              <a:spAutoFit/>
            </a:bodyPr>
            <a:lstStyle/>
            <a:p>
              <a:pPr defTabSz="457200">
                <a:lnSpc>
                  <a:spcPct val="80000"/>
                </a:lnSpc>
              </a:pPr>
              <a:r>
                <a:rPr lang="en-US" sz="2000" dirty="0" smtClean="0">
                  <a:solidFill>
                    <a:prstClr val="black"/>
                  </a:solidFill>
                </a:rPr>
                <a:t>Possible carry-in c</a:t>
              </a:r>
              <a:r>
                <a:rPr lang="en-US" sz="2000" baseline="-25000" dirty="0" smtClean="0">
                  <a:solidFill>
                    <a:prstClr val="black"/>
                  </a:solidFill>
                </a:rPr>
                <a:t>1</a:t>
              </a:r>
              <a:endParaRPr lang="en-US" sz="2000" baseline="-25000" dirty="0">
                <a:solidFill>
                  <a:prstClr val="black"/>
                </a:solidFill>
              </a:endParaRPr>
            </a:p>
          </p:txBody>
        </p:sp>
      </p:grpSp>
    </p:spTree>
    <p:extLst>
      <p:ext uri="{BB962C8B-B14F-4D97-AF65-F5344CB8AC3E}">
        <p14:creationId xmlns:p14="http://schemas.microsoft.com/office/powerpoint/2010/main" val="8445969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4"/>
          <p:cNvPicPr>
            <a:picLocks noChangeAspect="1" noChangeArrowheads="1"/>
          </p:cNvPicPr>
          <p:nvPr/>
        </p:nvPicPr>
        <p:blipFill>
          <a:blip r:embed="rId3"/>
          <a:srcRect t="3922" r="30042" b="71881"/>
          <a:stretch>
            <a:fillRect/>
          </a:stretch>
        </p:blipFill>
        <p:spPr bwMode="auto">
          <a:xfrm>
            <a:off x="1071464" y="2922829"/>
            <a:ext cx="2979675" cy="1105161"/>
          </a:xfrm>
          <a:prstGeom prst="rect">
            <a:avLst/>
          </a:prstGeom>
          <a:noFill/>
          <a:ln w="9525">
            <a:noFill/>
            <a:miter lim="800000"/>
            <a:headEnd/>
            <a:tailEnd/>
          </a:ln>
        </p:spPr>
      </p:pic>
      <p:sp>
        <p:nvSpPr>
          <p:cNvPr id="46084" name="Rectangle 2"/>
          <p:cNvSpPr>
            <a:spLocks noGrp="1" noChangeArrowheads="1"/>
          </p:cNvSpPr>
          <p:nvPr>
            <p:ph type="title"/>
          </p:nvPr>
        </p:nvSpPr>
        <p:spPr/>
        <p:txBody>
          <a:bodyPr>
            <a:normAutofit/>
          </a:bodyPr>
          <a:lstStyle/>
          <a:p>
            <a:r>
              <a:rPr lang="en-US" dirty="0" smtClean="0">
                <a:solidFill>
                  <a:schemeClr val="accent1"/>
                </a:solidFill>
              </a:rPr>
              <a:t>Adder/</a:t>
            </a:r>
            <a:r>
              <a:rPr lang="en-US" dirty="0" err="1" smtClean="0">
                <a:solidFill>
                  <a:schemeClr val="accent1"/>
                </a:solidFill>
              </a:rPr>
              <a:t>Subtractor</a:t>
            </a:r>
            <a:r>
              <a:rPr lang="en-US" dirty="0" smtClean="0">
                <a:solidFill>
                  <a:schemeClr val="accent1"/>
                </a:solidFill>
              </a:rPr>
              <a:t>: 1-bit Adder</a:t>
            </a:r>
            <a:endParaRPr lang="en-US" dirty="0" smtClean="0"/>
          </a:p>
        </p:txBody>
      </p:sp>
      <p:sp>
        <p:nvSpPr>
          <p:cNvPr id="5" name="Date Placeholder 4"/>
          <p:cNvSpPr>
            <a:spLocks noGrp="1"/>
          </p:cNvSpPr>
          <p:nvPr>
            <p:ph type="dt" sz="half" idx="10"/>
          </p:nvPr>
        </p:nvSpPr>
        <p:spPr/>
        <p:txBody>
          <a:bodyPr/>
          <a:lstStyle/>
          <a:p>
            <a:pPr>
              <a:defRPr/>
            </a:pPr>
            <a:r>
              <a:rPr lang="en-US" smtClean="0">
                <a:solidFill>
                  <a:prstClr val="black">
                    <a:tint val="75000"/>
                  </a:prstClr>
                </a:solidFill>
              </a:rPr>
              <a:t>7/19/2012</a:t>
            </a:r>
            <a:endParaRPr lang="en-US">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smtClean="0">
                <a:solidFill>
                  <a:prstClr val="black">
                    <a:tint val="75000"/>
                  </a:prstClr>
                </a:solidFill>
              </a:rPr>
              <a:t>Summer 2012 -- Lecture #19</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FEA3B462-3D54-CC42-9763-69E6DC1A4B41}" type="slidenum">
              <a:rPr lang="en-US" smtClean="0">
                <a:solidFill>
                  <a:prstClr val="black">
                    <a:tint val="75000"/>
                  </a:prstClr>
                </a:solidFill>
              </a:rPr>
              <a:pPr>
                <a:defRPr/>
              </a:pPr>
              <a:t>49</a:t>
            </a:fld>
            <a:endParaRPr lang="en-US">
              <a:solidFill>
                <a:prstClr val="black">
                  <a:tint val="75000"/>
                </a:prstClr>
              </a:solidFill>
            </a:endParaRPr>
          </a:p>
        </p:txBody>
      </p:sp>
      <p:pic>
        <p:nvPicPr>
          <p:cNvPr id="46083" name="Picture 3"/>
          <p:cNvPicPr>
            <a:picLocks noGrp="1" noChangeAspect="1" noChangeArrowheads="1"/>
          </p:cNvPicPr>
          <p:nvPr>
            <p:ph idx="4294967295"/>
          </p:nvPr>
        </p:nvPicPr>
        <p:blipFill>
          <a:blip r:embed="rId4">
            <a:clrChange>
              <a:clrFrom>
                <a:srgbClr val="E1E1E1"/>
              </a:clrFrom>
              <a:clrTo>
                <a:srgbClr val="E1E1E1">
                  <a:alpha val="0"/>
                </a:srgbClr>
              </a:clrTo>
            </a:clrChange>
          </a:blip>
          <a:srcRect l="11416" t="83969" r="13050"/>
          <a:stretch>
            <a:fillRect/>
          </a:stretch>
        </p:blipFill>
        <p:spPr>
          <a:xfrm>
            <a:off x="1463040" y="5486400"/>
            <a:ext cx="6215605" cy="841375"/>
          </a:xfrm>
        </p:spPr>
      </p:pic>
      <p:pic>
        <p:nvPicPr>
          <p:cNvPr id="46088" name="Picture 4"/>
          <p:cNvPicPr>
            <a:picLocks noChangeAspect="1" noChangeArrowheads="1"/>
          </p:cNvPicPr>
          <p:nvPr/>
        </p:nvPicPr>
        <p:blipFill>
          <a:blip r:embed="rId3"/>
          <a:srcRect l="5928" t="36612" r="4666" b="4042"/>
          <a:stretch>
            <a:fillRect/>
          </a:stretch>
        </p:blipFill>
        <p:spPr bwMode="auto">
          <a:xfrm>
            <a:off x="4560425" y="2187615"/>
            <a:ext cx="3808071" cy="2708476"/>
          </a:xfrm>
          <a:prstGeom prst="rect">
            <a:avLst/>
          </a:prstGeom>
          <a:noFill/>
          <a:ln w="9525">
            <a:noFill/>
            <a:miter lim="800000"/>
            <a:headEnd/>
            <a:tailEnd/>
          </a:ln>
        </p:spPr>
      </p:pic>
      <p:sp>
        <p:nvSpPr>
          <p:cNvPr id="9" name="TextBox 8"/>
          <p:cNvSpPr txBox="1"/>
          <p:nvPr/>
        </p:nvSpPr>
        <p:spPr>
          <a:xfrm>
            <a:off x="457200" y="1600200"/>
            <a:ext cx="8229600" cy="1280160"/>
          </a:xfrm>
          <a:prstGeom prst="rect">
            <a:avLst/>
          </a:prstGeom>
          <a:noFill/>
        </p:spPr>
        <p:txBody>
          <a:bodyPr wrap="square" rtlCol="0">
            <a:noAutofit/>
          </a:bodyPr>
          <a:lstStyle/>
          <a:p>
            <a:pPr defTabSz="457200">
              <a:buFont typeface="Arial" pitchFamily="34" charset="0"/>
              <a:buChar char="•"/>
            </a:pPr>
            <a:r>
              <a:rPr lang="en-US" sz="3200" b="1" dirty="0" smtClean="0">
                <a:solidFill>
                  <a:prstClr val="black"/>
                </a:solidFill>
              </a:rPr>
              <a:t>  Circuit Diagrams:</a:t>
            </a:r>
            <a:endParaRPr lang="en-US" sz="3200" b="1" dirty="0">
              <a:solidFill>
                <a:prstClr val="black"/>
              </a:solidFill>
            </a:endParaRPr>
          </a:p>
        </p:txBody>
      </p:sp>
    </p:spTree>
    <p:extLst>
      <p:ext uri="{BB962C8B-B14F-4D97-AF65-F5344CB8AC3E}">
        <p14:creationId xmlns:p14="http://schemas.microsoft.com/office/powerpoint/2010/main" val="147613962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2" name="Rectangle 132"/>
          <p:cNvSpPr>
            <a:spLocks noGrp="1" noChangeArrowheads="1"/>
          </p:cNvSpPr>
          <p:nvPr>
            <p:ph type="title"/>
          </p:nvPr>
        </p:nvSpPr>
        <p:spPr/>
        <p:txBody>
          <a:bodyPr rtlCol="0">
            <a:normAutofit/>
          </a:bodyPr>
          <a:lstStyle/>
          <a:p>
            <a:pPr eaLnBrk="1" fontAlgn="auto" hangingPunct="1">
              <a:spcAft>
                <a:spcPts val="0"/>
              </a:spcAft>
              <a:defRPr/>
            </a:pPr>
            <a:r>
              <a:rPr lang="en-US" dirty="0" smtClean="0">
                <a:solidFill>
                  <a:schemeClr val="accent1"/>
                </a:solidFill>
                <a:ea typeface="+mj-ea"/>
                <a:cs typeface="+mj-cs"/>
              </a:rPr>
              <a:t>Switches (1/2)</a:t>
            </a:r>
            <a:endParaRPr lang="en-US" dirty="0">
              <a:solidFill>
                <a:schemeClr val="accent1"/>
              </a:solidFill>
              <a:ea typeface="+mj-ea"/>
              <a:cs typeface="+mj-cs"/>
            </a:endParaRPr>
          </a:p>
        </p:txBody>
      </p:sp>
      <p:sp>
        <p:nvSpPr>
          <p:cNvPr id="26633" name="Rectangle 133"/>
          <p:cNvSpPr>
            <a:spLocks noGrp="1" noChangeArrowheads="1"/>
          </p:cNvSpPr>
          <p:nvPr>
            <p:ph idx="1"/>
          </p:nvPr>
        </p:nvSpPr>
        <p:spPr>
          <a:xfrm>
            <a:off x="457200" y="1600201"/>
            <a:ext cx="8229600" cy="1371600"/>
          </a:xfrm>
        </p:spPr>
        <p:txBody>
          <a:bodyPr>
            <a:normAutofit/>
          </a:bodyPr>
          <a:lstStyle/>
          <a:p>
            <a:pPr eaLnBrk="1" hangingPunct="1">
              <a:spcBef>
                <a:spcPts val="1200"/>
              </a:spcBef>
            </a:pPr>
            <a:r>
              <a:rPr lang="en-US" sz="2800" dirty="0" smtClean="0"/>
              <a:t>The basic element of physical implementations</a:t>
            </a:r>
          </a:p>
          <a:p>
            <a:pPr eaLnBrk="1" hangingPunct="1">
              <a:spcBef>
                <a:spcPts val="1200"/>
              </a:spcBef>
            </a:pPr>
            <a:r>
              <a:rPr lang="en-US" sz="2800" dirty="0" smtClean="0"/>
              <a:t>Convention:  if input is a “1,” the switch is </a:t>
            </a:r>
            <a:r>
              <a:rPr lang="en-US" sz="2800" i="1" dirty="0" smtClean="0">
                <a:solidFill>
                  <a:srgbClr val="FF0000"/>
                </a:solidFill>
              </a:rPr>
              <a:t>asserted</a:t>
            </a:r>
          </a:p>
        </p:txBody>
      </p:sp>
      <p:sp>
        <p:nvSpPr>
          <p:cNvPr id="75" name="Date Placeholder 74"/>
          <p:cNvSpPr>
            <a:spLocks noGrp="1"/>
          </p:cNvSpPr>
          <p:nvPr>
            <p:ph type="dt" sz="half" idx="10"/>
          </p:nvPr>
        </p:nvSpPr>
        <p:spPr/>
        <p:txBody>
          <a:bodyPr/>
          <a:lstStyle/>
          <a:p>
            <a:pPr>
              <a:defRPr/>
            </a:pPr>
            <a:r>
              <a:rPr lang="en-US" smtClean="0">
                <a:solidFill>
                  <a:prstClr val="black">
                    <a:tint val="75000"/>
                  </a:prstClr>
                </a:solidFill>
              </a:rPr>
              <a:t>7/17/2012</a:t>
            </a:r>
            <a:endParaRPr lang="en-US">
              <a:solidFill>
                <a:prstClr val="black">
                  <a:tint val="75000"/>
                </a:prstClr>
              </a:solidFill>
            </a:endParaRPr>
          </a:p>
        </p:txBody>
      </p:sp>
      <p:sp>
        <p:nvSpPr>
          <p:cNvPr id="74" name="Footer Placeholder 4"/>
          <p:cNvSpPr>
            <a:spLocks noGrp="1"/>
          </p:cNvSpPr>
          <p:nvPr>
            <p:ph type="ftr" sz="quarter" idx="11"/>
          </p:nvPr>
        </p:nvSpPr>
        <p:spPr/>
        <p:txBody>
          <a:bodyPr/>
          <a:lstStyle/>
          <a:p>
            <a:pPr>
              <a:defRPr/>
            </a:pPr>
            <a:r>
              <a:rPr lang="en-US" smtClean="0">
                <a:solidFill>
                  <a:prstClr val="black">
                    <a:tint val="75000"/>
                  </a:prstClr>
                </a:solidFill>
              </a:rPr>
              <a:t>Summer 2012 -- Lecture #17</a:t>
            </a:r>
            <a:endParaRPr lang="en-US" dirty="0">
              <a:solidFill>
                <a:prstClr val="black">
                  <a:tint val="75000"/>
                </a:prstClr>
              </a:solidFill>
            </a:endParaRPr>
          </a:p>
        </p:txBody>
      </p:sp>
      <p:sp>
        <p:nvSpPr>
          <p:cNvPr id="76" name="Slide Number Placeholder 75"/>
          <p:cNvSpPr>
            <a:spLocks noGrp="1"/>
          </p:cNvSpPr>
          <p:nvPr>
            <p:ph type="sldNum" sz="quarter" idx="12"/>
          </p:nvPr>
        </p:nvSpPr>
        <p:spPr/>
        <p:txBody>
          <a:bodyPr/>
          <a:lstStyle/>
          <a:p>
            <a:pPr>
              <a:defRPr/>
            </a:pPr>
            <a:fld id="{2FE4F4F6-8BFC-184D-A8F7-42D997396F71}" type="slidenum">
              <a:rPr lang="en-US">
                <a:solidFill>
                  <a:prstClr val="black">
                    <a:tint val="75000"/>
                  </a:prstClr>
                </a:solidFill>
              </a:rPr>
              <a:pPr>
                <a:defRPr/>
              </a:pPr>
              <a:t>5</a:t>
            </a:fld>
            <a:endParaRPr lang="en-US">
              <a:solidFill>
                <a:prstClr val="black">
                  <a:tint val="75000"/>
                </a:prstClr>
              </a:solidFill>
            </a:endParaRPr>
          </a:p>
        </p:txBody>
      </p:sp>
      <p:sp>
        <p:nvSpPr>
          <p:cNvPr id="26634" name="Rectangle 74"/>
          <p:cNvSpPr>
            <a:spLocks noChangeArrowheads="1"/>
          </p:cNvSpPr>
          <p:nvPr/>
        </p:nvSpPr>
        <p:spPr bwMode="auto">
          <a:xfrm>
            <a:off x="457200" y="5943600"/>
            <a:ext cx="8229600" cy="425758"/>
          </a:xfrm>
          <a:prstGeom prst="rect">
            <a:avLst/>
          </a:prstGeom>
          <a:noFill/>
          <a:ln w="12700">
            <a:noFill/>
            <a:miter lim="800000"/>
            <a:headEnd/>
            <a:tailEnd/>
          </a:ln>
        </p:spPr>
        <p:txBody>
          <a:bodyPr wrap="none">
            <a:prstTxWarp prst="textNoShape">
              <a:avLst/>
            </a:prstTxWarp>
            <a:normAutofit/>
          </a:bodyPr>
          <a:lstStyle/>
          <a:p>
            <a:pPr algn="ctr" defTabSz="457200">
              <a:lnSpc>
                <a:spcPts val="2600"/>
              </a:lnSpc>
              <a:spcBef>
                <a:spcPts val="1100"/>
              </a:spcBef>
            </a:pPr>
            <a:r>
              <a:rPr lang="en-US" sz="2800" dirty="0" smtClean="0">
                <a:solidFill>
                  <a:srgbClr val="000000"/>
                </a:solidFill>
              </a:rPr>
              <a:t>In this example, Z </a:t>
            </a:r>
            <a:r>
              <a:rPr lang="en-US" sz="2800" dirty="0">
                <a:solidFill>
                  <a:srgbClr val="000000"/>
                </a:solidFill>
                <a:latin typeface="Symbol" charset="2"/>
              </a:rPr>
              <a:t></a:t>
            </a:r>
            <a:r>
              <a:rPr lang="en-US" sz="2800" dirty="0">
                <a:solidFill>
                  <a:srgbClr val="000000"/>
                </a:solidFill>
              </a:rPr>
              <a:t> </a:t>
            </a:r>
            <a:r>
              <a:rPr lang="en-US" sz="2800" dirty="0" smtClean="0">
                <a:solidFill>
                  <a:srgbClr val="000000"/>
                </a:solidFill>
              </a:rPr>
              <a:t>A.</a:t>
            </a:r>
            <a:endParaRPr lang="en-US" sz="2800" dirty="0">
              <a:solidFill>
                <a:srgbClr val="000000"/>
              </a:solidFill>
            </a:endParaRPr>
          </a:p>
        </p:txBody>
      </p:sp>
      <p:grpSp>
        <p:nvGrpSpPr>
          <p:cNvPr id="2" name="Group 9"/>
          <p:cNvGrpSpPr/>
          <p:nvPr/>
        </p:nvGrpSpPr>
        <p:grpSpPr>
          <a:xfrm>
            <a:off x="1219200" y="3108960"/>
            <a:ext cx="2847658" cy="1251585"/>
            <a:chOff x="1219200" y="2651760"/>
            <a:chExt cx="2847658" cy="1251585"/>
          </a:xfrm>
        </p:grpSpPr>
        <p:sp>
          <p:nvSpPr>
            <p:cNvPr id="26629" name="Rectangle 34"/>
            <p:cNvSpPr>
              <a:spLocks noChangeArrowheads="1"/>
            </p:cNvSpPr>
            <p:nvPr/>
          </p:nvSpPr>
          <p:spPr bwMode="auto">
            <a:xfrm>
              <a:off x="3792538" y="2651760"/>
              <a:ext cx="274320" cy="45085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600"/>
                </a:lnSpc>
                <a:tabLst>
                  <a:tab pos="457200" algn="l"/>
                  <a:tab pos="914400" algn="l"/>
                  <a:tab pos="1371600" algn="l"/>
                </a:tabLst>
              </a:pPr>
              <a:r>
                <a:rPr lang="en-US" sz="2400" dirty="0">
                  <a:solidFill>
                    <a:srgbClr val="000000"/>
                  </a:solidFill>
                </a:rPr>
                <a:t>Z</a:t>
              </a:r>
            </a:p>
          </p:txBody>
        </p:sp>
        <p:sp>
          <p:nvSpPr>
            <p:cNvPr id="26628" name="Rectangle 33"/>
            <p:cNvSpPr>
              <a:spLocks noChangeArrowheads="1"/>
            </p:cNvSpPr>
            <p:nvPr/>
          </p:nvSpPr>
          <p:spPr bwMode="auto">
            <a:xfrm>
              <a:off x="1920240" y="2651760"/>
              <a:ext cx="550862" cy="45085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600"/>
                </a:lnSpc>
                <a:tabLst>
                  <a:tab pos="457200" algn="l"/>
                  <a:tab pos="914400" algn="l"/>
                  <a:tab pos="1371600" algn="l"/>
                </a:tabLst>
              </a:pPr>
              <a:r>
                <a:rPr lang="en-US" sz="2400" dirty="0">
                  <a:solidFill>
                    <a:srgbClr val="000000"/>
                  </a:solidFill>
                </a:rPr>
                <a:t>A</a:t>
              </a:r>
            </a:p>
          </p:txBody>
        </p:sp>
        <p:sp>
          <p:nvSpPr>
            <p:cNvPr id="26635" name="Line 76"/>
            <p:cNvSpPr>
              <a:spLocks noChangeShapeType="1"/>
            </p:cNvSpPr>
            <p:nvPr/>
          </p:nvSpPr>
          <p:spPr bwMode="auto">
            <a:xfrm>
              <a:off x="2286000" y="3217545"/>
              <a:ext cx="838200" cy="0"/>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36" name="Line 77"/>
            <p:cNvSpPr>
              <a:spLocks noChangeShapeType="1"/>
            </p:cNvSpPr>
            <p:nvPr/>
          </p:nvSpPr>
          <p:spPr bwMode="auto">
            <a:xfrm>
              <a:off x="3886200" y="3217545"/>
              <a:ext cx="0" cy="457200"/>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37" name="Line 78"/>
            <p:cNvSpPr>
              <a:spLocks noChangeShapeType="1"/>
            </p:cNvSpPr>
            <p:nvPr/>
          </p:nvSpPr>
          <p:spPr bwMode="auto">
            <a:xfrm flipH="1">
              <a:off x="2895600" y="3674745"/>
              <a:ext cx="990600" cy="0"/>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38" name="Line 79"/>
            <p:cNvSpPr>
              <a:spLocks noChangeShapeType="1"/>
            </p:cNvSpPr>
            <p:nvPr/>
          </p:nvSpPr>
          <p:spPr bwMode="auto">
            <a:xfrm flipH="1">
              <a:off x="1219200" y="3674745"/>
              <a:ext cx="1295400" cy="0"/>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39" name="Line 80"/>
            <p:cNvSpPr>
              <a:spLocks noChangeShapeType="1"/>
            </p:cNvSpPr>
            <p:nvPr/>
          </p:nvSpPr>
          <p:spPr bwMode="auto">
            <a:xfrm flipV="1">
              <a:off x="1219200" y="3217545"/>
              <a:ext cx="0" cy="457200"/>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40" name="Line 81"/>
            <p:cNvSpPr>
              <a:spLocks noChangeShapeType="1"/>
            </p:cNvSpPr>
            <p:nvPr/>
          </p:nvSpPr>
          <p:spPr bwMode="auto">
            <a:xfrm>
              <a:off x="1219200" y="3217545"/>
              <a:ext cx="609600" cy="0"/>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nvGrpSpPr>
            <p:cNvPr id="3" name="Group 85"/>
            <p:cNvGrpSpPr>
              <a:grpSpLocks/>
            </p:cNvGrpSpPr>
            <p:nvPr/>
          </p:nvGrpSpPr>
          <p:grpSpPr bwMode="auto">
            <a:xfrm>
              <a:off x="3124200" y="2666683"/>
              <a:ext cx="762000" cy="550862"/>
              <a:chOff x="1872" y="1440"/>
              <a:chExt cx="480" cy="347"/>
            </a:xfrm>
          </p:grpSpPr>
          <p:sp>
            <p:nvSpPr>
              <p:cNvPr id="26688" name="Oval 9"/>
              <p:cNvSpPr>
                <a:spLocks noChangeArrowheads="1"/>
              </p:cNvSpPr>
              <p:nvPr/>
            </p:nvSpPr>
            <p:spPr bwMode="auto">
              <a:xfrm>
                <a:off x="2051" y="1515"/>
                <a:ext cx="71" cy="71"/>
              </a:xfrm>
              <a:prstGeom prst="ellips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89" name="Oval 11"/>
              <p:cNvSpPr>
                <a:spLocks noChangeArrowheads="1"/>
              </p:cNvSpPr>
              <p:nvPr/>
            </p:nvSpPr>
            <p:spPr bwMode="auto">
              <a:xfrm>
                <a:off x="1968" y="1440"/>
                <a:ext cx="288" cy="288"/>
              </a:xfrm>
              <a:prstGeom prst="ellipse">
                <a:avLst/>
              </a:prstGeom>
              <a:solidFill>
                <a:srgbClr val="FFFFFF"/>
              </a:solid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90" name="Oval 12"/>
              <p:cNvSpPr>
                <a:spLocks noChangeArrowheads="1"/>
              </p:cNvSpPr>
              <p:nvPr/>
            </p:nvSpPr>
            <p:spPr bwMode="auto">
              <a:xfrm>
                <a:off x="2019" y="1531"/>
                <a:ext cx="71" cy="71"/>
              </a:xfrm>
              <a:prstGeom prst="ellips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91" name="Oval 13"/>
              <p:cNvSpPr>
                <a:spLocks noChangeArrowheads="1"/>
              </p:cNvSpPr>
              <p:nvPr/>
            </p:nvSpPr>
            <p:spPr bwMode="auto">
              <a:xfrm>
                <a:off x="2098" y="1523"/>
                <a:ext cx="72" cy="71"/>
              </a:xfrm>
              <a:prstGeom prst="ellips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92" name="Oval 14"/>
              <p:cNvSpPr>
                <a:spLocks noChangeArrowheads="1"/>
              </p:cNvSpPr>
              <p:nvPr/>
            </p:nvSpPr>
            <p:spPr bwMode="auto">
              <a:xfrm>
                <a:off x="2130" y="1515"/>
                <a:ext cx="70" cy="71"/>
              </a:xfrm>
              <a:prstGeom prst="ellips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93" name="Line 15"/>
              <p:cNvSpPr>
                <a:spLocks noChangeShapeType="1"/>
              </p:cNvSpPr>
              <p:nvPr/>
            </p:nvSpPr>
            <p:spPr bwMode="auto">
              <a:xfrm>
                <a:off x="2027" y="1586"/>
                <a:ext cx="48" cy="134"/>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94" name="Line 16"/>
              <p:cNvSpPr>
                <a:spLocks noChangeShapeType="1"/>
              </p:cNvSpPr>
              <p:nvPr/>
            </p:nvSpPr>
            <p:spPr bwMode="auto">
              <a:xfrm flipH="1">
                <a:off x="2138" y="1578"/>
                <a:ext cx="54" cy="150"/>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95" name="Line 17"/>
              <p:cNvSpPr>
                <a:spLocks noChangeShapeType="1"/>
              </p:cNvSpPr>
              <p:nvPr/>
            </p:nvSpPr>
            <p:spPr bwMode="auto">
              <a:xfrm flipH="1">
                <a:off x="2064" y="1733"/>
                <a:ext cx="15" cy="54"/>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96" name="Line 18"/>
              <p:cNvSpPr>
                <a:spLocks noChangeShapeType="1"/>
              </p:cNvSpPr>
              <p:nvPr/>
            </p:nvSpPr>
            <p:spPr bwMode="auto">
              <a:xfrm>
                <a:off x="2142" y="1724"/>
                <a:ext cx="18" cy="63"/>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97" name="Oval 35"/>
              <p:cNvSpPr>
                <a:spLocks noChangeArrowheads="1"/>
              </p:cNvSpPr>
              <p:nvPr/>
            </p:nvSpPr>
            <p:spPr bwMode="auto">
              <a:xfrm>
                <a:off x="2051" y="1507"/>
                <a:ext cx="71" cy="71"/>
              </a:xfrm>
              <a:prstGeom prst="ellips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98" name="Line 82"/>
              <p:cNvSpPr>
                <a:spLocks noChangeShapeType="1"/>
              </p:cNvSpPr>
              <p:nvPr/>
            </p:nvSpPr>
            <p:spPr bwMode="auto">
              <a:xfrm>
                <a:off x="2160" y="1787"/>
                <a:ext cx="192" cy="0"/>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99" name="Line 83"/>
              <p:cNvSpPr>
                <a:spLocks noChangeShapeType="1"/>
              </p:cNvSpPr>
              <p:nvPr/>
            </p:nvSpPr>
            <p:spPr bwMode="auto">
              <a:xfrm flipH="1">
                <a:off x="1872" y="1787"/>
                <a:ext cx="192" cy="0"/>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grpSp>
          <p:nvGrpSpPr>
            <p:cNvPr id="4" name="Group 97"/>
            <p:cNvGrpSpPr>
              <a:grpSpLocks/>
            </p:cNvGrpSpPr>
            <p:nvPr/>
          </p:nvGrpSpPr>
          <p:grpSpPr bwMode="auto">
            <a:xfrm>
              <a:off x="1752600" y="2988945"/>
              <a:ext cx="609600" cy="304800"/>
              <a:chOff x="1104" y="1728"/>
              <a:chExt cx="384" cy="192"/>
            </a:xfrm>
          </p:grpSpPr>
          <p:sp>
            <p:nvSpPr>
              <p:cNvPr id="26685" name="Line 21"/>
              <p:cNvSpPr>
                <a:spLocks noChangeShapeType="1"/>
              </p:cNvSpPr>
              <p:nvPr/>
            </p:nvSpPr>
            <p:spPr bwMode="auto">
              <a:xfrm flipH="1" flipV="1">
                <a:off x="1200" y="1728"/>
                <a:ext cx="240" cy="144"/>
              </a:xfrm>
              <a:prstGeom prst="line">
                <a:avLst/>
              </a:prstGeom>
              <a:noFill/>
              <a:ln w="381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86" name="Oval 86"/>
              <p:cNvSpPr>
                <a:spLocks noChangeArrowheads="1"/>
              </p:cNvSpPr>
              <p:nvPr/>
            </p:nvSpPr>
            <p:spPr bwMode="auto">
              <a:xfrm>
                <a:off x="1392" y="1824"/>
                <a:ext cx="96" cy="96"/>
              </a:xfrm>
              <a:prstGeom prst="ellipse">
                <a:avLst/>
              </a:prstGeom>
              <a:solidFill>
                <a:srgbClr val="000000"/>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87" name="Oval 87"/>
              <p:cNvSpPr>
                <a:spLocks noChangeArrowheads="1"/>
              </p:cNvSpPr>
              <p:nvPr/>
            </p:nvSpPr>
            <p:spPr bwMode="auto">
              <a:xfrm>
                <a:off x="1104" y="1824"/>
                <a:ext cx="96" cy="96"/>
              </a:xfrm>
              <a:prstGeom prst="ellipse">
                <a:avLst/>
              </a:prstGeom>
              <a:solidFill>
                <a:srgbClr val="000000"/>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grpSp>
          <p:nvGrpSpPr>
            <p:cNvPr id="5" name="Group 96"/>
            <p:cNvGrpSpPr>
              <a:grpSpLocks/>
            </p:cNvGrpSpPr>
            <p:nvPr/>
          </p:nvGrpSpPr>
          <p:grpSpPr bwMode="auto">
            <a:xfrm>
              <a:off x="2514600" y="3446145"/>
              <a:ext cx="381000" cy="457200"/>
              <a:chOff x="1584" y="2016"/>
              <a:chExt cx="240" cy="288"/>
            </a:xfrm>
          </p:grpSpPr>
          <p:sp>
            <p:nvSpPr>
              <p:cNvPr id="26679" name="Line 88"/>
              <p:cNvSpPr>
                <a:spLocks noChangeShapeType="1"/>
              </p:cNvSpPr>
              <p:nvPr/>
            </p:nvSpPr>
            <p:spPr bwMode="auto">
              <a:xfrm>
                <a:off x="1824" y="2016"/>
                <a:ext cx="0" cy="288"/>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80" name="Line 89"/>
              <p:cNvSpPr>
                <a:spLocks noChangeShapeType="1"/>
              </p:cNvSpPr>
              <p:nvPr/>
            </p:nvSpPr>
            <p:spPr bwMode="auto">
              <a:xfrm>
                <a:off x="1776" y="2064"/>
                <a:ext cx="0" cy="192"/>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81" name="Line 90"/>
              <p:cNvSpPr>
                <a:spLocks noChangeShapeType="1"/>
              </p:cNvSpPr>
              <p:nvPr/>
            </p:nvSpPr>
            <p:spPr bwMode="auto">
              <a:xfrm>
                <a:off x="1728" y="2016"/>
                <a:ext cx="0" cy="288"/>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82" name="Line 91"/>
              <p:cNvSpPr>
                <a:spLocks noChangeShapeType="1"/>
              </p:cNvSpPr>
              <p:nvPr/>
            </p:nvSpPr>
            <p:spPr bwMode="auto">
              <a:xfrm>
                <a:off x="1680" y="2064"/>
                <a:ext cx="0" cy="192"/>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83" name="Line 92"/>
              <p:cNvSpPr>
                <a:spLocks noChangeShapeType="1"/>
              </p:cNvSpPr>
              <p:nvPr/>
            </p:nvSpPr>
            <p:spPr bwMode="auto">
              <a:xfrm>
                <a:off x="1632" y="2016"/>
                <a:ext cx="0" cy="288"/>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84" name="Line 93"/>
              <p:cNvSpPr>
                <a:spLocks noChangeShapeType="1"/>
              </p:cNvSpPr>
              <p:nvPr/>
            </p:nvSpPr>
            <p:spPr bwMode="auto">
              <a:xfrm>
                <a:off x="1584" y="2064"/>
                <a:ext cx="0" cy="192"/>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grpSp>
      <p:grpSp>
        <p:nvGrpSpPr>
          <p:cNvPr id="6" name="Group 10"/>
          <p:cNvGrpSpPr/>
          <p:nvPr/>
        </p:nvGrpSpPr>
        <p:grpSpPr>
          <a:xfrm>
            <a:off x="1219200" y="4572000"/>
            <a:ext cx="2849880" cy="1236662"/>
            <a:chOff x="1219200" y="4364038"/>
            <a:chExt cx="2849880" cy="1236662"/>
          </a:xfrm>
        </p:grpSpPr>
        <p:sp>
          <p:nvSpPr>
            <p:cNvPr id="26644" name="Rectangle 98"/>
            <p:cNvSpPr>
              <a:spLocks noChangeArrowheads="1"/>
            </p:cNvSpPr>
            <p:nvPr/>
          </p:nvSpPr>
          <p:spPr bwMode="auto">
            <a:xfrm>
              <a:off x="1920240" y="4387850"/>
              <a:ext cx="550862" cy="45085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600"/>
                </a:lnSpc>
                <a:tabLst>
                  <a:tab pos="457200" algn="l"/>
                  <a:tab pos="914400" algn="l"/>
                  <a:tab pos="1371600" algn="l"/>
                </a:tabLst>
              </a:pPr>
              <a:r>
                <a:rPr lang="en-US" sz="2400" dirty="0">
                  <a:solidFill>
                    <a:srgbClr val="000000"/>
                  </a:solidFill>
                </a:rPr>
                <a:t>A</a:t>
              </a:r>
            </a:p>
          </p:txBody>
        </p:sp>
        <p:sp>
          <p:nvSpPr>
            <p:cNvPr id="26646" name="Line 100"/>
            <p:cNvSpPr>
              <a:spLocks noChangeShapeType="1"/>
            </p:cNvSpPr>
            <p:nvPr/>
          </p:nvSpPr>
          <p:spPr bwMode="auto">
            <a:xfrm>
              <a:off x="2286000" y="4914900"/>
              <a:ext cx="838200" cy="0"/>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47" name="Line 101"/>
            <p:cNvSpPr>
              <a:spLocks noChangeShapeType="1"/>
            </p:cNvSpPr>
            <p:nvPr/>
          </p:nvSpPr>
          <p:spPr bwMode="auto">
            <a:xfrm>
              <a:off x="3886200" y="4914900"/>
              <a:ext cx="0" cy="457200"/>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48" name="Line 102"/>
            <p:cNvSpPr>
              <a:spLocks noChangeShapeType="1"/>
            </p:cNvSpPr>
            <p:nvPr/>
          </p:nvSpPr>
          <p:spPr bwMode="auto">
            <a:xfrm flipH="1">
              <a:off x="2895600" y="5372100"/>
              <a:ext cx="990600" cy="0"/>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49" name="Line 103"/>
            <p:cNvSpPr>
              <a:spLocks noChangeShapeType="1"/>
            </p:cNvSpPr>
            <p:nvPr/>
          </p:nvSpPr>
          <p:spPr bwMode="auto">
            <a:xfrm flipH="1">
              <a:off x="1219200" y="5372100"/>
              <a:ext cx="1295400" cy="0"/>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50" name="Line 104"/>
            <p:cNvSpPr>
              <a:spLocks noChangeShapeType="1"/>
            </p:cNvSpPr>
            <p:nvPr/>
          </p:nvSpPr>
          <p:spPr bwMode="auto">
            <a:xfrm flipV="1">
              <a:off x="1219200" y="4914900"/>
              <a:ext cx="0" cy="457200"/>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51" name="Line 105"/>
            <p:cNvSpPr>
              <a:spLocks noChangeShapeType="1"/>
            </p:cNvSpPr>
            <p:nvPr/>
          </p:nvSpPr>
          <p:spPr bwMode="auto">
            <a:xfrm>
              <a:off x="1219200" y="4914900"/>
              <a:ext cx="609600" cy="0"/>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nvGrpSpPr>
            <p:cNvPr id="7" name="Group 106"/>
            <p:cNvGrpSpPr>
              <a:grpSpLocks/>
            </p:cNvGrpSpPr>
            <p:nvPr/>
          </p:nvGrpSpPr>
          <p:grpSpPr bwMode="auto">
            <a:xfrm>
              <a:off x="3124200" y="4364038"/>
              <a:ext cx="762000" cy="550862"/>
              <a:chOff x="1872" y="1440"/>
              <a:chExt cx="480" cy="347"/>
            </a:xfrm>
          </p:grpSpPr>
          <p:sp>
            <p:nvSpPr>
              <p:cNvPr id="26667" name="Oval 107"/>
              <p:cNvSpPr>
                <a:spLocks noChangeArrowheads="1"/>
              </p:cNvSpPr>
              <p:nvPr/>
            </p:nvSpPr>
            <p:spPr bwMode="auto">
              <a:xfrm>
                <a:off x="2051" y="1515"/>
                <a:ext cx="71" cy="71"/>
              </a:xfrm>
              <a:prstGeom prst="ellips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68" name="Oval 108"/>
              <p:cNvSpPr>
                <a:spLocks noChangeArrowheads="1"/>
              </p:cNvSpPr>
              <p:nvPr/>
            </p:nvSpPr>
            <p:spPr bwMode="auto">
              <a:xfrm>
                <a:off x="1968" y="1440"/>
                <a:ext cx="288" cy="288"/>
              </a:xfrm>
              <a:prstGeom prst="ellipse">
                <a:avLst/>
              </a:prstGeom>
              <a:solidFill>
                <a:srgbClr val="FFFFFF"/>
              </a:solid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69" name="Oval 109"/>
              <p:cNvSpPr>
                <a:spLocks noChangeArrowheads="1"/>
              </p:cNvSpPr>
              <p:nvPr/>
            </p:nvSpPr>
            <p:spPr bwMode="auto">
              <a:xfrm>
                <a:off x="2019" y="1531"/>
                <a:ext cx="71" cy="71"/>
              </a:xfrm>
              <a:prstGeom prst="ellips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70" name="Oval 110"/>
              <p:cNvSpPr>
                <a:spLocks noChangeArrowheads="1"/>
              </p:cNvSpPr>
              <p:nvPr/>
            </p:nvSpPr>
            <p:spPr bwMode="auto">
              <a:xfrm>
                <a:off x="2098" y="1523"/>
                <a:ext cx="72" cy="71"/>
              </a:xfrm>
              <a:prstGeom prst="ellips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71" name="Oval 111"/>
              <p:cNvSpPr>
                <a:spLocks noChangeArrowheads="1"/>
              </p:cNvSpPr>
              <p:nvPr/>
            </p:nvSpPr>
            <p:spPr bwMode="auto">
              <a:xfrm>
                <a:off x="2130" y="1515"/>
                <a:ext cx="70" cy="71"/>
              </a:xfrm>
              <a:prstGeom prst="ellips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72" name="Line 112"/>
              <p:cNvSpPr>
                <a:spLocks noChangeShapeType="1"/>
              </p:cNvSpPr>
              <p:nvPr/>
            </p:nvSpPr>
            <p:spPr bwMode="auto">
              <a:xfrm>
                <a:off x="2027" y="1586"/>
                <a:ext cx="48" cy="134"/>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73" name="Line 113"/>
              <p:cNvSpPr>
                <a:spLocks noChangeShapeType="1"/>
              </p:cNvSpPr>
              <p:nvPr/>
            </p:nvSpPr>
            <p:spPr bwMode="auto">
              <a:xfrm flipH="1">
                <a:off x="2138" y="1578"/>
                <a:ext cx="54" cy="150"/>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74" name="Line 114"/>
              <p:cNvSpPr>
                <a:spLocks noChangeShapeType="1"/>
              </p:cNvSpPr>
              <p:nvPr/>
            </p:nvSpPr>
            <p:spPr bwMode="auto">
              <a:xfrm flipH="1">
                <a:off x="2064" y="1733"/>
                <a:ext cx="15" cy="54"/>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75" name="Line 115"/>
              <p:cNvSpPr>
                <a:spLocks noChangeShapeType="1"/>
              </p:cNvSpPr>
              <p:nvPr/>
            </p:nvSpPr>
            <p:spPr bwMode="auto">
              <a:xfrm>
                <a:off x="2142" y="1724"/>
                <a:ext cx="18" cy="63"/>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76" name="Oval 116"/>
              <p:cNvSpPr>
                <a:spLocks noChangeArrowheads="1"/>
              </p:cNvSpPr>
              <p:nvPr/>
            </p:nvSpPr>
            <p:spPr bwMode="auto">
              <a:xfrm>
                <a:off x="2051" y="1507"/>
                <a:ext cx="71" cy="71"/>
              </a:xfrm>
              <a:prstGeom prst="ellips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77" name="Line 117"/>
              <p:cNvSpPr>
                <a:spLocks noChangeShapeType="1"/>
              </p:cNvSpPr>
              <p:nvPr/>
            </p:nvSpPr>
            <p:spPr bwMode="auto">
              <a:xfrm>
                <a:off x="2160" y="1787"/>
                <a:ext cx="192" cy="0"/>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78" name="Line 118"/>
              <p:cNvSpPr>
                <a:spLocks noChangeShapeType="1"/>
              </p:cNvSpPr>
              <p:nvPr/>
            </p:nvSpPr>
            <p:spPr bwMode="auto">
              <a:xfrm flipH="1">
                <a:off x="1872" y="1787"/>
                <a:ext cx="192" cy="0"/>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grpSp>
          <p:nvGrpSpPr>
            <p:cNvPr id="8" name="Group 130"/>
            <p:cNvGrpSpPr>
              <a:grpSpLocks/>
            </p:cNvGrpSpPr>
            <p:nvPr/>
          </p:nvGrpSpPr>
          <p:grpSpPr bwMode="auto">
            <a:xfrm>
              <a:off x="1752600" y="4838700"/>
              <a:ext cx="609600" cy="152400"/>
              <a:chOff x="1104" y="3168"/>
              <a:chExt cx="384" cy="96"/>
            </a:xfrm>
          </p:grpSpPr>
          <p:sp>
            <p:nvSpPr>
              <p:cNvPr id="26664" name="Line 120"/>
              <p:cNvSpPr>
                <a:spLocks noChangeShapeType="1"/>
              </p:cNvSpPr>
              <p:nvPr/>
            </p:nvSpPr>
            <p:spPr bwMode="auto">
              <a:xfrm flipH="1" flipV="1">
                <a:off x="1152" y="3216"/>
                <a:ext cx="288" cy="0"/>
              </a:xfrm>
              <a:prstGeom prst="line">
                <a:avLst/>
              </a:prstGeom>
              <a:noFill/>
              <a:ln w="381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65" name="Oval 121"/>
              <p:cNvSpPr>
                <a:spLocks noChangeArrowheads="1"/>
              </p:cNvSpPr>
              <p:nvPr/>
            </p:nvSpPr>
            <p:spPr bwMode="auto">
              <a:xfrm>
                <a:off x="1392" y="3168"/>
                <a:ext cx="96" cy="96"/>
              </a:xfrm>
              <a:prstGeom prst="ellipse">
                <a:avLst/>
              </a:prstGeom>
              <a:solidFill>
                <a:srgbClr val="000000"/>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66" name="Oval 122"/>
              <p:cNvSpPr>
                <a:spLocks noChangeArrowheads="1"/>
              </p:cNvSpPr>
              <p:nvPr/>
            </p:nvSpPr>
            <p:spPr bwMode="auto">
              <a:xfrm>
                <a:off x="1104" y="3168"/>
                <a:ext cx="96" cy="96"/>
              </a:xfrm>
              <a:prstGeom prst="ellipse">
                <a:avLst/>
              </a:prstGeom>
              <a:solidFill>
                <a:srgbClr val="000000"/>
              </a:solid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grpSp>
          <p:nvGrpSpPr>
            <p:cNvPr id="9" name="Group 123"/>
            <p:cNvGrpSpPr>
              <a:grpSpLocks/>
            </p:cNvGrpSpPr>
            <p:nvPr/>
          </p:nvGrpSpPr>
          <p:grpSpPr bwMode="auto">
            <a:xfrm>
              <a:off x="2514600" y="5143500"/>
              <a:ext cx="381000" cy="457200"/>
              <a:chOff x="1584" y="2016"/>
              <a:chExt cx="240" cy="288"/>
            </a:xfrm>
          </p:grpSpPr>
          <p:sp>
            <p:nvSpPr>
              <p:cNvPr id="26658" name="Line 124"/>
              <p:cNvSpPr>
                <a:spLocks noChangeShapeType="1"/>
              </p:cNvSpPr>
              <p:nvPr/>
            </p:nvSpPr>
            <p:spPr bwMode="auto">
              <a:xfrm>
                <a:off x="1824" y="2016"/>
                <a:ext cx="0" cy="288"/>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59" name="Line 125"/>
              <p:cNvSpPr>
                <a:spLocks noChangeShapeType="1"/>
              </p:cNvSpPr>
              <p:nvPr/>
            </p:nvSpPr>
            <p:spPr bwMode="auto">
              <a:xfrm>
                <a:off x="1776" y="2064"/>
                <a:ext cx="0" cy="192"/>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60" name="Line 126"/>
              <p:cNvSpPr>
                <a:spLocks noChangeShapeType="1"/>
              </p:cNvSpPr>
              <p:nvPr/>
            </p:nvSpPr>
            <p:spPr bwMode="auto">
              <a:xfrm>
                <a:off x="1728" y="2016"/>
                <a:ext cx="0" cy="288"/>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61" name="Line 127"/>
              <p:cNvSpPr>
                <a:spLocks noChangeShapeType="1"/>
              </p:cNvSpPr>
              <p:nvPr/>
            </p:nvSpPr>
            <p:spPr bwMode="auto">
              <a:xfrm>
                <a:off x="1680" y="2064"/>
                <a:ext cx="0" cy="192"/>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62" name="Line 128"/>
              <p:cNvSpPr>
                <a:spLocks noChangeShapeType="1"/>
              </p:cNvSpPr>
              <p:nvPr/>
            </p:nvSpPr>
            <p:spPr bwMode="auto">
              <a:xfrm>
                <a:off x="1632" y="2016"/>
                <a:ext cx="0" cy="288"/>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6663" name="Line 129"/>
              <p:cNvSpPr>
                <a:spLocks noChangeShapeType="1"/>
              </p:cNvSpPr>
              <p:nvPr/>
            </p:nvSpPr>
            <p:spPr bwMode="auto">
              <a:xfrm>
                <a:off x="1584" y="2064"/>
                <a:ext cx="0" cy="192"/>
              </a:xfrm>
              <a:prstGeom prst="line">
                <a:avLst/>
              </a:prstGeom>
              <a:noFill/>
              <a:ln w="12700">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grpSp>
        <p:sp>
          <p:nvSpPr>
            <p:cNvPr id="26655" name="Rectangle 131"/>
            <p:cNvSpPr>
              <a:spLocks noChangeArrowheads="1"/>
            </p:cNvSpPr>
            <p:nvPr/>
          </p:nvSpPr>
          <p:spPr bwMode="auto">
            <a:xfrm>
              <a:off x="3794760" y="4389120"/>
              <a:ext cx="274320" cy="45085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600"/>
                </a:lnSpc>
                <a:tabLst>
                  <a:tab pos="457200" algn="l"/>
                  <a:tab pos="914400" algn="l"/>
                  <a:tab pos="1371600" algn="l"/>
                </a:tabLst>
              </a:pPr>
              <a:r>
                <a:rPr lang="en-US" sz="2400" dirty="0">
                  <a:solidFill>
                    <a:srgbClr val="000000"/>
                  </a:solidFill>
                </a:rPr>
                <a:t>Z</a:t>
              </a:r>
            </a:p>
          </p:txBody>
        </p:sp>
      </p:grpSp>
      <p:sp>
        <p:nvSpPr>
          <p:cNvPr id="26627" name="Rectangle 32"/>
          <p:cNvSpPr>
            <a:spLocks noChangeArrowheads="1"/>
          </p:cNvSpPr>
          <p:nvPr/>
        </p:nvSpPr>
        <p:spPr bwMode="auto">
          <a:xfrm>
            <a:off x="4389120" y="4754880"/>
            <a:ext cx="4572000" cy="1028700"/>
          </a:xfrm>
          <a:prstGeom prst="rect">
            <a:avLst/>
          </a:prstGeom>
          <a:noFill/>
          <a:ln w="12700">
            <a:noFill/>
            <a:miter lim="800000"/>
            <a:headEnd/>
            <a:tailEnd/>
          </a:ln>
        </p:spPr>
        <p:txBody>
          <a:bodyPr wrap="none" lIns="19050" tIns="26988" rIns="19050" bIns="26988">
            <a:prstTxWarp prst="textNoShape">
              <a:avLst/>
            </a:prstTxWarp>
          </a:bodyPr>
          <a:lstStyle/>
          <a:p>
            <a:pPr defTabSz="457200">
              <a:tabLst>
                <a:tab pos="457200" algn="l"/>
                <a:tab pos="914400" algn="l"/>
                <a:tab pos="1371600" algn="l"/>
              </a:tabLst>
            </a:pPr>
            <a:r>
              <a:rPr lang="en-US" sz="2400" i="1" dirty="0">
                <a:solidFill>
                  <a:srgbClr val="FF0000"/>
                </a:solidFill>
              </a:rPr>
              <a:t>Close</a:t>
            </a:r>
            <a:r>
              <a:rPr lang="en-US" sz="2400" i="1" dirty="0">
                <a:solidFill>
                  <a:srgbClr val="0000FF"/>
                </a:solidFill>
              </a:rPr>
              <a:t> </a:t>
            </a:r>
            <a:r>
              <a:rPr lang="en-US" sz="2400" dirty="0">
                <a:solidFill>
                  <a:srgbClr val="000000"/>
                </a:solidFill>
              </a:rPr>
              <a:t>switch </a:t>
            </a:r>
            <a:r>
              <a:rPr lang="en-US" sz="2400" dirty="0" smtClean="0">
                <a:solidFill>
                  <a:srgbClr val="000000"/>
                </a:solidFill>
              </a:rPr>
              <a:t>if </a:t>
            </a:r>
            <a:r>
              <a:rPr lang="en-US" sz="2400" dirty="0">
                <a:solidFill>
                  <a:srgbClr val="000000"/>
                </a:solidFill>
              </a:rPr>
              <a:t>A is “1” </a:t>
            </a:r>
            <a:r>
              <a:rPr lang="en-US" sz="2400" dirty="0" smtClean="0">
                <a:solidFill>
                  <a:srgbClr val="000000"/>
                </a:solidFill>
              </a:rPr>
              <a:t>(asserted</a:t>
            </a:r>
            <a:r>
              <a:rPr lang="en-US" sz="2400" dirty="0">
                <a:solidFill>
                  <a:srgbClr val="000000"/>
                </a:solidFill>
              </a:rPr>
              <a:t>)</a:t>
            </a:r>
            <a:br>
              <a:rPr lang="en-US" sz="2400" dirty="0">
                <a:solidFill>
                  <a:srgbClr val="000000"/>
                </a:solidFill>
              </a:rPr>
            </a:br>
            <a:r>
              <a:rPr lang="en-US" sz="2400" dirty="0">
                <a:solidFill>
                  <a:srgbClr val="000000"/>
                </a:solidFill>
              </a:rPr>
              <a:t>and turn </a:t>
            </a:r>
            <a:r>
              <a:rPr lang="en-US" sz="2400" dirty="0" smtClean="0">
                <a:solidFill>
                  <a:srgbClr val="000000"/>
                </a:solidFill>
              </a:rPr>
              <a:t>ON </a:t>
            </a:r>
            <a:r>
              <a:rPr lang="en-US" sz="2400" dirty="0">
                <a:solidFill>
                  <a:srgbClr val="000000"/>
                </a:solidFill>
              </a:rPr>
              <a:t>light bulb (Z)</a:t>
            </a:r>
            <a:br>
              <a:rPr lang="en-US" sz="2400" dirty="0">
                <a:solidFill>
                  <a:srgbClr val="000000"/>
                </a:solidFill>
              </a:rPr>
            </a:br>
            <a:endParaRPr lang="en-US" sz="2400" dirty="0">
              <a:solidFill>
                <a:srgbClr val="000000"/>
              </a:solidFill>
            </a:endParaRPr>
          </a:p>
        </p:txBody>
      </p:sp>
      <p:sp>
        <p:nvSpPr>
          <p:cNvPr id="26631" name="Rectangle 60"/>
          <p:cNvSpPr>
            <a:spLocks noChangeArrowheads="1"/>
          </p:cNvSpPr>
          <p:nvPr/>
        </p:nvSpPr>
        <p:spPr bwMode="auto">
          <a:xfrm>
            <a:off x="4389120" y="3291840"/>
            <a:ext cx="4572000" cy="1027112"/>
          </a:xfrm>
          <a:prstGeom prst="rect">
            <a:avLst/>
          </a:prstGeom>
          <a:noFill/>
          <a:ln w="12700">
            <a:noFill/>
            <a:miter lim="800000"/>
            <a:headEnd/>
            <a:tailEnd/>
          </a:ln>
        </p:spPr>
        <p:txBody>
          <a:bodyPr wrap="none" lIns="19050" tIns="26988" rIns="19050" bIns="26988">
            <a:prstTxWarp prst="textNoShape">
              <a:avLst/>
            </a:prstTxWarp>
            <a:normAutofit/>
          </a:bodyPr>
          <a:lstStyle/>
          <a:p>
            <a:pPr defTabSz="457200">
              <a:tabLst>
                <a:tab pos="457200" algn="l"/>
                <a:tab pos="914400" algn="l"/>
                <a:tab pos="1371600" algn="l"/>
              </a:tabLst>
            </a:pPr>
            <a:r>
              <a:rPr lang="en-US" sz="2400" i="1" dirty="0">
                <a:solidFill>
                  <a:srgbClr val="FF0000"/>
                </a:solidFill>
              </a:rPr>
              <a:t>Open</a:t>
            </a:r>
            <a:r>
              <a:rPr lang="en-US" sz="2400" i="1" dirty="0">
                <a:solidFill>
                  <a:srgbClr val="0000FF"/>
                </a:solidFill>
              </a:rPr>
              <a:t> </a:t>
            </a:r>
            <a:r>
              <a:rPr lang="en-US" sz="2400" dirty="0">
                <a:solidFill>
                  <a:srgbClr val="000000"/>
                </a:solidFill>
              </a:rPr>
              <a:t>switch </a:t>
            </a:r>
            <a:r>
              <a:rPr lang="en-US" sz="2400" dirty="0" smtClean="0">
                <a:solidFill>
                  <a:srgbClr val="000000"/>
                </a:solidFill>
              </a:rPr>
              <a:t>if </a:t>
            </a:r>
            <a:r>
              <a:rPr lang="en-US" sz="2400" dirty="0">
                <a:solidFill>
                  <a:srgbClr val="000000"/>
                </a:solidFill>
              </a:rPr>
              <a:t>A is “0” (</a:t>
            </a:r>
            <a:r>
              <a:rPr lang="en-US" sz="2400" dirty="0" err="1" smtClean="0">
                <a:solidFill>
                  <a:srgbClr val="000000"/>
                </a:solidFill>
              </a:rPr>
              <a:t>unasserted</a:t>
            </a:r>
            <a:r>
              <a:rPr lang="en-US" sz="2400" dirty="0">
                <a:solidFill>
                  <a:srgbClr val="000000"/>
                </a:solidFill>
              </a:rPr>
              <a:t>)</a:t>
            </a:r>
            <a:endParaRPr lang="en-US" sz="2400" dirty="0" smtClean="0">
              <a:solidFill>
                <a:srgbClr val="000000"/>
              </a:solidFill>
            </a:endParaRPr>
          </a:p>
          <a:p>
            <a:pPr defTabSz="457200">
              <a:tabLst>
                <a:tab pos="457200" algn="l"/>
                <a:tab pos="914400" algn="l"/>
                <a:tab pos="1371600" algn="l"/>
              </a:tabLst>
            </a:pPr>
            <a:r>
              <a:rPr lang="en-US" sz="2400" dirty="0" smtClean="0">
                <a:solidFill>
                  <a:srgbClr val="000000"/>
                </a:solidFill>
              </a:rPr>
              <a:t>and </a:t>
            </a:r>
            <a:r>
              <a:rPr lang="en-US" sz="2400" dirty="0">
                <a:solidFill>
                  <a:srgbClr val="000000"/>
                </a:solidFill>
              </a:rPr>
              <a:t>turn </a:t>
            </a:r>
            <a:r>
              <a:rPr lang="en-US" sz="2400" dirty="0" smtClean="0">
                <a:solidFill>
                  <a:srgbClr val="000000"/>
                </a:solidFill>
              </a:rPr>
              <a:t>OFF </a:t>
            </a:r>
            <a:r>
              <a:rPr lang="en-US" sz="2400" dirty="0">
                <a:solidFill>
                  <a:srgbClr val="000000"/>
                </a:solidFill>
              </a:rPr>
              <a:t>light bulb (Z)</a:t>
            </a:r>
          </a:p>
        </p:txBody>
      </p:sp>
    </p:spTree>
    <p:extLst>
      <p:ext uri="{BB962C8B-B14F-4D97-AF65-F5344CB8AC3E}">
        <p14:creationId xmlns:p14="http://schemas.microsoft.com/office/powerpoint/2010/main" val="276650856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4" grpId="0"/>
      <p:bldP spid="26627" grpId="0"/>
      <p:bldP spid="2663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611188" y="476250"/>
            <a:ext cx="5867400" cy="372603"/>
          </a:xfrm>
          <a:noFill/>
          <a:ln/>
        </p:spPr>
        <p:txBody>
          <a:bodyPr/>
          <a:lstStyle/>
          <a:p>
            <a:r>
              <a:rPr lang="zh-CN" altLang="en-US" dirty="0" smtClean="0"/>
              <a:t>加减法</a:t>
            </a:r>
            <a:r>
              <a:rPr lang="zh-CN" altLang="en-US" dirty="0"/>
              <a:t>运算</a:t>
            </a:r>
          </a:p>
        </p:txBody>
      </p:sp>
      <p:sp>
        <p:nvSpPr>
          <p:cNvPr id="196611" name="Rectangle 3"/>
          <p:cNvSpPr>
            <a:spLocks noChangeArrowheads="1"/>
          </p:cNvSpPr>
          <p:nvPr/>
        </p:nvSpPr>
        <p:spPr bwMode="auto">
          <a:xfrm>
            <a:off x="571472" y="928670"/>
            <a:ext cx="7847013" cy="420628"/>
          </a:xfrm>
          <a:prstGeom prst="rect">
            <a:avLst/>
          </a:prstGeom>
          <a:noFill/>
          <a:ln w="12700">
            <a:noFill/>
            <a:miter lim="800000"/>
            <a:headEnd/>
            <a:tailEnd/>
          </a:ln>
          <a:effectLst/>
        </p:spPr>
        <p:txBody>
          <a:bodyPr lIns="63500" tIns="25400" rIns="63500" bIns="25400">
            <a:spAutoFit/>
          </a:bodyPr>
          <a:lstStyle/>
          <a:p>
            <a:pPr marL="284163" indent="-284163" eaLnBrk="0" fontAlgn="base" hangingPunct="0">
              <a:spcBef>
                <a:spcPct val="65000"/>
              </a:spcBef>
              <a:spcAft>
                <a:spcPct val="0"/>
              </a:spcAft>
              <a:buClr>
                <a:srgbClr val="FF0000"/>
              </a:buClr>
              <a:buSzPct val="100000"/>
              <a:buFont typeface="Wingdings" pitchFamily="2" charset="2"/>
              <a:buChar char="v"/>
            </a:pPr>
            <a:r>
              <a:rPr lang="zh-CN" altLang="en-US" sz="2400" b="1" dirty="0">
                <a:solidFill>
                  <a:srgbClr val="000000"/>
                </a:solidFill>
                <a:ea typeface="宋体" pitchFamily="2" charset="-122"/>
              </a:rPr>
              <a:t>加法单元（全加器）</a:t>
            </a:r>
          </a:p>
        </p:txBody>
      </p:sp>
      <p:grpSp>
        <p:nvGrpSpPr>
          <p:cNvPr id="2" name="Group 26"/>
          <p:cNvGrpSpPr>
            <a:grpSpLocks/>
          </p:cNvGrpSpPr>
          <p:nvPr/>
        </p:nvGrpSpPr>
        <p:grpSpPr bwMode="auto">
          <a:xfrm>
            <a:off x="1752600" y="1295400"/>
            <a:ext cx="4343400" cy="3109913"/>
            <a:chOff x="336" y="1200"/>
            <a:chExt cx="2736" cy="1959"/>
          </a:xfrm>
        </p:grpSpPr>
        <p:grpSp>
          <p:nvGrpSpPr>
            <p:cNvPr id="3" name="Group 20"/>
            <p:cNvGrpSpPr>
              <a:grpSpLocks/>
            </p:cNvGrpSpPr>
            <p:nvPr/>
          </p:nvGrpSpPr>
          <p:grpSpPr bwMode="auto">
            <a:xfrm>
              <a:off x="864" y="1536"/>
              <a:ext cx="1920" cy="1344"/>
              <a:chOff x="672" y="1296"/>
              <a:chExt cx="2400" cy="1776"/>
            </a:xfrm>
          </p:grpSpPr>
          <p:sp>
            <p:nvSpPr>
              <p:cNvPr id="196621" name="Rectangle 13"/>
              <p:cNvSpPr>
                <a:spLocks noChangeArrowheads="1"/>
              </p:cNvSpPr>
              <p:nvPr/>
            </p:nvSpPr>
            <p:spPr bwMode="auto">
              <a:xfrm>
                <a:off x="1296" y="1824"/>
                <a:ext cx="1200" cy="624"/>
              </a:xfrm>
              <a:prstGeom prst="rect">
                <a:avLst/>
              </a:prstGeom>
              <a:noFill/>
              <a:ln w="28575">
                <a:solidFill>
                  <a:schemeClr val="tx1"/>
                </a:solidFill>
                <a:miter lim="800000"/>
                <a:headEnd/>
                <a:tailEnd/>
              </a:ln>
              <a:effectLst/>
            </p:spPr>
            <p:txBody>
              <a:bodyPr wrap="none" anchor="ctr"/>
              <a:lstStyle/>
              <a:p>
                <a:pPr algn="ctr" eaLnBrk="0" fontAlgn="base" hangingPunct="0">
                  <a:spcBef>
                    <a:spcPct val="0"/>
                  </a:spcBef>
                  <a:spcAft>
                    <a:spcPct val="0"/>
                  </a:spcAft>
                </a:pPr>
                <a:endParaRPr lang="zh-CN" altLang="en-US" sz="2400">
                  <a:solidFill>
                    <a:srgbClr val="FC0128"/>
                  </a:solidFill>
                </a:endParaRPr>
              </a:p>
            </p:txBody>
          </p:sp>
          <p:sp>
            <p:nvSpPr>
              <p:cNvPr id="196622" name="Line 14"/>
              <p:cNvSpPr>
                <a:spLocks noChangeShapeType="1"/>
              </p:cNvSpPr>
              <p:nvPr/>
            </p:nvSpPr>
            <p:spPr bwMode="auto">
              <a:xfrm>
                <a:off x="1632" y="2448"/>
                <a:ext cx="0" cy="624"/>
              </a:xfrm>
              <a:prstGeom prst="line">
                <a:avLst/>
              </a:prstGeom>
              <a:noFill/>
              <a:ln w="28575">
                <a:solidFill>
                  <a:srgbClr val="0532C3"/>
                </a:solidFill>
                <a:round/>
                <a:headEnd type="triangle" w="med" len="med"/>
                <a:tailEnd/>
              </a:ln>
              <a:effectLst/>
            </p:spPr>
            <p:txBody>
              <a:bodyPr/>
              <a:lstStyle/>
              <a:p>
                <a:pPr algn="ctr" eaLnBrk="0" fontAlgn="base" hangingPunct="0">
                  <a:spcBef>
                    <a:spcPct val="0"/>
                  </a:spcBef>
                  <a:spcAft>
                    <a:spcPct val="0"/>
                  </a:spcAft>
                </a:pPr>
                <a:endParaRPr lang="zh-CN" altLang="en-US" sz="2400">
                  <a:solidFill>
                    <a:srgbClr val="FC0128"/>
                  </a:solidFill>
                </a:endParaRPr>
              </a:p>
            </p:txBody>
          </p:sp>
          <p:sp>
            <p:nvSpPr>
              <p:cNvPr id="196623" name="Line 15"/>
              <p:cNvSpPr>
                <a:spLocks noChangeShapeType="1"/>
              </p:cNvSpPr>
              <p:nvPr/>
            </p:nvSpPr>
            <p:spPr bwMode="auto">
              <a:xfrm>
                <a:off x="2160" y="2448"/>
                <a:ext cx="0" cy="624"/>
              </a:xfrm>
              <a:prstGeom prst="line">
                <a:avLst/>
              </a:prstGeom>
              <a:noFill/>
              <a:ln w="28575">
                <a:solidFill>
                  <a:srgbClr val="0532C3"/>
                </a:solidFill>
                <a:round/>
                <a:headEnd type="triangle" w="med" len="med"/>
                <a:tailEnd/>
              </a:ln>
              <a:effectLst/>
            </p:spPr>
            <p:txBody>
              <a:bodyPr/>
              <a:lstStyle/>
              <a:p>
                <a:pPr algn="ctr" eaLnBrk="0" fontAlgn="base" hangingPunct="0">
                  <a:spcBef>
                    <a:spcPct val="0"/>
                  </a:spcBef>
                  <a:spcAft>
                    <a:spcPct val="0"/>
                  </a:spcAft>
                </a:pPr>
                <a:endParaRPr lang="zh-CN" altLang="en-US" sz="2400">
                  <a:solidFill>
                    <a:srgbClr val="FC0128"/>
                  </a:solidFill>
                </a:endParaRPr>
              </a:p>
            </p:txBody>
          </p:sp>
          <p:sp>
            <p:nvSpPr>
              <p:cNvPr id="196624" name="Line 16"/>
              <p:cNvSpPr>
                <a:spLocks noChangeShapeType="1"/>
              </p:cNvSpPr>
              <p:nvPr/>
            </p:nvSpPr>
            <p:spPr bwMode="auto">
              <a:xfrm>
                <a:off x="1872" y="1296"/>
                <a:ext cx="0" cy="528"/>
              </a:xfrm>
              <a:prstGeom prst="line">
                <a:avLst/>
              </a:prstGeom>
              <a:noFill/>
              <a:ln w="28575">
                <a:solidFill>
                  <a:schemeClr val="accent1"/>
                </a:solidFill>
                <a:round/>
                <a:headEnd type="triangle" w="med" len="med"/>
                <a:tailEnd/>
              </a:ln>
              <a:effectLst/>
            </p:spPr>
            <p:txBody>
              <a:bodyPr/>
              <a:lstStyle/>
              <a:p>
                <a:pPr algn="ctr" eaLnBrk="0" fontAlgn="base" hangingPunct="0">
                  <a:spcBef>
                    <a:spcPct val="0"/>
                  </a:spcBef>
                  <a:spcAft>
                    <a:spcPct val="0"/>
                  </a:spcAft>
                </a:pPr>
                <a:endParaRPr lang="zh-CN" altLang="en-US" sz="2400">
                  <a:solidFill>
                    <a:srgbClr val="FC0128"/>
                  </a:solidFill>
                </a:endParaRPr>
              </a:p>
            </p:txBody>
          </p:sp>
          <p:sp>
            <p:nvSpPr>
              <p:cNvPr id="196625" name="Line 17"/>
              <p:cNvSpPr>
                <a:spLocks noChangeShapeType="1"/>
              </p:cNvSpPr>
              <p:nvPr/>
            </p:nvSpPr>
            <p:spPr bwMode="auto">
              <a:xfrm flipH="1">
                <a:off x="672" y="2112"/>
                <a:ext cx="624" cy="0"/>
              </a:xfrm>
              <a:prstGeom prst="line">
                <a:avLst/>
              </a:prstGeom>
              <a:noFill/>
              <a:ln w="28575">
                <a:solidFill>
                  <a:schemeClr val="accent1"/>
                </a:solidFill>
                <a:round/>
                <a:headEnd/>
                <a:tailEnd type="triangle" w="med" len="med"/>
              </a:ln>
              <a:effectLst/>
            </p:spPr>
            <p:txBody>
              <a:bodyPr/>
              <a:lstStyle/>
              <a:p>
                <a:pPr algn="ctr" eaLnBrk="0" fontAlgn="base" hangingPunct="0">
                  <a:spcBef>
                    <a:spcPct val="0"/>
                  </a:spcBef>
                  <a:spcAft>
                    <a:spcPct val="0"/>
                  </a:spcAft>
                </a:pPr>
                <a:endParaRPr lang="zh-CN" altLang="en-US" sz="2400">
                  <a:solidFill>
                    <a:srgbClr val="FC0128"/>
                  </a:solidFill>
                </a:endParaRPr>
              </a:p>
            </p:txBody>
          </p:sp>
          <p:sp>
            <p:nvSpPr>
              <p:cNvPr id="196626" name="Line 18"/>
              <p:cNvSpPr>
                <a:spLocks noChangeShapeType="1"/>
              </p:cNvSpPr>
              <p:nvPr/>
            </p:nvSpPr>
            <p:spPr bwMode="auto">
              <a:xfrm flipH="1">
                <a:off x="2496" y="2112"/>
                <a:ext cx="576" cy="0"/>
              </a:xfrm>
              <a:prstGeom prst="line">
                <a:avLst/>
              </a:prstGeom>
              <a:noFill/>
              <a:ln w="28575">
                <a:solidFill>
                  <a:srgbClr val="0532C3"/>
                </a:solidFill>
                <a:round/>
                <a:headEnd/>
                <a:tailEnd type="triangle" w="med" len="med"/>
              </a:ln>
              <a:effectLst/>
            </p:spPr>
            <p:txBody>
              <a:bodyPr/>
              <a:lstStyle/>
              <a:p>
                <a:pPr algn="ctr" eaLnBrk="0" fontAlgn="base" hangingPunct="0">
                  <a:spcBef>
                    <a:spcPct val="0"/>
                  </a:spcBef>
                  <a:spcAft>
                    <a:spcPct val="0"/>
                  </a:spcAft>
                </a:pPr>
                <a:endParaRPr lang="zh-CN" altLang="en-US" sz="2400">
                  <a:solidFill>
                    <a:srgbClr val="FC0128"/>
                  </a:solidFill>
                </a:endParaRPr>
              </a:p>
            </p:txBody>
          </p:sp>
          <p:sp>
            <p:nvSpPr>
              <p:cNvPr id="196627" name="Text Box 19"/>
              <p:cNvSpPr txBox="1">
                <a:spLocks noChangeArrowheads="1"/>
              </p:cNvSpPr>
              <p:nvPr/>
            </p:nvSpPr>
            <p:spPr bwMode="auto">
              <a:xfrm>
                <a:off x="1585" y="1921"/>
                <a:ext cx="623" cy="482"/>
              </a:xfrm>
              <a:prstGeom prst="rect">
                <a:avLst/>
              </a:prstGeom>
              <a:noFill/>
              <a:ln w="12700">
                <a:noFill/>
                <a:miter lim="800000"/>
                <a:headEnd/>
                <a:tailEnd/>
              </a:ln>
              <a:effectLst/>
            </p:spPr>
            <p:txBody>
              <a:bodyPr>
                <a:spAutoFit/>
              </a:bodyPr>
              <a:lstStyle/>
              <a:p>
                <a:pPr algn="ctr" eaLnBrk="0" fontAlgn="base" hangingPunct="0">
                  <a:spcBef>
                    <a:spcPct val="50000"/>
                  </a:spcBef>
                  <a:spcAft>
                    <a:spcPct val="0"/>
                  </a:spcAft>
                </a:pPr>
                <a:r>
                  <a:rPr lang="zh-CN" altLang="en-US" sz="3200">
                    <a:solidFill>
                      <a:srgbClr val="000000"/>
                    </a:solidFill>
                    <a:ea typeface="宋体" pitchFamily="2" charset="-122"/>
                    <a:sym typeface="Symbol" pitchFamily="18" charset="2"/>
                  </a:rPr>
                  <a:t></a:t>
                </a:r>
                <a:endParaRPr lang="zh-CN" altLang="en-US" sz="3200">
                  <a:solidFill>
                    <a:srgbClr val="000000"/>
                  </a:solidFill>
                  <a:ea typeface="宋体" pitchFamily="2" charset="-122"/>
                </a:endParaRPr>
              </a:p>
            </p:txBody>
          </p:sp>
        </p:grpSp>
        <p:sp>
          <p:nvSpPr>
            <p:cNvPr id="196629" name="Text Box 21"/>
            <p:cNvSpPr txBox="1">
              <a:spLocks noChangeArrowheads="1"/>
            </p:cNvSpPr>
            <p:nvPr/>
          </p:nvSpPr>
          <p:spPr bwMode="auto">
            <a:xfrm>
              <a:off x="1440" y="2832"/>
              <a:ext cx="336" cy="327"/>
            </a:xfrm>
            <a:prstGeom prst="rect">
              <a:avLst/>
            </a:prstGeom>
            <a:noFill/>
            <a:ln w="12700">
              <a:noFill/>
              <a:miter lim="800000"/>
              <a:headEnd/>
              <a:tailEnd/>
            </a:ln>
            <a:effectLst/>
          </p:spPr>
          <p:txBody>
            <a:bodyPr>
              <a:spAutoFit/>
            </a:bodyPr>
            <a:lstStyle/>
            <a:p>
              <a:pPr algn="ctr" eaLnBrk="0" fontAlgn="base" hangingPunct="0">
                <a:spcBef>
                  <a:spcPct val="50000"/>
                </a:spcBef>
                <a:spcAft>
                  <a:spcPct val="0"/>
                </a:spcAft>
              </a:pPr>
              <a:r>
                <a:rPr lang="en-US" altLang="zh-CN" sz="2800">
                  <a:solidFill>
                    <a:srgbClr val="0532C3"/>
                  </a:solidFill>
                  <a:ea typeface="宋体" pitchFamily="2" charset="-122"/>
                </a:rPr>
                <a:t>A</a:t>
              </a:r>
              <a:r>
                <a:rPr lang="en-US" altLang="zh-CN" sz="3200" baseline="-20000">
                  <a:solidFill>
                    <a:srgbClr val="0532C3"/>
                  </a:solidFill>
                  <a:ea typeface="宋体" pitchFamily="2" charset="-122"/>
                </a:rPr>
                <a:t>i</a:t>
              </a:r>
            </a:p>
          </p:txBody>
        </p:sp>
        <p:sp>
          <p:nvSpPr>
            <p:cNvPr id="196630" name="Text Box 22"/>
            <p:cNvSpPr txBox="1">
              <a:spLocks noChangeArrowheads="1"/>
            </p:cNvSpPr>
            <p:nvPr/>
          </p:nvSpPr>
          <p:spPr bwMode="auto">
            <a:xfrm>
              <a:off x="1872" y="2832"/>
              <a:ext cx="336" cy="327"/>
            </a:xfrm>
            <a:prstGeom prst="rect">
              <a:avLst/>
            </a:prstGeom>
            <a:noFill/>
            <a:ln w="12700">
              <a:noFill/>
              <a:miter lim="800000"/>
              <a:headEnd/>
              <a:tailEnd/>
            </a:ln>
            <a:effectLst/>
          </p:spPr>
          <p:txBody>
            <a:bodyPr>
              <a:spAutoFit/>
            </a:bodyPr>
            <a:lstStyle/>
            <a:p>
              <a:pPr algn="ctr" eaLnBrk="0" fontAlgn="base" hangingPunct="0">
                <a:spcBef>
                  <a:spcPct val="50000"/>
                </a:spcBef>
                <a:spcAft>
                  <a:spcPct val="0"/>
                </a:spcAft>
              </a:pPr>
              <a:r>
                <a:rPr lang="en-US" altLang="zh-CN" sz="2800">
                  <a:solidFill>
                    <a:srgbClr val="0532C3"/>
                  </a:solidFill>
                  <a:ea typeface="宋体" pitchFamily="2" charset="-122"/>
                </a:rPr>
                <a:t>B</a:t>
              </a:r>
              <a:r>
                <a:rPr lang="en-US" altLang="zh-CN" sz="3200" baseline="-20000">
                  <a:solidFill>
                    <a:srgbClr val="0532C3"/>
                  </a:solidFill>
                  <a:ea typeface="宋体" pitchFamily="2" charset="-122"/>
                </a:rPr>
                <a:t>i</a:t>
              </a:r>
            </a:p>
          </p:txBody>
        </p:sp>
        <p:sp>
          <p:nvSpPr>
            <p:cNvPr id="196631" name="Text Box 23"/>
            <p:cNvSpPr txBox="1">
              <a:spLocks noChangeArrowheads="1"/>
            </p:cNvSpPr>
            <p:nvPr/>
          </p:nvSpPr>
          <p:spPr bwMode="auto">
            <a:xfrm>
              <a:off x="2736" y="2016"/>
              <a:ext cx="336" cy="327"/>
            </a:xfrm>
            <a:prstGeom prst="rect">
              <a:avLst/>
            </a:prstGeom>
            <a:noFill/>
            <a:ln w="12700">
              <a:noFill/>
              <a:miter lim="800000"/>
              <a:headEnd/>
              <a:tailEnd/>
            </a:ln>
            <a:effectLst/>
          </p:spPr>
          <p:txBody>
            <a:bodyPr>
              <a:spAutoFit/>
            </a:bodyPr>
            <a:lstStyle/>
            <a:p>
              <a:pPr algn="ctr" eaLnBrk="0" fontAlgn="base" hangingPunct="0">
                <a:spcBef>
                  <a:spcPct val="50000"/>
                </a:spcBef>
                <a:spcAft>
                  <a:spcPct val="0"/>
                </a:spcAft>
              </a:pPr>
              <a:r>
                <a:rPr lang="en-US" altLang="zh-CN" sz="2800">
                  <a:solidFill>
                    <a:srgbClr val="0532C3"/>
                  </a:solidFill>
                  <a:ea typeface="宋体" pitchFamily="2" charset="-122"/>
                </a:rPr>
                <a:t>C</a:t>
              </a:r>
              <a:r>
                <a:rPr lang="en-US" altLang="zh-CN" sz="3200" baseline="-20000">
                  <a:solidFill>
                    <a:srgbClr val="0532C3"/>
                  </a:solidFill>
                  <a:ea typeface="宋体" pitchFamily="2" charset="-122"/>
                </a:rPr>
                <a:t>i</a:t>
              </a:r>
            </a:p>
          </p:txBody>
        </p:sp>
        <p:sp>
          <p:nvSpPr>
            <p:cNvPr id="196632" name="Text Box 24"/>
            <p:cNvSpPr txBox="1">
              <a:spLocks noChangeArrowheads="1"/>
            </p:cNvSpPr>
            <p:nvPr/>
          </p:nvSpPr>
          <p:spPr bwMode="auto">
            <a:xfrm>
              <a:off x="336" y="1920"/>
              <a:ext cx="576" cy="327"/>
            </a:xfrm>
            <a:prstGeom prst="rect">
              <a:avLst/>
            </a:prstGeom>
            <a:noFill/>
            <a:ln w="12700">
              <a:noFill/>
              <a:miter lim="800000"/>
              <a:headEnd/>
              <a:tailEnd/>
            </a:ln>
            <a:effectLst/>
          </p:spPr>
          <p:txBody>
            <a:bodyPr>
              <a:spAutoFit/>
            </a:bodyPr>
            <a:lstStyle/>
            <a:p>
              <a:pPr algn="ctr" eaLnBrk="0" fontAlgn="base" hangingPunct="0">
                <a:spcBef>
                  <a:spcPct val="50000"/>
                </a:spcBef>
                <a:spcAft>
                  <a:spcPct val="0"/>
                </a:spcAft>
              </a:pPr>
              <a:r>
                <a:rPr lang="en-US" altLang="zh-CN" sz="2800">
                  <a:solidFill>
                    <a:srgbClr val="FC0128"/>
                  </a:solidFill>
                  <a:ea typeface="宋体" pitchFamily="2" charset="-122"/>
                </a:rPr>
                <a:t>C</a:t>
              </a:r>
              <a:r>
                <a:rPr lang="en-US" altLang="zh-CN" sz="3200" baseline="-20000">
                  <a:solidFill>
                    <a:srgbClr val="FC0128"/>
                  </a:solidFill>
                  <a:ea typeface="宋体" pitchFamily="2" charset="-122"/>
                </a:rPr>
                <a:t>i+1</a:t>
              </a:r>
            </a:p>
          </p:txBody>
        </p:sp>
        <p:sp>
          <p:nvSpPr>
            <p:cNvPr id="196633" name="Text Box 25"/>
            <p:cNvSpPr txBox="1">
              <a:spLocks noChangeArrowheads="1"/>
            </p:cNvSpPr>
            <p:nvPr/>
          </p:nvSpPr>
          <p:spPr bwMode="auto">
            <a:xfrm>
              <a:off x="1680" y="1200"/>
              <a:ext cx="336" cy="327"/>
            </a:xfrm>
            <a:prstGeom prst="rect">
              <a:avLst/>
            </a:prstGeom>
            <a:noFill/>
            <a:ln w="12700">
              <a:noFill/>
              <a:miter lim="800000"/>
              <a:headEnd/>
              <a:tailEnd/>
            </a:ln>
            <a:effectLst/>
          </p:spPr>
          <p:txBody>
            <a:bodyPr>
              <a:spAutoFit/>
            </a:bodyPr>
            <a:lstStyle/>
            <a:p>
              <a:pPr algn="ctr" eaLnBrk="0" fontAlgn="base" hangingPunct="0">
                <a:spcBef>
                  <a:spcPct val="50000"/>
                </a:spcBef>
                <a:spcAft>
                  <a:spcPct val="0"/>
                </a:spcAft>
              </a:pPr>
              <a:r>
                <a:rPr lang="en-US" altLang="zh-CN" sz="2800">
                  <a:solidFill>
                    <a:srgbClr val="FC0128"/>
                  </a:solidFill>
                  <a:ea typeface="宋体" pitchFamily="2" charset="-122"/>
                </a:rPr>
                <a:t>S</a:t>
              </a:r>
              <a:r>
                <a:rPr lang="en-US" altLang="zh-CN" sz="3200" baseline="-20000">
                  <a:solidFill>
                    <a:srgbClr val="FC0128"/>
                  </a:solidFill>
                  <a:ea typeface="宋体" pitchFamily="2" charset="-122"/>
                </a:rPr>
                <a:t>i</a:t>
              </a:r>
            </a:p>
          </p:txBody>
        </p:sp>
      </p:grpSp>
      <p:graphicFrame>
        <p:nvGraphicFramePr>
          <p:cNvPr id="196636" name="Object 28"/>
          <p:cNvGraphicFramePr>
            <a:graphicFrameLocks noChangeAspect="1"/>
          </p:cNvGraphicFramePr>
          <p:nvPr/>
        </p:nvGraphicFramePr>
        <p:xfrm>
          <a:off x="1214414" y="4643446"/>
          <a:ext cx="6076968" cy="1201741"/>
        </p:xfrm>
        <a:graphic>
          <a:graphicData uri="http://schemas.openxmlformats.org/presentationml/2006/ole">
            <mc:AlternateContent xmlns:mc="http://schemas.openxmlformats.org/markup-compatibility/2006">
              <mc:Choice xmlns:v="urn:schemas-microsoft-com:vml" Requires="v">
                <p:oleObj spid="_x0000_s118813" name="Equation" r:id="rId3" imgW="2438280" imgH="482400" progId="Equation.3">
                  <p:embed/>
                </p:oleObj>
              </mc:Choice>
              <mc:Fallback>
                <p:oleObj name="Equation" r:id="rId3" imgW="243828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14" y="4643446"/>
                        <a:ext cx="6076968" cy="12017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962004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 calcmode="lin" valueType="num">
                                      <p:cBhvr additive="base">
                                        <p:cTn id="7" dur="500" fill="hold"/>
                                        <p:tgtEl>
                                          <p:spTgt spid="1966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66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96636"/>
                                        </p:tgtEl>
                                        <p:attrNameLst>
                                          <p:attrName>style.visibility</p:attrName>
                                        </p:attrNameLst>
                                      </p:cBhvr>
                                      <p:to>
                                        <p:strVal val="visible"/>
                                      </p:to>
                                    </p:set>
                                    <p:anim calcmode="lin" valueType="num">
                                      <p:cBhvr additive="base">
                                        <p:cTn id="15" dur="500" fill="hold"/>
                                        <p:tgtEl>
                                          <p:spTgt spid="196636"/>
                                        </p:tgtEl>
                                        <p:attrNameLst>
                                          <p:attrName>ppt_x</p:attrName>
                                        </p:attrNameLst>
                                      </p:cBhvr>
                                      <p:tavLst>
                                        <p:tav tm="0">
                                          <p:val>
                                            <p:strVal val="0-#ppt_w/2"/>
                                          </p:val>
                                        </p:tav>
                                        <p:tav tm="100000">
                                          <p:val>
                                            <p:strVal val="#ppt_x"/>
                                          </p:val>
                                        </p:tav>
                                      </p:tavLst>
                                    </p:anim>
                                    <p:anim calcmode="lin" valueType="num">
                                      <p:cBhvr additive="base">
                                        <p:cTn id="16" dur="500" fill="hold"/>
                                        <p:tgtEl>
                                          <p:spTgt spid="1966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solidFill>
                  <a:schemeClr val="accent1"/>
                </a:solidFill>
              </a:rPr>
              <a:t>N x 1-bit Adders </a:t>
            </a:r>
            <a:r>
              <a:rPr lang="en-US" dirty="0" smtClean="0">
                <a:solidFill>
                  <a:schemeClr val="accent1"/>
                </a:solidFill>
                <a:latin typeface="Symbol" charset="2"/>
                <a:sym typeface="Wingdings" pitchFamily="2" charset="2"/>
              </a:rPr>
              <a:t></a:t>
            </a:r>
            <a:r>
              <a:rPr lang="en-US" dirty="0" smtClean="0">
                <a:solidFill>
                  <a:schemeClr val="accent1"/>
                </a:solidFill>
              </a:rPr>
              <a:t> N-bit </a:t>
            </a:r>
            <a:r>
              <a:rPr lang="en-US" dirty="0">
                <a:solidFill>
                  <a:schemeClr val="accent1"/>
                </a:solidFill>
              </a:rPr>
              <a:t>Adder</a:t>
            </a:r>
          </a:p>
        </p:txBody>
      </p:sp>
      <p:sp>
        <p:nvSpPr>
          <p:cNvPr id="10" name="Date Placeholder 9"/>
          <p:cNvSpPr>
            <a:spLocks noGrp="1"/>
          </p:cNvSpPr>
          <p:nvPr>
            <p:ph type="dt" sz="half" idx="10"/>
          </p:nvPr>
        </p:nvSpPr>
        <p:spPr/>
        <p:txBody>
          <a:bodyPr/>
          <a:lstStyle/>
          <a:p>
            <a:pPr>
              <a:defRPr/>
            </a:pPr>
            <a:r>
              <a:rPr lang="en-US" smtClean="0">
                <a:solidFill>
                  <a:prstClr val="black">
                    <a:tint val="75000"/>
                  </a:prstClr>
                </a:solidFill>
              </a:rPr>
              <a:t>7/19/2012</a:t>
            </a:r>
            <a:endParaRPr lang="en-US">
              <a:solidFill>
                <a:prstClr val="black">
                  <a:tint val="75000"/>
                </a:prstClr>
              </a:solidFill>
            </a:endParaRPr>
          </a:p>
        </p:txBody>
      </p:sp>
      <p:sp>
        <p:nvSpPr>
          <p:cNvPr id="12" name="Footer Placeholder 11"/>
          <p:cNvSpPr>
            <a:spLocks noGrp="1"/>
          </p:cNvSpPr>
          <p:nvPr>
            <p:ph type="ftr" sz="quarter" idx="11"/>
          </p:nvPr>
        </p:nvSpPr>
        <p:spPr/>
        <p:txBody>
          <a:bodyPr/>
          <a:lstStyle/>
          <a:p>
            <a:pPr>
              <a:defRPr/>
            </a:pPr>
            <a:r>
              <a:rPr lang="en-US" smtClean="0">
                <a:solidFill>
                  <a:prstClr val="black">
                    <a:tint val="75000"/>
                  </a:prstClr>
                </a:solidFill>
              </a:rPr>
              <a:t>Summer 2012 -- Lecture #19</a:t>
            </a:r>
            <a:endParaRPr lang="en-US" dirty="0">
              <a:solidFill>
                <a:prstClr val="black">
                  <a:tint val="75000"/>
                </a:prstClr>
              </a:solidFill>
            </a:endParaRPr>
          </a:p>
        </p:txBody>
      </p:sp>
      <p:sp>
        <p:nvSpPr>
          <p:cNvPr id="11" name="Slide Number Placeholder 10"/>
          <p:cNvSpPr>
            <a:spLocks noGrp="1"/>
          </p:cNvSpPr>
          <p:nvPr>
            <p:ph type="sldNum" sz="quarter" idx="12"/>
          </p:nvPr>
        </p:nvSpPr>
        <p:spPr/>
        <p:txBody>
          <a:bodyPr/>
          <a:lstStyle/>
          <a:p>
            <a:pPr>
              <a:defRPr/>
            </a:pPr>
            <a:fld id="{C9E645EF-D61A-FD43-919D-F24DE2F3BCA9}" type="slidenum">
              <a:rPr lang="en-US" smtClean="0">
                <a:solidFill>
                  <a:prstClr val="black">
                    <a:tint val="75000"/>
                  </a:prstClr>
                </a:solidFill>
              </a:rPr>
              <a:pPr>
                <a:defRPr/>
              </a:pPr>
              <a:t>51</a:t>
            </a:fld>
            <a:endParaRPr lang="en-US">
              <a:solidFill>
                <a:prstClr val="black">
                  <a:tint val="75000"/>
                </a:prstClr>
              </a:solidFill>
            </a:endParaRPr>
          </a:p>
        </p:txBody>
      </p:sp>
      <p:pic>
        <p:nvPicPr>
          <p:cNvPr id="2458627" name="Picture 3"/>
          <p:cNvPicPr>
            <a:picLocks noGrp="1" noChangeAspect="1" noChangeArrowheads="1"/>
          </p:cNvPicPr>
          <p:nvPr>
            <p:ph idx="4294967295"/>
          </p:nvPr>
        </p:nvPicPr>
        <p:blipFill>
          <a:blip r:embed="rId3"/>
          <a:srcRect l="4909" t="6818" r="7500" b="14511"/>
          <a:stretch>
            <a:fillRect/>
          </a:stretch>
        </p:blipFill>
        <p:spPr>
          <a:xfrm>
            <a:off x="137160" y="2557463"/>
            <a:ext cx="8839200" cy="3290887"/>
          </a:xfrm>
        </p:spPr>
      </p:pic>
      <p:grpSp>
        <p:nvGrpSpPr>
          <p:cNvPr id="2" name="Group 5"/>
          <p:cNvGrpSpPr>
            <a:grpSpLocks/>
          </p:cNvGrpSpPr>
          <p:nvPr/>
        </p:nvGrpSpPr>
        <p:grpSpPr bwMode="auto">
          <a:xfrm>
            <a:off x="1738314" y="3395661"/>
            <a:ext cx="5870576" cy="1516060"/>
            <a:chOff x="1052" y="1392"/>
            <a:chExt cx="3698" cy="955"/>
          </a:xfrm>
        </p:grpSpPr>
        <p:sp>
          <p:nvSpPr>
            <p:cNvPr id="48138" name="Rectangle 6"/>
            <p:cNvSpPr>
              <a:spLocks noChangeArrowheads="1"/>
            </p:cNvSpPr>
            <p:nvPr/>
          </p:nvSpPr>
          <p:spPr bwMode="auto">
            <a:xfrm>
              <a:off x="1052" y="1392"/>
              <a:ext cx="470" cy="911"/>
            </a:xfrm>
            <a:prstGeom prst="rect">
              <a:avLst/>
            </a:prstGeom>
            <a:noFill/>
            <a:ln w="12700">
              <a:noFill/>
              <a:miter lim="800000"/>
              <a:headEnd/>
              <a:tailEnd/>
            </a:ln>
          </p:spPr>
          <p:txBody>
            <a:bodyPr wrap="none">
              <a:prstTxWarp prst="textNoShape">
                <a:avLst/>
              </a:prstTxWarp>
              <a:spAutoFit/>
            </a:bodyPr>
            <a:lstStyle/>
            <a:p>
              <a:pPr algn="ctr" defTabSz="457200"/>
              <a:r>
                <a:rPr lang="en-US" sz="8800" b="1" dirty="0">
                  <a:solidFill>
                    <a:prstClr val="black"/>
                  </a:solidFill>
                </a:rPr>
                <a:t>+</a:t>
              </a:r>
            </a:p>
          </p:txBody>
        </p:sp>
        <p:sp>
          <p:nvSpPr>
            <p:cNvPr id="48139" name="Rectangle 7"/>
            <p:cNvSpPr>
              <a:spLocks noChangeArrowheads="1"/>
            </p:cNvSpPr>
            <p:nvPr/>
          </p:nvSpPr>
          <p:spPr bwMode="auto">
            <a:xfrm>
              <a:off x="3009" y="1414"/>
              <a:ext cx="470" cy="911"/>
            </a:xfrm>
            <a:prstGeom prst="rect">
              <a:avLst/>
            </a:prstGeom>
            <a:noFill/>
            <a:ln w="12700">
              <a:noFill/>
              <a:miter lim="800000"/>
              <a:headEnd/>
              <a:tailEnd/>
            </a:ln>
          </p:spPr>
          <p:txBody>
            <a:bodyPr wrap="none">
              <a:prstTxWarp prst="textNoShape">
                <a:avLst/>
              </a:prstTxWarp>
              <a:spAutoFit/>
            </a:bodyPr>
            <a:lstStyle/>
            <a:p>
              <a:pPr algn="ctr" defTabSz="457200"/>
              <a:r>
                <a:rPr lang="en-US" sz="8800" b="1" dirty="0">
                  <a:solidFill>
                    <a:prstClr val="black"/>
                  </a:solidFill>
                </a:rPr>
                <a:t>+</a:t>
              </a:r>
            </a:p>
          </p:txBody>
        </p:sp>
        <p:sp>
          <p:nvSpPr>
            <p:cNvPr id="48140" name="Rectangle 8"/>
            <p:cNvSpPr>
              <a:spLocks noChangeArrowheads="1"/>
            </p:cNvSpPr>
            <p:nvPr/>
          </p:nvSpPr>
          <p:spPr bwMode="auto">
            <a:xfrm>
              <a:off x="4280" y="1436"/>
              <a:ext cx="470" cy="911"/>
            </a:xfrm>
            <a:prstGeom prst="rect">
              <a:avLst/>
            </a:prstGeom>
            <a:noFill/>
            <a:ln w="12700">
              <a:noFill/>
              <a:miter lim="800000"/>
              <a:headEnd/>
              <a:tailEnd/>
            </a:ln>
          </p:spPr>
          <p:txBody>
            <a:bodyPr wrap="none">
              <a:prstTxWarp prst="textNoShape">
                <a:avLst/>
              </a:prstTxWarp>
              <a:spAutoFit/>
            </a:bodyPr>
            <a:lstStyle/>
            <a:p>
              <a:pPr algn="ctr" defTabSz="457200"/>
              <a:r>
                <a:rPr lang="en-US" sz="8800" b="1" dirty="0">
                  <a:solidFill>
                    <a:prstClr val="black"/>
                  </a:solidFill>
                </a:rPr>
                <a:t>+</a:t>
              </a:r>
            </a:p>
          </p:txBody>
        </p:sp>
      </p:grpSp>
      <p:sp>
        <p:nvSpPr>
          <p:cNvPr id="2458633" name="Text Box 9"/>
          <p:cNvSpPr txBox="1">
            <a:spLocks noChangeArrowheads="1"/>
          </p:cNvSpPr>
          <p:nvPr/>
        </p:nvSpPr>
        <p:spPr bwMode="auto">
          <a:xfrm>
            <a:off x="6660167" y="2505537"/>
            <a:ext cx="685800" cy="523220"/>
          </a:xfrm>
          <a:prstGeom prst="rect">
            <a:avLst/>
          </a:prstGeom>
          <a:solidFill>
            <a:schemeClr val="bg1"/>
          </a:solidFill>
          <a:ln w="12700">
            <a:noFill/>
            <a:miter lim="800000"/>
            <a:headEnd/>
            <a:tailEnd/>
          </a:ln>
        </p:spPr>
        <p:txBody>
          <a:bodyPr>
            <a:prstTxWarp prst="textNoShape">
              <a:avLst/>
            </a:prstTxWarp>
            <a:spAutoFit/>
          </a:bodyPr>
          <a:lstStyle/>
          <a:p>
            <a:pPr algn="ctr" defTabSz="457200">
              <a:spcBef>
                <a:spcPct val="50000"/>
              </a:spcBef>
            </a:pPr>
            <a:r>
              <a:rPr lang="en-US" sz="2800" dirty="0">
                <a:solidFill>
                  <a:prstClr val="black"/>
                </a:solidFill>
              </a:rPr>
              <a:t>b</a:t>
            </a:r>
            <a:r>
              <a:rPr lang="en-US" sz="2800" baseline="-25000" dirty="0">
                <a:solidFill>
                  <a:prstClr val="black"/>
                </a:solidFill>
              </a:rPr>
              <a:t>0</a:t>
            </a:r>
            <a:endParaRPr lang="en-US" sz="3200" dirty="0">
              <a:solidFill>
                <a:prstClr val="black"/>
              </a:solidFill>
            </a:endParaRPr>
          </a:p>
        </p:txBody>
      </p:sp>
      <p:sp>
        <p:nvSpPr>
          <p:cNvPr id="13" name="TextBox 12"/>
          <p:cNvSpPr txBox="1"/>
          <p:nvPr/>
        </p:nvSpPr>
        <p:spPr>
          <a:xfrm>
            <a:off x="457200" y="1600200"/>
            <a:ext cx="8229600" cy="640080"/>
          </a:xfrm>
          <a:prstGeom prst="rect">
            <a:avLst/>
          </a:prstGeom>
          <a:noFill/>
        </p:spPr>
        <p:txBody>
          <a:bodyPr wrap="none">
            <a:normAutofit/>
          </a:bodyPr>
          <a:lstStyle/>
          <a:p>
            <a:pPr defTabSz="457200">
              <a:buFont typeface="Arial" pitchFamily="34" charset="0"/>
              <a:buChar char="•"/>
              <a:defRPr/>
            </a:pPr>
            <a:r>
              <a:rPr lang="en-US" sz="3200" dirty="0" smtClean="0">
                <a:solidFill>
                  <a:prstClr val="black"/>
                </a:solidFill>
              </a:rPr>
              <a:t>  Connect CarryOut</a:t>
            </a:r>
            <a:r>
              <a:rPr lang="en-US" sz="3200" baseline="-25000" dirty="0" smtClean="0">
                <a:solidFill>
                  <a:prstClr val="black"/>
                </a:solidFill>
              </a:rPr>
              <a:t>i-1</a:t>
            </a:r>
            <a:r>
              <a:rPr lang="en-US" sz="3200" dirty="0" smtClean="0">
                <a:solidFill>
                  <a:prstClr val="black"/>
                </a:solidFill>
              </a:rPr>
              <a:t> </a:t>
            </a:r>
            <a:r>
              <a:rPr lang="en-US" sz="3200" dirty="0">
                <a:solidFill>
                  <a:prstClr val="black"/>
                </a:solidFill>
              </a:rPr>
              <a:t>to </a:t>
            </a:r>
            <a:r>
              <a:rPr lang="en-US" sz="3200" dirty="0" err="1" smtClean="0">
                <a:solidFill>
                  <a:prstClr val="black"/>
                </a:solidFill>
              </a:rPr>
              <a:t>CarryIn</a:t>
            </a:r>
            <a:r>
              <a:rPr lang="en-US" sz="3200" baseline="-25000" dirty="0" err="1" smtClean="0">
                <a:solidFill>
                  <a:prstClr val="black"/>
                </a:solidFill>
              </a:rPr>
              <a:t>i</a:t>
            </a:r>
            <a:r>
              <a:rPr lang="en-US" sz="3200" dirty="0" smtClean="0">
                <a:solidFill>
                  <a:prstClr val="black"/>
                </a:solidFill>
              </a:rPr>
              <a:t> to chain adders:</a:t>
            </a:r>
            <a:endParaRPr lang="en-US" sz="3200" dirty="0">
              <a:solidFill>
                <a:prstClr val="black"/>
              </a:solidFill>
            </a:endParaRPr>
          </a:p>
        </p:txBody>
      </p:sp>
    </p:spTree>
    <p:extLst>
      <p:ext uri="{BB962C8B-B14F-4D97-AF65-F5344CB8AC3E}">
        <p14:creationId xmlns:p14="http://schemas.microsoft.com/office/powerpoint/2010/main" val="1245446215"/>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zh-CN" altLang="en-US" dirty="0" smtClean="0"/>
              <a:t>证明相等</a:t>
            </a:r>
            <a:endParaRPr lang="en-US" altLang="zh-CN" dirty="0" smtClean="0"/>
          </a:p>
        </p:txBody>
      </p:sp>
      <p:sp>
        <p:nvSpPr>
          <p:cNvPr id="20483" name="标题 2"/>
          <p:cNvSpPr>
            <a:spLocks noGrp="1"/>
          </p:cNvSpPr>
          <p:nvPr>
            <p:ph type="title"/>
          </p:nvPr>
        </p:nvSpPr>
        <p:spPr/>
        <p:txBody>
          <a:bodyPr/>
          <a:lstStyle/>
          <a:p>
            <a:pPr algn="l"/>
            <a:r>
              <a:rPr lang="zh-CN" altLang="en-US" dirty="0" smtClean="0"/>
              <a:t>作业</a:t>
            </a:r>
            <a:r>
              <a:rPr lang="en-US" altLang="zh-CN" dirty="0" smtClean="0"/>
              <a:t>1</a:t>
            </a:r>
            <a:endParaRPr lang="zh-CN" altLang="en-US" dirty="0" smtClean="0"/>
          </a:p>
        </p:txBody>
      </p:sp>
      <p:pic>
        <p:nvPicPr>
          <p:cNvPr id="6" name="Picture 5"/>
          <p:cNvPicPr>
            <a:picLocks noChangeAspect="1" noChangeArrowheads="1"/>
          </p:cNvPicPr>
          <p:nvPr/>
        </p:nvPicPr>
        <p:blipFill>
          <a:blip r:embed="rId3"/>
          <a:srcRect r="80551"/>
          <a:stretch>
            <a:fillRect/>
          </a:stretch>
        </p:blipFill>
        <p:spPr bwMode="auto">
          <a:xfrm>
            <a:off x="2843808" y="826871"/>
            <a:ext cx="1203999" cy="800000"/>
          </a:xfrm>
          <a:prstGeom prst="rect">
            <a:avLst/>
          </a:prstGeom>
          <a:noFill/>
          <a:ln w="9525">
            <a:noFill/>
            <a:miter lim="800000"/>
            <a:headEnd/>
            <a:tailEnd/>
          </a:ln>
        </p:spPr>
      </p:pic>
      <p:pic>
        <p:nvPicPr>
          <p:cNvPr id="7" name="Picture 6"/>
          <p:cNvPicPr>
            <a:picLocks noChangeAspect="1" noChangeArrowheads="1"/>
          </p:cNvPicPr>
          <p:nvPr/>
        </p:nvPicPr>
        <p:blipFill>
          <a:blip r:embed="rId4"/>
          <a:srcRect/>
          <a:stretch>
            <a:fillRect/>
          </a:stretch>
        </p:blipFill>
        <p:spPr bwMode="auto">
          <a:xfrm>
            <a:off x="4072966" y="828800"/>
            <a:ext cx="4961905" cy="800000"/>
          </a:xfrm>
          <a:prstGeom prst="rect">
            <a:avLst/>
          </a:prstGeom>
          <a:noFill/>
          <a:ln w="9525">
            <a:noFill/>
            <a:miter lim="800000"/>
            <a:headEnd/>
            <a:tailEnd/>
          </a:ln>
        </p:spPr>
      </p:pic>
      <p:graphicFrame>
        <p:nvGraphicFramePr>
          <p:cNvPr id="2" name="对象 1"/>
          <p:cNvGraphicFramePr>
            <a:graphicFrameLocks noChangeAspect="1"/>
          </p:cNvGraphicFramePr>
          <p:nvPr>
            <p:extLst>
              <p:ext uri="{D42A27DB-BD31-4B8C-83A1-F6EECF244321}">
                <p14:modId xmlns:p14="http://schemas.microsoft.com/office/powerpoint/2010/main" val="2652607015"/>
              </p:ext>
            </p:extLst>
          </p:nvPr>
        </p:nvGraphicFramePr>
        <p:xfrm>
          <a:off x="2957921" y="2443287"/>
          <a:ext cx="6076950" cy="1201737"/>
        </p:xfrm>
        <a:graphic>
          <a:graphicData uri="http://schemas.openxmlformats.org/presentationml/2006/ole">
            <mc:AlternateContent xmlns:mc="http://schemas.openxmlformats.org/markup-compatibility/2006">
              <mc:Choice xmlns:v="urn:schemas-microsoft-com:vml" Requires="v">
                <p:oleObj spid="_x0000_s119837" name="Equation" r:id="rId5" imgW="2438400" imgH="482600" progId="Equation.3">
                  <p:embed/>
                </p:oleObj>
              </mc:Choice>
              <mc:Fallback>
                <p:oleObj name="Equation" r:id="rId5" imgW="24384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7921" y="2443287"/>
                        <a:ext cx="607695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1250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2" presetClass="entr" presetSubtype="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en-US" altLang="zh-CN" dirty="0" smtClean="0"/>
              <a:t>《</a:t>
            </a:r>
            <a:r>
              <a:rPr lang="zh-CN" altLang="en-US" dirty="0" smtClean="0"/>
              <a:t>数字设计和计算机体系结构</a:t>
            </a:r>
            <a:r>
              <a:rPr lang="en-US" altLang="zh-CN" dirty="0" smtClean="0"/>
              <a:t>》</a:t>
            </a:r>
            <a:endParaRPr lang="en-US" altLang="zh-CN" dirty="0"/>
          </a:p>
          <a:p>
            <a:r>
              <a:rPr lang="en-US" altLang="zh-CN" dirty="0" smtClean="0"/>
              <a:t>WORD</a:t>
            </a:r>
            <a:r>
              <a:rPr lang="zh-CN" altLang="en-US" dirty="0" smtClean="0"/>
              <a:t>：</a:t>
            </a:r>
            <a:r>
              <a:rPr lang="en-US" altLang="zh-CN" dirty="0" smtClean="0"/>
              <a:t>1.32</a:t>
            </a:r>
            <a:r>
              <a:rPr lang="zh-CN" altLang="en-US" dirty="0" smtClean="0"/>
              <a:t>、</a:t>
            </a:r>
            <a:r>
              <a:rPr lang="en-US" altLang="zh-CN" dirty="0" smtClean="0"/>
              <a:t>1.34</a:t>
            </a:r>
            <a:r>
              <a:rPr lang="zh-CN" altLang="en-US" dirty="0" smtClean="0"/>
              <a:t>、</a:t>
            </a:r>
            <a:r>
              <a:rPr lang="en-US" altLang="zh-CN" dirty="0" smtClean="0"/>
              <a:t>1.48</a:t>
            </a:r>
            <a:r>
              <a:rPr lang="zh-CN" altLang="en-US" dirty="0" smtClean="0"/>
              <a:t>、</a:t>
            </a:r>
            <a:r>
              <a:rPr lang="en-US" altLang="zh-CN" dirty="0" smtClean="0"/>
              <a:t>1.50</a:t>
            </a:r>
            <a:r>
              <a:rPr lang="zh-CN" altLang="en-US" dirty="0" smtClean="0"/>
              <a:t>、</a:t>
            </a:r>
            <a:r>
              <a:rPr lang="en-US" altLang="zh-CN" dirty="0" smtClean="0"/>
              <a:t>1.51</a:t>
            </a:r>
            <a:r>
              <a:rPr lang="zh-CN" altLang="en-US" dirty="0" smtClean="0"/>
              <a:t>、</a:t>
            </a:r>
            <a:r>
              <a:rPr lang="en-US" altLang="zh-CN" dirty="0" smtClean="0"/>
              <a:t>1.62</a:t>
            </a:r>
            <a:r>
              <a:rPr lang="zh-CN" altLang="en-US" dirty="0"/>
              <a:t>、</a:t>
            </a:r>
            <a:r>
              <a:rPr lang="en-US" altLang="zh-CN" dirty="0" smtClean="0"/>
              <a:t>1.63</a:t>
            </a:r>
            <a:r>
              <a:rPr lang="zh-CN" altLang="en-US" dirty="0" smtClean="0"/>
              <a:t>、</a:t>
            </a:r>
            <a:r>
              <a:rPr lang="en-US" altLang="zh-CN" dirty="0" smtClean="0"/>
              <a:t>2.1</a:t>
            </a:r>
            <a:r>
              <a:rPr lang="zh-CN" altLang="en-US" dirty="0" smtClean="0"/>
              <a:t>、</a:t>
            </a:r>
            <a:r>
              <a:rPr lang="en-US" altLang="zh-CN" dirty="0" smtClean="0"/>
              <a:t>2.7</a:t>
            </a:r>
            <a:r>
              <a:rPr lang="zh-CN" altLang="en-US" dirty="0" smtClean="0"/>
              <a:t>、</a:t>
            </a:r>
            <a:r>
              <a:rPr lang="en-US" altLang="zh-CN" dirty="0" smtClean="0"/>
              <a:t>2.9</a:t>
            </a:r>
            <a:r>
              <a:rPr lang="zh-CN" altLang="en-US" dirty="0" smtClean="0"/>
              <a:t>、</a:t>
            </a:r>
            <a:r>
              <a:rPr lang="en-US" altLang="zh-CN" dirty="0" smtClean="0"/>
              <a:t>2.16</a:t>
            </a:r>
            <a:r>
              <a:rPr lang="zh-CN" altLang="en-US" dirty="0" smtClean="0"/>
              <a:t>、</a:t>
            </a:r>
            <a:r>
              <a:rPr lang="en-US" altLang="zh-CN" dirty="0" smtClean="0"/>
              <a:t>2.19</a:t>
            </a:r>
          </a:p>
          <a:p>
            <a:pPr lvl="1"/>
            <a:r>
              <a:rPr lang="en-US" altLang="zh-CN" dirty="0" smtClean="0"/>
              <a:t>2.16</a:t>
            </a:r>
            <a:r>
              <a:rPr lang="zh-CN" altLang="en-US" dirty="0" smtClean="0"/>
              <a:t>、</a:t>
            </a:r>
            <a:r>
              <a:rPr lang="en-US" altLang="zh-CN" dirty="0" smtClean="0"/>
              <a:t>2.19</a:t>
            </a:r>
            <a:r>
              <a:rPr lang="zh-CN" altLang="en-US" smtClean="0"/>
              <a:t>：同时要求用卡诺图化简</a:t>
            </a:r>
            <a:endParaRPr lang="en-US" altLang="zh-CN" dirty="0"/>
          </a:p>
          <a:p>
            <a:r>
              <a:rPr lang="en-US" altLang="zh-CN" dirty="0" err="1" smtClean="0"/>
              <a:t>LogicSim</a:t>
            </a:r>
            <a:endParaRPr lang="en-US" altLang="zh-CN" dirty="0"/>
          </a:p>
          <a:p>
            <a:pPr lvl="1"/>
            <a:r>
              <a:rPr lang="en-US" altLang="zh-CN" dirty="0"/>
              <a:t>《</a:t>
            </a:r>
            <a:r>
              <a:rPr lang="zh-CN" altLang="en-US" dirty="0"/>
              <a:t>数字设计</a:t>
            </a:r>
            <a:r>
              <a:rPr lang="en-US" altLang="zh-CN" dirty="0" smtClean="0"/>
              <a:t>》</a:t>
            </a:r>
            <a:r>
              <a:rPr lang="zh-CN" altLang="en-US" dirty="0" smtClean="0"/>
              <a:t>：</a:t>
            </a:r>
            <a:r>
              <a:rPr lang="en-US" altLang="zh-CN" dirty="0" smtClean="0"/>
              <a:t>1.60</a:t>
            </a:r>
            <a:r>
              <a:rPr lang="zh-CN" altLang="en-US" dirty="0" smtClean="0"/>
              <a:t>、</a:t>
            </a:r>
            <a:r>
              <a:rPr lang="en-US" altLang="zh-CN" dirty="0" smtClean="0"/>
              <a:t>2.7</a:t>
            </a:r>
            <a:endParaRPr lang="en-US" altLang="zh-CN" dirty="0"/>
          </a:p>
          <a:p>
            <a:pPr lvl="2"/>
            <a:r>
              <a:rPr lang="zh-CN" altLang="en-US" dirty="0"/>
              <a:t>给</a:t>
            </a:r>
            <a:r>
              <a:rPr lang="zh-CN" altLang="en-US" dirty="0" smtClean="0"/>
              <a:t>出真值表，并且用</a:t>
            </a:r>
            <a:r>
              <a:rPr lang="en-US" altLang="zh-CN" dirty="0" err="1" smtClean="0"/>
              <a:t>LogicSim</a:t>
            </a:r>
            <a:r>
              <a:rPr lang="zh-CN" altLang="en-US" dirty="0" smtClean="0"/>
              <a:t>模拟验证</a:t>
            </a:r>
            <a:endParaRPr lang="en-US" altLang="zh-CN" dirty="0" smtClean="0"/>
          </a:p>
          <a:p>
            <a:pPr lvl="1"/>
            <a:r>
              <a:rPr lang="zh-CN" altLang="en-US" dirty="0" smtClean="0"/>
              <a:t>构造</a:t>
            </a:r>
            <a:r>
              <a:rPr lang="en-US" altLang="zh-CN" dirty="0" smtClean="0"/>
              <a:t>1</a:t>
            </a:r>
            <a:r>
              <a:rPr lang="zh-CN" altLang="en-US" dirty="0" smtClean="0"/>
              <a:t>位加法器，并模拟</a:t>
            </a:r>
            <a:endParaRPr lang="en-US" altLang="zh-CN" dirty="0" smtClean="0"/>
          </a:p>
          <a:p>
            <a:pPr lvl="1"/>
            <a:r>
              <a:rPr lang="zh-CN" altLang="en-US" dirty="0" smtClean="0"/>
              <a:t>构造</a:t>
            </a:r>
            <a:r>
              <a:rPr lang="en-US" altLang="zh-CN" dirty="0"/>
              <a:t>4</a:t>
            </a:r>
            <a:r>
              <a:rPr lang="zh-CN" altLang="en-US" dirty="0" smtClean="0"/>
              <a:t>位加法器，并模拟</a:t>
            </a:r>
            <a:endParaRPr lang="en-US" altLang="zh-CN" dirty="0" smtClean="0"/>
          </a:p>
          <a:p>
            <a:pPr lvl="2"/>
            <a:r>
              <a:rPr lang="zh-CN" altLang="en-US" dirty="0" smtClean="0"/>
              <a:t>学习使用层次设计</a:t>
            </a:r>
            <a:endParaRPr lang="en-US" altLang="zh-CN" dirty="0" smtClean="0"/>
          </a:p>
        </p:txBody>
      </p:sp>
      <p:sp>
        <p:nvSpPr>
          <p:cNvPr id="20483" name="标题 2"/>
          <p:cNvSpPr>
            <a:spLocks noGrp="1"/>
          </p:cNvSpPr>
          <p:nvPr>
            <p:ph type="title"/>
          </p:nvPr>
        </p:nvSpPr>
        <p:spPr/>
        <p:txBody>
          <a:bodyPr/>
          <a:lstStyle/>
          <a:p>
            <a:pPr algn="l"/>
            <a:r>
              <a:rPr lang="zh-CN" altLang="en-US" dirty="0" smtClean="0"/>
              <a:t>作业</a:t>
            </a:r>
            <a:r>
              <a:rPr lang="en-US" altLang="zh-CN" dirty="0" smtClean="0"/>
              <a:t>2</a:t>
            </a:r>
            <a:endParaRPr lang="zh-CN" altLang="en-US" dirty="0" smtClean="0"/>
          </a:p>
        </p:txBody>
      </p:sp>
    </p:spTree>
    <p:extLst>
      <p:ext uri="{BB962C8B-B14F-4D97-AF65-F5344CB8AC3E}">
        <p14:creationId xmlns:p14="http://schemas.microsoft.com/office/powerpoint/2010/main" val="23864887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r>
              <a:rPr lang="en-US" smtClean="0">
                <a:solidFill>
                  <a:prstClr val="black">
                    <a:tint val="75000"/>
                  </a:prstClr>
                </a:solidFill>
              </a:rPr>
              <a:t>6/18/2012</a:t>
            </a:r>
            <a:endParaRPr lang="en-US">
              <a:solidFill>
                <a:prstClr val="black">
                  <a:tint val="75000"/>
                </a:prstClr>
              </a:solidFill>
            </a:endParaRPr>
          </a:p>
        </p:txBody>
      </p:sp>
      <p:sp>
        <p:nvSpPr>
          <p:cNvPr id="5" name="页脚占位符 4"/>
          <p:cNvSpPr>
            <a:spLocks noGrp="1"/>
          </p:cNvSpPr>
          <p:nvPr>
            <p:ph type="ftr" sz="quarter" idx="11"/>
          </p:nvPr>
        </p:nvSpPr>
        <p:spPr/>
        <p:txBody>
          <a:bodyPr/>
          <a:lstStyle/>
          <a:p>
            <a:r>
              <a:rPr lang="en-US" smtClean="0">
                <a:solidFill>
                  <a:prstClr val="black">
                    <a:tint val="75000"/>
                  </a:prstClr>
                </a:solidFill>
              </a:rPr>
              <a:t>Summer 2012 -- Lecture #1</a:t>
            </a:r>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3CC63E4C-4642-794D-A2FD-70F6B81535F5}"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val="3572955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06" name="Rectangle 49"/>
          <p:cNvSpPr>
            <a:spLocks noGrp="1" noChangeArrowheads="1"/>
          </p:cNvSpPr>
          <p:nvPr>
            <p:ph type="title"/>
          </p:nvPr>
        </p:nvSpPr>
        <p:spPr/>
        <p:txBody>
          <a:bodyPr/>
          <a:lstStyle/>
          <a:p>
            <a:pPr eaLnBrk="1" hangingPunct="1"/>
            <a:r>
              <a:rPr lang="en-US" dirty="0">
                <a:solidFill>
                  <a:schemeClr val="accent1"/>
                </a:solidFill>
              </a:rPr>
              <a:t>Switches </a:t>
            </a:r>
            <a:r>
              <a:rPr lang="en-US" dirty="0" smtClean="0">
                <a:solidFill>
                  <a:schemeClr val="accent1"/>
                </a:solidFill>
              </a:rPr>
              <a:t>(2/2)</a:t>
            </a:r>
            <a:endParaRPr lang="en-US" dirty="0">
              <a:solidFill>
                <a:schemeClr val="accent1"/>
              </a:solidFill>
            </a:endParaRPr>
          </a:p>
        </p:txBody>
      </p:sp>
      <p:sp>
        <p:nvSpPr>
          <p:cNvPr id="28707" name="Rectangle 50"/>
          <p:cNvSpPr>
            <a:spLocks noGrp="1" noChangeArrowheads="1"/>
          </p:cNvSpPr>
          <p:nvPr>
            <p:ph idx="1"/>
          </p:nvPr>
        </p:nvSpPr>
        <p:spPr>
          <a:xfrm>
            <a:off x="457200" y="1600201"/>
            <a:ext cx="8229600" cy="1991360"/>
          </a:xfrm>
        </p:spPr>
        <p:txBody>
          <a:bodyPr/>
          <a:lstStyle/>
          <a:p>
            <a:pPr eaLnBrk="1" hangingPunct="1"/>
            <a:r>
              <a:rPr lang="en-US" sz="2800" dirty="0" smtClean="0"/>
              <a:t>Can compose </a:t>
            </a:r>
            <a:r>
              <a:rPr lang="en-US" sz="2800" dirty="0"/>
              <a:t>switches into more complex ones (Boolean functions</a:t>
            </a:r>
            <a:r>
              <a:rPr lang="en-US" sz="2800" dirty="0" smtClean="0"/>
              <a:t>)</a:t>
            </a:r>
          </a:p>
          <a:p>
            <a:pPr lvl="1"/>
            <a:r>
              <a:rPr lang="en-US" sz="2400" dirty="0" smtClean="0"/>
              <a:t>Arrows show action upon assertion (1 = close)</a:t>
            </a:r>
            <a:endParaRPr lang="en-US" sz="2400" dirty="0"/>
          </a:p>
        </p:txBody>
      </p:sp>
      <p:sp>
        <p:nvSpPr>
          <p:cNvPr id="42" name="Date Placeholder 41"/>
          <p:cNvSpPr>
            <a:spLocks noGrp="1"/>
          </p:cNvSpPr>
          <p:nvPr>
            <p:ph type="dt" sz="half" idx="10"/>
          </p:nvPr>
        </p:nvSpPr>
        <p:spPr/>
        <p:txBody>
          <a:bodyPr/>
          <a:lstStyle/>
          <a:p>
            <a:pPr>
              <a:defRPr/>
            </a:pPr>
            <a:r>
              <a:rPr lang="en-US" smtClean="0">
                <a:solidFill>
                  <a:prstClr val="black">
                    <a:tint val="75000"/>
                  </a:prstClr>
                </a:solidFill>
              </a:rPr>
              <a:t>7/17/2012</a:t>
            </a:r>
            <a:endParaRPr lang="en-US">
              <a:solidFill>
                <a:prstClr val="black">
                  <a:tint val="75000"/>
                </a:prstClr>
              </a:solidFill>
            </a:endParaRPr>
          </a:p>
        </p:txBody>
      </p:sp>
      <p:sp>
        <p:nvSpPr>
          <p:cNvPr id="41" name="Footer Placeholder 4"/>
          <p:cNvSpPr>
            <a:spLocks noGrp="1"/>
          </p:cNvSpPr>
          <p:nvPr>
            <p:ph type="ftr" sz="quarter" idx="11"/>
          </p:nvPr>
        </p:nvSpPr>
        <p:spPr/>
        <p:txBody>
          <a:bodyPr/>
          <a:lstStyle/>
          <a:p>
            <a:pPr>
              <a:defRPr/>
            </a:pPr>
            <a:r>
              <a:rPr lang="en-US" smtClean="0">
                <a:solidFill>
                  <a:prstClr val="black">
                    <a:tint val="75000"/>
                  </a:prstClr>
                </a:solidFill>
              </a:rPr>
              <a:t>Summer 2012 -- Lecture #17</a:t>
            </a:r>
            <a:endParaRPr lang="en-US" dirty="0">
              <a:solidFill>
                <a:prstClr val="black">
                  <a:tint val="75000"/>
                </a:prstClr>
              </a:solidFill>
            </a:endParaRPr>
          </a:p>
        </p:txBody>
      </p:sp>
      <p:sp>
        <p:nvSpPr>
          <p:cNvPr id="43" name="Slide Number Placeholder 42"/>
          <p:cNvSpPr>
            <a:spLocks noGrp="1"/>
          </p:cNvSpPr>
          <p:nvPr>
            <p:ph type="sldNum" sz="quarter" idx="12"/>
          </p:nvPr>
        </p:nvSpPr>
        <p:spPr/>
        <p:txBody>
          <a:bodyPr/>
          <a:lstStyle/>
          <a:p>
            <a:pPr>
              <a:defRPr/>
            </a:pPr>
            <a:fld id="{FC6B1CDA-2B76-D645-9CDF-26EA6863596B}" type="slidenum">
              <a:rPr lang="en-US">
                <a:solidFill>
                  <a:prstClr val="black">
                    <a:tint val="75000"/>
                  </a:prstClr>
                </a:solidFill>
              </a:rPr>
              <a:pPr>
                <a:defRPr/>
              </a:pPr>
              <a:t>6</a:t>
            </a:fld>
            <a:endParaRPr lang="en-US">
              <a:solidFill>
                <a:prstClr val="black">
                  <a:tint val="75000"/>
                </a:prstClr>
              </a:solidFill>
            </a:endParaRPr>
          </a:p>
        </p:txBody>
      </p:sp>
      <p:grpSp>
        <p:nvGrpSpPr>
          <p:cNvPr id="2" name="Group 5"/>
          <p:cNvGrpSpPr/>
          <p:nvPr/>
        </p:nvGrpSpPr>
        <p:grpSpPr>
          <a:xfrm>
            <a:off x="2020824" y="3291840"/>
            <a:ext cx="5100303" cy="845128"/>
            <a:chOff x="1371600" y="3154680"/>
            <a:chExt cx="5100303" cy="845128"/>
          </a:xfrm>
        </p:grpSpPr>
        <p:sp>
          <p:nvSpPr>
            <p:cNvPr id="28675" name="Rectangle 9"/>
            <p:cNvSpPr>
              <a:spLocks noChangeArrowheads="1"/>
            </p:cNvSpPr>
            <p:nvPr/>
          </p:nvSpPr>
          <p:spPr bwMode="auto">
            <a:xfrm>
              <a:off x="1371600" y="3611880"/>
              <a:ext cx="901700" cy="36576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600"/>
                </a:lnSpc>
                <a:tabLst>
                  <a:tab pos="457200" algn="l"/>
                  <a:tab pos="914400" algn="l"/>
                  <a:tab pos="1371600" algn="l"/>
                </a:tabLst>
              </a:pPr>
              <a:r>
                <a:rPr lang="en-US" sz="2800" b="1" dirty="0" smtClean="0">
                  <a:solidFill>
                    <a:srgbClr val="000000"/>
                  </a:solidFill>
                </a:rPr>
                <a:t>AND:</a:t>
              </a:r>
              <a:endParaRPr lang="en-US" sz="2800" b="1" dirty="0">
                <a:solidFill>
                  <a:srgbClr val="000000"/>
                </a:solidFill>
              </a:endParaRPr>
            </a:p>
          </p:txBody>
        </p:sp>
        <p:grpSp>
          <p:nvGrpSpPr>
            <p:cNvPr id="3" name="Group 16"/>
            <p:cNvGrpSpPr>
              <a:grpSpLocks/>
            </p:cNvGrpSpPr>
            <p:nvPr/>
          </p:nvGrpSpPr>
          <p:grpSpPr bwMode="auto">
            <a:xfrm>
              <a:off x="3005138" y="3591560"/>
              <a:ext cx="2017712" cy="219075"/>
              <a:chOff x="2316" y="1492"/>
              <a:chExt cx="1288" cy="140"/>
            </a:xfrm>
          </p:grpSpPr>
          <p:sp>
            <p:nvSpPr>
              <p:cNvPr id="28710" name="Line 11"/>
              <p:cNvSpPr>
                <a:spLocks noChangeShapeType="1"/>
              </p:cNvSpPr>
              <p:nvPr/>
            </p:nvSpPr>
            <p:spPr bwMode="auto">
              <a:xfrm>
                <a:off x="2316" y="1632"/>
                <a:ext cx="280" cy="0"/>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8711" name="Line 12"/>
              <p:cNvSpPr>
                <a:spLocks noChangeShapeType="1"/>
              </p:cNvSpPr>
              <p:nvPr/>
            </p:nvSpPr>
            <p:spPr bwMode="auto">
              <a:xfrm>
                <a:off x="2604" y="1492"/>
                <a:ext cx="208" cy="136"/>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8712" name="Line 13"/>
              <p:cNvSpPr>
                <a:spLocks noChangeShapeType="1"/>
              </p:cNvSpPr>
              <p:nvPr/>
            </p:nvSpPr>
            <p:spPr bwMode="auto">
              <a:xfrm>
                <a:off x="2820" y="1632"/>
                <a:ext cx="280" cy="0"/>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8713" name="Line 14"/>
              <p:cNvSpPr>
                <a:spLocks noChangeShapeType="1"/>
              </p:cNvSpPr>
              <p:nvPr/>
            </p:nvSpPr>
            <p:spPr bwMode="auto">
              <a:xfrm>
                <a:off x="3108" y="1492"/>
                <a:ext cx="208" cy="136"/>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8714" name="Line 15"/>
              <p:cNvSpPr>
                <a:spLocks noChangeShapeType="1"/>
              </p:cNvSpPr>
              <p:nvPr/>
            </p:nvSpPr>
            <p:spPr bwMode="auto">
              <a:xfrm>
                <a:off x="3324" y="1632"/>
                <a:ext cx="280" cy="0"/>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grpSp>
        <p:sp>
          <p:nvSpPr>
            <p:cNvPr id="28688" name="Line 27"/>
            <p:cNvSpPr>
              <a:spLocks noChangeShapeType="1"/>
            </p:cNvSpPr>
            <p:nvPr/>
          </p:nvSpPr>
          <p:spPr bwMode="auto">
            <a:xfrm>
              <a:off x="3600450" y="3328035"/>
              <a:ext cx="0" cy="327025"/>
            </a:xfrm>
            <a:prstGeom prst="line">
              <a:avLst/>
            </a:prstGeom>
            <a:noFill/>
            <a:ln w="12700">
              <a:solidFill>
                <a:srgbClr val="000000"/>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28689" name="Line 28"/>
            <p:cNvSpPr>
              <a:spLocks noChangeShapeType="1"/>
            </p:cNvSpPr>
            <p:nvPr/>
          </p:nvSpPr>
          <p:spPr bwMode="auto">
            <a:xfrm>
              <a:off x="4389438" y="3328035"/>
              <a:ext cx="0" cy="327025"/>
            </a:xfrm>
            <a:prstGeom prst="line">
              <a:avLst/>
            </a:prstGeom>
            <a:noFill/>
            <a:ln w="12700">
              <a:solidFill>
                <a:srgbClr val="000000"/>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28692" name="Oval 31"/>
            <p:cNvSpPr>
              <a:spLocks noChangeArrowheads="1"/>
            </p:cNvSpPr>
            <p:nvPr/>
          </p:nvSpPr>
          <p:spPr bwMode="auto">
            <a:xfrm>
              <a:off x="3406775" y="3766185"/>
              <a:ext cx="112713"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8693" name="Oval 32"/>
            <p:cNvSpPr>
              <a:spLocks noChangeArrowheads="1"/>
            </p:cNvSpPr>
            <p:nvPr/>
          </p:nvSpPr>
          <p:spPr bwMode="auto">
            <a:xfrm>
              <a:off x="3730625" y="3766185"/>
              <a:ext cx="114300"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8694" name="Oval 33"/>
            <p:cNvSpPr>
              <a:spLocks noChangeArrowheads="1"/>
            </p:cNvSpPr>
            <p:nvPr/>
          </p:nvSpPr>
          <p:spPr bwMode="auto">
            <a:xfrm>
              <a:off x="4194175" y="3766185"/>
              <a:ext cx="114300"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8695" name="Oval 34"/>
            <p:cNvSpPr>
              <a:spLocks noChangeArrowheads="1"/>
            </p:cNvSpPr>
            <p:nvPr/>
          </p:nvSpPr>
          <p:spPr bwMode="auto">
            <a:xfrm>
              <a:off x="4521200" y="3766185"/>
              <a:ext cx="114300"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8702" name="Rectangle 41"/>
            <p:cNvSpPr>
              <a:spLocks noChangeArrowheads="1"/>
            </p:cNvSpPr>
            <p:nvPr/>
          </p:nvSpPr>
          <p:spPr bwMode="auto">
            <a:xfrm>
              <a:off x="3638550" y="3154680"/>
              <a:ext cx="274320" cy="36576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600"/>
                </a:lnSpc>
                <a:tabLst>
                  <a:tab pos="457200" algn="l"/>
                  <a:tab pos="914400" algn="l"/>
                  <a:tab pos="1371600" algn="l"/>
                </a:tabLst>
              </a:pPr>
              <a:r>
                <a:rPr lang="en-US" sz="2400" dirty="0">
                  <a:solidFill>
                    <a:srgbClr val="000000"/>
                  </a:solidFill>
                </a:rPr>
                <a:t>A</a:t>
              </a:r>
            </a:p>
          </p:txBody>
        </p:sp>
        <p:sp>
          <p:nvSpPr>
            <p:cNvPr id="28703" name="Rectangle 42"/>
            <p:cNvSpPr>
              <a:spLocks noChangeArrowheads="1"/>
            </p:cNvSpPr>
            <p:nvPr/>
          </p:nvSpPr>
          <p:spPr bwMode="auto">
            <a:xfrm>
              <a:off x="4427538" y="3154680"/>
              <a:ext cx="274320" cy="36576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600"/>
                </a:lnSpc>
                <a:tabLst>
                  <a:tab pos="457200" algn="l"/>
                  <a:tab pos="914400" algn="l"/>
                  <a:tab pos="1371600" algn="l"/>
                </a:tabLst>
              </a:pPr>
              <a:r>
                <a:rPr lang="en-US" sz="2400" dirty="0">
                  <a:solidFill>
                    <a:srgbClr val="000000"/>
                  </a:solidFill>
                </a:rPr>
                <a:t>B</a:t>
              </a:r>
            </a:p>
          </p:txBody>
        </p:sp>
        <p:sp>
          <p:nvSpPr>
            <p:cNvPr id="45" name="Rectangle 41"/>
            <p:cNvSpPr>
              <a:spLocks noChangeArrowheads="1"/>
            </p:cNvSpPr>
            <p:nvPr/>
          </p:nvSpPr>
          <p:spPr bwMode="auto">
            <a:xfrm>
              <a:off x="5029200" y="3611880"/>
              <a:ext cx="1442703" cy="387928"/>
            </a:xfrm>
            <a:prstGeom prst="rect">
              <a:avLst/>
            </a:prstGeom>
            <a:noFill/>
            <a:ln w="12700">
              <a:noFill/>
              <a:miter lim="800000"/>
              <a:headEnd/>
              <a:tailEnd/>
            </a:ln>
          </p:spPr>
          <p:txBody>
            <a:bodyPr wrap="none" lIns="19050" tIns="26988" rIns="19050" bIns="26988">
              <a:prstTxWarp prst="textNoShape">
                <a:avLst/>
              </a:prstTxWarp>
              <a:spAutoFit/>
            </a:bodyPr>
            <a:lstStyle/>
            <a:p>
              <a:pPr defTabSz="457200">
                <a:lnSpc>
                  <a:spcPts val="2600"/>
                </a:lnSpc>
                <a:tabLst>
                  <a:tab pos="457200" algn="l"/>
                  <a:tab pos="914400" algn="l"/>
                  <a:tab pos="1371600" algn="l"/>
                </a:tabLst>
              </a:pPr>
              <a:r>
                <a:rPr lang="en-US" sz="2400" dirty="0" smtClean="0">
                  <a:solidFill>
                    <a:srgbClr val="000000"/>
                  </a:solidFill>
                </a:rPr>
                <a:t>Z </a:t>
              </a:r>
              <a:r>
                <a:rPr lang="en-US" sz="2400" dirty="0">
                  <a:solidFill>
                    <a:srgbClr val="000000"/>
                  </a:solidFill>
                  <a:latin typeface="Symbol" charset="2"/>
                </a:rPr>
                <a:t></a:t>
              </a:r>
              <a:r>
                <a:rPr lang="en-US" sz="2400" dirty="0" smtClean="0">
                  <a:solidFill>
                    <a:srgbClr val="000000"/>
                  </a:solidFill>
                </a:rPr>
                <a:t> A </a:t>
              </a:r>
              <a:r>
                <a:rPr lang="en-US" sz="2400" u="sng" dirty="0" smtClean="0">
                  <a:solidFill>
                    <a:srgbClr val="000000"/>
                  </a:solidFill>
                </a:rPr>
                <a:t>and</a:t>
              </a:r>
              <a:r>
                <a:rPr lang="en-US" sz="2400" dirty="0" smtClean="0">
                  <a:solidFill>
                    <a:srgbClr val="000000"/>
                  </a:solidFill>
                </a:rPr>
                <a:t> B</a:t>
              </a:r>
              <a:endParaRPr lang="en-US" sz="2400" dirty="0">
                <a:solidFill>
                  <a:srgbClr val="000000"/>
                </a:solidFill>
              </a:endParaRPr>
            </a:p>
          </p:txBody>
        </p:sp>
        <p:sp>
          <p:nvSpPr>
            <p:cNvPr id="46" name="Rectangle 41"/>
            <p:cNvSpPr>
              <a:spLocks noChangeArrowheads="1"/>
            </p:cNvSpPr>
            <p:nvPr/>
          </p:nvSpPr>
          <p:spPr bwMode="auto">
            <a:xfrm>
              <a:off x="2560320" y="3611880"/>
              <a:ext cx="457200" cy="36576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600"/>
                </a:lnSpc>
                <a:tabLst>
                  <a:tab pos="457200" algn="l"/>
                  <a:tab pos="914400" algn="l"/>
                  <a:tab pos="1371600" algn="l"/>
                </a:tabLst>
              </a:pPr>
              <a:r>
                <a:rPr lang="en-US" sz="2400" dirty="0" smtClean="0">
                  <a:solidFill>
                    <a:srgbClr val="000000"/>
                  </a:solidFill>
                </a:rPr>
                <a:t>“1”</a:t>
              </a:r>
              <a:endParaRPr lang="en-US" sz="2400" dirty="0">
                <a:solidFill>
                  <a:srgbClr val="000000"/>
                </a:solidFill>
              </a:endParaRPr>
            </a:p>
          </p:txBody>
        </p:sp>
      </p:grpSp>
      <p:grpSp>
        <p:nvGrpSpPr>
          <p:cNvPr id="4" name="Group 4"/>
          <p:cNvGrpSpPr/>
          <p:nvPr/>
        </p:nvGrpSpPr>
        <p:grpSpPr>
          <a:xfrm>
            <a:off x="2020824" y="4389120"/>
            <a:ext cx="4898324" cy="1737360"/>
            <a:chOff x="1371600" y="4389120"/>
            <a:chExt cx="4898324" cy="1737360"/>
          </a:xfrm>
        </p:grpSpPr>
        <p:sp>
          <p:nvSpPr>
            <p:cNvPr id="28676" name="Rectangle 10"/>
            <p:cNvSpPr>
              <a:spLocks noChangeArrowheads="1"/>
            </p:cNvSpPr>
            <p:nvPr/>
          </p:nvSpPr>
          <p:spPr bwMode="auto">
            <a:xfrm>
              <a:off x="1371600" y="5074920"/>
              <a:ext cx="750888" cy="36576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600"/>
                </a:lnSpc>
                <a:tabLst>
                  <a:tab pos="457200" algn="l"/>
                  <a:tab pos="914400" algn="l"/>
                  <a:tab pos="1371600" algn="l"/>
                </a:tabLst>
              </a:pPr>
              <a:r>
                <a:rPr lang="en-US" sz="2800" b="1" dirty="0" smtClean="0">
                  <a:solidFill>
                    <a:srgbClr val="000000"/>
                  </a:solidFill>
                </a:rPr>
                <a:t>OR:</a:t>
              </a:r>
              <a:endParaRPr lang="en-US" sz="2800" b="1" dirty="0">
                <a:solidFill>
                  <a:srgbClr val="000000"/>
                </a:solidFill>
              </a:endParaRPr>
            </a:p>
          </p:txBody>
        </p:sp>
        <p:sp>
          <p:nvSpPr>
            <p:cNvPr id="28678" name="Line 17"/>
            <p:cNvSpPr>
              <a:spLocks noChangeShapeType="1"/>
            </p:cNvSpPr>
            <p:nvPr/>
          </p:nvSpPr>
          <p:spPr bwMode="auto">
            <a:xfrm>
              <a:off x="3130550" y="5250180"/>
              <a:ext cx="552450" cy="0"/>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8679" name="Line 18"/>
            <p:cNvSpPr>
              <a:spLocks noChangeShapeType="1"/>
            </p:cNvSpPr>
            <p:nvPr/>
          </p:nvSpPr>
          <p:spPr bwMode="auto">
            <a:xfrm>
              <a:off x="3689350" y="5031105"/>
              <a:ext cx="0" cy="438150"/>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8680" name="Line 19"/>
            <p:cNvSpPr>
              <a:spLocks noChangeShapeType="1"/>
            </p:cNvSpPr>
            <p:nvPr/>
          </p:nvSpPr>
          <p:spPr bwMode="auto">
            <a:xfrm>
              <a:off x="3695700" y="5477192"/>
              <a:ext cx="211138" cy="0"/>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8681" name="Line 20"/>
            <p:cNvSpPr>
              <a:spLocks noChangeShapeType="1"/>
            </p:cNvSpPr>
            <p:nvPr/>
          </p:nvSpPr>
          <p:spPr bwMode="auto">
            <a:xfrm>
              <a:off x="3919538" y="5481955"/>
              <a:ext cx="325437" cy="214312"/>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8682" name="Line 21"/>
            <p:cNvSpPr>
              <a:spLocks noChangeShapeType="1"/>
            </p:cNvSpPr>
            <p:nvPr/>
          </p:nvSpPr>
          <p:spPr bwMode="auto">
            <a:xfrm>
              <a:off x="4257675" y="5477192"/>
              <a:ext cx="214313" cy="0"/>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8683" name="Line 22"/>
            <p:cNvSpPr>
              <a:spLocks noChangeShapeType="1"/>
            </p:cNvSpPr>
            <p:nvPr/>
          </p:nvSpPr>
          <p:spPr bwMode="auto">
            <a:xfrm flipV="1">
              <a:off x="4478338" y="5018405"/>
              <a:ext cx="0" cy="463550"/>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8684" name="Line 23"/>
            <p:cNvSpPr>
              <a:spLocks noChangeShapeType="1"/>
            </p:cNvSpPr>
            <p:nvPr/>
          </p:nvSpPr>
          <p:spPr bwMode="auto">
            <a:xfrm flipH="1">
              <a:off x="4244975" y="5024755"/>
              <a:ext cx="239713" cy="0"/>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8685" name="Line 24"/>
            <p:cNvSpPr>
              <a:spLocks noChangeShapeType="1"/>
            </p:cNvSpPr>
            <p:nvPr/>
          </p:nvSpPr>
          <p:spPr bwMode="auto">
            <a:xfrm flipH="1" flipV="1">
              <a:off x="3906838" y="4792980"/>
              <a:ext cx="350837" cy="238125"/>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8686" name="Line 25"/>
            <p:cNvSpPr>
              <a:spLocks noChangeShapeType="1"/>
            </p:cNvSpPr>
            <p:nvPr/>
          </p:nvSpPr>
          <p:spPr bwMode="auto">
            <a:xfrm flipH="1">
              <a:off x="3683000" y="5024755"/>
              <a:ext cx="236538" cy="0"/>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8687" name="Line 26"/>
            <p:cNvSpPr>
              <a:spLocks noChangeShapeType="1"/>
            </p:cNvSpPr>
            <p:nvPr/>
          </p:nvSpPr>
          <p:spPr bwMode="auto">
            <a:xfrm>
              <a:off x="4484688" y="5250180"/>
              <a:ext cx="438150" cy="0"/>
            </a:xfrm>
            <a:prstGeom prst="line">
              <a:avLst/>
            </a:prstGeom>
            <a:no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8690" name="Line 29"/>
            <p:cNvSpPr>
              <a:spLocks noChangeShapeType="1"/>
            </p:cNvSpPr>
            <p:nvPr/>
          </p:nvSpPr>
          <p:spPr bwMode="auto">
            <a:xfrm>
              <a:off x="4064000" y="4542155"/>
              <a:ext cx="0" cy="325437"/>
            </a:xfrm>
            <a:prstGeom prst="line">
              <a:avLst/>
            </a:prstGeom>
            <a:noFill/>
            <a:ln w="12700">
              <a:solidFill>
                <a:srgbClr val="000000"/>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28691" name="Line 30"/>
            <p:cNvSpPr>
              <a:spLocks noChangeShapeType="1"/>
            </p:cNvSpPr>
            <p:nvPr/>
          </p:nvSpPr>
          <p:spPr bwMode="auto">
            <a:xfrm>
              <a:off x="4064000" y="5670867"/>
              <a:ext cx="0" cy="325438"/>
            </a:xfrm>
            <a:prstGeom prst="line">
              <a:avLst/>
            </a:prstGeom>
            <a:noFill/>
            <a:ln w="12700">
              <a:solidFill>
                <a:srgbClr val="000000"/>
              </a:solidFill>
              <a:round/>
              <a:headEnd type="triangle" w="med" len="med"/>
              <a:tailEnd/>
            </a:ln>
          </p:spPr>
          <p:txBody>
            <a:bodyPr wrap="none" anchor="ctr">
              <a:prstTxWarp prst="textNoShape">
                <a:avLst/>
              </a:prstTxWarp>
            </a:bodyPr>
            <a:lstStyle/>
            <a:p>
              <a:pPr defTabSz="457200"/>
              <a:endParaRPr lang="en-US">
                <a:solidFill>
                  <a:prstClr val="black"/>
                </a:solidFill>
              </a:endParaRPr>
            </a:p>
          </p:txBody>
        </p:sp>
        <p:sp>
          <p:nvSpPr>
            <p:cNvPr id="28696" name="Oval 35"/>
            <p:cNvSpPr>
              <a:spLocks noChangeArrowheads="1"/>
            </p:cNvSpPr>
            <p:nvPr/>
          </p:nvSpPr>
          <p:spPr bwMode="auto">
            <a:xfrm>
              <a:off x="3870325" y="4981892"/>
              <a:ext cx="112713" cy="111125"/>
            </a:xfrm>
            <a:prstGeom prst="ellipse">
              <a:avLst/>
            </a:prstGeom>
            <a:solidFill>
              <a:srgbClr val="000000"/>
            </a:solid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8697" name="Oval 36"/>
            <p:cNvSpPr>
              <a:spLocks noChangeArrowheads="1"/>
            </p:cNvSpPr>
            <p:nvPr/>
          </p:nvSpPr>
          <p:spPr bwMode="auto">
            <a:xfrm>
              <a:off x="3870325" y="5432742"/>
              <a:ext cx="112713" cy="112713"/>
            </a:xfrm>
            <a:prstGeom prst="ellipse">
              <a:avLst/>
            </a:prstGeom>
            <a:solidFill>
              <a:srgbClr val="000000"/>
            </a:solid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8698" name="Oval 37"/>
            <p:cNvSpPr>
              <a:spLocks noChangeArrowheads="1"/>
            </p:cNvSpPr>
            <p:nvPr/>
          </p:nvSpPr>
          <p:spPr bwMode="auto">
            <a:xfrm>
              <a:off x="4194175" y="5420042"/>
              <a:ext cx="114300" cy="112713"/>
            </a:xfrm>
            <a:prstGeom prst="ellipse">
              <a:avLst/>
            </a:prstGeom>
            <a:solidFill>
              <a:srgbClr val="000000"/>
            </a:solid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8699" name="Oval 38"/>
            <p:cNvSpPr>
              <a:spLocks noChangeArrowheads="1"/>
            </p:cNvSpPr>
            <p:nvPr/>
          </p:nvSpPr>
          <p:spPr bwMode="auto">
            <a:xfrm>
              <a:off x="4194175" y="4981892"/>
              <a:ext cx="114300" cy="111125"/>
            </a:xfrm>
            <a:prstGeom prst="ellipse">
              <a:avLst/>
            </a:prstGeom>
            <a:solidFill>
              <a:srgbClr val="000000"/>
            </a:solidFill>
            <a:ln w="12700">
              <a:solidFill>
                <a:srgbClr val="00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28704" name="Rectangle 43"/>
            <p:cNvSpPr>
              <a:spLocks noChangeArrowheads="1"/>
            </p:cNvSpPr>
            <p:nvPr/>
          </p:nvSpPr>
          <p:spPr bwMode="auto">
            <a:xfrm>
              <a:off x="4114800" y="4389120"/>
              <a:ext cx="274320" cy="36576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600"/>
                </a:lnSpc>
                <a:tabLst>
                  <a:tab pos="457200" algn="l"/>
                  <a:tab pos="914400" algn="l"/>
                  <a:tab pos="1371600" algn="l"/>
                </a:tabLst>
              </a:pPr>
              <a:r>
                <a:rPr lang="en-US" dirty="0">
                  <a:solidFill>
                    <a:srgbClr val="000000"/>
                  </a:solidFill>
                  <a:latin typeface="Tahoma" charset="0"/>
                </a:rPr>
                <a:t>A</a:t>
              </a:r>
            </a:p>
          </p:txBody>
        </p:sp>
        <p:sp>
          <p:nvSpPr>
            <p:cNvPr id="28705" name="Rectangle 44"/>
            <p:cNvSpPr>
              <a:spLocks noChangeArrowheads="1"/>
            </p:cNvSpPr>
            <p:nvPr/>
          </p:nvSpPr>
          <p:spPr bwMode="auto">
            <a:xfrm>
              <a:off x="3840480" y="5760720"/>
              <a:ext cx="274320" cy="36576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600"/>
                </a:lnSpc>
                <a:tabLst>
                  <a:tab pos="457200" algn="l"/>
                  <a:tab pos="914400" algn="l"/>
                  <a:tab pos="1371600" algn="l"/>
                </a:tabLst>
              </a:pPr>
              <a:r>
                <a:rPr lang="en-US" dirty="0">
                  <a:solidFill>
                    <a:srgbClr val="000000"/>
                  </a:solidFill>
                  <a:latin typeface="Tahoma" charset="0"/>
                </a:rPr>
                <a:t>B</a:t>
              </a:r>
            </a:p>
          </p:txBody>
        </p:sp>
        <p:sp>
          <p:nvSpPr>
            <p:cNvPr id="47" name="Rectangle 41"/>
            <p:cNvSpPr>
              <a:spLocks noChangeArrowheads="1"/>
            </p:cNvSpPr>
            <p:nvPr/>
          </p:nvSpPr>
          <p:spPr bwMode="auto">
            <a:xfrm>
              <a:off x="5029200" y="5074920"/>
              <a:ext cx="1240724" cy="387928"/>
            </a:xfrm>
            <a:prstGeom prst="rect">
              <a:avLst/>
            </a:prstGeom>
            <a:noFill/>
            <a:ln w="12700">
              <a:noFill/>
              <a:miter lim="800000"/>
              <a:headEnd/>
              <a:tailEnd/>
            </a:ln>
          </p:spPr>
          <p:txBody>
            <a:bodyPr wrap="none" lIns="19050" tIns="26988" rIns="19050" bIns="26988">
              <a:prstTxWarp prst="textNoShape">
                <a:avLst/>
              </a:prstTxWarp>
              <a:spAutoFit/>
            </a:bodyPr>
            <a:lstStyle/>
            <a:p>
              <a:pPr defTabSz="457200">
                <a:lnSpc>
                  <a:spcPts val="2600"/>
                </a:lnSpc>
                <a:tabLst>
                  <a:tab pos="457200" algn="l"/>
                  <a:tab pos="914400" algn="l"/>
                  <a:tab pos="1371600" algn="l"/>
                </a:tabLst>
              </a:pPr>
              <a:r>
                <a:rPr lang="en-US" sz="2400" dirty="0" smtClean="0">
                  <a:solidFill>
                    <a:srgbClr val="000000"/>
                  </a:solidFill>
                </a:rPr>
                <a:t>Z </a:t>
              </a:r>
              <a:r>
                <a:rPr lang="en-US" sz="2400" dirty="0">
                  <a:solidFill>
                    <a:srgbClr val="000000"/>
                  </a:solidFill>
                  <a:latin typeface="Symbol" charset="2"/>
                </a:rPr>
                <a:t></a:t>
              </a:r>
              <a:r>
                <a:rPr lang="en-US" sz="2400" dirty="0" smtClean="0">
                  <a:solidFill>
                    <a:srgbClr val="000000"/>
                  </a:solidFill>
                </a:rPr>
                <a:t> A </a:t>
              </a:r>
              <a:r>
                <a:rPr lang="en-US" sz="2400" u="sng" dirty="0" smtClean="0">
                  <a:solidFill>
                    <a:srgbClr val="000000"/>
                  </a:solidFill>
                </a:rPr>
                <a:t>or</a:t>
              </a:r>
              <a:r>
                <a:rPr lang="en-US" sz="2400" dirty="0" smtClean="0">
                  <a:solidFill>
                    <a:srgbClr val="000000"/>
                  </a:solidFill>
                </a:rPr>
                <a:t> B</a:t>
              </a:r>
              <a:endParaRPr lang="en-US" sz="2400" dirty="0">
                <a:solidFill>
                  <a:srgbClr val="000000"/>
                </a:solidFill>
              </a:endParaRPr>
            </a:p>
          </p:txBody>
        </p:sp>
        <p:sp>
          <p:nvSpPr>
            <p:cNvPr id="48" name="Rectangle 41"/>
            <p:cNvSpPr>
              <a:spLocks noChangeArrowheads="1"/>
            </p:cNvSpPr>
            <p:nvPr/>
          </p:nvSpPr>
          <p:spPr bwMode="auto">
            <a:xfrm>
              <a:off x="2560320" y="5074920"/>
              <a:ext cx="457200" cy="365760"/>
            </a:xfrm>
            <a:prstGeom prst="rect">
              <a:avLst/>
            </a:prstGeom>
            <a:noFill/>
            <a:ln w="12700">
              <a:noFill/>
              <a:miter lim="800000"/>
              <a:headEnd/>
              <a:tailEnd/>
            </a:ln>
          </p:spPr>
          <p:txBody>
            <a:bodyPr wrap="none" lIns="19050" tIns="26988" rIns="19050" bIns="26988">
              <a:prstTxWarp prst="textNoShape">
                <a:avLst/>
              </a:prstTxWarp>
            </a:bodyPr>
            <a:lstStyle/>
            <a:p>
              <a:pPr defTabSz="457200">
                <a:lnSpc>
                  <a:spcPts val="2600"/>
                </a:lnSpc>
                <a:tabLst>
                  <a:tab pos="457200" algn="l"/>
                  <a:tab pos="914400" algn="l"/>
                  <a:tab pos="1371600" algn="l"/>
                </a:tabLst>
              </a:pPr>
              <a:r>
                <a:rPr lang="en-US" sz="2400" dirty="0" smtClean="0">
                  <a:solidFill>
                    <a:srgbClr val="000000"/>
                  </a:solidFill>
                </a:rPr>
                <a:t>“1”</a:t>
              </a:r>
              <a:endParaRPr lang="en-US" sz="2400" dirty="0">
                <a:solidFill>
                  <a:srgbClr val="000000"/>
                </a:solidFill>
              </a:endParaRPr>
            </a:p>
          </p:txBody>
        </p:sp>
      </p:grpSp>
    </p:spTree>
    <p:extLst>
      <p:ext uri="{BB962C8B-B14F-4D97-AF65-F5344CB8AC3E}">
        <p14:creationId xmlns:p14="http://schemas.microsoft.com/office/powerpoint/2010/main" val="2025018077"/>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boole.gif"/>
          <p:cNvPicPr>
            <a:picLocks noChangeAspect="1"/>
          </p:cNvPicPr>
          <p:nvPr/>
        </p:nvPicPr>
        <p:blipFill>
          <a:blip r:embed="rId2"/>
          <a:stretch>
            <a:fillRect/>
          </a:stretch>
        </p:blipFill>
        <p:spPr>
          <a:xfrm>
            <a:off x="6078071" y="3962400"/>
            <a:ext cx="3065929" cy="2895600"/>
          </a:xfrm>
          <a:prstGeom prst="rect">
            <a:avLst/>
          </a:prstGeom>
        </p:spPr>
      </p:pic>
      <p:sp>
        <p:nvSpPr>
          <p:cNvPr id="2" name="Title 1"/>
          <p:cNvSpPr>
            <a:spLocks noGrp="1"/>
          </p:cNvSpPr>
          <p:nvPr>
            <p:ph type="title"/>
          </p:nvPr>
        </p:nvSpPr>
        <p:spPr/>
        <p:txBody>
          <a:bodyPr/>
          <a:lstStyle/>
          <a:p>
            <a:r>
              <a:rPr lang="en-US" dirty="0" smtClean="0"/>
              <a:t>Historical Note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Early computer designers built ad hoc circuits from switches</a:t>
            </a:r>
          </a:p>
          <a:p>
            <a:r>
              <a:rPr lang="en-US" dirty="0" smtClean="0"/>
              <a:t>Began to notice common patterns in their work: </a:t>
            </a:r>
            <a:r>
              <a:rPr lang="en-US" dirty="0" err="1" smtClean="0"/>
              <a:t>ANDs</a:t>
            </a:r>
            <a:r>
              <a:rPr lang="en-US" dirty="0" smtClean="0"/>
              <a:t>, </a:t>
            </a:r>
            <a:r>
              <a:rPr lang="en-US" dirty="0" err="1" smtClean="0"/>
              <a:t>ORs</a:t>
            </a:r>
            <a:r>
              <a:rPr lang="en-US" dirty="0" smtClean="0"/>
              <a:t>, …</a:t>
            </a:r>
          </a:p>
          <a:p>
            <a:r>
              <a:rPr lang="en-US" dirty="0" smtClean="0"/>
              <a:t>Master’s thesis (by Claude Shannon) made link between work and 19</a:t>
            </a:r>
            <a:r>
              <a:rPr lang="en-US" baseline="30000" dirty="0" smtClean="0"/>
              <a:t>th</a:t>
            </a:r>
            <a:r>
              <a:rPr lang="en-US" dirty="0" smtClean="0"/>
              <a:t> Century </a:t>
            </a:r>
            <a:br>
              <a:rPr lang="en-US" dirty="0" smtClean="0"/>
            </a:br>
            <a:r>
              <a:rPr lang="en-US" dirty="0" smtClean="0"/>
              <a:t>Mathematician George Boole</a:t>
            </a:r>
          </a:p>
          <a:p>
            <a:pPr lvl="1"/>
            <a:r>
              <a:rPr lang="en-US" dirty="0" smtClean="0"/>
              <a:t>Called it “Boolean” in his honor</a:t>
            </a:r>
          </a:p>
          <a:p>
            <a:r>
              <a:rPr lang="en-US" dirty="0" smtClean="0"/>
              <a:t>Could apply math to give theory to </a:t>
            </a:r>
            <a:br>
              <a:rPr lang="en-US" dirty="0" smtClean="0"/>
            </a:br>
            <a:r>
              <a:rPr lang="en-US" dirty="0" smtClean="0"/>
              <a:t>hardware design, minimization, …</a:t>
            </a:r>
          </a:p>
        </p:txBody>
      </p:sp>
      <p:sp>
        <p:nvSpPr>
          <p:cNvPr id="4" name="Date Placeholder 3"/>
          <p:cNvSpPr>
            <a:spLocks noGrp="1"/>
          </p:cNvSpPr>
          <p:nvPr>
            <p:ph type="dt" sz="half" idx="10"/>
          </p:nvPr>
        </p:nvSpPr>
        <p:spPr/>
        <p:txBody>
          <a:bodyPr/>
          <a:lstStyle/>
          <a:p>
            <a:fld id="{F3B5D063-DF25-914A-A76D-822EDB2DA20E}" type="datetime1">
              <a:rPr lang="en-US" smtClean="0">
                <a:solidFill>
                  <a:prstClr val="black">
                    <a:tint val="75000"/>
                  </a:prstClr>
                </a:solidFill>
              </a:rPr>
              <a:pPr/>
              <a:t>9/11/2013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Spring 2012 -- Lecture #17</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7</a:t>
            </a:fld>
            <a:endParaRPr lang="en-US" dirty="0">
              <a:solidFill>
                <a:prstClr val="black">
                  <a:tint val="75000"/>
                </a:prstClr>
              </a:solidFill>
            </a:endParaRPr>
          </a:p>
        </p:txBody>
      </p:sp>
      <p:sp>
        <p:nvSpPr>
          <p:cNvPr id="7" name="矩形 6"/>
          <p:cNvSpPr/>
          <p:nvPr/>
        </p:nvSpPr>
        <p:spPr>
          <a:xfrm>
            <a:off x="683568" y="1340768"/>
            <a:ext cx="7704856" cy="4401205"/>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r>
              <a:rPr lang="en-US" altLang="zh-CN" sz="2800" dirty="0" smtClean="0">
                <a:solidFill>
                  <a:schemeClr val="tx1"/>
                </a:solidFill>
                <a:latin typeface="Cambria" pitchFamily="18" charset="0"/>
                <a:ea typeface="黑体" pitchFamily="49" charset="-122"/>
              </a:rPr>
              <a:t>1938</a:t>
            </a:r>
            <a:r>
              <a:rPr lang="zh-CN" altLang="en-US" sz="2800" dirty="0">
                <a:solidFill>
                  <a:schemeClr val="tx1"/>
                </a:solidFill>
                <a:latin typeface="Cambria" pitchFamily="18" charset="0"/>
                <a:ea typeface="黑体" pitchFamily="49" charset="-122"/>
              </a:rPr>
              <a:t>年香农在</a:t>
            </a:r>
            <a:r>
              <a:rPr lang="en-US" altLang="zh-CN" sz="2800" dirty="0">
                <a:solidFill>
                  <a:schemeClr val="tx1"/>
                </a:solidFill>
                <a:latin typeface="Cambria" pitchFamily="18" charset="0"/>
                <a:ea typeface="黑体" pitchFamily="49" charset="-122"/>
              </a:rPr>
              <a:t>MIT</a:t>
            </a:r>
            <a:r>
              <a:rPr lang="zh-CN" altLang="en-US" sz="2800" dirty="0">
                <a:solidFill>
                  <a:schemeClr val="tx1"/>
                </a:solidFill>
                <a:latin typeface="Cambria" pitchFamily="18" charset="0"/>
                <a:ea typeface="黑体" pitchFamily="49" charset="-122"/>
              </a:rPr>
              <a:t>获得电气工程硕士学位，硕士论文题目是</a:t>
            </a:r>
            <a:r>
              <a:rPr lang="en-US" altLang="zh-CN" sz="2800" dirty="0">
                <a:solidFill>
                  <a:schemeClr val="tx1"/>
                </a:solidFill>
                <a:latin typeface="Cambria" pitchFamily="18" charset="0"/>
                <a:ea typeface="黑体" pitchFamily="49" charset="-122"/>
              </a:rPr>
              <a:t>《A Symbolic Analysis of Relay and Switching Circuits》</a:t>
            </a:r>
            <a:r>
              <a:rPr lang="zh-CN" altLang="en-US" sz="2800" dirty="0">
                <a:solidFill>
                  <a:schemeClr val="tx1"/>
                </a:solidFill>
                <a:latin typeface="Cambria" pitchFamily="18" charset="0"/>
                <a:ea typeface="黑体" pitchFamily="49" charset="-122"/>
              </a:rPr>
              <a:t>（继电器与开关电路的符号分析）。当时他已经注意到电话交换电路与</a:t>
            </a:r>
            <a:r>
              <a:rPr lang="zh-CN" altLang="en-US" sz="2800" u="sng" dirty="0">
                <a:solidFill>
                  <a:schemeClr val="tx1"/>
                </a:solidFill>
                <a:latin typeface="Cambria" pitchFamily="18" charset="0"/>
                <a:ea typeface="黑体" pitchFamily="49" charset="-122"/>
                <a:hlinkClick r:id="rId3"/>
              </a:rPr>
              <a:t>布尔代数</a:t>
            </a:r>
            <a:r>
              <a:rPr lang="zh-CN" altLang="en-US" sz="2800" dirty="0">
                <a:solidFill>
                  <a:schemeClr val="tx1"/>
                </a:solidFill>
                <a:latin typeface="Cambria" pitchFamily="18" charset="0"/>
                <a:ea typeface="黑体" pitchFamily="49" charset="-122"/>
              </a:rPr>
              <a:t>之间的类似性，即把布尔代数的“真”与“假”和电路系统的“开”与“关”对应起来，并用</a:t>
            </a:r>
            <a:r>
              <a:rPr lang="en-US" altLang="zh-CN" sz="2800" dirty="0">
                <a:solidFill>
                  <a:schemeClr val="tx1"/>
                </a:solidFill>
                <a:latin typeface="Cambria" pitchFamily="18" charset="0"/>
                <a:ea typeface="黑体" pitchFamily="49" charset="-122"/>
              </a:rPr>
              <a:t>1</a:t>
            </a:r>
            <a:r>
              <a:rPr lang="zh-CN" altLang="en-US" sz="2800" dirty="0">
                <a:solidFill>
                  <a:schemeClr val="tx1"/>
                </a:solidFill>
                <a:latin typeface="Cambria" pitchFamily="18" charset="0"/>
                <a:ea typeface="黑体" pitchFamily="49" charset="-122"/>
              </a:rPr>
              <a:t>和</a:t>
            </a:r>
            <a:r>
              <a:rPr lang="en-US" altLang="zh-CN" sz="2800" dirty="0">
                <a:solidFill>
                  <a:schemeClr val="tx1"/>
                </a:solidFill>
                <a:latin typeface="Cambria" pitchFamily="18" charset="0"/>
                <a:ea typeface="黑体" pitchFamily="49" charset="-122"/>
              </a:rPr>
              <a:t>0</a:t>
            </a:r>
            <a:r>
              <a:rPr lang="zh-CN" altLang="en-US" sz="2800" dirty="0">
                <a:solidFill>
                  <a:schemeClr val="tx1"/>
                </a:solidFill>
                <a:latin typeface="Cambria" pitchFamily="18" charset="0"/>
                <a:ea typeface="黑体" pitchFamily="49" charset="-122"/>
              </a:rPr>
              <a:t>表示。于是他用布尔代数分析并优化开关电路，这就奠定了数字电路的理论基础。</a:t>
            </a:r>
            <a:r>
              <a:rPr lang="zh-CN" altLang="en-US" sz="2800" dirty="0">
                <a:solidFill>
                  <a:schemeClr val="tx1"/>
                </a:solidFill>
                <a:latin typeface="Cambria" pitchFamily="18" charset="0"/>
                <a:ea typeface="黑体" pitchFamily="49" charset="-122"/>
                <a:hlinkClick r:id="rId4"/>
              </a:rPr>
              <a:t>哈佛大学</a:t>
            </a:r>
            <a:r>
              <a:rPr lang="zh-CN" altLang="en-US" sz="2800" dirty="0">
                <a:solidFill>
                  <a:schemeClr val="tx1"/>
                </a:solidFill>
                <a:latin typeface="Cambria" pitchFamily="18" charset="0"/>
                <a:ea typeface="黑体" pitchFamily="49" charset="-122"/>
              </a:rPr>
              <a:t>的</a:t>
            </a:r>
            <a:r>
              <a:rPr lang="en-US" altLang="zh-CN" sz="2800" dirty="0">
                <a:solidFill>
                  <a:schemeClr val="tx1"/>
                </a:solidFill>
                <a:latin typeface="Cambria" pitchFamily="18" charset="0"/>
                <a:ea typeface="黑体" pitchFamily="49" charset="-122"/>
              </a:rPr>
              <a:t>Howard Gardner</a:t>
            </a:r>
            <a:r>
              <a:rPr lang="zh-CN" altLang="en-US" sz="2800" dirty="0">
                <a:solidFill>
                  <a:schemeClr val="tx1"/>
                </a:solidFill>
                <a:latin typeface="Cambria" pitchFamily="18" charset="0"/>
                <a:ea typeface="黑体" pitchFamily="49" charset="-122"/>
              </a:rPr>
              <a:t>教授说，“这可能是本世纪最重要、最著名的一篇</a:t>
            </a:r>
            <a:r>
              <a:rPr lang="zh-CN" altLang="en-US" sz="2800" dirty="0">
                <a:solidFill>
                  <a:srgbClr val="FF0000"/>
                </a:solidFill>
                <a:latin typeface="Cambria" pitchFamily="18" charset="0"/>
                <a:ea typeface="黑体" pitchFamily="49" charset="-122"/>
              </a:rPr>
              <a:t>硕士论文</a:t>
            </a:r>
            <a:r>
              <a:rPr lang="zh-CN" altLang="en-US" sz="2800" dirty="0">
                <a:solidFill>
                  <a:schemeClr val="tx1"/>
                </a:solidFill>
                <a:latin typeface="Cambria" pitchFamily="18" charset="0"/>
                <a:ea typeface="黑体" pitchFamily="49" charset="-122"/>
              </a:rPr>
              <a:t>。”</a:t>
            </a:r>
          </a:p>
        </p:txBody>
      </p:sp>
    </p:spTree>
    <p:extLst>
      <p:ext uri="{BB962C8B-B14F-4D97-AF65-F5344CB8AC3E}">
        <p14:creationId xmlns:p14="http://schemas.microsoft.com/office/powerpoint/2010/main" val="25519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457199" y="6356350"/>
            <a:ext cx="6383868" cy="501650"/>
          </a:xfrm>
        </p:spPr>
        <p:txBody>
          <a:bodyPr/>
          <a:lstStyle/>
          <a:p>
            <a:r>
              <a:rPr lang="en-US" smtClean="0">
                <a:solidFill>
                  <a:prstClr val="black">
                    <a:tint val="75000"/>
                  </a:prstClr>
                </a:solidFill>
              </a:rPr>
              <a:t>Spring 2012 -- Lecture #17</a:t>
            </a:r>
            <a:endParaRPr lang="en-US" dirty="0">
              <a:solidFill>
                <a:prstClr val="black">
                  <a:tint val="75000"/>
                </a:prstClr>
              </a:solidFill>
            </a:endParaRPr>
          </a:p>
        </p:txBody>
      </p:sp>
      <p:sp>
        <p:nvSpPr>
          <p:cNvPr id="8194" name="Rectangle 2" descr="Large confetti"/>
          <p:cNvSpPr>
            <a:spLocks noGrp="1" noChangeArrowheads="1"/>
          </p:cNvSpPr>
          <p:nvPr>
            <p:ph type="title"/>
          </p:nvPr>
        </p:nvSpPr>
        <p:spPr/>
        <p:txBody>
          <a:bodyPr/>
          <a:lstStyle/>
          <a:p>
            <a:r>
              <a:rPr lang="en-US" dirty="0" smtClean="0"/>
              <a:t>Transistors</a:t>
            </a:r>
            <a:endParaRPr lang="en-US" dirty="0"/>
          </a:p>
        </p:txBody>
      </p:sp>
      <p:sp>
        <p:nvSpPr>
          <p:cNvPr id="8195" name="Rectangle 3"/>
          <p:cNvSpPr>
            <a:spLocks noGrp="1" noChangeArrowheads="1"/>
          </p:cNvSpPr>
          <p:nvPr>
            <p:ph type="body" idx="1"/>
          </p:nvPr>
        </p:nvSpPr>
        <p:spPr/>
        <p:txBody>
          <a:bodyPr>
            <a:normAutofit/>
          </a:bodyPr>
          <a:lstStyle/>
          <a:p>
            <a:r>
              <a:rPr lang="en-US" sz="2800" dirty="0" smtClean="0"/>
              <a:t>High </a:t>
            </a:r>
            <a:r>
              <a:rPr lang="en-US" sz="2800" dirty="0"/>
              <a:t>voltage (</a:t>
            </a:r>
            <a:r>
              <a:rPr lang="en-US" sz="2800" dirty="0" err="1"/>
              <a:t>V</a:t>
            </a:r>
            <a:r>
              <a:rPr lang="en-US" sz="2800" baseline="-25000" dirty="0" err="1"/>
              <a:t>dd</a:t>
            </a:r>
            <a:r>
              <a:rPr lang="en-US" sz="2800" dirty="0"/>
              <a:t>) </a:t>
            </a:r>
            <a:r>
              <a:rPr lang="en-US" sz="2800" dirty="0" smtClean="0"/>
              <a:t>represents </a:t>
            </a:r>
            <a:r>
              <a:rPr lang="en-US" sz="2800" dirty="0"/>
              <a:t>1, or true</a:t>
            </a:r>
            <a:endParaRPr lang="en-US" sz="2800" dirty="0" smtClean="0"/>
          </a:p>
          <a:p>
            <a:r>
              <a:rPr lang="en-US" sz="2800" dirty="0" smtClean="0"/>
              <a:t>Low </a:t>
            </a:r>
            <a:r>
              <a:rPr lang="en-US" sz="2800" dirty="0"/>
              <a:t>voltage (0 volts or</a:t>
            </a:r>
            <a:r>
              <a:rPr lang="en-US" sz="2800" dirty="0" smtClean="0"/>
              <a:t> Ground) represents </a:t>
            </a:r>
            <a:r>
              <a:rPr lang="en-US" sz="2800" dirty="0"/>
              <a:t>0, or </a:t>
            </a:r>
            <a:r>
              <a:rPr lang="en-US" sz="2800" dirty="0" smtClean="0"/>
              <a:t>false</a:t>
            </a:r>
          </a:p>
          <a:p>
            <a:r>
              <a:rPr lang="en-US" sz="2800" dirty="0" smtClean="0"/>
              <a:t>Let threshold voltage (</a:t>
            </a:r>
            <a:r>
              <a:rPr lang="en-US" sz="2800" dirty="0" err="1" smtClean="0"/>
              <a:t>V</a:t>
            </a:r>
            <a:r>
              <a:rPr lang="en-US" sz="2800" baseline="-25000" dirty="0" err="1" smtClean="0"/>
              <a:t>th</a:t>
            </a:r>
            <a:r>
              <a:rPr lang="en-US" sz="2800" dirty="0" smtClean="0"/>
              <a:t>) decide if a 0 or a 1</a:t>
            </a:r>
          </a:p>
          <a:p>
            <a:r>
              <a:rPr lang="en-US" sz="2800" dirty="0"/>
              <a:t>If</a:t>
            </a:r>
            <a:r>
              <a:rPr lang="en-US" sz="2800" dirty="0" smtClean="0"/>
              <a:t> switches control </a:t>
            </a:r>
            <a:r>
              <a:rPr lang="en-US" sz="2800" dirty="0"/>
              <a:t>whether</a:t>
            </a:r>
            <a:r>
              <a:rPr lang="en-US" sz="2800" dirty="0" smtClean="0"/>
              <a:t> voltages </a:t>
            </a:r>
            <a:r>
              <a:rPr lang="en-US" sz="2800" dirty="0"/>
              <a:t>can propagate through a circuit,</a:t>
            </a:r>
            <a:r>
              <a:rPr lang="en-US" sz="2800" dirty="0" smtClean="0"/>
              <a:t> can </a:t>
            </a:r>
            <a:r>
              <a:rPr lang="en-US" sz="2800" dirty="0"/>
              <a:t>build a </a:t>
            </a:r>
            <a:r>
              <a:rPr lang="en-US" sz="2800" dirty="0" smtClean="0"/>
              <a:t>computer</a:t>
            </a:r>
          </a:p>
          <a:p>
            <a:r>
              <a:rPr lang="en-US" sz="2800" dirty="0" smtClean="0"/>
              <a:t>Our switches: CMOS </a:t>
            </a:r>
            <a:r>
              <a:rPr lang="en-US" sz="2800" dirty="0"/>
              <a:t>transistors</a:t>
            </a:r>
          </a:p>
        </p:txBody>
      </p:sp>
      <p:sp>
        <p:nvSpPr>
          <p:cNvPr id="5" name="Date Placeholder 4"/>
          <p:cNvSpPr>
            <a:spLocks noGrp="1"/>
          </p:cNvSpPr>
          <p:nvPr>
            <p:ph type="dt" sz="half" idx="10"/>
          </p:nvPr>
        </p:nvSpPr>
        <p:spPr/>
        <p:txBody>
          <a:bodyPr/>
          <a:lstStyle/>
          <a:p>
            <a:fld id="{503BB337-1D1F-0C42-A5A7-3CCF2136E0B9}" type="datetime1">
              <a:rPr lang="en-US" smtClean="0">
                <a:solidFill>
                  <a:prstClr val="black">
                    <a:tint val="75000"/>
                  </a:prstClr>
                </a:solidFill>
              </a:rPr>
              <a:pPr/>
              <a:t>9/11/2013</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8</a:t>
            </a:fld>
            <a:endParaRPr lang="en-US" dirty="0">
              <a:solidFill>
                <a:prstClr val="black">
                  <a:tint val="75000"/>
                </a:prstClr>
              </a:solidFill>
            </a:endParaRPr>
          </a:p>
        </p:txBody>
      </p:sp>
    </p:spTree>
    <p:extLst>
      <p:ext uri="{BB962C8B-B14F-4D97-AF65-F5344CB8AC3E}">
        <p14:creationId xmlns:p14="http://schemas.microsoft.com/office/powerpoint/2010/main" val="890358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Spring 2012 -- Lecture #17</a:t>
            </a:r>
            <a:endParaRPr lang="en-US">
              <a:solidFill>
                <a:prstClr val="black">
                  <a:tint val="75000"/>
                </a:prstClr>
              </a:solidFill>
            </a:endParaRPr>
          </a:p>
        </p:txBody>
      </p:sp>
      <p:sp>
        <p:nvSpPr>
          <p:cNvPr id="30723" name="Rectangle 13"/>
          <p:cNvSpPr>
            <a:spLocks noGrp="1" noChangeArrowheads="1"/>
          </p:cNvSpPr>
          <p:nvPr>
            <p:ph type="title"/>
          </p:nvPr>
        </p:nvSpPr>
        <p:spPr/>
        <p:txBody>
          <a:bodyPr/>
          <a:lstStyle/>
          <a:p>
            <a:pPr eaLnBrk="1" hangingPunct="1"/>
            <a:r>
              <a:rPr lang="en-US" dirty="0" smtClean="0"/>
              <a:t>CMOS Transistor </a:t>
            </a:r>
            <a:r>
              <a:rPr lang="en-US" dirty="0"/>
              <a:t>Networks</a:t>
            </a:r>
          </a:p>
        </p:txBody>
      </p:sp>
      <p:sp>
        <p:nvSpPr>
          <p:cNvPr id="30724" name="Rectangle 14"/>
          <p:cNvSpPr>
            <a:spLocks noGrp="1" noChangeArrowheads="1"/>
          </p:cNvSpPr>
          <p:nvPr>
            <p:ph type="body" idx="1"/>
          </p:nvPr>
        </p:nvSpPr>
        <p:spPr/>
        <p:txBody>
          <a:bodyPr>
            <a:normAutofit fontScale="92500" lnSpcReduction="20000"/>
          </a:bodyPr>
          <a:lstStyle/>
          <a:p>
            <a:pPr eaLnBrk="1" hangingPunct="1"/>
            <a:r>
              <a:rPr lang="en-US" dirty="0"/>
              <a:t>Modern digital systems designed in CMOS</a:t>
            </a:r>
          </a:p>
          <a:p>
            <a:pPr lvl="1" eaLnBrk="1" hangingPunct="1"/>
            <a:r>
              <a:rPr lang="en-US" dirty="0"/>
              <a:t>MOS: Metal-Oxide on Semiconductor</a:t>
            </a:r>
          </a:p>
          <a:p>
            <a:pPr lvl="1" eaLnBrk="1" hangingPunct="1"/>
            <a:r>
              <a:rPr lang="en-US" dirty="0"/>
              <a:t>C for complementary:</a:t>
            </a:r>
            <a:r>
              <a:rPr lang="en-US" dirty="0" smtClean="0"/>
              <a:t> use </a:t>
            </a:r>
            <a:r>
              <a:rPr lang="en-US" i="1" dirty="0" smtClean="0">
                <a:solidFill>
                  <a:srgbClr val="0000FF"/>
                </a:solidFill>
              </a:rPr>
              <a:t>pairs </a:t>
            </a:r>
            <a:r>
              <a:rPr lang="en-US" dirty="0" smtClean="0"/>
              <a:t>of normally</a:t>
            </a:r>
            <a:r>
              <a:rPr lang="en-US" dirty="0"/>
              <a:t>-open and normally-closed </a:t>
            </a:r>
            <a:r>
              <a:rPr lang="en-US" dirty="0" smtClean="0"/>
              <a:t>switches</a:t>
            </a:r>
          </a:p>
          <a:p>
            <a:pPr lvl="2"/>
            <a:r>
              <a:rPr lang="en-US" dirty="0" smtClean="0"/>
              <a:t>Used to be called COS-MOS for complementary-symmetry -MOS</a:t>
            </a:r>
          </a:p>
          <a:p>
            <a:pPr lvl="1" eaLnBrk="1" hangingPunct="1"/>
            <a:endParaRPr lang="en-US" dirty="0" smtClean="0"/>
          </a:p>
          <a:p>
            <a:pPr eaLnBrk="1" hangingPunct="1"/>
            <a:r>
              <a:rPr lang="en-US" dirty="0" smtClean="0"/>
              <a:t>CMOS </a:t>
            </a:r>
            <a:r>
              <a:rPr lang="en-US" dirty="0"/>
              <a:t>transistors act as voltage-controlled switches</a:t>
            </a:r>
          </a:p>
          <a:p>
            <a:pPr lvl="1" eaLnBrk="1" hangingPunct="1"/>
            <a:r>
              <a:rPr lang="en-US" dirty="0"/>
              <a:t>Similar, though easier to work with, than relay </a:t>
            </a:r>
            <a:r>
              <a:rPr lang="en-US" dirty="0" smtClean="0"/>
              <a:t>switches from earlier era (Porter computer)</a:t>
            </a:r>
          </a:p>
          <a:p>
            <a:pPr lvl="1" eaLnBrk="1" hangingPunct="1"/>
            <a:r>
              <a:rPr lang="en-US" dirty="0" smtClean="0"/>
              <a:t>Use energy primarily when switching </a:t>
            </a:r>
            <a:endParaRPr lang="en-US" dirty="0"/>
          </a:p>
        </p:txBody>
      </p:sp>
      <p:sp>
        <p:nvSpPr>
          <p:cNvPr id="6" name="Date Placeholder 5"/>
          <p:cNvSpPr>
            <a:spLocks noGrp="1"/>
          </p:cNvSpPr>
          <p:nvPr>
            <p:ph type="dt" sz="quarter" idx="10"/>
          </p:nvPr>
        </p:nvSpPr>
        <p:spPr/>
        <p:txBody>
          <a:bodyPr/>
          <a:lstStyle/>
          <a:p>
            <a:pPr>
              <a:defRPr/>
            </a:pPr>
            <a:fld id="{24974C30-263B-E74A-A50A-EF1902FE54A5}" type="datetime1">
              <a:rPr lang="en-US" smtClean="0">
                <a:solidFill>
                  <a:prstClr val="black">
                    <a:tint val="75000"/>
                  </a:prstClr>
                </a:solidFill>
              </a:rPr>
              <a:pPr>
                <a:defRPr/>
              </a:pPr>
              <a:t>9/11/2013</a:t>
            </a:fld>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FC279603-9B5A-5A4D-B49B-F39CD0D292C2}" type="slidenum">
              <a:rPr lang="en-US">
                <a:solidFill>
                  <a:prstClr val="black">
                    <a:tint val="75000"/>
                  </a:prstClr>
                </a:solidFill>
              </a:rPr>
              <a:pPr>
                <a:defRPr/>
              </a:pPr>
              <a:t>9</a:t>
            </a:fld>
            <a:endParaRPr lang="en-US">
              <a:solidFill>
                <a:prstClr val="black">
                  <a:tint val="75000"/>
                </a:prstClr>
              </a:solidFill>
            </a:endParaRPr>
          </a:p>
        </p:txBody>
      </p:sp>
    </p:spTree>
    <p:extLst>
      <p:ext uri="{BB962C8B-B14F-4D97-AF65-F5344CB8AC3E}">
        <p14:creationId xmlns:p14="http://schemas.microsoft.com/office/powerpoint/2010/main" val="1992517656"/>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gxp模板">
  <a:themeElements>
    <a:clrScheme name="gxp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xp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gxp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xp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xp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xp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xp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xp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xp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Grid">
  <a:themeElements>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d">
      <a:majorFont>
        <a:latin typeface="华文中宋"/>
        <a:ea typeface="华文中宋"/>
        <a:cs typeface=""/>
      </a:majorFont>
      <a:minorFont>
        <a:latin typeface="华文仿宋"/>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spDef>
    <a:lnDef>
      <a:spPr bwMode="auto">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a:lstStyle/>
    </a:lnDef>
  </a:objectDefaults>
  <a:extraClrSchemeLst>
    <a:extraClrScheme>
      <a:clrScheme name="Gri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gxp模板-2">
  <a:themeElements>
    <a:clrScheme name="2_gxp模板-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gxp模板-2">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def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def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defRPr>
        </a:defPPr>
      </a:lstStyle>
    </a:lnDef>
  </a:objectDefaults>
  <a:extraClrSchemeLst>
    <a:extraClrScheme>
      <a:clrScheme name="2_gxp模板-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gxp模板-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gxp模板-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gxp模板-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gxp模板-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gxp模板-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gxp模板-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855</TotalTime>
  <Words>4187</Words>
  <Application>Microsoft Office PowerPoint</Application>
  <PresentationFormat>全屏显示(4:3)</PresentationFormat>
  <Paragraphs>1091</Paragraphs>
  <Slides>54</Slides>
  <Notes>21</Notes>
  <HiddenSlides>1</HiddenSlides>
  <MMClips>0</MMClips>
  <ScaleCrop>false</ScaleCrop>
  <HeadingPairs>
    <vt:vector size="6" baseType="variant">
      <vt:variant>
        <vt:lpstr>主题</vt:lpstr>
      </vt:variant>
      <vt:variant>
        <vt:i4>12</vt:i4>
      </vt:variant>
      <vt:variant>
        <vt:lpstr>嵌入 OLE 服务器</vt:lpstr>
      </vt:variant>
      <vt:variant>
        <vt:i4>3</vt:i4>
      </vt:variant>
      <vt:variant>
        <vt:lpstr>幻灯片标题</vt:lpstr>
      </vt:variant>
      <vt:variant>
        <vt:i4>54</vt:i4>
      </vt:variant>
    </vt:vector>
  </HeadingPairs>
  <TitlesOfParts>
    <vt:vector size="69" baseType="lpstr">
      <vt:lpstr>gxp模板</vt:lpstr>
      <vt:lpstr>3_gxp模板-2</vt:lpstr>
      <vt:lpstr>1_Office Theme</vt:lpstr>
      <vt:lpstr>2_Office Theme</vt:lpstr>
      <vt:lpstr>4_Office Theme</vt:lpstr>
      <vt:lpstr>Office Theme</vt:lpstr>
      <vt:lpstr>3_Office Theme</vt:lpstr>
      <vt:lpstr>CS152-SP98</vt:lpstr>
      <vt:lpstr>5_Office Theme</vt:lpstr>
      <vt:lpstr>6_Office Theme</vt:lpstr>
      <vt:lpstr>Grid</vt:lpstr>
      <vt:lpstr>7_Office Theme</vt:lpstr>
      <vt:lpstr>Image</vt:lpstr>
      <vt:lpstr>位图图像</vt:lpstr>
      <vt:lpstr>Equation</vt:lpstr>
      <vt:lpstr>PowerPoint 演示文稿</vt:lpstr>
      <vt:lpstr>提纲</vt:lpstr>
      <vt:lpstr>提纲</vt:lpstr>
      <vt:lpstr>Design Hierarchy</vt:lpstr>
      <vt:lpstr>Switches (1/2)</vt:lpstr>
      <vt:lpstr>Switches (2/2)</vt:lpstr>
      <vt:lpstr>Historical Note</vt:lpstr>
      <vt:lpstr>Transistors</vt:lpstr>
      <vt:lpstr>CMOS Transistor Networks</vt:lpstr>
      <vt:lpstr>CMOS Transistors</vt:lpstr>
      <vt:lpstr>CMOS circuit rules</vt:lpstr>
      <vt:lpstr>MOS Networks</vt:lpstr>
      <vt:lpstr>P = ½ C V2 f</vt:lpstr>
      <vt:lpstr>Two Input Networks</vt:lpstr>
      <vt:lpstr>Two Input Networks: Peer Instruction</vt:lpstr>
      <vt:lpstr>Two Input Networks</vt:lpstr>
      <vt:lpstr>提纲</vt:lpstr>
      <vt:lpstr>Type of Circuits</vt:lpstr>
      <vt:lpstr>Truth Tables</vt:lpstr>
      <vt:lpstr>CL: General Form</vt:lpstr>
      <vt:lpstr>CL: Multiple Outputs</vt:lpstr>
      <vt:lpstr>Logic Gates (1/2)</vt:lpstr>
      <vt:lpstr>Logic Gates (2/2)</vt:lpstr>
      <vt:lpstr>More Complicated Truth Tables</vt:lpstr>
      <vt:lpstr>Truth Table to Boolean Expression</vt:lpstr>
      <vt:lpstr>PowerPoint 演示文稿</vt:lpstr>
      <vt:lpstr>1.3等值演算 </vt:lpstr>
      <vt:lpstr>等值式模式 </vt:lpstr>
      <vt:lpstr>等值式模式 </vt:lpstr>
      <vt:lpstr>等值式模式</vt:lpstr>
      <vt:lpstr>等值式模式</vt:lpstr>
      <vt:lpstr>Laws of Boolean Algebra</vt:lpstr>
      <vt:lpstr>Boolean Algebraic  Simplification Example</vt:lpstr>
      <vt:lpstr>Circuit Simplification</vt:lpstr>
      <vt:lpstr>Converting Combinational Logic</vt:lpstr>
      <vt:lpstr>Circuit Simplification Example (1/4)</vt:lpstr>
      <vt:lpstr>Circuit Simplification Example (2/4)</vt:lpstr>
      <vt:lpstr>Circuit Simplification Example (3/4)</vt:lpstr>
      <vt:lpstr>Circuit Simplification Example (4/4)</vt:lpstr>
      <vt:lpstr>Karnaugh Maps (Optional)</vt:lpstr>
      <vt:lpstr>Underlying Idea</vt:lpstr>
      <vt:lpstr>Reorganizing the Truth Table</vt:lpstr>
      <vt:lpstr>K-map:  Majority Circuit (1/2)</vt:lpstr>
      <vt:lpstr>K-map:  Majority Circuit (2/2)</vt:lpstr>
      <vt:lpstr>General K-map Rules</vt:lpstr>
      <vt:lpstr>提纲</vt:lpstr>
      <vt:lpstr>Adder/Subtractor: 1-bit LSB Adder</vt:lpstr>
      <vt:lpstr>Adder/Subtractor: 1-bit Adder </vt:lpstr>
      <vt:lpstr>Adder/Subtractor: 1-bit Adder</vt:lpstr>
      <vt:lpstr>加减法运算</vt:lpstr>
      <vt:lpstr>N x 1-bit Adders  N-bit Adder</vt:lpstr>
      <vt:lpstr>作业1</vt:lpstr>
      <vt:lpstr>作业2</vt:lpstr>
      <vt:lpstr>PowerPoint 演示文稿</vt:lpstr>
    </vt:vector>
  </TitlesOfParts>
  <Company>GXP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GXP</dc:creator>
  <cp:lastModifiedBy>GXP</cp:lastModifiedBy>
  <cp:revision>51</cp:revision>
  <dcterms:created xsi:type="dcterms:W3CDTF">2012-09-14T02:41:47Z</dcterms:created>
  <dcterms:modified xsi:type="dcterms:W3CDTF">2013-09-11T04:28:43Z</dcterms:modified>
</cp:coreProperties>
</file>