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4BE1C-709B-47C5-8F67-B568B826E55F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26B84-F23D-4D7C-976D-44691E9FF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1166814" y="587375"/>
            <a:ext cx="4538662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59" tIns="44979" rIns="89959" bIns="4497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7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515939" y="4346575"/>
            <a:ext cx="5910262" cy="4122739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lecture:  Implement logic for Out (1 NOT, 2 AND gates)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zark.hendrix.edu/~burch/logisi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Open-source (i.e. free!) “graphical tool for designing and simulating logic circuits”</a:t>
            </a:r>
          </a:p>
          <a:p>
            <a:pPr lvl="1"/>
            <a:r>
              <a:rPr lang="en-US" dirty="0" smtClean="0"/>
              <a:t>Runs on Java on any computer</a:t>
            </a:r>
          </a:p>
          <a:p>
            <a:pPr lvl="1"/>
            <a:r>
              <a:rPr lang="en-US" dirty="0" smtClean="0"/>
              <a:t>Download to your home computer via class login or the </a:t>
            </a:r>
            <a:r>
              <a:rPr lang="en-US" dirty="0" err="1" smtClean="0"/>
              <a:t>Logisim</a:t>
            </a:r>
            <a:r>
              <a:rPr lang="en-US" dirty="0" smtClean="0"/>
              <a:t> website (we are using version 2.7.1)</a:t>
            </a:r>
          </a:p>
          <a:p>
            <a:r>
              <a:rPr lang="en-US" dirty="0" smtClean="0"/>
              <a:t>No programming involved</a:t>
            </a:r>
          </a:p>
          <a:p>
            <a:pPr lvl="1"/>
            <a:r>
              <a:rPr lang="en-US" dirty="0" smtClean="0"/>
              <a:t>Unlike Verilog, which is a hardware description language (HDL)</a:t>
            </a:r>
          </a:p>
          <a:p>
            <a:pPr lvl="1"/>
            <a:r>
              <a:rPr lang="en-US" dirty="0" smtClean="0"/>
              <a:t>Click and drag; still has its share of annoying quirks</a:t>
            </a:r>
          </a:p>
          <a:p>
            <a:r>
              <a:rPr lang="en-US" dirty="0">
                <a:hlinkClick r:id="rId2"/>
              </a:rPr>
              <a:t>http://ozark.hendrix.edu/~burch/logisim/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115" t="9748" r="11658" b="6317"/>
          <a:stretch>
            <a:fillRect/>
          </a:stretch>
        </p:blipFill>
        <p:spPr bwMode="auto">
          <a:xfrm>
            <a:off x="3383280" y="4548851"/>
            <a:ext cx="2070672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3991" t="11948" r="14673" b="13966"/>
          <a:stretch>
            <a:fillRect/>
          </a:stretch>
        </p:blipFill>
        <p:spPr bwMode="auto">
          <a:xfrm>
            <a:off x="731520" y="4517242"/>
            <a:ext cx="209488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Hardware Implementation of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759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Register holds a representation of the FSM’s state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Must assign a </a:t>
            </a:r>
            <a:r>
              <a:rPr lang="en-GB" sz="2400" i="1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unique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 bit pattern for each state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Output is </a:t>
            </a:r>
            <a:r>
              <a:rPr lang="en-GB" sz="2400" i="1" dirty="0" smtClean="0">
                <a:solidFill>
                  <a:srgbClr val="FF0000"/>
                </a:solidFill>
                <a:latin typeface="Calibri" charset="0"/>
                <a:ea typeface="DejaVu Sans" charset="0"/>
                <a:cs typeface="DejaVu Sans" charset="0"/>
              </a:rPr>
              <a:t>present/current state</a:t>
            </a:r>
            <a:r>
              <a:rPr lang="en-GB" sz="2400" dirty="0" smtClean="0">
                <a:solidFill>
                  <a:srgbClr val="FF0000"/>
                </a:solidFill>
                <a:latin typeface="Calibri" charset="0"/>
                <a:ea typeface="DejaVu Sans" charset="0"/>
                <a:cs typeface="DejaVu Sans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(PS/CS)</a:t>
            </a:r>
          </a:p>
          <a:p>
            <a:pPr lvl="1">
              <a:spcBef>
                <a:spcPts val="600"/>
              </a:spcBef>
            </a:pP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Input is </a:t>
            </a:r>
            <a:r>
              <a:rPr lang="en-GB" sz="2400" i="1" dirty="0" smtClean="0">
                <a:solidFill>
                  <a:srgbClr val="FF0000"/>
                </a:solidFill>
                <a:latin typeface="Calibri" charset="0"/>
                <a:ea typeface="DejaVu Sans" charset="0"/>
                <a:cs typeface="DejaVu Sans" charset="0"/>
              </a:rPr>
              <a:t>next state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(NS)</a:t>
            </a:r>
          </a:p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Combinational Logic implements transition function (state transitions + output)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 l="1935" t="8282" r="9393" b="6387"/>
          <a:stretch>
            <a:fillRect/>
          </a:stretch>
        </p:blipFill>
        <p:spPr bwMode="auto">
          <a:xfrm>
            <a:off x="6035040" y="4051138"/>
            <a:ext cx="2940893" cy="2377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10720" y="4847119"/>
            <a:ext cx="564876" cy="1017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b="1" dirty="0">
                <a:latin typeface="+mj-lt"/>
                <a:ea typeface="DejaVu Sans" charset="0"/>
                <a:cs typeface="DejaVu Sans" charset="0"/>
              </a:rPr>
              <a:t>+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84399" y="4846320"/>
            <a:ext cx="564876" cy="1017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>
                <a:srgbClr val="063DE8"/>
              </a:buClr>
              <a:buFont typeface="Helvetic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0" b="1" dirty="0">
                <a:latin typeface="+mj-lt"/>
                <a:ea typeface="DejaVu Sans" charset="0"/>
                <a:cs typeface="DejaVu Sans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993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FSM: 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 off transitions into Truth Table!</a:t>
            </a:r>
          </a:p>
          <a:p>
            <a:pPr lvl="1"/>
            <a:r>
              <a:rPr lang="en-US" sz="2400" b="1" dirty="0" smtClean="0"/>
              <a:t>Inputs:</a:t>
            </a:r>
            <a:r>
              <a:rPr lang="en-US" sz="2400" dirty="0" smtClean="0"/>
              <a:t>	  Current State (CS) and Input (In)</a:t>
            </a:r>
          </a:p>
          <a:p>
            <a:pPr lvl="1"/>
            <a:r>
              <a:rPr lang="en-US" sz="2400" b="1" dirty="0" smtClean="0"/>
              <a:t>Outputs:</a:t>
            </a:r>
            <a:r>
              <a:rPr lang="en-US" sz="2400" dirty="0" smtClean="0"/>
              <a:t>  Next State (NS) and Output (Out)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Implement logic for </a:t>
            </a:r>
            <a:r>
              <a:rPr lang="en-US" sz="2800" i="1" dirty="0" smtClean="0"/>
              <a:t>EACH</a:t>
            </a:r>
            <a:r>
              <a:rPr lang="en-US" sz="2800" dirty="0" smtClean="0"/>
              <a:t> output (2 for NS, 1 for Out)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4522" y="3474720"/>
            <a:ext cx="4284555" cy="2037777"/>
            <a:chOff x="3403708" y="2194560"/>
            <a:chExt cx="4284555" cy="203777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30663" y="2194560"/>
              <a:ext cx="3657600" cy="20377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" name="Freeform 8"/>
            <p:cNvSpPr/>
            <p:nvPr/>
          </p:nvSpPr>
          <p:spPr>
            <a:xfrm>
              <a:off x="3403708" y="2843589"/>
              <a:ext cx="636608" cy="241139"/>
            </a:xfrm>
            <a:custGeom>
              <a:avLst/>
              <a:gdLst>
                <a:gd name="connsiteX0" fmla="*/ 0 w 636608"/>
                <a:gd name="connsiteY0" fmla="*/ 241139 h 241139"/>
                <a:gd name="connsiteX1" fmla="*/ 289367 w 636608"/>
                <a:gd name="connsiteY1" fmla="*/ 9645 h 241139"/>
                <a:gd name="connsiteX2" fmla="*/ 636608 w 636608"/>
                <a:gd name="connsiteY2" fmla="*/ 183266 h 24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608" h="241139">
                  <a:moveTo>
                    <a:pt x="0" y="241139"/>
                  </a:moveTo>
                  <a:cubicBezTo>
                    <a:pt x="91633" y="130214"/>
                    <a:pt x="183266" y="19290"/>
                    <a:pt x="289367" y="9645"/>
                  </a:cubicBezTo>
                  <a:cubicBezTo>
                    <a:pt x="395468" y="0"/>
                    <a:pt x="516038" y="91633"/>
                    <a:pt x="636608" y="183266"/>
                  </a:cubicBezTo>
                </a:path>
              </a:pathLst>
            </a:cu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89944" y="3200400"/>
          <a:ext cx="29260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CS</a:t>
                      </a:r>
                      <a:endParaRPr lang="en-US" sz="24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</a:t>
                      </a:r>
                      <a:endParaRPr lang="en-US" sz="2400" b="1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NS</a:t>
                      </a:r>
                      <a:endParaRPr lang="en-US" sz="2400" b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Out</a:t>
                      </a:r>
                      <a:endParaRPr lang="en-US" sz="24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215341" y="4201608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75680" y="4203537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4561" y="4238261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40101" y="3622876"/>
            <a:ext cx="2847372" cy="636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42030" y="4377159"/>
            <a:ext cx="2847372" cy="636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42030" y="5117939"/>
            <a:ext cx="2847372" cy="636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141579" y="5822066"/>
            <a:ext cx="812157" cy="233422"/>
            <a:chOff x="7141579" y="5822066"/>
            <a:chExt cx="812157" cy="23342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7141579" y="5822066"/>
              <a:ext cx="0" cy="2314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93979" y="5823991"/>
              <a:ext cx="0" cy="2314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953736" y="5823995"/>
              <a:ext cx="0" cy="2314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4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Unspecified Output Values (1/2)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FSM has only 3 states</a:t>
            </a:r>
          </a:p>
          <a:p>
            <a:pPr lvl="1"/>
            <a:r>
              <a:rPr lang="en-US" dirty="0" smtClean="0"/>
              <a:t>2 entries in truth table are </a:t>
            </a:r>
            <a:br>
              <a:rPr lang="en-US" dirty="0" smtClean="0"/>
            </a:br>
            <a:r>
              <a:rPr lang="en-US" dirty="0" smtClean="0"/>
              <a:t>undefined/unspecified</a:t>
            </a:r>
          </a:p>
          <a:p>
            <a:r>
              <a:rPr lang="en-US" dirty="0" smtClean="0"/>
              <a:t>Use symbol ‘X’ to mean it can</a:t>
            </a:r>
            <a:br>
              <a:rPr lang="en-US" dirty="0" smtClean="0"/>
            </a:br>
            <a:r>
              <a:rPr lang="en-US" dirty="0" smtClean="0"/>
              <a:t>be either a 0 or 1</a:t>
            </a:r>
          </a:p>
          <a:p>
            <a:pPr lvl="1"/>
            <a:r>
              <a:rPr lang="en-US" dirty="0" smtClean="0"/>
              <a:t>Make choice to simplify final</a:t>
            </a:r>
            <a:br>
              <a:rPr lang="en-US" dirty="0" smtClean="0"/>
            </a:b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1603093"/>
          <a:ext cx="292608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CS</a:t>
                      </a:r>
                      <a:endParaRPr lang="en-US" sz="24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</a:t>
                      </a:r>
                      <a:endParaRPr lang="en-US" sz="2400" b="1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NS</a:t>
                      </a:r>
                      <a:endParaRPr lang="en-US" sz="2400" b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Out</a:t>
                      </a:r>
                      <a:endParaRPr lang="en-US" sz="24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Unspecified Output Values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Let’s find expression for NS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b="1" dirty="0" smtClean="0"/>
              <a:t>Recall:</a:t>
            </a:r>
            <a:r>
              <a:rPr lang="en-US" dirty="0" smtClean="0"/>
              <a:t>  2-bit output is just a</a:t>
            </a:r>
            <a:br>
              <a:rPr lang="en-US" dirty="0" smtClean="0"/>
            </a:br>
            <a:r>
              <a:rPr lang="en-US" dirty="0" smtClean="0"/>
              <a:t>2-bit bus, which is just 2 wires</a:t>
            </a:r>
          </a:p>
          <a:p>
            <a:r>
              <a:rPr lang="en-US" dirty="0" smtClean="0"/>
              <a:t>Boolean algebra:</a:t>
            </a:r>
          </a:p>
          <a:p>
            <a:pPr lvl="1"/>
            <a:r>
              <a:rPr lang="en-US" dirty="0" smtClean="0"/>
              <a:t>NS</a:t>
            </a:r>
            <a:r>
              <a:rPr lang="en-US" baseline="-25000" dirty="0" smtClean="0"/>
              <a:t>1</a:t>
            </a:r>
            <a:r>
              <a:rPr lang="en-US" dirty="0" smtClean="0"/>
              <a:t> = CS</a:t>
            </a:r>
            <a:r>
              <a:rPr lang="en-US" baseline="-25000" dirty="0" smtClean="0"/>
              <a:t>1</a:t>
            </a:r>
            <a:r>
              <a:rPr lang="en-US" dirty="0" smtClean="0"/>
              <a:t>’CS</a:t>
            </a:r>
            <a:r>
              <a:rPr lang="en-US" baseline="-25000" dirty="0" smtClean="0"/>
              <a:t>0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+ CS</a:t>
            </a:r>
            <a:r>
              <a:rPr lang="en-US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CS</a:t>
            </a:r>
            <a:r>
              <a:rPr lang="en-US" baseline="-250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+ CS</a:t>
            </a:r>
            <a:r>
              <a:rPr lang="en-US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CS</a:t>
            </a:r>
            <a:r>
              <a:rPr lang="en-US" baseline="-250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CS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err="1" smtClean="0"/>
              <a:t>Karnaugh</a:t>
            </a:r>
            <a:r>
              <a:rPr lang="en-US" dirty="0" smtClean="0"/>
              <a:t> Map: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CS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1603093"/>
          <a:ext cx="292608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CS</a:t>
                      </a:r>
                      <a:endParaRPr lang="en-US" sz="24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</a:t>
                      </a:r>
                      <a:endParaRPr lang="en-US" sz="2400" b="1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NS</a:t>
                      </a:r>
                      <a:endParaRPr lang="en-US" sz="2400" b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Out</a:t>
                      </a:r>
                      <a:endParaRPr lang="en-US" sz="24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981692" y="3414533"/>
            <a:ext cx="1242328" cy="758140"/>
            <a:chOff x="3981692" y="3414533"/>
            <a:chExt cx="1242328" cy="75814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90034" y="3715473"/>
              <a:ext cx="457200" cy="4572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81692" y="3414533"/>
              <a:ext cx="124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Differs by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14934" y="4155311"/>
            <a:ext cx="2655444" cy="556455"/>
            <a:chOff x="2314934" y="4155311"/>
            <a:chExt cx="2655444" cy="556455"/>
          </a:xfrm>
        </p:grpSpPr>
        <p:sp>
          <p:nvSpPr>
            <p:cNvPr id="10" name="Oval 9"/>
            <p:cNvSpPr/>
            <p:nvPr/>
          </p:nvSpPr>
          <p:spPr>
            <a:xfrm>
              <a:off x="2314934" y="4155311"/>
              <a:ext cx="1469985" cy="4977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0554" y="4342434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 neighbor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56649"/>
              </p:ext>
            </p:extLst>
          </p:nvPr>
        </p:nvGraphicFramePr>
        <p:xfrm>
          <a:off x="3846922" y="5144948"/>
          <a:ext cx="2743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6"/>
          <p:cNvGrpSpPr/>
          <p:nvPr/>
        </p:nvGrpSpPr>
        <p:grpSpPr>
          <a:xfrm>
            <a:off x="3847204" y="4916348"/>
            <a:ext cx="684102" cy="617666"/>
            <a:chOff x="5664430" y="4800600"/>
            <a:chExt cx="684102" cy="61766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34636" y="5120640"/>
              <a:ext cx="274320" cy="2743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34636" y="480060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4430" y="50489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979040" y="5916593"/>
            <a:ext cx="1028221" cy="310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3 Ones FSM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2-bit </a:t>
            </a:r>
            <a:r>
              <a:rPr lang="en-US" sz="3200" b="1" dirty="0" smtClean="0"/>
              <a:t>Register</a:t>
            </a:r>
            <a:r>
              <a:rPr lang="en-US" sz="3200" dirty="0" smtClean="0"/>
              <a:t> needed for state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CL:  </a:t>
            </a:r>
            <a:r>
              <a:rPr lang="en-US" sz="3200" dirty="0" smtClean="0"/>
              <a:t>NS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= CS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In,  NS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= CS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’CS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’In,  Out = CS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26080"/>
            <a:ext cx="7315200" cy="314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26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State Elements Continued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Administrivia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Logisim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Introduction</a:t>
            </a:r>
          </a:p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Finite State Machines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Multiplexers</a:t>
            </a:r>
          </a:p>
          <a:p>
            <a:pPr eaLnBrk="1" hangingPunct="1"/>
            <a:r>
              <a:rPr lang="en-US" dirty="0" smtClean="0"/>
              <a:t>ALU Design</a:t>
            </a:r>
          </a:p>
          <a:p>
            <a:pPr lvl="1"/>
            <a:r>
              <a:rPr lang="en-US" dirty="0" smtClean="0"/>
              <a:t>Adder/</a:t>
            </a:r>
            <a:r>
              <a:rPr lang="en-US" dirty="0" err="1" smtClean="0"/>
              <a:t>Subtracter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7/19/2012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6CE77-EE0D-234F-A875-A91A105112B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 Multiplexor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Multiplexor (“MUX”) is a </a:t>
            </a:r>
            <a:r>
              <a:rPr lang="en-US" i="1" dirty="0" smtClean="0"/>
              <a:t>selector</a:t>
            </a:r>
            <a:endParaRPr lang="en-US" dirty="0" smtClean="0"/>
          </a:p>
          <a:p>
            <a:pPr lvl="1"/>
            <a:r>
              <a:rPr lang="en-US" dirty="0" smtClean="0"/>
              <a:t>Place one of multiple inputs onto output (N-to-1)</a:t>
            </a:r>
          </a:p>
          <a:p>
            <a:r>
              <a:rPr lang="en-US" dirty="0" smtClean="0"/>
              <a:t>Shown below is an n-bit 2-to-1 MUX</a:t>
            </a:r>
          </a:p>
          <a:p>
            <a:pPr lvl="1"/>
            <a:r>
              <a:rPr lang="en-US" dirty="0" smtClean="0"/>
              <a:t>Input S selects between two inputs of n bits 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7085" t="10570" r="11244"/>
          <a:stretch>
            <a:fillRect/>
          </a:stretch>
        </p:blipFill>
        <p:spPr>
          <a:xfrm>
            <a:off x="2779776" y="3819647"/>
            <a:ext cx="3586208" cy="25603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24499" y="3773046"/>
            <a:ext cx="4619501" cy="1554480"/>
            <a:chOff x="4524499" y="3773046"/>
            <a:chExt cx="4619501" cy="155448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524499" y="4037610"/>
              <a:ext cx="1971305" cy="2968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92240" y="3773046"/>
              <a:ext cx="2651760" cy="155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This input is passed to output if selector bits match shown value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Implementing a 1-bit 2-to-1 MUX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Schematic: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Bef>
                <a:spcPts val="1800"/>
              </a:spcBef>
            </a:pPr>
            <a:r>
              <a:rPr lang="en-US" b="1" dirty="0" smtClean="0"/>
              <a:t>Truth Table: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b="1" dirty="0" smtClean="0"/>
              <a:t>Boolean Algebra: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Circuit Diagram: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501" t="1871" r="46822" b="52126"/>
          <a:stretch>
            <a:fillRect/>
          </a:stretch>
        </p:blipFill>
        <p:spPr>
          <a:xfrm>
            <a:off x="831575" y="2048725"/>
            <a:ext cx="2743200" cy="1820485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 t="2231"/>
          <a:stretch>
            <a:fillRect/>
          </a:stretch>
        </p:blipFill>
        <p:spPr bwMode="auto">
          <a:xfrm>
            <a:off x="5087821" y="2101930"/>
            <a:ext cx="3986729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17091" y="3645795"/>
          <a:ext cx="1828800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endParaRPr lang="en-US" sz="20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0" marR="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6064" y="4605195"/>
            <a:ext cx="3108960" cy="17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393803" y="3588150"/>
            <a:ext cx="1516283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1-bit 4-to-1 MUX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b="1" dirty="0" smtClean="0"/>
              <a:t>Schematic: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Truth Table:</a:t>
            </a:r>
            <a:r>
              <a:rPr lang="en-US" dirty="0" smtClean="0"/>
              <a:t>  How many rows?</a:t>
            </a:r>
          </a:p>
          <a:p>
            <a:r>
              <a:rPr lang="en-US" b="1" dirty="0" smtClean="0"/>
              <a:t>Boolean Expression: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	e = 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’a + s</a:t>
            </a:r>
            <a:r>
              <a:rPr lang="en-US" baseline="-25000" dirty="0" smtClean="0"/>
              <a:t>1</a:t>
            </a:r>
            <a:r>
              <a:rPr lang="en-US" dirty="0" smtClean="0"/>
              <a:t>’s</a:t>
            </a:r>
            <a:r>
              <a:rPr lang="en-US" baseline="-25000" dirty="0" smtClean="0"/>
              <a:t>0</a:t>
            </a:r>
            <a:r>
              <a:rPr lang="en-US" dirty="0" smtClean="0"/>
              <a:t>b +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’c +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d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8158" t="9336" r="8600" b="7683"/>
          <a:stretch>
            <a:fillRect/>
          </a:stretch>
        </p:blipFill>
        <p:spPr>
          <a:xfrm>
            <a:off x="2882105" y="1585731"/>
            <a:ext cx="45098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1-bit 4-to-1 MUX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leverage what we’ve previously built?</a:t>
            </a:r>
          </a:p>
          <a:p>
            <a:pPr lvl="1"/>
            <a:r>
              <a:rPr lang="en-US" dirty="0" smtClean="0"/>
              <a:t>Alternative hierarchical approach: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0294" t="7181" r="8456" b="3676"/>
          <a:stretch>
            <a:fillRect/>
          </a:stretch>
        </p:blipFill>
        <p:spPr>
          <a:xfrm>
            <a:off x="2560320" y="2651760"/>
            <a:ext cx="4023360" cy="37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Gates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Click gate type, click to place</a:t>
            </a:r>
          </a:p>
          <a:p>
            <a:pPr lvl="1"/>
            <a:r>
              <a:rPr lang="en-US" sz="2400" dirty="0" smtClean="0"/>
              <a:t>Can set options </a:t>
            </a:r>
            <a:r>
              <a:rPr lang="en-US" sz="2400" i="1" dirty="0" smtClean="0"/>
              <a:t>before</a:t>
            </a:r>
            <a:r>
              <a:rPr lang="en-US" sz="2400" dirty="0" smtClean="0"/>
              <a:t> placing or select gate </a:t>
            </a:r>
            <a:r>
              <a:rPr lang="en-US" sz="2400" i="1" dirty="0" smtClean="0"/>
              <a:t>later</a:t>
            </a:r>
            <a:r>
              <a:rPr lang="en-US" sz="2400" dirty="0" smtClean="0"/>
              <a:t> to change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8" y="1353912"/>
            <a:ext cx="2657414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970313" y="3385461"/>
            <a:ext cx="937180" cy="576939"/>
            <a:chOff x="1970313" y="3385461"/>
            <a:chExt cx="937180" cy="576939"/>
          </a:xfrm>
        </p:grpSpPr>
        <p:sp>
          <p:nvSpPr>
            <p:cNvPr id="8" name="TextBox 7"/>
            <p:cNvSpPr txBox="1"/>
            <p:nvPr/>
          </p:nvSpPr>
          <p:spPr>
            <a:xfrm>
              <a:off x="1970313" y="3385461"/>
              <a:ext cx="937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Options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30824" y="3678590"/>
              <a:ext cx="0" cy="2838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06732" y="1469570"/>
            <a:ext cx="1284602" cy="1186543"/>
            <a:chOff x="1606732" y="1469570"/>
            <a:chExt cx="1284602" cy="1186543"/>
          </a:xfrm>
        </p:grpSpPr>
        <p:sp>
          <p:nvSpPr>
            <p:cNvPr id="7" name="TextBox 6"/>
            <p:cNvSpPr txBox="1"/>
            <p:nvPr/>
          </p:nvSpPr>
          <p:spPr>
            <a:xfrm>
              <a:off x="1833594" y="1792319"/>
              <a:ext cx="105774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Types of Gates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1606732" y="1469570"/>
              <a:ext cx="274320" cy="1186543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44" y="3374572"/>
            <a:ext cx="200390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162302" y="4191391"/>
            <a:ext cx="1757853" cy="369332"/>
            <a:chOff x="3162302" y="4191391"/>
            <a:chExt cx="1757853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3162302" y="4376057"/>
              <a:ext cx="4735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35829" y="4191391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bus width 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62302" y="4561506"/>
            <a:ext cx="1411603" cy="369332"/>
            <a:chOff x="3162302" y="4561506"/>
            <a:chExt cx="1411603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162302" y="4746172"/>
              <a:ext cx="4735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35828" y="4561506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# inputs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62301" y="4920733"/>
            <a:ext cx="2789290" cy="646331"/>
            <a:chOff x="3162301" y="4920733"/>
            <a:chExt cx="2789290" cy="646331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3162301" y="5105399"/>
              <a:ext cx="4735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35829" y="4920733"/>
              <a:ext cx="2315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labeling not necessary,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but can help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62302" y="4114800"/>
            <a:ext cx="3761012" cy="805933"/>
            <a:chOff x="3162302" y="4114800"/>
            <a:chExt cx="3761012" cy="805933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162302" y="4561506"/>
              <a:ext cx="2789289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951591" y="4114800"/>
              <a:ext cx="971723" cy="44670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951591" y="4560723"/>
              <a:ext cx="775780" cy="360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2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Subcircuits</a:t>
            </a:r>
            <a:r>
              <a:rPr lang="en-US" dirty="0" smtClean="0">
                <a:solidFill>
                  <a:schemeClr val="accent1"/>
                </a:solidFill>
              </a:rPr>
              <a:t>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89299"/>
          </a:xfrm>
        </p:spPr>
        <p:txBody>
          <a:bodyPr/>
          <a:lstStyle/>
          <a:p>
            <a:r>
              <a:rPr lang="en-US" dirty="0" err="1" smtClean="0"/>
              <a:t>Logisim</a:t>
            </a:r>
            <a:r>
              <a:rPr lang="en-US" dirty="0" smtClean="0"/>
              <a:t> equivalent of procedure or method</a:t>
            </a:r>
          </a:p>
          <a:p>
            <a:pPr lvl="1"/>
            <a:r>
              <a:rPr lang="en-US" dirty="0" smtClean="0"/>
              <a:t>Every project is a hierarchy of </a:t>
            </a:r>
            <a:r>
              <a:rPr lang="en-US" dirty="0" err="1" smtClean="0"/>
              <a:t>subcircuits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94560"/>
            <a:ext cx="2832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931920"/>
            <a:ext cx="32131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2194560"/>
            <a:ext cx="4519359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358244" y="3550723"/>
            <a:ext cx="1757549" cy="1292431"/>
            <a:chOff x="4358244" y="3586348"/>
            <a:chExt cx="1757549" cy="1292431"/>
          </a:xfrm>
        </p:grpSpPr>
        <p:sp>
          <p:nvSpPr>
            <p:cNvPr id="11" name="TextBox 10"/>
            <p:cNvSpPr txBox="1"/>
            <p:nvPr/>
          </p:nvSpPr>
          <p:spPr>
            <a:xfrm>
              <a:off x="4358244" y="3895107"/>
              <a:ext cx="175754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Incomplete wiring shown here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320145" y="3586348"/>
              <a:ext cx="106878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330041" y="4463143"/>
              <a:ext cx="106878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7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Registers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Flip-flops and Registers in “Memory” folder</a:t>
            </a:r>
          </a:p>
          <a:p>
            <a:r>
              <a:rPr lang="en-US" dirty="0" smtClean="0"/>
              <a:t>8-bit accumulator: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26080"/>
            <a:ext cx="7315200" cy="2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3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149918"/>
            <a:ext cx="4389120" cy="31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Wires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and drag on existing port or wire</a:t>
            </a:r>
          </a:p>
          <a:p>
            <a:r>
              <a:rPr lang="en-US" b="1" dirty="0" smtClean="0"/>
              <a:t>Color schemes: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Gray:</a:t>
            </a:r>
            <a:r>
              <a:rPr lang="en-US" dirty="0" smtClean="0"/>
              <a:t>  unconnected</a:t>
            </a:r>
          </a:p>
          <a:p>
            <a:pPr lvl="1"/>
            <a:r>
              <a:rPr lang="en-US" b="1" dirty="0" smtClean="0">
                <a:solidFill>
                  <a:srgbClr val="006400"/>
                </a:solidFill>
              </a:rPr>
              <a:t>Dark Green:</a:t>
            </a:r>
            <a:r>
              <a:rPr lang="en-US" dirty="0" smtClean="0"/>
              <a:t>  low signal (0)</a:t>
            </a:r>
          </a:p>
          <a:p>
            <a:pPr lvl="1"/>
            <a:r>
              <a:rPr lang="en-US" b="1" dirty="0" smtClean="0">
                <a:solidFill>
                  <a:srgbClr val="00D200"/>
                </a:solidFill>
              </a:rPr>
              <a:t>Light Green:</a:t>
            </a:r>
            <a:r>
              <a:rPr lang="en-US" dirty="0" smtClean="0"/>
              <a:t>  high signal (1)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Red:</a:t>
            </a:r>
            <a:r>
              <a:rPr lang="en-US" dirty="0" smtClean="0"/>
              <a:t>  error</a:t>
            </a:r>
          </a:p>
          <a:p>
            <a:pPr lvl="1"/>
            <a:r>
              <a:rPr lang="en-US" b="1" dirty="0" smtClean="0">
                <a:solidFill>
                  <a:srgbClr val="2828FF"/>
                </a:solidFill>
              </a:rPr>
              <a:t>Blue:</a:t>
            </a:r>
            <a:r>
              <a:rPr lang="en-US" dirty="0" smtClean="0"/>
              <a:t>  undetermined signal</a:t>
            </a:r>
          </a:p>
          <a:p>
            <a:pPr lvl="1"/>
            <a:r>
              <a:rPr lang="en-US" b="1" dirty="0" smtClean="0">
                <a:solidFill>
                  <a:srgbClr val="FF7B00"/>
                </a:solidFill>
              </a:rPr>
              <a:t>Orange:</a:t>
            </a:r>
            <a:r>
              <a:rPr lang="en-US" dirty="0" smtClean="0"/>
              <a:t>  incompatible widths</a:t>
            </a:r>
          </a:p>
          <a:p>
            <a:r>
              <a:rPr lang="en-US" b="1" dirty="0" smtClean="0"/>
              <a:t>Tunnels:</a:t>
            </a:r>
            <a:r>
              <a:rPr lang="en-US" dirty="0" smtClean="0"/>
              <a:t>  all tunnels with same label are connected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2308" y="4626430"/>
            <a:ext cx="3880806" cy="1054001"/>
            <a:chOff x="5252308" y="4626430"/>
            <a:chExt cx="3880806" cy="105400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867400" y="4626430"/>
              <a:ext cx="772886" cy="7619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52308" y="5280321"/>
              <a:ext cx="3880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/>
                  </a:solidFill>
                </a:rPr>
                <a:t>“Splitter” used to adjust bus widths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5983515"/>
            <a:ext cx="3009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28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96343"/>
          </a:xfrm>
        </p:spPr>
        <p:txBody>
          <a:bodyPr/>
          <a:lstStyle/>
          <a:p>
            <a:r>
              <a:rPr lang="en-US" dirty="0" smtClean="0"/>
              <a:t>Connecting wires together</a:t>
            </a:r>
          </a:p>
          <a:p>
            <a:pPr lvl="1"/>
            <a:r>
              <a:rPr lang="en-US" dirty="0" smtClean="0"/>
              <a:t>Crossing wires vs. connected wires</a:t>
            </a:r>
          </a:p>
          <a:p>
            <a:r>
              <a:rPr lang="en-US" dirty="0" smtClean="0"/>
              <a:t>Losing track of which input is which</a:t>
            </a:r>
          </a:p>
          <a:p>
            <a:pPr lvl="1"/>
            <a:r>
              <a:rPr lang="en-US" dirty="0" err="1" smtClean="0"/>
              <a:t>Mis</a:t>
            </a:r>
            <a:r>
              <a:rPr lang="en-US" dirty="0" smtClean="0"/>
              <a:t>-wiring a block (e.g. CLK to Enable)</a:t>
            </a:r>
          </a:p>
          <a:p>
            <a:pPr lvl="1"/>
            <a:r>
              <a:rPr lang="en-US" dirty="0" smtClean="0"/>
              <a:t>Grabbing wrong wires off of splitter</a:t>
            </a:r>
          </a:p>
          <a:p>
            <a:r>
              <a:rPr lang="en-US" dirty="0" smtClean="0"/>
              <a:t>Errors: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Common Mistakes in </a:t>
            </a:r>
            <a:r>
              <a:rPr lang="en-US" dirty="0" err="1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C:\Users\JHsia\Dropbox\CS61C Su12\projs\proj3\su11\error_w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800600"/>
            <a:ext cx="8412480" cy="161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State Elements Continued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Administrivia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Logisim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Introduction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Finite State Machines</a:t>
            </a:r>
          </a:p>
          <a:p>
            <a:pPr eaLnBrk="1" hangingPunct="1"/>
            <a:r>
              <a:rPr lang="en-US" dirty="0" smtClean="0"/>
              <a:t>Multiplexers</a:t>
            </a:r>
          </a:p>
          <a:p>
            <a:pPr eaLnBrk="1" hangingPunct="1"/>
            <a:r>
              <a:rPr lang="en-US" dirty="0" smtClean="0"/>
              <a:t>ALU Design</a:t>
            </a:r>
          </a:p>
          <a:p>
            <a:pPr lvl="1"/>
            <a:r>
              <a:rPr lang="en-US" dirty="0" smtClean="0"/>
              <a:t>Adder/</a:t>
            </a:r>
            <a:r>
              <a:rPr lang="en-US" dirty="0" err="1" smtClean="0"/>
              <a:t>Subtracter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7/19/2012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6CE77-EE0D-234F-A875-A91A105112B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5203" t="5785" r="33800" b="8987"/>
          <a:stretch>
            <a:fillRect/>
          </a:stretch>
        </p:blipFill>
        <p:spPr bwMode="auto">
          <a:xfrm>
            <a:off x="5086855" y="3785886"/>
            <a:ext cx="3351091" cy="250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Finite State Machines (FSMs)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27385"/>
          </a:xfrm>
        </p:spPr>
        <p:txBody>
          <a:bodyPr/>
          <a:lstStyle/>
          <a:p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You may have seen FSMs in other classes</a:t>
            </a:r>
          </a:p>
          <a:p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Function can be represented with a </a:t>
            </a:r>
            <a:r>
              <a:rPr lang="en-GB" i="1" dirty="0" smtClean="0">
                <a:solidFill>
                  <a:srgbClr val="FF0000"/>
                </a:solidFill>
                <a:ea typeface="DejaVu Sans" charset="0"/>
                <a:cs typeface="DejaVu Sans" charset="0"/>
              </a:rPr>
              <a:t>state transition diagram</a:t>
            </a:r>
          </a:p>
          <a:p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With combinational logic and registers, </a:t>
            </a:r>
            <a:b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any FSM can be implemented </a:t>
            </a:r>
            <a:b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in hardware!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18026" y="4884516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 .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An FSM (in this class) is defined by:</a:t>
            </a:r>
          </a:p>
          <a:p>
            <a:pPr lvl="1"/>
            <a:r>
              <a:rPr lang="en-US" dirty="0" smtClean="0"/>
              <a:t>A set of </a:t>
            </a:r>
            <a:r>
              <a:rPr lang="en-US" i="1" dirty="0" smtClean="0">
                <a:solidFill>
                  <a:srgbClr val="FF0000"/>
                </a:solidFill>
              </a:rPr>
              <a:t>states</a:t>
            </a:r>
            <a:r>
              <a:rPr lang="en-US" dirty="0" smtClean="0"/>
              <a:t> S 				      </a:t>
            </a:r>
            <a:r>
              <a:rPr lang="en-US" dirty="0" smtClean="0">
                <a:solidFill>
                  <a:schemeClr val="accent1"/>
                </a:solidFill>
              </a:rPr>
              <a:t>(circles)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initial state</a:t>
            </a:r>
            <a:r>
              <a:rPr lang="en-US" dirty="0" smtClean="0"/>
              <a:t> s</a:t>
            </a:r>
            <a:r>
              <a:rPr lang="en-US" baseline="-25000" dirty="0" smtClean="0"/>
              <a:t>0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/>
                </a:solidFill>
              </a:rPr>
              <a:t>(only arrow not between states)</a:t>
            </a:r>
            <a:endParaRPr lang="en-US" baseline="-250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transition function </a:t>
            </a:r>
            <a:r>
              <a:rPr lang="en-US" dirty="0" smtClean="0"/>
              <a:t>that maps from the current input and current state to the output and the next state 			           </a:t>
            </a:r>
            <a:r>
              <a:rPr lang="en-US" dirty="0" smtClean="0">
                <a:solidFill>
                  <a:schemeClr val="accent1"/>
                </a:solidFill>
              </a:rPr>
              <a:t>(arrows between states)</a:t>
            </a:r>
          </a:p>
          <a:p>
            <a:r>
              <a:rPr lang="en-GB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State transitions are controlled by the clock: 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alibri" charset="0"/>
                <a:ea typeface="DejaVu Sans" charset="0"/>
                <a:cs typeface="DejaVu Sans" charset="0"/>
              </a:rPr>
              <a:t>On each clock cycle the machine checks the inputs and generates a new state (could be same) and new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7/19/2012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Summer 2012 -- Lecture #19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FSM Overview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7/19/2012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Summer 2012 -- Lecture #19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59E06-C87A-4F40-BAB2-5CFA44FF94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3"/>
          <a:srcRect t="15739" r="2910" b="12958"/>
          <a:stretch>
            <a:fillRect/>
          </a:stretch>
        </p:blipFill>
        <p:spPr bwMode="auto">
          <a:xfrm>
            <a:off x="228600" y="5212080"/>
            <a:ext cx="8763000" cy="116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6329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noAutofit/>
          </a:bodyPr>
          <a:lstStyle/>
          <a:p>
            <a:pPr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>
                <a:latin typeface="Calibri" charset="0"/>
                <a:ea typeface="DejaVu Sans" charset="0"/>
                <a:cs typeface="DejaVu Sans" charset="0"/>
              </a:rPr>
              <a:t>  FSM </a:t>
            </a:r>
            <a:r>
              <a:rPr lang="en-GB" sz="3200" dirty="0">
                <a:latin typeface="Calibri" charset="0"/>
                <a:ea typeface="DejaVu Sans" charset="0"/>
                <a:cs typeface="DejaVu Sans" charset="0"/>
              </a:rPr>
              <a:t>to detect </a:t>
            </a:r>
            <a:r>
              <a:rPr lang="en-GB" sz="3200" dirty="0" smtClean="0">
                <a:latin typeface="Calibri" charset="0"/>
                <a:ea typeface="DejaVu Sans" charset="0"/>
                <a:cs typeface="DejaVu Sans" charset="0"/>
              </a:rPr>
              <a:t>3 </a:t>
            </a:r>
            <a:r>
              <a:rPr lang="en-GB" sz="3200" dirty="0">
                <a:latin typeface="Calibri" charset="0"/>
                <a:ea typeface="DejaVu Sans" charset="0"/>
                <a:cs typeface="DejaVu Sans" charset="0"/>
              </a:rPr>
              <a:t>consecutive 1’s in the Input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Example: 3 Ones FSM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2194560"/>
            <a:ext cx="5621431" cy="2801937"/>
            <a:chOff x="3438432" y="2194560"/>
            <a:chExt cx="5621431" cy="2801937"/>
          </a:xfrm>
        </p:grpSpPr>
        <p:pic>
          <p:nvPicPr>
            <p:cNvPr id="563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0663" y="2194560"/>
              <a:ext cx="5029200" cy="28019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4" name="Freeform 13"/>
            <p:cNvSpPr/>
            <p:nvPr/>
          </p:nvSpPr>
          <p:spPr>
            <a:xfrm>
              <a:off x="3438432" y="3156106"/>
              <a:ext cx="636608" cy="241139"/>
            </a:xfrm>
            <a:custGeom>
              <a:avLst/>
              <a:gdLst>
                <a:gd name="connsiteX0" fmla="*/ 0 w 636608"/>
                <a:gd name="connsiteY0" fmla="*/ 241139 h 241139"/>
                <a:gd name="connsiteX1" fmla="*/ 289367 w 636608"/>
                <a:gd name="connsiteY1" fmla="*/ 9645 h 241139"/>
                <a:gd name="connsiteX2" fmla="*/ 636608 w 636608"/>
                <a:gd name="connsiteY2" fmla="*/ 183266 h 24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608" h="241139">
                  <a:moveTo>
                    <a:pt x="0" y="241139"/>
                  </a:moveTo>
                  <a:cubicBezTo>
                    <a:pt x="91633" y="130214"/>
                    <a:pt x="183266" y="19290"/>
                    <a:pt x="289367" y="9645"/>
                  </a:cubicBezTo>
                  <a:cubicBezTo>
                    <a:pt x="395468" y="0"/>
                    <a:pt x="516038" y="91633"/>
                    <a:pt x="636608" y="183266"/>
                  </a:cubicBezTo>
                </a:path>
              </a:pathLst>
            </a:cu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66076" y="2834640"/>
            <a:ext cx="256032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States:</a:t>
            </a:r>
            <a:r>
              <a:rPr lang="en-US" sz="2400" dirty="0" smtClean="0">
                <a:solidFill>
                  <a:srgbClr val="FF0000"/>
                </a:solidFill>
              </a:rPr>
              <a:t>  S0, S1, S2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Initial State:</a:t>
            </a:r>
            <a:r>
              <a:rPr lang="en-US" sz="2400" dirty="0" smtClean="0">
                <a:solidFill>
                  <a:srgbClr val="FF0000"/>
                </a:solidFill>
              </a:rPr>
              <a:t>  S0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Transitions of form: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input/output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81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全屏显示(4:3)</PresentationFormat>
  <Paragraphs>355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Logisim</vt:lpstr>
      <vt:lpstr>Gates in Logisim</vt:lpstr>
      <vt:lpstr>Registers in Logisim</vt:lpstr>
      <vt:lpstr>Wires in Logisim</vt:lpstr>
      <vt:lpstr>Common Mistakes in Logisim</vt:lpstr>
      <vt:lpstr>Agenda</vt:lpstr>
      <vt:lpstr>Finite State Machines (FSMs)</vt:lpstr>
      <vt:lpstr>FSM Overview</vt:lpstr>
      <vt:lpstr>Example: 3 Ones FSM</vt:lpstr>
      <vt:lpstr>Hardware Implementation of FSM</vt:lpstr>
      <vt:lpstr>FSM: Combinational Logic</vt:lpstr>
      <vt:lpstr>Unspecified Output Values (1/2)</vt:lpstr>
      <vt:lpstr>Unspecified Output Values (2/2)</vt:lpstr>
      <vt:lpstr>3 Ones FSM in Hardware</vt:lpstr>
      <vt:lpstr>Agenda</vt:lpstr>
      <vt:lpstr>Data Multiplexor</vt:lpstr>
      <vt:lpstr>Implementing a 1-bit 2-to-1 MUX </vt:lpstr>
      <vt:lpstr>1-bit 4-to-1 MUX (1/2)</vt:lpstr>
      <vt:lpstr>1-bit 4-to-1 MUX (2/2)</vt:lpstr>
      <vt:lpstr>Subcircuits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</dc:title>
  <dc:creator>gxp</dc:creator>
  <cp:lastModifiedBy>gxp</cp:lastModifiedBy>
  <cp:revision>1</cp:revision>
  <dcterms:created xsi:type="dcterms:W3CDTF">2013-11-23T15:42:20Z</dcterms:created>
  <dcterms:modified xsi:type="dcterms:W3CDTF">2013-11-23T15:43:43Z</dcterms:modified>
</cp:coreProperties>
</file>