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41"/>
  </p:notesMasterIdLst>
  <p:handoutMasterIdLst>
    <p:handoutMasterId r:id="rId42"/>
  </p:handoutMasterIdLst>
  <p:sldIdLst>
    <p:sldId id="506" r:id="rId2"/>
    <p:sldId id="581" r:id="rId3"/>
    <p:sldId id="508" r:id="rId4"/>
    <p:sldId id="509" r:id="rId5"/>
    <p:sldId id="511" r:id="rId6"/>
    <p:sldId id="513" r:id="rId7"/>
    <p:sldId id="563" r:id="rId8"/>
    <p:sldId id="514" r:id="rId9"/>
    <p:sldId id="515" r:id="rId10"/>
    <p:sldId id="516" r:id="rId11"/>
    <p:sldId id="517" r:id="rId12"/>
    <p:sldId id="518" r:id="rId13"/>
    <p:sldId id="521" r:id="rId14"/>
    <p:sldId id="522" r:id="rId15"/>
    <p:sldId id="523" r:id="rId16"/>
    <p:sldId id="524" r:id="rId17"/>
    <p:sldId id="525" r:id="rId18"/>
    <p:sldId id="526" r:id="rId19"/>
    <p:sldId id="559" r:id="rId20"/>
    <p:sldId id="527" r:id="rId21"/>
    <p:sldId id="528" r:id="rId22"/>
    <p:sldId id="529" r:id="rId23"/>
    <p:sldId id="530" r:id="rId24"/>
    <p:sldId id="531" r:id="rId25"/>
    <p:sldId id="532" r:id="rId26"/>
    <p:sldId id="533" r:id="rId27"/>
    <p:sldId id="534" r:id="rId28"/>
    <p:sldId id="535" r:id="rId29"/>
    <p:sldId id="536" r:id="rId30"/>
    <p:sldId id="537" r:id="rId31"/>
    <p:sldId id="538" r:id="rId32"/>
    <p:sldId id="539" r:id="rId33"/>
    <p:sldId id="540" r:id="rId34"/>
    <p:sldId id="543" r:id="rId35"/>
    <p:sldId id="544" r:id="rId36"/>
    <p:sldId id="546" r:id="rId37"/>
    <p:sldId id="545" r:id="rId38"/>
    <p:sldId id="566" r:id="rId39"/>
    <p:sldId id="580" r:id="rId40"/>
  </p:sldIdLst>
  <p:sldSz cx="9144000" cy="6858000" type="screen4x3"/>
  <p:notesSz cx="6858000" cy="9144000"/>
  <p:defaultTextStyle>
    <a:defPPr>
      <a:defRPr lang="en-US"/>
    </a:defPPr>
    <a:lvl1pPr algn="l" rtl="0" eaLnBrk="0" fontAlgn="base" hangingPunct="0">
      <a:lnSpc>
        <a:spcPct val="110000"/>
      </a:lnSpc>
      <a:spcBef>
        <a:spcPct val="20000"/>
      </a:spcBef>
      <a:spcAft>
        <a:spcPct val="0"/>
      </a:spcAft>
      <a:buClr>
        <a:srgbClr val="006666"/>
      </a:buClr>
      <a:buSzPct val="120000"/>
      <a:buFont typeface="Wingdings" pitchFamily="2" charset="2"/>
      <a:buChar char="w"/>
      <a:defRPr sz="2000" kern="1200">
        <a:solidFill>
          <a:schemeClr val="hlink"/>
        </a:solidFill>
        <a:latin typeface="宋体" pitchFamily="2" charset="-122"/>
        <a:ea typeface="宋体" pitchFamily="2" charset="-122"/>
        <a:cs typeface="+mn-cs"/>
      </a:defRPr>
    </a:lvl1pPr>
    <a:lvl2pPr marL="457200" algn="l" rtl="0" eaLnBrk="0" fontAlgn="base" hangingPunct="0">
      <a:lnSpc>
        <a:spcPct val="110000"/>
      </a:lnSpc>
      <a:spcBef>
        <a:spcPct val="20000"/>
      </a:spcBef>
      <a:spcAft>
        <a:spcPct val="0"/>
      </a:spcAft>
      <a:buClr>
        <a:srgbClr val="006666"/>
      </a:buClr>
      <a:buSzPct val="120000"/>
      <a:buFont typeface="Wingdings" pitchFamily="2" charset="2"/>
      <a:buChar char="w"/>
      <a:defRPr sz="2000" kern="1200">
        <a:solidFill>
          <a:schemeClr val="hlink"/>
        </a:solidFill>
        <a:latin typeface="宋体" pitchFamily="2" charset="-122"/>
        <a:ea typeface="宋体" pitchFamily="2" charset="-122"/>
        <a:cs typeface="+mn-cs"/>
      </a:defRPr>
    </a:lvl2pPr>
    <a:lvl3pPr marL="914400" algn="l" rtl="0" eaLnBrk="0" fontAlgn="base" hangingPunct="0">
      <a:lnSpc>
        <a:spcPct val="110000"/>
      </a:lnSpc>
      <a:spcBef>
        <a:spcPct val="20000"/>
      </a:spcBef>
      <a:spcAft>
        <a:spcPct val="0"/>
      </a:spcAft>
      <a:buClr>
        <a:srgbClr val="006666"/>
      </a:buClr>
      <a:buSzPct val="120000"/>
      <a:buFont typeface="Wingdings" pitchFamily="2" charset="2"/>
      <a:buChar char="w"/>
      <a:defRPr sz="2000" kern="1200">
        <a:solidFill>
          <a:schemeClr val="hlink"/>
        </a:solidFill>
        <a:latin typeface="宋体" pitchFamily="2" charset="-122"/>
        <a:ea typeface="宋体" pitchFamily="2" charset="-122"/>
        <a:cs typeface="+mn-cs"/>
      </a:defRPr>
    </a:lvl3pPr>
    <a:lvl4pPr marL="1371600" algn="l" rtl="0" eaLnBrk="0" fontAlgn="base" hangingPunct="0">
      <a:lnSpc>
        <a:spcPct val="110000"/>
      </a:lnSpc>
      <a:spcBef>
        <a:spcPct val="20000"/>
      </a:spcBef>
      <a:spcAft>
        <a:spcPct val="0"/>
      </a:spcAft>
      <a:buClr>
        <a:srgbClr val="006666"/>
      </a:buClr>
      <a:buSzPct val="120000"/>
      <a:buFont typeface="Wingdings" pitchFamily="2" charset="2"/>
      <a:buChar char="w"/>
      <a:defRPr sz="2000" kern="1200">
        <a:solidFill>
          <a:schemeClr val="hlink"/>
        </a:solidFill>
        <a:latin typeface="宋体" pitchFamily="2" charset="-122"/>
        <a:ea typeface="宋体" pitchFamily="2" charset="-122"/>
        <a:cs typeface="+mn-cs"/>
      </a:defRPr>
    </a:lvl4pPr>
    <a:lvl5pPr marL="1828800" algn="l" rtl="0" eaLnBrk="0" fontAlgn="base" hangingPunct="0">
      <a:lnSpc>
        <a:spcPct val="110000"/>
      </a:lnSpc>
      <a:spcBef>
        <a:spcPct val="20000"/>
      </a:spcBef>
      <a:spcAft>
        <a:spcPct val="0"/>
      </a:spcAft>
      <a:buClr>
        <a:srgbClr val="006666"/>
      </a:buClr>
      <a:buSzPct val="120000"/>
      <a:buFont typeface="Wingdings" pitchFamily="2" charset="2"/>
      <a:buChar char="w"/>
      <a:defRPr sz="2000" kern="1200">
        <a:solidFill>
          <a:schemeClr val="hlink"/>
        </a:solidFill>
        <a:latin typeface="宋体" pitchFamily="2" charset="-122"/>
        <a:ea typeface="宋体" pitchFamily="2" charset="-122"/>
        <a:cs typeface="+mn-cs"/>
      </a:defRPr>
    </a:lvl5pPr>
    <a:lvl6pPr marL="2286000" algn="l" defTabSz="914400" rtl="0" eaLnBrk="1" latinLnBrk="0" hangingPunct="1">
      <a:defRPr sz="2000" kern="1200">
        <a:solidFill>
          <a:schemeClr val="hlink"/>
        </a:solidFill>
        <a:latin typeface="宋体" pitchFamily="2" charset="-122"/>
        <a:ea typeface="宋体" pitchFamily="2" charset="-122"/>
        <a:cs typeface="+mn-cs"/>
      </a:defRPr>
    </a:lvl6pPr>
    <a:lvl7pPr marL="2743200" algn="l" defTabSz="914400" rtl="0" eaLnBrk="1" latinLnBrk="0" hangingPunct="1">
      <a:defRPr sz="2000" kern="1200">
        <a:solidFill>
          <a:schemeClr val="hlink"/>
        </a:solidFill>
        <a:latin typeface="宋体" pitchFamily="2" charset="-122"/>
        <a:ea typeface="宋体" pitchFamily="2" charset="-122"/>
        <a:cs typeface="+mn-cs"/>
      </a:defRPr>
    </a:lvl7pPr>
    <a:lvl8pPr marL="3200400" algn="l" defTabSz="914400" rtl="0" eaLnBrk="1" latinLnBrk="0" hangingPunct="1">
      <a:defRPr sz="2000" kern="1200">
        <a:solidFill>
          <a:schemeClr val="hlink"/>
        </a:solidFill>
        <a:latin typeface="宋体" pitchFamily="2" charset="-122"/>
        <a:ea typeface="宋体" pitchFamily="2" charset="-122"/>
        <a:cs typeface="+mn-cs"/>
      </a:defRPr>
    </a:lvl8pPr>
    <a:lvl9pPr marL="3657600" algn="l" defTabSz="914400" rtl="0" eaLnBrk="1" latinLnBrk="0" hangingPunct="1">
      <a:defRPr sz="2000" kern="1200">
        <a:solidFill>
          <a:schemeClr val="hlink"/>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FF9933"/>
    <a:srgbClr val="FFFFCC"/>
    <a:srgbClr val="FF6600"/>
    <a:srgbClr val="FF0066"/>
    <a:srgbClr val="CC3300"/>
    <a:srgbClr val="00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9" autoAdjust="0"/>
    <p:restoredTop sz="87939" autoAdjust="0"/>
  </p:normalViewPr>
  <p:slideViewPr>
    <p:cSldViewPr snapToGrid="0">
      <p:cViewPr>
        <p:scale>
          <a:sx n="60" d="100"/>
          <a:sy n="60" d="100"/>
        </p:scale>
        <p:origin x="-475" y="-58"/>
      </p:cViewPr>
      <p:guideLst>
        <p:guide orient="horz" pos="2160"/>
        <p:guide pos="2880"/>
      </p:guideLst>
    </p:cSldViewPr>
  </p:slideViewPr>
  <p:outlineViewPr>
    <p:cViewPr>
      <p:scale>
        <a:sx n="33" d="100"/>
        <a:sy n="33" d="100"/>
      </p:scale>
      <p:origin x="0" y="39024"/>
    </p:cViewPr>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4" d="100"/>
          <a:sy n="54" d="100"/>
        </p:scale>
        <p:origin x="-1902"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Sz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Sz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SzTx/>
              <a:buFontTx/>
              <a:buNone/>
              <a:defRPr sz="1200" b="0" u="none">
                <a:solidFill>
                  <a:schemeClr val="tx1"/>
                </a:solidFill>
                <a:latin typeface="Times New Roman" charset="0"/>
                <a:ea typeface="굴림" pitchFamily="50" charset="-127"/>
              </a:defRPr>
            </a:lvl1pPr>
          </a:lstStyle>
          <a:p>
            <a:pPr>
              <a:defRPr/>
            </a:pPr>
            <a:fld id="{C336D172-96A7-483E-AFA6-CA16D6D4949C}" type="slidenum">
              <a:rPr lang="ko-KR" altLang="en-US"/>
              <a:pPr>
                <a:defRPr/>
              </a:pPr>
              <a:t>‹#›</a:t>
            </a:fld>
            <a:endParaRPr lang="ko-KR" altLang="en-US"/>
          </a:p>
        </p:txBody>
      </p:sp>
    </p:spTree>
    <p:extLst>
      <p:ext uri="{BB962C8B-B14F-4D97-AF65-F5344CB8AC3E}">
        <p14:creationId xmlns:p14="http://schemas.microsoft.com/office/powerpoint/2010/main" val="144253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SzTx/>
              <a:buFontTx/>
              <a:buNone/>
              <a:defRPr sz="1200" b="1" u="none">
                <a:solidFill>
                  <a:schemeClr val="accent1"/>
                </a:solidFill>
                <a:latin typeface="Lucida Sans Unicode" pitchFamily="34" charset="0"/>
                <a:ea typeface="굴림"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200" b="1" u="none">
                <a:solidFill>
                  <a:schemeClr val="accent1"/>
                </a:solidFill>
                <a:latin typeface="Lucida Sans Unicode" pitchFamily="34" charset="0"/>
                <a:ea typeface="굴림" pitchFamily="50" charset="-127"/>
              </a:defRPr>
            </a:lvl1pPr>
          </a:lstStyle>
          <a:p>
            <a:pPr>
              <a:defRPr/>
            </a:pPr>
            <a:endParaRPr lang="ko-KR" altLang="en-US"/>
          </a:p>
        </p:txBody>
      </p:sp>
      <p:sp>
        <p:nvSpPr>
          <p:cNvPr id="152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SzTx/>
              <a:buFontTx/>
              <a:buNone/>
              <a:defRPr sz="1200" b="1" u="none">
                <a:solidFill>
                  <a:schemeClr val="accent1"/>
                </a:solidFill>
                <a:latin typeface="Lucida Sans Unicode" pitchFamily="34" charset="0"/>
                <a:ea typeface="굴림"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SzTx/>
              <a:buFontTx/>
              <a:buNone/>
              <a:defRPr sz="1200" b="1" u="none">
                <a:solidFill>
                  <a:schemeClr val="accent1"/>
                </a:solidFill>
                <a:latin typeface="Lucida Sans Unicode" pitchFamily="34" charset="0"/>
                <a:ea typeface="굴림" pitchFamily="50" charset="-127"/>
              </a:defRPr>
            </a:lvl1pPr>
          </a:lstStyle>
          <a:p>
            <a:pPr>
              <a:defRPr/>
            </a:pPr>
            <a:fld id="{382F0DEA-E4FF-4649-8F4D-124A98F057FD}" type="slidenum">
              <a:rPr lang="ko-KR" altLang="en-US"/>
              <a:pPr>
                <a:defRPr/>
              </a:pPr>
              <a:t>‹#›</a:t>
            </a:fld>
            <a:endParaRPr lang="ko-KR" altLang="en-US"/>
          </a:p>
        </p:txBody>
      </p:sp>
    </p:spTree>
    <p:extLst>
      <p:ext uri="{BB962C8B-B14F-4D97-AF65-F5344CB8AC3E}">
        <p14:creationId xmlns:p14="http://schemas.microsoft.com/office/powerpoint/2010/main" val="3857327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pitchFamily="2" charset="-122"/>
              </a:rPr>
              <a:t>参见</a:t>
            </a:r>
            <a:r>
              <a:rPr lang="en-US" altLang="zh-CN" sz="1000" smtClean="0">
                <a:latin typeface="宋体" pitchFamily="2" charset="-122"/>
              </a:rPr>
              <a:t>《</a:t>
            </a:r>
            <a:r>
              <a:rPr lang="zh-CN" altLang="en-US" sz="1000" smtClean="0">
                <a:latin typeface="宋体" pitchFamily="2" charset="-122"/>
              </a:rPr>
              <a:t>基于</a:t>
            </a:r>
            <a:r>
              <a:rPr lang="en-US" altLang="zh-CN" sz="1000" smtClean="0"/>
              <a:t>FPGA</a:t>
            </a:r>
            <a:r>
              <a:rPr lang="zh-CN" altLang="en-US" sz="1000" smtClean="0">
                <a:latin typeface="宋体" pitchFamily="2" charset="-122"/>
              </a:rPr>
              <a:t>的嵌入式系统设计</a:t>
            </a:r>
            <a:r>
              <a:rPr lang="en-US" altLang="zh-CN" sz="1000" smtClean="0">
                <a:latin typeface="宋体" pitchFamily="2" charset="-122"/>
              </a:rPr>
              <a:t>》</a:t>
            </a:r>
            <a:r>
              <a:rPr lang="en-US" altLang="zh-CN" sz="1000" smtClean="0"/>
              <a:t>P128~129</a:t>
            </a:r>
            <a:r>
              <a:rPr lang="zh-CN" altLang="en-US" sz="1000" smtClean="0"/>
              <a:t>，</a:t>
            </a:r>
            <a:r>
              <a:rPr lang="en-US" altLang="zh-CN" sz="1000" smtClean="0"/>
              <a:t>P136~141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0"/>
              </a:spcBef>
              <a:buClr>
                <a:schemeClr val="hlink"/>
              </a:buClr>
              <a:buSzPct val="90000"/>
              <a:buFont typeface="Wingdings" pitchFamily="2" charset="2"/>
              <a:buNone/>
            </a:pPr>
            <a:r>
              <a:rPr lang="zh-CN" altLang="en-US" sz="1000" smtClean="0">
                <a:solidFill>
                  <a:srgbClr val="CC3300"/>
                </a:solidFill>
              </a:rPr>
              <a:t>    在弹出的“</a:t>
            </a:r>
            <a:r>
              <a:rPr lang="en-US" altLang="zh-CN" sz="1000" smtClean="0">
                <a:solidFill>
                  <a:srgbClr val="CC3300"/>
                </a:solidFill>
              </a:rPr>
              <a:t>Create a New Library”</a:t>
            </a:r>
            <a:r>
              <a:rPr lang="zh-CN" altLang="en-US" sz="1000" smtClean="0">
                <a:solidFill>
                  <a:srgbClr val="CC3300"/>
                </a:solidFill>
              </a:rPr>
              <a:t>对话框中选择第</a:t>
            </a:r>
            <a:r>
              <a:rPr lang="en-US" altLang="zh-CN" sz="1000" smtClean="0">
                <a:solidFill>
                  <a:srgbClr val="CC3300"/>
                </a:solidFill>
              </a:rPr>
              <a:t>1</a:t>
            </a:r>
            <a:r>
              <a:rPr lang="zh-CN" altLang="en-US" sz="1000" smtClean="0">
                <a:solidFill>
                  <a:srgbClr val="CC3300"/>
                </a:solidFill>
              </a:rPr>
              <a:t>项“</a:t>
            </a:r>
            <a:r>
              <a:rPr lang="en-US" altLang="zh-CN" sz="1000" smtClean="0">
                <a:solidFill>
                  <a:srgbClr val="CC3300"/>
                </a:solidFill>
              </a:rPr>
              <a:t>a new library and a logical mapping to  it ”</a:t>
            </a:r>
          </a:p>
          <a:p>
            <a:pPr eaLnBrk="1" hangingPunct="1">
              <a:lnSpc>
                <a:spcPct val="110000"/>
              </a:lnSpc>
              <a:spcBef>
                <a:spcPct val="0"/>
              </a:spcBef>
              <a:buClr>
                <a:schemeClr val="hlink"/>
              </a:buClr>
              <a:buSzPct val="90000"/>
              <a:buFont typeface="Wingdings" pitchFamily="2" charset="2"/>
              <a:buNone/>
            </a:pPr>
            <a:r>
              <a:rPr lang="zh-CN" altLang="en-US" sz="1000" b="1" smtClean="0">
                <a:solidFill>
                  <a:srgbClr val="CC3300"/>
                </a:solidFill>
              </a:rPr>
              <a:t>    注意：</a:t>
            </a:r>
            <a:r>
              <a:rPr lang="zh-CN" altLang="en-US" sz="1000" smtClean="0">
                <a:solidFill>
                  <a:schemeClr val="tx2"/>
                </a:solidFill>
              </a:rPr>
              <a:t>不要直接在</a:t>
            </a:r>
            <a:r>
              <a:rPr lang="en-US" altLang="zh-CN" sz="1000" smtClean="0">
                <a:solidFill>
                  <a:schemeClr val="tx2"/>
                </a:solidFill>
              </a:rPr>
              <a:t>Windows</a:t>
            </a:r>
            <a:r>
              <a:rPr lang="zh-CN" altLang="en-US" sz="1000" smtClean="0">
                <a:solidFill>
                  <a:schemeClr val="tx2"/>
                </a:solidFill>
              </a:rPr>
              <a:t>或</a:t>
            </a:r>
            <a:r>
              <a:rPr lang="en-US" altLang="zh-CN" sz="1000" smtClean="0">
                <a:solidFill>
                  <a:schemeClr val="tx2"/>
                </a:solidFill>
              </a:rPr>
              <a:t>UNIX</a:t>
            </a:r>
            <a:r>
              <a:rPr lang="zh-CN" altLang="en-US" sz="1000" smtClean="0">
                <a:solidFill>
                  <a:schemeClr val="tx2"/>
                </a:solidFill>
              </a:rPr>
              <a:t>的文件夹管理器中建立设计库目录，因为在这样建立的目录中无法得到</a:t>
            </a:r>
            <a:r>
              <a:rPr lang="en-US" altLang="zh-CN" sz="1000" smtClean="0">
                <a:solidFill>
                  <a:schemeClr val="tx2"/>
                </a:solidFill>
              </a:rPr>
              <a:t>ModelSim</a:t>
            </a:r>
            <a:r>
              <a:rPr lang="zh-CN" altLang="en-US" sz="1000" smtClean="0">
                <a:solidFill>
                  <a:schemeClr val="tx2"/>
                </a:solidFill>
              </a:rPr>
              <a:t>需要的特殊文件</a:t>
            </a:r>
            <a:r>
              <a:rPr lang="en-US" altLang="zh-CN" sz="1000" smtClean="0">
                <a:solidFill>
                  <a:schemeClr val="tx2"/>
                </a:solidFill>
              </a:rPr>
              <a:t>_info</a:t>
            </a:r>
            <a:r>
              <a:rPr lang="zh-CN" altLang="en-US" sz="1000" smtClean="0">
                <a:solidFill>
                  <a:schemeClr val="tx2"/>
                </a:solidFill>
              </a:rPr>
              <a:t>。</a:t>
            </a:r>
          </a:p>
          <a:p>
            <a:endParaRPr lang="zh-CN" altLang="en-US" sz="1000" smtClean="0">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宋体" pitchFamily="2" charset="-122"/>
              </a:rPr>
              <a:t>    或在主窗口中</a:t>
            </a:r>
            <a:r>
              <a:rPr lang="zh-CN" altLang="en-US" sz="1000" smtClean="0"/>
              <a:t>执行</a:t>
            </a:r>
            <a:r>
              <a:rPr lang="en-US" altLang="zh-CN" sz="1000" smtClean="0">
                <a:solidFill>
                  <a:srgbClr val="CC0066"/>
                </a:solidFill>
              </a:rPr>
              <a:t>File&gt;New&gt;Source&gt;Verilog</a:t>
            </a:r>
            <a:r>
              <a:rPr lang="zh-CN" altLang="en-US" sz="1000" smtClean="0"/>
              <a:t>菜单命令，新建</a:t>
            </a:r>
            <a:r>
              <a:rPr lang="en-US" altLang="zh-CN" sz="1000" smtClean="0"/>
              <a:t>Verilog</a:t>
            </a:r>
            <a:r>
              <a:rPr lang="zh-CN" altLang="en-US" sz="1000" smtClean="0"/>
              <a:t>测试文件</a:t>
            </a:r>
          </a:p>
          <a:p>
            <a:endParaRPr lang="zh-CN" altLang="en-US" sz="1000" smtClean="0">
              <a:latin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b="1" smtClean="0"/>
              <a:t>    </a:t>
            </a:r>
            <a:r>
              <a:rPr lang="zh-CN" altLang="en-US" sz="1000" smtClean="0">
                <a:latin typeface="宋体" pitchFamily="2" charset="-122"/>
              </a:rPr>
              <a:t>在</a:t>
            </a:r>
            <a:r>
              <a:rPr lang="en-US" altLang="en-US" sz="1000" smtClean="0">
                <a:latin typeface="宋体" pitchFamily="2" charset="-122"/>
                <a:ea typeface="宋体" pitchFamily="2" charset="-122"/>
              </a:rPr>
              <a:t>ModelSim</a:t>
            </a:r>
            <a:r>
              <a:rPr lang="zh-CN" altLang="en-US" sz="1000" smtClean="0">
                <a:latin typeface="宋体" pitchFamily="2" charset="-122"/>
              </a:rPr>
              <a:t>中，仿真时间单位默认为</a:t>
            </a:r>
            <a:r>
              <a:rPr lang="en-US" altLang="zh-CN" sz="1000" smtClean="0">
                <a:latin typeface="宋体" pitchFamily="2" charset="-122"/>
              </a:rPr>
              <a:t>1ns</a:t>
            </a:r>
            <a:r>
              <a:rPr lang="zh-CN" altLang="en-US" sz="1000" smtClean="0">
                <a:latin typeface="宋体" pitchFamily="2" charset="-122"/>
              </a:rPr>
              <a:t>。</a:t>
            </a:r>
          </a:p>
          <a:p>
            <a:r>
              <a:rPr lang="zh-CN" altLang="en-US" sz="1000" b="1" smtClean="0"/>
              <a:t>    </a:t>
            </a:r>
            <a:r>
              <a:rPr lang="zh-CN" altLang="en-US" sz="1000" smtClean="0">
                <a:latin typeface="宋体" pitchFamily="2" charset="-122"/>
              </a:rPr>
              <a:t>若仿真调试环境是</a:t>
            </a:r>
            <a:r>
              <a:rPr lang="en-US" altLang="zh-CN" sz="1000" smtClean="0">
                <a:latin typeface="宋体" pitchFamily="2" charset="-122"/>
              </a:rPr>
              <a:t>Verilog</a:t>
            </a:r>
            <a:r>
              <a:rPr lang="zh-CN" altLang="en-US" sz="1000" smtClean="0">
                <a:latin typeface="宋体" pitchFamily="2" charset="-122"/>
              </a:rPr>
              <a:t>编译程序，可以不必写</a:t>
            </a:r>
            <a:r>
              <a:rPr lang="zh-CN" altLang="en-US" sz="1000" smtClean="0"/>
              <a:t>‘</a:t>
            </a:r>
            <a:r>
              <a:rPr lang="en-US" altLang="zh-CN" sz="1000" smtClean="0">
                <a:latin typeface="宋体" pitchFamily="2" charset="-122"/>
              </a:rPr>
              <a:t>include</a:t>
            </a:r>
            <a:r>
              <a:rPr lang="zh-CN" altLang="en-US" sz="1000" smtClean="0">
                <a:latin typeface="宋体" pitchFamily="2" charset="-122"/>
              </a:rPr>
              <a:t>语句。但若仿真调试环境采用的是 </a:t>
            </a:r>
            <a:r>
              <a:rPr lang="en-US" altLang="zh-CN" sz="1000" smtClean="0">
                <a:latin typeface="宋体" pitchFamily="2" charset="-122"/>
              </a:rPr>
              <a:t>Verilog</a:t>
            </a:r>
            <a:r>
              <a:rPr lang="zh-CN" altLang="en-US" sz="1000" smtClean="0">
                <a:latin typeface="宋体" pitchFamily="2" charset="-122"/>
              </a:rPr>
              <a:t>解释程序而非编译程序，则在上层模块中必须用</a:t>
            </a:r>
            <a:r>
              <a:rPr lang="zh-CN" altLang="en-US" sz="1000" b="1" smtClean="0"/>
              <a:t>‘</a:t>
            </a:r>
            <a:r>
              <a:rPr lang="en-US" altLang="zh-CN" sz="1000" b="1" smtClean="0"/>
              <a:t>include</a:t>
            </a:r>
            <a:r>
              <a:rPr lang="en-US" altLang="zh-CN" sz="1000" smtClean="0"/>
              <a:t> </a:t>
            </a:r>
            <a:r>
              <a:rPr lang="zh-CN" altLang="en-US" sz="1000" smtClean="0"/>
              <a:t>语句包含下层模块的源代码。</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宋体"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pitchFamily="2" charset="-122"/>
              </a:rPr>
              <a:t>参见</a:t>
            </a:r>
            <a:r>
              <a:rPr lang="en-US" altLang="zh-CN" sz="1000" smtClean="0">
                <a:latin typeface="宋体" pitchFamily="2" charset="-122"/>
              </a:rPr>
              <a:t>《</a:t>
            </a:r>
            <a:r>
              <a:rPr lang="zh-CN" altLang="en-US" sz="1000" smtClean="0">
                <a:latin typeface="宋体" pitchFamily="2" charset="-122"/>
              </a:rPr>
              <a:t>从算法设计到硬线逻辑的实现</a:t>
            </a:r>
            <a:r>
              <a:rPr lang="en-US" altLang="zh-CN" sz="1000" smtClean="0"/>
              <a:t>——</a:t>
            </a:r>
            <a:r>
              <a:rPr lang="zh-CN" altLang="en-US" sz="1000" smtClean="0">
                <a:latin typeface="宋体" pitchFamily="2" charset="-122"/>
              </a:rPr>
              <a:t>复杂数字逻辑系统的</a:t>
            </a:r>
            <a:r>
              <a:rPr lang="en-US" altLang="zh-CN" sz="1000" smtClean="0">
                <a:latin typeface="宋体" pitchFamily="2" charset="-122"/>
              </a:rPr>
              <a:t>Verilog HDL</a:t>
            </a:r>
            <a:r>
              <a:rPr lang="zh-CN" altLang="en-US" sz="1000" smtClean="0">
                <a:latin typeface="宋体" pitchFamily="2" charset="-122"/>
              </a:rPr>
              <a:t>设计技术和方法</a:t>
            </a:r>
            <a:r>
              <a:rPr lang="en-US" altLang="zh-CN" sz="1000" smtClean="0">
                <a:latin typeface="宋体" pitchFamily="2" charset="-122"/>
              </a:rPr>
              <a:t>》P58~60</a:t>
            </a:r>
            <a:r>
              <a:rPr lang="zh-CN" altLang="en-US" sz="1000" smtClean="0">
                <a:latin typeface="宋体" pitchFamily="2" charset="-12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itchFamily="2" charset="-122"/>
              </a:rPr>
              <a:t>    参见</a:t>
            </a:r>
            <a:r>
              <a:rPr lang="en-US" altLang="zh-CN" smtClean="0"/>
              <a:t>《</a:t>
            </a:r>
            <a:r>
              <a:rPr lang="zh-CN" altLang="en-US" smtClean="0"/>
              <a:t>数字系统设计与</a:t>
            </a:r>
            <a:r>
              <a:rPr lang="en-US" altLang="zh-CN" smtClean="0"/>
              <a:t>Verilog HDL</a:t>
            </a:r>
            <a:r>
              <a:rPr lang="zh-CN" altLang="en-US" smtClean="0"/>
              <a:t>（第</a:t>
            </a:r>
            <a:r>
              <a:rPr lang="en-US" altLang="zh-CN" smtClean="0"/>
              <a:t>2</a:t>
            </a:r>
            <a:r>
              <a:rPr lang="zh-CN" altLang="en-US" smtClean="0"/>
              <a:t>版）</a:t>
            </a:r>
            <a:r>
              <a:rPr lang="en-US" altLang="zh-CN" smtClean="0"/>
              <a:t>》 “4.6 ModelSim</a:t>
            </a:r>
            <a:r>
              <a:rPr lang="zh-CN" altLang="en-US" smtClean="0"/>
              <a:t>仿真举例”</a:t>
            </a:r>
            <a:r>
              <a:rPr lang="en-US" altLang="zh-CN" smtClean="0"/>
              <a:t>P119-124</a:t>
            </a:r>
            <a:r>
              <a:rPr lang="en-US" altLang="zh-CN" smtClean="0">
                <a:latin typeface="宋体" pitchFamily="2" charset="-122"/>
              </a:rPr>
              <a:t> </a:t>
            </a:r>
            <a:r>
              <a:rPr lang="zh-CN" altLang="en-US" smtClean="0">
                <a:latin typeface="宋体" pitchFamily="2" charset="-122"/>
              </a:rPr>
              <a:t>，</a:t>
            </a:r>
            <a:r>
              <a:rPr lang="en-US" altLang="zh-CN" smtClean="0">
                <a:latin typeface="宋体" pitchFamily="2" charset="-122"/>
              </a:rPr>
              <a:t>《</a:t>
            </a:r>
            <a:r>
              <a:rPr lang="zh-CN" altLang="en-US" smtClean="0">
                <a:latin typeface="宋体" pitchFamily="2" charset="-122"/>
              </a:rPr>
              <a:t>基于</a:t>
            </a:r>
            <a:r>
              <a:rPr lang="en-US" altLang="zh-CN" smtClean="0">
                <a:latin typeface="宋体" pitchFamily="2" charset="-122"/>
              </a:rPr>
              <a:t>FPGA</a:t>
            </a:r>
            <a:r>
              <a:rPr lang="zh-CN" altLang="en-US" smtClean="0">
                <a:latin typeface="宋体" pitchFamily="2" charset="-122"/>
              </a:rPr>
              <a:t>的嵌入式系统设计</a:t>
            </a:r>
            <a:r>
              <a:rPr lang="en-US" altLang="zh-CN" smtClean="0">
                <a:latin typeface="宋体" pitchFamily="2" charset="-122"/>
              </a:rPr>
              <a:t>》P136~142 </a:t>
            </a:r>
          </a:p>
          <a:p>
            <a:pPr eaLnBrk="1" hangingPunct="1"/>
            <a:r>
              <a:rPr lang="en-US" altLang="zh-CN" smtClean="0">
                <a:latin typeface="宋体" pitchFamily="2" charset="-122"/>
              </a:rPr>
              <a:t>    </a:t>
            </a:r>
            <a:r>
              <a:rPr lang="zh-CN" altLang="en-US" smtClean="0"/>
              <a:t>参见</a:t>
            </a:r>
            <a:r>
              <a:rPr lang="zh-CN" altLang="en-US" b="1" smtClean="0"/>
              <a:t>“</a:t>
            </a:r>
            <a:r>
              <a:rPr lang="en-US" altLang="zh-CN" b="1" smtClean="0">
                <a:latin typeface="宋体" pitchFamily="2" charset="-122"/>
                <a:ea typeface="黑体" pitchFamily="49" charset="-122"/>
              </a:rPr>
              <a:t>Verilog</a:t>
            </a:r>
            <a:r>
              <a:rPr lang="zh-CN" altLang="en-US" b="1" smtClean="0">
                <a:latin typeface="宋体" pitchFamily="2" charset="-122"/>
                <a:ea typeface="黑体" pitchFamily="49" charset="-122"/>
              </a:rPr>
              <a:t>实验系统安装与</a:t>
            </a:r>
            <a:r>
              <a:rPr lang="en-US" altLang="zh-CN" b="1" smtClean="0">
                <a:latin typeface="宋体" pitchFamily="2" charset="-122"/>
                <a:ea typeface="黑体" pitchFamily="49" charset="-122"/>
              </a:rPr>
              <a:t>EDA</a:t>
            </a:r>
            <a:r>
              <a:rPr lang="zh-CN" altLang="en-US" b="1" smtClean="0">
                <a:latin typeface="宋体" pitchFamily="2" charset="-122"/>
                <a:ea typeface="黑体" pitchFamily="49" charset="-122"/>
              </a:rPr>
              <a:t>工具的使用</a:t>
            </a:r>
            <a:r>
              <a:rPr lang="en-US" altLang="zh-CN" b="1" smtClean="0">
                <a:latin typeface="宋体" pitchFamily="2" charset="-122"/>
                <a:ea typeface="黑体" pitchFamily="49" charset="-122"/>
              </a:rPr>
              <a:t>.DOC</a:t>
            </a:r>
            <a:r>
              <a:rPr lang="en-US" altLang="zh-CN" smtClean="0">
                <a:ea typeface="黑体" pitchFamily="49" charset="-122"/>
              </a:rPr>
              <a:t>”</a:t>
            </a:r>
            <a:r>
              <a:rPr lang="zh-CN" altLang="en-US" smtClean="0"/>
              <a:t>中“二、设计实例”</a:t>
            </a:r>
            <a:endParaRPr lang="zh-CN" altLang="en-US" smtClean="0">
              <a:latin typeface="宋体" pitchFamily="2" charset="-122"/>
            </a:endParaRPr>
          </a:p>
          <a:p>
            <a:pPr eaLnBrk="1" hangingPunct="1"/>
            <a:r>
              <a:rPr lang="zh-CN" altLang="en-US" sz="1000" b="1" smtClean="0">
                <a:latin typeface="宋体" pitchFamily="2" charset="-122"/>
              </a:rPr>
              <a:t>   备注</a:t>
            </a:r>
            <a:r>
              <a:rPr lang="zh-CN" altLang="en-US" sz="1000" smtClean="0">
                <a:latin typeface="宋体" pitchFamily="2" charset="-122"/>
              </a:rPr>
              <a:t>：</a:t>
            </a:r>
            <a:r>
              <a:rPr lang="zh-CN" altLang="en-US" sz="2200" smtClean="0">
                <a:ea typeface="华文新魏" pitchFamily="2" charset="-122"/>
              </a:rPr>
              <a:t>如果仿真结果与预期要求不符，应修改设计，再重新仿真！</a:t>
            </a:r>
          </a:p>
          <a:p>
            <a:endParaRPr lang="zh-CN" altLang="en-US" sz="1000" smtClean="0">
              <a:latin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dirty="0" smtClean="0"/>
              <a:t>功能仿真参见《数字系统设计与</a:t>
            </a:r>
            <a:r>
              <a:rPr lang="en-US" altLang="zh-CN" dirty="0" smtClean="0"/>
              <a:t>Verilog HDL</a:t>
            </a:r>
            <a:r>
              <a:rPr lang="zh-CN" altLang="zh-CN" dirty="0" smtClean="0"/>
              <a:t>（第</a:t>
            </a:r>
            <a:r>
              <a:rPr lang="en-US" altLang="zh-CN" dirty="0" smtClean="0"/>
              <a:t>4</a:t>
            </a:r>
            <a:r>
              <a:rPr lang="zh-CN" altLang="zh-CN" dirty="0" smtClean="0"/>
              <a:t>版）》 “</a:t>
            </a:r>
            <a:r>
              <a:rPr lang="en-US" altLang="zh-CN" dirty="0" smtClean="0"/>
              <a:t>11.5 </a:t>
            </a:r>
            <a:r>
              <a:rPr lang="en-US" altLang="zh-CN" dirty="0" err="1" smtClean="0"/>
              <a:t>ModelSim</a:t>
            </a:r>
            <a:r>
              <a:rPr lang="zh-CN" altLang="zh-CN" dirty="0" smtClean="0"/>
              <a:t>仿真实例”</a:t>
            </a:r>
            <a:r>
              <a:rPr lang="en-US" altLang="zh-CN" dirty="0" smtClean="0"/>
              <a:t>P309~315</a:t>
            </a:r>
            <a:r>
              <a:rPr lang="zh-CN" altLang="zh-CN" dirty="0" smtClean="0"/>
              <a:t>，《基于</a:t>
            </a:r>
            <a:r>
              <a:rPr lang="en-US" altLang="zh-CN" dirty="0" smtClean="0"/>
              <a:t>FPGA</a:t>
            </a:r>
            <a:r>
              <a:rPr lang="zh-CN" altLang="zh-CN" dirty="0" smtClean="0"/>
              <a:t>的嵌入式系统设计》</a:t>
            </a:r>
            <a:r>
              <a:rPr lang="en-US" altLang="zh-CN" dirty="0" smtClean="0"/>
              <a:t>P128~129</a:t>
            </a:r>
            <a:r>
              <a:rPr lang="zh-CN" altLang="zh-CN" dirty="0" smtClean="0"/>
              <a:t>，</a:t>
            </a:r>
            <a:r>
              <a:rPr lang="en-US" altLang="zh-CN" dirty="0" smtClean="0"/>
              <a:t>P136~141</a:t>
            </a:r>
          </a:p>
          <a:p>
            <a:pPr eaLnBrk="1" hangingPunct="1"/>
            <a:r>
              <a:rPr lang="en-US" altLang="zh-CN" dirty="0" smtClean="0">
                <a:latin typeface="宋体" pitchFamily="2" charset="-122"/>
              </a:rPr>
              <a:t> </a:t>
            </a:r>
            <a:r>
              <a:rPr lang="zh-CN" altLang="en-US" dirty="0" smtClean="0"/>
              <a:t>参见</a:t>
            </a:r>
            <a:r>
              <a:rPr lang="zh-CN" altLang="en-US" b="1" dirty="0" smtClean="0"/>
              <a:t>“</a:t>
            </a:r>
            <a:r>
              <a:rPr lang="en-US" altLang="zh-CN" b="1" dirty="0" smtClean="0">
                <a:latin typeface="宋体" pitchFamily="2" charset="-122"/>
                <a:ea typeface="黑体" pitchFamily="49" charset="-122"/>
              </a:rPr>
              <a:t>Verilog</a:t>
            </a:r>
            <a:r>
              <a:rPr lang="zh-CN" altLang="en-US" b="1" dirty="0" smtClean="0">
                <a:latin typeface="宋体" pitchFamily="2" charset="-122"/>
                <a:ea typeface="黑体" pitchFamily="49" charset="-122"/>
              </a:rPr>
              <a:t>实验系统安装与</a:t>
            </a:r>
            <a:r>
              <a:rPr lang="en-US" altLang="zh-CN" b="1" dirty="0" smtClean="0">
                <a:latin typeface="宋体" pitchFamily="2" charset="-122"/>
                <a:ea typeface="黑体" pitchFamily="49" charset="-122"/>
              </a:rPr>
              <a:t>EDA</a:t>
            </a:r>
            <a:r>
              <a:rPr lang="zh-CN" altLang="en-US" b="1" dirty="0" smtClean="0">
                <a:latin typeface="宋体" pitchFamily="2" charset="-122"/>
                <a:ea typeface="黑体" pitchFamily="49" charset="-122"/>
              </a:rPr>
              <a:t>工具的使用</a:t>
            </a:r>
            <a:r>
              <a:rPr lang="en-US" altLang="zh-CN" b="1" dirty="0" smtClean="0">
                <a:latin typeface="宋体" pitchFamily="2" charset="-122"/>
                <a:ea typeface="黑体" pitchFamily="49" charset="-122"/>
              </a:rPr>
              <a:t>.DOC</a:t>
            </a:r>
            <a:r>
              <a:rPr lang="en-US" altLang="zh-CN" dirty="0" smtClean="0">
                <a:ea typeface="黑体" pitchFamily="49" charset="-122"/>
              </a:rPr>
              <a:t>”</a:t>
            </a:r>
            <a:r>
              <a:rPr lang="zh-CN" altLang="en-US" dirty="0" smtClean="0"/>
              <a:t>中“二、设计实例”</a:t>
            </a:r>
            <a:endParaRPr lang="zh-CN" altLang="en-US" dirty="0" smtClean="0">
              <a:latin typeface="宋体" pitchFamily="2" charset="-122"/>
            </a:endParaRPr>
          </a:p>
          <a:p>
            <a:pPr eaLnBrk="1" hangingPunct="1"/>
            <a:r>
              <a:rPr lang="zh-CN" altLang="en-US" sz="1000" b="1" dirty="0" smtClean="0">
                <a:latin typeface="宋体" pitchFamily="2" charset="-122"/>
              </a:rPr>
              <a:t> 备注</a:t>
            </a:r>
            <a:r>
              <a:rPr lang="zh-CN" altLang="en-US" sz="1000" dirty="0" smtClean="0">
                <a:latin typeface="宋体" pitchFamily="2" charset="-122"/>
              </a:rPr>
              <a:t>：</a:t>
            </a:r>
            <a:r>
              <a:rPr lang="zh-CN" altLang="en-US" sz="2200" dirty="0" smtClean="0">
                <a:ea typeface="华文新魏" pitchFamily="2" charset="-122"/>
              </a:rPr>
              <a:t>如果仿真结果与预期要求不符，应修改设计，再重新仿真！</a:t>
            </a:r>
          </a:p>
          <a:p>
            <a:pPr eaLnBrk="1" hangingPunct="1"/>
            <a:endParaRPr lang="en-US" altLang="zh-CN" sz="1000" dirty="0" smtClean="0">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pitchFamily="2" charset="-122"/>
              </a:rPr>
              <a:t>     </a:t>
            </a:r>
            <a:r>
              <a:rPr lang="zh-CN" altLang="en-US" b="1" smtClean="0">
                <a:latin typeface="宋体" pitchFamily="2" charset="-122"/>
              </a:rPr>
              <a:t>备注</a:t>
            </a:r>
            <a:r>
              <a:rPr lang="zh-CN" altLang="en-US" smtClean="0">
                <a:latin typeface="宋体" pitchFamily="2" charset="-122"/>
                <a:sym typeface="Wingdings" pitchFamily="2" charset="2"/>
              </a:rPr>
              <a:t>：</a:t>
            </a:r>
          </a:p>
          <a:p>
            <a:r>
              <a:rPr lang="zh-CN" altLang="en-US" smtClean="0">
                <a:latin typeface="宋体" pitchFamily="2" charset="-122"/>
                <a:sym typeface="Wingdings" pitchFamily="2" charset="2"/>
              </a:rPr>
              <a:t>    </a:t>
            </a:r>
            <a:r>
              <a:rPr lang="en-US" altLang="zh-CN" smtClean="0">
                <a:latin typeface="宋体" pitchFamily="2" charset="-122"/>
                <a:sym typeface="Wingdings" pitchFamily="2" charset="2"/>
              </a:rPr>
              <a:t>1</a:t>
            </a:r>
            <a:r>
              <a:rPr lang="zh-CN" altLang="en-US" smtClean="0">
                <a:latin typeface="宋体" pitchFamily="2" charset="-122"/>
                <a:sym typeface="Wingdings" pitchFamily="2" charset="2"/>
              </a:rPr>
              <a:t>）</a:t>
            </a:r>
            <a:r>
              <a:rPr lang="zh-CN" altLang="en-US" smtClean="0">
                <a:latin typeface="宋体" pitchFamily="2" charset="-122"/>
              </a:rPr>
              <a:t>编译前一定要保证当前工作目录是欲编译的源文件所在目录（如</a:t>
            </a:r>
            <a:r>
              <a:rPr lang="en-US" altLang="zh-CN" smtClean="0">
                <a:latin typeface="宋体" pitchFamily="2" charset="-122"/>
              </a:rPr>
              <a:t>8bit_counter</a:t>
            </a:r>
            <a:r>
              <a:rPr lang="zh-CN" altLang="en-US" smtClean="0">
                <a:latin typeface="宋体" pitchFamily="2" charset="-122"/>
              </a:rPr>
              <a:t>），否则编译会出错！最好是在</a:t>
            </a:r>
            <a:r>
              <a:rPr lang="en-US" altLang="zh-CN" smtClean="0">
                <a:latin typeface="宋体" pitchFamily="2" charset="-122"/>
              </a:rPr>
              <a:t>Modelsim</a:t>
            </a:r>
            <a:r>
              <a:rPr lang="zh-CN" altLang="en-US" smtClean="0">
                <a:latin typeface="宋体" pitchFamily="2" charset="-122"/>
              </a:rPr>
              <a:t>主窗口中执行</a:t>
            </a:r>
            <a:r>
              <a:rPr lang="en-US" altLang="zh-CN" smtClean="0">
                <a:latin typeface="宋体" pitchFamily="2" charset="-122"/>
              </a:rPr>
              <a:t>File&gt;Change Directory</a:t>
            </a:r>
            <a:r>
              <a:rPr lang="zh-CN" altLang="en-US" smtClean="0">
                <a:latin typeface="宋体" pitchFamily="2" charset="-122"/>
              </a:rPr>
              <a:t>菜单命令，将欲编译的源文件所在目录设置为当前工作目录。 </a:t>
            </a:r>
          </a:p>
          <a:p>
            <a:r>
              <a:rPr lang="zh-CN" altLang="en-US" smtClean="0">
                <a:latin typeface="宋体" pitchFamily="2" charset="-122"/>
              </a:rPr>
              <a:t>     </a:t>
            </a:r>
            <a:r>
              <a:rPr lang="en-US" altLang="zh-CN" smtClean="0"/>
              <a:t>2</a:t>
            </a:r>
            <a:r>
              <a:rPr lang="zh-CN" altLang="en-US" smtClean="0"/>
              <a:t>）必须将</a:t>
            </a:r>
            <a:r>
              <a:rPr lang="zh-CN" altLang="en-US" b="1" smtClean="0"/>
              <a:t>要编译的</a:t>
            </a:r>
            <a:r>
              <a:rPr lang="en-US" altLang="zh-CN" b="1" smtClean="0"/>
              <a:t>Verilog</a:t>
            </a:r>
            <a:r>
              <a:rPr lang="zh-CN" altLang="en-US" b="1" smtClean="0"/>
              <a:t>源文件和测试文件两个都选中，再进行编译。</a:t>
            </a:r>
            <a:r>
              <a:rPr lang="zh-CN" altLang="en-US" smtClean="0"/>
              <a:t>若只编译测试文件，则在加载设计模块时，在</a:t>
            </a:r>
            <a:r>
              <a:rPr lang="en-US" altLang="zh-CN" smtClean="0"/>
              <a:t>ModelSim</a:t>
            </a:r>
            <a:r>
              <a:rPr lang="zh-CN" altLang="en-US" smtClean="0"/>
              <a:t>主界面的</a:t>
            </a:r>
            <a:r>
              <a:rPr lang="en-US" altLang="zh-CN" smtClean="0"/>
              <a:t>Library</a:t>
            </a:r>
            <a:r>
              <a:rPr lang="zh-CN" altLang="en-US" smtClean="0"/>
              <a:t>标签页中，单击</a:t>
            </a:r>
            <a:r>
              <a:rPr lang="en-US" altLang="zh-CN" smtClean="0"/>
              <a:t>work</a:t>
            </a:r>
            <a:r>
              <a:rPr lang="zh-CN" altLang="en-US" smtClean="0"/>
              <a:t>前面的“</a:t>
            </a:r>
            <a:r>
              <a:rPr lang="en-US" altLang="zh-CN" smtClean="0"/>
              <a:t>+”</a:t>
            </a:r>
            <a:r>
              <a:rPr lang="zh-CN" altLang="en-US" smtClean="0"/>
              <a:t>展开该库，只看到编译后的</a:t>
            </a:r>
            <a:r>
              <a:rPr lang="en-US" altLang="zh-CN" smtClean="0"/>
              <a:t>tcounter</a:t>
            </a:r>
            <a:r>
              <a:rPr lang="zh-CN" altLang="en-US" smtClean="0"/>
              <a:t>，而没有设计模块</a:t>
            </a:r>
            <a:r>
              <a:rPr lang="en-US" altLang="zh-CN" smtClean="0"/>
              <a:t>counter</a:t>
            </a:r>
            <a:r>
              <a:rPr lang="zh-CN" altLang="en-US" smtClean="0"/>
              <a:t>，此时双击其中的</a:t>
            </a:r>
            <a:r>
              <a:rPr lang="en-US" altLang="zh-CN" smtClean="0"/>
              <a:t>tcounter</a:t>
            </a:r>
            <a:r>
              <a:rPr lang="zh-CN" altLang="en-US" smtClean="0"/>
              <a:t>加载设计模块，会出错，提示找不到设计单元</a:t>
            </a:r>
            <a:r>
              <a:rPr lang="en-US" altLang="zh-CN" smtClean="0"/>
              <a:t>counter</a:t>
            </a:r>
            <a:r>
              <a:rPr lang="zh-CN" altLang="en-US" smtClean="0"/>
              <a:t>。</a:t>
            </a:r>
          </a:p>
          <a:p>
            <a:r>
              <a:rPr lang="en-US" altLang="zh-CN" smtClean="0"/>
              <a:t>    </a:t>
            </a:r>
            <a:r>
              <a:rPr lang="en-US" altLang="zh-CN" smtClean="0">
                <a:latin typeface="宋体" pitchFamily="2" charset="-122"/>
              </a:rPr>
              <a:t>3</a:t>
            </a:r>
            <a:r>
              <a:rPr lang="zh-CN" altLang="en-US" smtClean="0">
                <a:latin typeface="宋体" pitchFamily="2" charset="-122"/>
              </a:rPr>
              <a:t>）</a:t>
            </a:r>
            <a:r>
              <a:rPr lang="zh-CN" altLang="en-US" b="1" smtClean="0"/>
              <a:t>所有路径名必须是英文</a:t>
            </a:r>
            <a:r>
              <a:rPr lang="en-US" altLang="zh-CN" b="1" smtClean="0"/>
              <a:t>!</a:t>
            </a:r>
            <a:r>
              <a:rPr lang="zh-CN" altLang="en-US" b="1" smtClean="0"/>
              <a:t>否则编译会出错</a:t>
            </a:r>
            <a:r>
              <a:rPr lang="en-US" altLang="zh-CN" b="1" smtClean="0"/>
              <a:t>!</a:t>
            </a:r>
          </a:p>
          <a:p>
            <a:r>
              <a:rPr lang="zh-CN" altLang="en-US" smtClean="0">
                <a:latin typeface="宋体" pitchFamily="2" charset="-122"/>
              </a:rPr>
              <a:t>    </a:t>
            </a:r>
            <a:r>
              <a:rPr lang="en-US" altLang="zh-CN" smtClean="0">
                <a:latin typeface="宋体" pitchFamily="2" charset="-122"/>
              </a:rPr>
              <a:t>4</a:t>
            </a:r>
            <a:r>
              <a:rPr lang="zh-CN" altLang="en-US" smtClean="0">
                <a:latin typeface="宋体" pitchFamily="2" charset="-122"/>
              </a:rPr>
              <a:t>）编译后则系统自动将已编译设计单元（模块）保存在</a:t>
            </a:r>
            <a:r>
              <a:rPr lang="en-US" altLang="zh-CN" smtClean="0">
                <a:latin typeface="宋体" pitchFamily="2" charset="-122"/>
              </a:rPr>
              <a:t>work</a:t>
            </a:r>
            <a:r>
              <a:rPr lang="zh-CN" altLang="en-US" smtClean="0">
                <a:latin typeface="宋体" pitchFamily="2" charset="-122"/>
              </a:rPr>
              <a:t>库中。</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pitchFamily="2" charset="-122"/>
              </a:rPr>
              <a:t>备注： </a:t>
            </a:r>
            <a:r>
              <a:rPr lang="en-US" altLang="zh-CN" sz="1800" smtClean="0">
                <a:solidFill>
                  <a:srgbClr val="FF3399"/>
                </a:solidFill>
                <a:latin typeface="Tahoma" pitchFamily="34" charset="0"/>
              </a:rPr>
              <a:t>sim</a:t>
            </a:r>
            <a:r>
              <a:rPr lang="zh-CN" altLang="en-US" sz="1800" smtClean="0">
                <a:solidFill>
                  <a:srgbClr val="FF3399"/>
                </a:solidFill>
                <a:latin typeface="Tahoma" pitchFamily="34" charset="0"/>
              </a:rPr>
              <a:t>标签页只有在加载设计模块后才会出现！</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a:t>
            </a:r>
            <a:r>
              <a:rPr lang="en-US" altLang="zh-CN" smtClean="0"/>
              <a:t>Modelsim SE PLUS 6.1b</a:t>
            </a:r>
            <a:r>
              <a:rPr lang="zh-CN" altLang="en-US" smtClean="0"/>
              <a:t>中，执行</a:t>
            </a:r>
            <a:r>
              <a:rPr lang="en-US" altLang="zh-CN" b="1" smtClean="0"/>
              <a:t>View&gt;Debug Windows&gt;Wave</a:t>
            </a:r>
            <a:r>
              <a:rPr lang="zh-CN" altLang="en-US" smtClean="0"/>
              <a:t>菜单命令，打开</a:t>
            </a:r>
            <a:r>
              <a:rPr lang="en-US" altLang="zh-CN" b="1" smtClean="0"/>
              <a:t>wave</a:t>
            </a:r>
            <a:r>
              <a:rPr lang="zh-CN" altLang="en-US" smtClean="0"/>
              <a:t>窗口；执行</a:t>
            </a:r>
            <a:r>
              <a:rPr lang="en-US" altLang="zh-CN" b="1" smtClean="0"/>
              <a:t>View&gt;Debug Windows&gt;Objects</a:t>
            </a:r>
            <a:r>
              <a:rPr lang="zh-CN" altLang="en-US" smtClean="0"/>
              <a:t>菜单命令，打开</a:t>
            </a:r>
            <a:r>
              <a:rPr lang="en-US" altLang="zh-CN" b="1" smtClean="0"/>
              <a:t>Objects</a:t>
            </a:r>
            <a:r>
              <a:rPr lang="zh-CN" altLang="en-US" smtClean="0"/>
              <a:t>窗口。</a:t>
            </a:r>
          </a:p>
          <a:p>
            <a:r>
              <a:rPr lang="zh-CN" altLang="en-US" smtClean="0"/>
              <a:t>单击</a:t>
            </a:r>
            <a:r>
              <a:rPr lang="en-US" altLang="zh-CN" smtClean="0"/>
              <a:t>wave</a:t>
            </a:r>
            <a:r>
              <a:rPr lang="zh-CN" altLang="en-US" smtClean="0"/>
              <a:t>窗口或</a:t>
            </a:r>
            <a:r>
              <a:rPr lang="en-US" altLang="zh-CN" smtClean="0"/>
              <a:t>signals</a:t>
            </a:r>
            <a:r>
              <a:rPr lang="zh-CN" altLang="en-US" smtClean="0"/>
              <a:t>窗口右上角的</a:t>
            </a:r>
            <a:r>
              <a:rPr lang="en-US" altLang="zh-CN" b="1" smtClean="0"/>
              <a:t>Dock/Undock pane</a:t>
            </a:r>
            <a:r>
              <a:rPr lang="zh-CN" altLang="en-US" smtClean="0"/>
              <a:t>按钮，可以设置窗口为悬浮状态或固定位置状态。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100" smtClean="0"/>
              <a:t>将其送到</a:t>
            </a:r>
            <a:r>
              <a:rPr lang="en-US" altLang="zh-CN" sz="1100" smtClean="0"/>
              <a:t>wave</a:t>
            </a:r>
            <a:r>
              <a:rPr lang="zh-CN" altLang="en-US" sz="1100" smtClean="0"/>
              <a:t>窗口中显示，以便仿真结束后观察仿真结果</a:t>
            </a:r>
          </a:p>
          <a:p>
            <a:endParaRPr lang="zh-CN" altLang="en-US" sz="1000" smtClean="0">
              <a:latin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20000"/>
              </a:spcBef>
              <a:buClr>
                <a:srgbClr val="3333FF"/>
              </a:buClr>
              <a:buFont typeface="Wingdings" pitchFamily="2" charset="2"/>
              <a:buNone/>
            </a:pPr>
            <a:r>
              <a:rPr lang="zh-CN" altLang="en-US" sz="2400" smtClean="0">
                <a:latin typeface="宋体" pitchFamily="2" charset="-122"/>
              </a:rPr>
              <a:t>同时在</a:t>
            </a:r>
            <a:r>
              <a:rPr lang="en-US" altLang="zh-CN" sz="2400" smtClean="0">
                <a:latin typeface="宋体" pitchFamily="2" charset="-122"/>
              </a:rPr>
              <a:t>Main</a:t>
            </a:r>
            <a:r>
              <a:rPr lang="zh-CN" altLang="en-US" sz="2400" smtClean="0">
                <a:latin typeface="宋体" pitchFamily="2" charset="-122"/>
              </a:rPr>
              <a:t>窗口的命令窗口中会用蓝色字体自动显示执行系统任务后的结果。</a:t>
            </a:r>
            <a:r>
              <a:rPr lang="zh-CN" altLang="en-US" sz="2400" b="1" smtClean="0">
                <a:latin typeface="宋体" pitchFamily="2" charset="-122"/>
              </a:rPr>
              <a:t>  </a:t>
            </a:r>
          </a:p>
          <a:p>
            <a:endParaRPr lang="zh-CN" altLang="en-US" sz="1000" smtClean="0">
              <a:latin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pitchFamily="2" charset="-122"/>
              </a:rPr>
              <a:t>参见</a:t>
            </a:r>
            <a:r>
              <a:rPr lang="en-US" altLang="zh-CN" smtClean="0"/>
              <a:t>《</a:t>
            </a:r>
            <a:r>
              <a:rPr lang="zh-CN" altLang="en-US" smtClean="0"/>
              <a:t>数字系统设计与</a:t>
            </a:r>
            <a:r>
              <a:rPr lang="en-US" altLang="zh-CN" smtClean="0"/>
              <a:t>Verilog HDL</a:t>
            </a:r>
            <a:r>
              <a:rPr lang="zh-CN" altLang="en-US" smtClean="0"/>
              <a:t>（第</a:t>
            </a:r>
            <a:r>
              <a:rPr lang="en-US" altLang="zh-CN" smtClean="0"/>
              <a:t>2</a:t>
            </a:r>
            <a:r>
              <a:rPr lang="zh-CN" altLang="en-US" smtClean="0"/>
              <a:t>版）</a:t>
            </a:r>
            <a:r>
              <a:rPr lang="en-US" altLang="zh-CN" smtClean="0"/>
              <a:t>》 P120</a:t>
            </a:r>
            <a:endParaRPr lang="en-US" altLang="zh-CN" smtClean="0">
              <a:ea typeface="黑体" pitchFamily="49" charset="-122"/>
            </a:endParaRPr>
          </a:p>
          <a:p>
            <a:r>
              <a:rPr lang="en-US" altLang="zh-CN" smtClean="0">
                <a:ea typeface="黑体" pitchFamily="49" charset="-122"/>
              </a:rPr>
              <a:t>      </a:t>
            </a:r>
            <a:r>
              <a:rPr lang="zh-CN" altLang="en-US" smtClean="0">
                <a:ea typeface="黑体" pitchFamily="49" charset="-122"/>
              </a:rPr>
              <a:t>备注</a:t>
            </a:r>
            <a:r>
              <a:rPr lang="zh-CN" altLang="en-US" smtClean="0">
                <a:latin typeface="宋体" pitchFamily="2" charset="-122"/>
              </a:rPr>
              <a:t>：主窗口的</a:t>
            </a:r>
            <a:r>
              <a:rPr lang="zh-CN" altLang="en-US" smtClean="0">
                <a:ea typeface="黑体" pitchFamily="49" charset="-122"/>
              </a:rPr>
              <a:t>工作区</a:t>
            </a:r>
            <a:r>
              <a:rPr lang="zh-CN" altLang="en-US" smtClean="0">
                <a:latin typeface="宋体" pitchFamily="2" charset="-122"/>
              </a:rPr>
              <a:t>可以根据操作显示</a:t>
            </a:r>
            <a:r>
              <a:rPr lang="en-US" altLang="zh-CN" smtClean="0">
                <a:latin typeface="宋体" pitchFamily="2" charset="-122"/>
              </a:rPr>
              <a:t>Project</a:t>
            </a:r>
            <a:r>
              <a:rPr lang="zh-CN" altLang="en-US" smtClean="0">
                <a:latin typeface="宋体" pitchFamily="2" charset="-122"/>
              </a:rPr>
              <a:t>标签、</a:t>
            </a:r>
            <a:r>
              <a:rPr lang="en-US" altLang="zh-CN" smtClean="0">
                <a:latin typeface="宋体" pitchFamily="2" charset="-122"/>
              </a:rPr>
              <a:t>Library</a:t>
            </a:r>
            <a:r>
              <a:rPr lang="zh-CN" altLang="en-US" smtClean="0">
                <a:latin typeface="宋体" pitchFamily="2" charset="-122"/>
              </a:rPr>
              <a:t>标签、</a:t>
            </a:r>
            <a:r>
              <a:rPr lang="en-US" altLang="zh-CN" smtClean="0">
                <a:latin typeface="宋体" pitchFamily="2" charset="-122"/>
              </a:rPr>
              <a:t>Sim</a:t>
            </a:r>
            <a:r>
              <a:rPr lang="zh-CN" altLang="en-US" smtClean="0">
                <a:latin typeface="宋体" pitchFamily="2" charset="-122"/>
              </a:rPr>
              <a:t>标签和</a:t>
            </a:r>
            <a:r>
              <a:rPr lang="en-US" altLang="zh-CN" smtClean="0">
                <a:latin typeface="宋体" pitchFamily="2" charset="-122"/>
              </a:rPr>
              <a:t>File</a:t>
            </a:r>
            <a:r>
              <a:rPr lang="zh-CN" altLang="en-US" smtClean="0">
                <a:latin typeface="宋体" pitchFamily="2" charset="-122"/>
              </a:rPr>
              <a:t>标签；在</a:t>
            </a:r>
            <a:r>
              <a:rPr lang="zh-CN" altLang="en-US" smtClean="0">
                <a:ea typeface="黑体" pitchFamily="49" charset="-122"/>
              </a:rPr>
              <a:t>命令行操作区</a:t>
            </a:r>
            <a:r>
              <a:rPr lang="zh-CN" altLang="en-US" smtClean="0">
                <a:latin typeface="宋体" pitchFamily="2" charset="-122"/>
              </a:rPr>
              <a:t>，可用命令提示符的方式进行编译、仿真设计，同时打开其他窗口。另外还可以在该区显示有关每一步操作的信息。 </a:t>
            </a:r>
          </a:p>
          <a:p>
            <a:endParaRPr lang="zh-CN" altLang="en-US" smtClean="0">
              <a:latin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rgbClr val="3333FF"/>
              </a:buClr>
              <a:buFont typeface="Wingdings" pitchFamily="2" charset="2"/>
              <a:buNone/>
            </a:pPr>
            <a:r>
              <a:rPr lang="zh-CN" altLang="en-US" sz="2400" smtClean="0">
                <a:latin typeface="宋体" pitchFamily="2" charset="-122"/>
              </a:rPr>
              <a:t>     则仿真一共运行了</a:t>
            </a:r>
            <a:r>
              <a:rPr lang="en-US" altLang="zh-CN" sz="2400" smtClean="0">
                <a:latin typeface="宋体" pitchFamily="2" charset="-122"/>
              </a:rPr>
              <a:t>600ns</a:t>
            </a:r>
            <a:r>
              <a:rPr lang="zh-CN" altLang="en-US" sz="2400" smtClean="0">
                <a:latin typeface="宋体" pitchFamily="2" charset="-122"/>
              </a:rPr>
              <a:t>（缺省</a:t>
            </a:r>
            <a:r>
              <a:rPr lang="en-US" altLang="zh-CN" sz="2400" smtClean="0">
                <a:latin typeface="宋体" pitchFamily="2" charset="-122"/>
              </a:rPr>
              <a:t>100ns</a:t>
            </a:r>
            <a:r>
              <a:rPr lang="zh-CN" altLang="en-US" sz="2400" smtClean="0">
                <a:latin typeface="宋体" pitchFamily="2" charset="-122"/>
              </a:rPr>
              <a:t>加上你所要求的</a:t>
            </a:r>
            <a:r>
              <a:rPr lang="en-US" altLang="zh-CN" sz="2400" smtClean="0">
                <a:latin typeface="宋体" pitchFamily="2" charset="-122"/>
              </a:rPr>
              <a:t>500ns</a:t>
            </a:r>
            <a:r>
              <a:rPr lang="zh-CN" altLang="en-US" sz="2400" smtClean="0">
                <a:latin typeface="宋体" pitchFamily="2" charset="-122"/>
              </a:rPr>
              <a:t>）。</a:t>
            </a:r>
            <a:r>
              <a:rPr lang="en-US" altLang="zh-CN" sz="2400" smtClean="0">
                <a:latin typeface="宋体" pitchFamily="2" charset="-122"/>
              </a:rPr>
              <a:t>Main</a:t>
            </a:r>
            <a:r>
              <a:rPr lang="zh-CN" altLang="en-US" sz="2400" smtClean="0">
                <a:latin typeface="宋体" pitchFamily="2" charset="-122"/>
              </a:rPr>
              <a:t>窗口底部的状态条显示了此信息。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rgbClr val="3333FF"/>
              </a:buClr>
              <a:buFont typeface="Wingdings" pitchFamily="2" charset="2"/>
              <a:buNone/>
            </a:pPr>
            <a:r>
              <a:rPr lang="zh-CN" altLang="en-US" sz="2400" smtClean="0">
                <a:latin typeface="宋体" pitchFamily="2" charset="-122"/>
              </a:rPr>
              <a:t>      仿真结束后，可以在</a:t>
            </a:r>
            <a:r>
              <a:rPr lang="en-US" altLang="zh-CN" sz="2400" smtClean="0">
                <a:latin typeface="宋体" pitchFamily="2" charset="-122"/>
              </a:rPr>
              <a:t>wave</a:t>
            </a:r>
            <a:r>
              <a:rPr lang="zh-CN" altLang="en-US" sz="2400" smtClean="0">
                <a:latin typeface="宋体" pitchFamily="2" charset="-122"/>
              </a:rPr>
              <a:t>窗口观察仿真结果。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rgbClr val="3333FF"/>
              </a:buClr>
              <a:buFont typeface="Wingdings" pitchFamily="2" charset="2"/>
              <a:buNone/>
            </a:pPr>
            <a:r>
              <a:rPr lang="zh-CN" altLang="en-US" sz="1300" smtClean="0"/>
              <a:t>    在</a:t>
            </a:r>
            <a:r>
              <a:rPr lang="en-US" altLang="zh-CN" sz="1300" smtClean="0"/>
              <a:t>Modelsim </a:t>
            </a:r>
            <a:r>
              <a:rPr lang="en-US" altLang="zh-CN" sz="1300" smtClean="0">
                <a:solidFill>
                  <a:srgbClr val="CC0066"/>
                </a:solidFill>
              </a:rPr>
              <a:t>SE PLUS 6.1b</a:t>
            </a:r>
            <a:r>
              <a:rPr lang="zh-CN" altLang="en-US" sz="1300" smtClean="0"/>
              <a:t>中，在</a:t>
            </a:r>
            <a:r>
              <a:rPr lang="en-US" altLang="zh-CN" sz="1300" smtClean="0"/>
              <a:t>wave</a:t>
            </a:r>
            <a:r>
              <a:rPr lang="zh-CN" altLang="en-US" sz="1300" smtClean="0"/>
              <a:t>窗口中执行</a:t>
            </a:r>
            <a:r>
              <a:rPr lang="en-US" altLang="zh-CN" sz="1300" smtClean="0">
                <a:solidFill>
                  <a:srgbClr val="CC0066"/>
                </a:solidFill>
              </a:rPr>
              <a:t>File&gt;Save</a:t>
            </a:r>
            <a:r>
              <a:rPr lang="zh-CN" altLang="en-US" sz="1300" smtClean="0"/>
              <a:t>命令，弹出“</a:t>
            </a:r>
            <a:r>
              <a:rPr lang="en-US" altLang="zh-CN" sz="1300" smtClean="0"/>
              <a:t>Save Format”</a:t>
            </a:r>
            <a:r>
              <a:rPr lang="zh-CN" altLang="en-US" sz="1300" smtClean="0"/>
              <a:t>对话框，钩选</a:t>
            </a:r>
            <a:r>
              <a:rPr lang="en-US" altLang="zh-CN" sz="1300" smtClean="0"/>
              <a:t>Waveform formats</a:t>
            </a:r>
            <a:r>
              <a:rPr lang="zh-CN" altLang="en-US" sz="1300" smtClean="0"/>
              <a:t>，则默认保存的是仿真波形的格式，文件名默认为</a:t>
            </a:r>
            <a:r>
              <a:rPr lang="en-US" altLang="zh-CN" sz="1300" smtClean="0">
                <a:solidFill>
                  <a:srgbClr val="CC0066"/>
                </a:solidFill>
              </a:rPr>
              <a:t>wave.do</a:t>
            </a:r>
            <a:r>
              <a:rPr lang="zh-CN" altLang="en-US" sz="1300" smtClean="0">
                <a:solidFill>
                  <a:srgbClr val="CC0066"/>
                </a:solidFill>
              </a:rPr>
              <a:t>。</a:t>
            </a:r>
          </a:p>
          <a:p>
            <a:pPr>
              <a:lnSpc>
                <a:spcPct val="110000"/>
              </a:lnSpc>
              <a:spcBef>
                <a:spcPct val="20000"/>
              </a:spcBef>
              <a:buClr>
                <a:srgbClr val="3333FF"/>
              </a:buClr>
              <a:buFont typeface="Wingdings" pitchFamily="2" charset="2"/>
              <a:buNone/>
            </a:pPr>
            <a:r>
              <a:rPr lang="zh-CN" altLang="en-US" smtClean="0"/>
              <a:t>    在</a:t>
            </a:r>
            <a:r>
              <a:rPr lang="en-US" altLang="zh-CN" b="1" smtClean="0"/>
              <a:t>Modelsim SE PLUS 6.1b</a:t>
            </a:r>
            <a:r>
              <a:rPr lang="zh-CN" altLang="en-US" smtClean="0"/>
              <a:t>中，重新打开</a:t>
            </a:r>
            <a:r>
              <a:rPr lang="en-US" altLang="zh-CN" smtClean="0"/>
              <a:t>wave</a:t>
            </a:r>
            <a:r>
              <a:rPr lang="zh-CN" altLang="en-US" smtClean="0"/>
              <a:t>窗口后，执行</a:t>
            </a:r>
            <a:r>
              <a:rPr lang="en-US" altLang="zh-CN" b="1" smtClean="0"/>
              <a:t>File&gt;Load</a:t>
            </a:r>
            <a:r>
              <a:rPr lang="zh-CN" altLang="en-US" smtClean="0"/>
              <a:t>菜单命令，然后在“</a:t>
            </a:r>
            <a:r>
              <a:rPr lang="en-US" altLang="zh-CN" smtClean="0"/>
              <a:t>Open Format”</a:t>
            </a:r>
            <a:r>
              <a:rPr lang="zh-CN" altLang="en-US" smtClean="0"/>
              <a:t>窗口中选择以前保存的仿真波形</a:t>
            </a:r>
            <a:r>
              <a:rPr lang="en-US" altLang="zh-CN" smtClean="0"/>
              <a:t>wave.do</a:t>
            </a:r>
            <a:r>
              <a:rPr lang="zh-CN" altLang="en-US" smtClean="0"/>
              <a:t>，则在</a:t>
            </a:r>
            <a:r>
              <a:rPr lang="en-US" altLang="zh-CN" smtClean="0"/>
              <a:t>wave</a:t>
            </a:r>
            <a:r>
              <a:rPr lang="zh-CN" altLang="en-US" smtClean="0"/>
              <a:t>窗口中打开了原来的波形，格式也是原来的格式。</a:t>
            </a:r>
            <a:r>
              <a:rPr lang="zh-CN" altLang="en-US" sz="2400" smtClean="0">
                <a:latin typeface="宋体" pitchFamily="2" charset="-122"/>
              </a:rPr>
              <a:t>      </a:t>
            </a:r>
            <a:r>
              <a:rPr lang="zh-CN" altLang="en-US" sz="2400" smtClean="0">
                <a:solidFill>
                  <a:srgbClr val="000000"/>
                </a:solidFill>
                <a:latin typeface="宋体" pitchFamily="2" charset="-12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rgbClr val="3333FF"/>
              </a:buClr>
              <a:buFont typeface="Wingdings" pitchFamily="2" charset="2"/>
              <a:buNone/>
            </a:pPr>
            <a:r>
              <a:rPr lang="zh-CN" altLang="en-US" sz="2400" smtClean="0">
                <a:latin typeface="宋体" pitchFamily="2" charset="-122"/>
              </a:rPr>
              <a:t> </a:t>
            </a:r>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演示</a:t>
            </a:r>
            <a:r>
              <a:rPr lang="zh-CN" altLang="en-US" smtClean="0"/>
              <a:t>：修改</a:t>
            </a:r>
            <a:r>
              <a:rPr lang="en-US" altLang="zh-CN" smtClean="0"/>
              <a:t>counter.v</a:t>
            </a:r>
            <a:r>
              <a:rPr lang="zh-CN" altLang="en-US" smtClean="0"/>
              <a:t>文件：</a:t>
            </a:r>
          </a:p>
          <a:p>
            <a:r>
              <a:rPr lang="en-US" altLang="zh-CN" smtClean="0"/>
              <a:t>    if (rst)    count = 8'h01;//</a:t>
            </a:r>
            <a:r>
              <a:rPr lang="zh-CN" altLang="en-US" smtClean="0"/>
              <a:t>原来为</a:t>
            </a:r>
            <a:r>
              <a:rPr lang="en-US" altLang="zh-CN" smtClean="0"/>
              <a:t>8'h00</a:t>
            </a:r>
            <a:endParaRPr lang="en-US" altLang="zh-CN" b="1" smtClean="0"/>
          </a:p>
          <a:p>
            <a:r>
              <a:rPr lang="zh-CN" altLang="en-US" b="1" smtClean="0"/>
              <a:t>再编译</a:t>
            </a:r>
            <a:r>
              <a:rPr lang="zh-CN" altLang="en-US" smtClean="0"/>
              <a:t>，然后单击</a:t>
            </a:r>
            <a:r>
              <a:rPr lang="en-US" altLang="zh-CN" smtClean="0"/>
              <a:t>Restart</a:t>
            </a:r>
            <a:r>
              <a:rPr lang="zh-CN" altLang="en-US" smtClean="0"/>
              <a:t>按钮，重新运行仿真，观察仿真结果。 </a:t>
            </a:r>
            <a:r>
              <a:rPr lang="zh-CN" altLang="en-US" smtClean="0">
                <a:latin typeface="宋体" pitchFamily="2" charset="-122"/>
              </a:rPr>
              <a:t>    </a:t>
            </a:r>
          </a:p>
          <a:p>
            <a:pPr>
              <a:lnSpc>
                <a:spcPct val="110000"/>
              </a:lnSpc>
              <a:spcBef>
                <a:spcPct val="20000"/>
              </a:spcBef>
              <a:buClr>
                <a:srgbClr val="3333FF"/>
              </a:buClr>
              <a:buFont typeface="Wingdings" pitchFamily="2" charset="2"/>
              <a:buNone/>
            </a:pPr>
            <a:r>
              <a:rPr lang="zh-CN" altLang="en-US" smtClean="0">
                <a:latin typeface="宋体" pitchFamily="2" charset="-122"/>
              </a:rPr>
              <a:t> 备注：单击</a:t>
            </a:r>
            <a:r>
              <a:rPr lang="en-US" altLang="zh-CN" smtClean="0">
                <a:latin typeface="宋体" pitchFamily="2" charset="-122"/>
              </a:rPr>
              <a:t>Restart</a:t>
            </a:r>
            <a:r>
              <a:rPr lang="zh-CN" altLang="en-US" smtClean="0">
                <a:latin typeface="宋体" pitchFamily="2" charset="-122"/>
              </a:rPr>
              <a:t>按钮，则自动重新加载设计模块，并将仿真时间复位到</a:t>
            </a:r>
            <a:r>
              <a:rPr lang="en-US" altLang="zh-CN" smtClean="0">
                <a:latin typeface="宋体" pitchFamily="2" charset="-122"/>
              </a:rPr>
              <a:t>0</a:t>
            </a:r>
            <a:r>
              <a:rPr lang="zh-CN" altLang="en-US" smtClean="0">
                <a:latin typeface="宋体" pitchFamily="2" charset="-122"/>
              </a:rPr>
              <a:t>，但信号仍然存在于</a:t>
            </a:r>
            <a:r>
              <a:rPr lang="en-US" altLang="zh-CN" smtClean="0">
                <a:latin typeface="宋体" pitchFamily="2" charset="-122"/>
              </a:rPr>
              <a:t>wave</a:t>
            </a:r>
            <a:r>
              <a:rPr lang="zh-CN" altLang="en-US" smtClean="0">
                <a:latin typeface="宋体" pitchFamily="2" charset="-122"/>
              </a:rPr>
              <a:t>窗口中，这样就不必进行步骤（</a:t>
            </a:r>
            <a:r>
              <a:rPr lang="en-US" altLang="zh-CN" smtClean="0">
                <a:latin typeface="宋体" pitchFamily="2" charset="-122"/>
              </a:rPr>
              <a:t>3</a:t>
            </a:r>
            <a:r>
              <a:rPr lang="zh-CN" altLang="en-US" smtClean="0">
                <a:latin typeface="宋体" pitchFamily="2" charset="-122"/>
              </a:rPr>
              <a:t>）、（</a:t>
            </a:r>
            <a:r>
              <a:rPr lang="en-US" altLang="zh-CN" smtClean="0">
                <a:latin typeface="宋体" pitchFamily="2" charset="-122"/>
              </a:rPr>
              <a:t>4</a:t>
            </a:r>
            <a:r>
              <a:rPr lang="zh-CN" altLang="en-US" smtClean="0">
                <a:latin typeface="宋体" pitchFamily="2" charset="-122"/>
              </a:rPr>
              <a:t>），来重新加载设计模块，并向</a:t>
            </a:r>
            <a:r>
              <a:rPr lang="en-US" altLang="zh-CN" smtClean="0">
                <a:latin typeface="宋体" pitchFamily="2" charset="-122"/>
              </a:rPr>
              <a:t>wave</a:t>
            </a:r>
            <a:r>
              <a:rPr lang="zh-CN" altLang="en-US" smtClean="0">
                <a:latin typeface="宋体" pitchFamily="2" charset="-122"/>
              </a:rPr>
              <a:t>窗口添加需要仿真的信号。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200" b="1" smtClean="0">
                <a:solidFill>
                  <a:srgbClr val="CC3300"/>
                </a:solidFill>
                <a:ea typeface="黑体" pitchFamily="49" charset="-122"/>
              </a:rPr>
              <a:t>重新运行仿真</a:t>
            </a:r>
            <a:r>
              <a:rPr lang="en-US" altLang="zh-CN" sz="2200" b="1" smtClean="0">
                <a:solidFill>
                  <a:srgbClr val="CC3300"/>
                </a:solidFill>
                <a:ea typeface="黑体" pitchFamily="49" charset="-122"/>
              </a:rPr>
              <a:t>——</a:t>
            </a:r>
            <a:r>
              <a:rPr lang="zh-CN" altLang="en-US" sz="2200" smtClean="0">
                <a:solidFill>
                  <a:srgbClr val="CC3300"/>
                </a:solidFill>
                <a:ea typeface="黑体" pitchFamily="49" charset="-122"/>
              </a:rPr>
              <a:t>主要用于运行仿真后又重新修改了设计的情况。</a:t>
            </a:r>
          </a:p>
          <a:p>
            <a:r>
              <a:rPr lang="zh-CN" altLang="en-US" sz="1000" smtClean="0">
                <a:latin typeface="宋体" pitchFamily="2" charset="-122"/>
              </a:rPr>
              <a:t>在</a:t>
            </a:r>
            <a:r>
              <a:rPr lang="zh-CN" altLang="en-US" sz="1000" smtClean="0"/>
              <a:t>“</a:t>
            </a:r>
            <a:r>
              <a:rPr lang="en-US" altLang="zh-CN" sz="1000" smtClean="0">
                <a:latin typeface="宋体" pitchFamily="2" charset="-122"/>
              </a:rPr>
              <a:t>Restart</a:t>
            </a:r>
            <a:r>
              <a:rPr lang="en-US" altLang="zh-CN" sz="1000" smtClean="0"/>
              <a:t>”</a:t>
            </a:r>
            <a:r>
              <a:rPr lang="zh-CN" altLang="en-US" sz="1000" smtClean="0">
                <a:latin typeface="宋体" pitchFamily="2" charset="-122"/>
              </a:rPr>
              <a:t>对话框中单击</a:t>
            </a:r>
            <a:r>
              <a:rPr lang="en-US" altLang="zh-CN" sz="1000" smtClean="0">
                <a:latin typeface="宋体" pitchFamily="2" charset="-122"/>
              </a:rPr>
              <a:t>Restart</a:t>
            </a:r>
            <a:r>
              <a:rPr lang="zh-CN" altLang="en-US" sz="1000" smtClean="0">
                <a:latin typeface="宋体" pitchFamily="2" charset="-122"/>
              </a:rPr>
              <a:t>按钮，则</a:t>
            </a:r>
            <a:r>
              <a:rPr lang="en-US" altLang="zh-CN" sz="1000" smtClean="0">
                <a:latin typeface="宋体" pitchFamily="2" charset="-122"/>
              </a:rPr>
              <a:t>wave</a:t>
            </a:r>
            <a:r>
              <a:rPr lang="zh-CN" altLang="en-US" sz="1000" smtClean="0">
                <a:latin typeface="宋体" pitchFamily="2" charset="-122"/>
              </a:rPr>
              <a:t>窗口中原来的波形消失，但信号仍然存在。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10000"/>
              </a:spcBef>
            </a:pPr>
            <a:endParaRPr lang="zh-CN" alt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110000"/>
              </a:lnSpc>
            </a:pPr>
            <a:r>
              <a:rPr lang="zh-CN" altLang="en-US" sz="1300" smtClean="0"/>
              <a:t>主窗口包括菜单栏、工具栏、工作区和命令窗口。</a:t>
            </a:r>
          </a:p>
          <a:p>
            <a:pPr lvl="1" eaLnBrk="1" hangingPunct="1">
              <a:lnSpc>
                <a:spcPct val="110000"/>
              </a:lnSpc>
            </a:pPr>
            <a:r>
              <a:rPr lang="zh-CN" altLang="en-US" sz="1300" smtClean="0"/>
              <a:t>选择新建的目录为当前工作目录，如</a:t>
            </a:r>
            <a:r>
              <a:rPr lang="en-US" altLang="zh-CN" sz="1300" smtClean="0"/>
              <a:t>E:…\course\EDA\course_demo\Modelsim_exercise\</a:t>
            </a:r>
            <a:r>
              <a:rPr lang="en-US" altLang="zh-CN" sz="1300" smtClean="0">
                <a:solidFill>
                  <a:srgbClr val="CC0066"/>
                </a:solidFill>
              </a:rPr>
              <a:t>8bit_counter</a:t>
            </a:r>
            <a:r>
              <a:rPr lang="zh-CN" altLang="en-US" sz="1300" smtClean="0"/>
              <a:t>。</a:t>
            </a:r>
            <a:r>
              <a:rPr lang="zh-CN" altLang="en-US" sz="1300" smtClean="0">
                <a:latin typeface="宋体" pitchFamily="2" charset="-122"/>
              </a:rPr>
              <a:t> </a:t>
            </a:r>
            <a:endParaRPr lang="zh-CN" altLang="en-US" sz="1300" smtClean="0"/>
          </a:p>
          <a:p>
            <a:endParaRPr lang="zh-CN" altLang="en-US" smtClean="0">
              <a:latin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ea typeface="黑体" pitchFamily="49" charset="-122"/>
              </a:rPr>
              <a:t>      </a:t>
            </a:r>
            <a:r>
              <a:rPr lang="zh-CN" altLang="en-US" sz="1000" b="1" smtClean="0">
                <a:ea typeface="黑体" pitchFamily="49" charset="-122"/>
              </a:rPr>
              <a:t>备注</a:t>
            </a:r>
            <a:r>
              <a:rPr lang="zh-CN" altLang="en-US" sz="1000" smtClean="0">
                <a:latin typeface="宋体" pitchFamily="2" charset="-122"/>
              </a:rPr>
              <a:t>：若当前工作目录为另一个目录，并在其中进行了编写源程序、编译、功能仿真等工作，现在希望切换到一个新的目录，则首先必须在</a:t>
            </a:r>
            <a:r>
              <a:rPr lang="en-US" altLang="zh-CN" sz="1000" smtClean="0">
                <a:latin typeface="宋体" pitchFamily="2" charset="-122"/>
              </a:rPr>
              <a:t>ModelSim</a:t>
            </a:r>
            <a:r>
              <a:rPr lang="zh-CN" altLang="en-US" sz="1000" smtClean="0">
                <a:latin typeface="宋体" pitchFamily="2" charset="-122"/>
              </a:rPr>
              <a:t>主界面中执行</a:t>
            </a:r>
            <a:r>
              <a:rPr lang="en-US" altLang="zh-CN" sz="1000" smtClean="0">
                <a:latin typeface="宋体" pitchFamily="2" charset="-122"/>
              </a:rPr>
              <a:t>File&gt;Close&gt;Dataset&gt;sim</a:t>
            </a:r>
            <a:r>
              <a:rPr lang="zh-CN" altLang="en-US" sz="1000" smtClean="0">
                <a:latin typeface="宋体" pitchFamily="2" charset="-122"/>
              </a:rPr>
              <a:t>菜单命令，关闭数据集；然后再执行</a:t>
            </a:r>
            <a:r>
              <a:rPr lang="en-US" altLang="zh-CN" sz="1000" smtClean="0">
                <a:latin typeface="宋体" pitchFamily="2" charset="-122"/>
              </a:rPr>
              <a:t>File&gt;Change Directory</a:t>
            </a:r>
            <a:r>
              <a:rPr lang="zh-CN" altLang="en-US" sz="1000" smtClean="0">
                <a:latin typeface="宋体" pitchFamily="2" charset="-122"/>
              </a:rPr>
              <a:t>菜单命令，切换到新目录，否则</a:t>
            </a:r>
            <a:r>
              <a:rPr lang="en-US" altLang="zh-CN" sz="1000" smtClean="0">
                <a:latin typeface="宋体" pitchFamily="2" charset="-122"/>
              </a:rPr>
              <a:t>File&gt;Change Directory</a:t>
            </a:r>
            <a:r>
              <a:rPr lang="zh-CN" altLang="en-US" sz="1000" smtClean="0">
                <a:latin typeface="宋体" pitchFamily="2" charset="-122"/>
              </a:rPr>
              <a:t>菜单命令为灰色，不可选。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 name="Group 2974"/>
          <p:cNvGrpSpPr>
            <a:grpSpLocks/>
          </p:cNvGrpSpPr>
          <p:nvPr/>
        </p:nvGrpSpPr>
        <p:grpSpPr bwMode="auto">
          <a:xfrm>
            <a:off x="0" y="2882900"/>
            <a:ext cx="9144000" cy="1917700"/>
            <a:chOff x="0" y="1816"/>
            <a:chExt cx="5760" cy="1208"/>
          </a:xfrm>
        </p:grpSpPr>
        <p:sp>
          <p:nvSpPr>
            <p:cNvPr id="4" name="Rectangle 2970"/>
            <p:cNvSpPr>
              <a:spLocks noChangeArrowheads="1"/>
            </p:cNvSpPr>
            <p:nvPr userDrawn="1"/>
          </p:nvSpPr>
          <p:spPr bwMode="gray">
            <a:xfrm>
              <a:off x="1624" y="1816"/>
              <a:ext cx="4136" cy="76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5" name="AutoShape 2971"/>
            <p:cNvSpPr>
              <a:spLocks noChangeArrowheads="1"/>
            </p:cNvSpPr>
            <p:nvPr userDrawn="1"/>
          </p:nvSpPr>
          <p:spPr bwMode="gray">
            <a:xfrm>
              <a:off x="0" y="1816"/>
              <a:ext cx="2544" cy="1208"/>
            </a:xfrm>
            <a:prstGeom prst="homePlate">
              <a:avLst>
                <a:gd name="adj" fmla="val 52649"/>
              </a:avLst>
            </a:prstGeom>
            <a:solidFill>
              <a:schemeClr val="bg1"/>
            </a:solidFill>
            <a:ln w="9525">
              <a:noFill/>
              <a:miter lim="800000"/>
              <a:headEnd/>
              <a:tailEnd/>
            </a:ln>
            <a:effectLst/>
          </p:spPr>
          <p:txBody>
            <a:bodyPr anchor="ct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sp>
        <p:nvSpPr>
          <p:cNvPr id="6" name="Rectangle 2929"/>
          <p:cNvSpPr>
            <a:spLocks noChangeArrowheads="1"/>
          </p:cNvSpPr>
          <p:nvPr/>
        </p:nvSpPr>
        <p:spPr bwMode="gray">
          <a:xfrm>
            <a:off x="0" y="0"/>
            <a:ext cx="9144000" cy="1981200"/>
          </a:xfrm>
          <a:prstGeom prst="rect">
            <a:avLst/>
          </a:prstGeom>
          <a:noFill/>
          <a:ln w="9525">
            <a:noFill/>
            <a:miter lim="800000"/>
            <a:headEnd/>
            <a:tailEnd/>
          </a:ln>
          <a:effectLst/>
        </p:spPr>
        <p:txBody>
          <a:bodyPr wrap="none" anchor="ct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nvGrpSpPr>
          <p:cNvPr id="7" name="Group 2936"/>
          <p:cNvGrpSpPr>
            <a:grpSpLocks/>
          </p:cNvGrpSpPr>
          <p:nvPr/>
        </p:nvGrpSpPr>
        <p:grpSpPr bwMode="auto">
          <a:xfrm>
            <a:off x="835025" y="1519238"/>
            <a:ext cx="1338263" cy="1274762"/>
            <a:chOff x="4560" y="1440"/>
            <a:chExt cx="1008" cy="960"/>
          </a:xfrm>
        </p:grpSpPr>
        <p:grpSp>
          <p:nvGrpSpPr>
            <p:cNvPr id="8" name="Group 2922"/>
            <p:cNvGrpSpPr>
              <a:grpSpLocks/>
            </p:cNvGrpSpPr>
            <p:nvPr userDrawn="1"/>
          </p:nvGrpSpPr>
          <p:grpSpPr bwMode="auto">
            <a:xfrm>
              <a:off x="4992" y="1440"/>
              <a:ext cx="576" cy="960"/>
              <a:chOff x="3264" y="2112"/>
              <a:chExt cx="576" cy="960"/>
            </a:xfrm>
          </p:grpSpPr>
          <p:sp>
            <p:nvSpPr>
              <p:cNvPr id="15" name="Oval 291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6" name="Oval 291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7" name="Oval 291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8" name="Oval 292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9" name="Oval 292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grpSp>
          <p:nvGrpSpPr>
            <p:cNvPr id="9" name="Group 2923"/>
            <p:cNvGrpSpPr>
              <a:grpSpLocks/>
            </p:cNvGrpSpPr>
            <p:nvPr userDrawn="1"/>
          </p:nvGrpSpPr>
          <p:grpSpPr bwMode="auto">
            <a:xfrm>
              <a:off x="4560" y="1440"/>
              <a:ext cx="578" cy="960"/>
              <a:chOff x="3264" y="2112"/>
              <a:chExt cx="578" cy="960"/>
            </a:xfrm>
          </p:grpSpPr>
          <p:sp>
            <p:nvSpPr>
              <p:cNvPr id="10" name="Oval 2924"/>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1" name="Oval 2925"/>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 name="Oval 2926"/>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3" name="Oval 2927"/>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4" name="Oval 2928"/>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grpSp>
      <p:grpSp>
        <p:nvGrpSpPr>
          <p:cNvPr id="20" name="Group 2975"/>
          <p:cNvGrpSpPr>
            <a:grpSpLocks/>
          </p:cNvGrpSpPr>
          <p:nvPr/>
        </p:nvGrpSpPr>
        <p:grpSpPr bwMode="auto">
          <a:xfrm>
            <a:off x="1905000" y="2947988"/>
            <a:ext cx="1338263" cy="1274762"/>
            <a:chOff x="4560" y="1440"/>
            <a:chExt cx="1008" cy="960"/>
          </a:xfrm>
        </p:grpSpPr>
        <p:grpSp>
          <p:nvGrpSpPr>
            <p:cNvPr id="21" name="Group 2976"/>
            <p:cNvGrpSpPr>
              <a:grpSpLocks/>
            </p:cNvGrpSpPr>
            <p:nvPr userDrawn="1"/>
          </p:nvGrpSpPr>
          <p:grpSpPr bwMode="auto">
            <a:xfrm>
              <a:off x="4992" y="1440"/>
              <a:ext cx="576" cy="960"/>
              <a:chOff x="3264" y="2112"/>
              <a:chExt cx="576" cy="960"/>
            </a:xfrm>
          </p:grpSpPr>
          <p:sp>
            <p:nvSpPr>
              <p:cNvPr id="28" name="Oval 297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29" name="Oval 297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30" name="Oval 297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31" name="Oval 298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32" name="Oval 298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grpSp>
          <p:nvGrpSpPr>
            <p:cNvPr id="22" name="Group 2982"/>
            <p:cNvGrpSpPr>
              <a:grpSpLocks/>
            </p:cNvGrpSpPr>
            <p:nvPr userDrawn="1"/>
          </p:nvGrpSpPr>
          <p:grpSpPr bwMode="auto">
            <a:xfrm>
              <a:off x="4560" y="1440"/>
              <a:ext cx="578" cy="960"/>
              <a:chOff x="3264" y="2112"/>
              <a:chExt cx="578" cy="960"/>
            </a:xfrm>
          </p:grpSpPr>
          <p:sp>
            <p:nvSpPr>
              <p:cNvPr id="23" name="Oval 2983"/>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24" name="Oval 2984"/>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25" name="Oval 2985"/>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26" name="Oval 2986"/>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27" name="Oval 2987"/>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grpSp>
      <p:pic>
        <p:nvPicPr>
          <p:cNvPr id="33" name="Picture 4" descr="C:\Documents and Settings\Administrator\桌面\BEIHA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214313"/>
            <a:ext cx="2844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48" name="Rectangle 536"/>
          <p:cNvSpPr>
            <a:spLocks noGrp="1" noChangeArrowheads="1"/>
          </p:cNvSpPr>
          <p:nvPr>
            <p:ph type="ctrTitle" sz="quarter"/>
          </p:nvPr>
        </p:nvSpPr>
        <p:spPr bwMode="black">
          <a:xfrm>
            <a:off x="2363818" y="2160588"/>
            <a:ext cx="6780182" cy="722312"/>
          </a:xfrm>
        </p:spPr>
        <p:txBody>
          <a:bodyPr anchor="t"/>
          <a:lstStyle>
            <a:lvl1pPr algn="dist">
              <a:lnSpc>
                <a:spcPct val="90000"/>
              </a:lnSpc>
              <a:defRPr sz="4000">
                <a:solidFill>
                  <a:schemeClr val="hlink"/>
                </a:solidFill>
                <a:latin typeface="Arial" charset="0"/>
                <a:ea typeface="굴림" pitchFamily="50" charset="-127"/>
              </a:defRPr>
            </a:lvl1pPr>
          </a:lstStyle>
          <a:p>
            <a:r>
              <a:rPr lang="zh-CN" altLang="en-US" smtClean="0"/>
              <a:t>单击此处编辑母版标题样式</a:t>
            </a:r>
            <a:endParaRPr lang="en-US" altLang="ko-KR" dirty="0"/>
          </a:p>
        </p:txBody>
      </p:sp>
      <p:sp>
        <p:nvSpPr>
          <p:cNvPr id="34" name="Rectangle 23"/>
          <p:cNvSpPr>
            <a:spLocks noGrp="1" noChangeArrowheads="1"/>
          </p:cNvSpPr>
          <p:nvPr>
            <p:ph type="dt" sz="quarter" idx="10"/>
          </p:nvPr>
        </p:nvSpPr>
        <p:spPr bwMode="auto">
          <a:xfrm>
            <a:off x="381000" y="66294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400">
                <a:solidFill>
                  <a:schemeClr val="tx1"/>
                </a:solidFill>
                <a:effectLst>
                  <a:outerShdw blurRad="38100" dist="38100" dir="2700000" algn="tl">
                    <a:srgbClr val="C0C0C0"/>
                  </a:outerShdw>
                </a:effectLst>
                <a:latin typeface="Times New Roman" pitchFamily="18" charset="0"/>
                <a:ea typeface="Gulim" pitchFamily="34" charset="-127"/>
              </a:defRPr>
            </a:lvl1pPr>
          </a:lstStyle>
          <a:p>
            <a:pPr>
              <a:defRPr/>
            </a:pPr>
            <a:fld id="{7BD6DD8A-4370-4B62-A9AE-A4F8E384509D}" type="datetime1">
              <a:rPr lang="zh-CN" altLang="en-US"/>
              <a:pPr>
                <a:defRPr/>
              </a:pPr>
              <a:t>2012/11/20</a:t>
            </a:fld>
            <a:endParaRPr lang="en-US" altLang="ko-KR"/>
          </a:p>
        </p:txBody>
      </p:sp>
      <p:sp>
        <p:nvSpPr>
          <p:cNvPr id="35" name="Rectangle 24"/>
          <p:cNvSpPr>
            <a:spLocks noGrp="1" noChangeArrowheads="1"/>
          </p:cNvSpPr>
          <p:nvPr>
            <p:ph type="ftr" sz="quarter" idx="11"/>
          </p:nvPr>
        </p:nvSpPr>
        <p:spPr bwMode="auto">
          <a:xfrm>
            <a:off x="3200400" y="66294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SzTx/>
              <a:buFontTx/>
              <a:buNone/>
              <a:defRPr sz="1400">
                <a:solidFill>
                  <a:schemeClr val="tx1"/>
                </a:solidFill>
                <a:effectLst>
                  <a:outerShdw blurRad="38100" dist="38100" dir="2700000" algn="tl">
                    <a:srgbClr val="C0C0C0"/>
                  </a:outerShdw>
                </a:effectLst>
                <a:latin typeface="Times New Roman" pitchFamily="18" charset="0"/>
                <a:ea typeface="Gulim" pitchFamily="34" charset="-127"/>
              </a:defRPr>
            </a:lvl1pPr>
          </a:lstStyle>
          <a:p>
            <a:pPr>
              <a:defRPr/>
            </a:pPr>
            <a:endParaRPr lang="en-US" altLang="ko-KR"/>
          </a:p>
        </p:txBody>
      </p:sp>
    </p:spTree>
    <p:extLst>
      <p:ext uri="{BB962C8B-B14F-4D97-AF65-F5344CB8AC3E}">
        <p14:creationId xmlns:p14="http://schemas.microsoft.com/office/powerpoint/2010/main" val="72501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690091F3-13AD-459B-B68A-0218621CB6AD}" type="slidenum">
              <a:rPr lang="ko-KR" altLang="en-US"/>
              <a:pPr>
                <a:defRPr/>
              </a:pPr>
              <a:t>‹#›</a:t>
            </a:fld>
            <a:endParaRPr lang="en-US" altLang="ko-KR"/>
          </a:p>
        </p:txBody>
      </p:sp>
    </p:spTree>
    <p:extLst>
      <p:ext uri="{BB962C8B-B14F-4D97-AF65-F5344CB8AC3E}">
        <p14:creationId xmlns:p14="http://schemas.microsoft.com/office/powerpoint/2010/main" val="77495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19240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04800"/>
            <a:ext cx="56197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34348A40-D515-4E47-8B04-87ED93FBD4ED}" type="slidenum">
              <a:rPr lang="ko-KR" altLang="en-US"/>
              <a:pPr>
                <a:defRPr/>
              </a:pPr>
              <a:t>‹#›</a:t>
            </a:fld>
            <a:endParaRPr lang="en-US" altLang="ko-KR"/>
          </a:p>
        </p:txBody>
      </p:sp>
    </p:spTree>
    <p:extLst>
      <p:ext uri="{BB962C8B-B14F-4D97-AF65-F5344CB8AC3E}">
        <p14:creationId xmlns:p14="http://schemas.microsoft.com/office/powerpoint/2010/main" val="411321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CC09343A-D992-42F4-81C4-A32EE21C5DEF}" type="slidenum">
              <a:rPr lang="ko-KR" altLang="en-US"/>
              <a:pPr>
                <a:defRPr/>
              </a:pPr>
              <a:t>‹#›</a:t>
            </a:fld>
            <a:endParaRPr lang="en-US" altLang="ko-KR"/>
          </a:p>
        </p:txBody>
      </p:sp>
    </p:spTree>
    <p:extLst>
      <p:ext uri="{BB962C8B-B14F-4D97-AF65-F5344CB8AC3E}">
        <p14:creationId xmlns:p14="http://schemas.microsoft.com/office/powerpoint/2010/main" val="3468880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B22F28D3-F216-4A16-86A2-2584153C977D}" type="slidenum">
              <a:rPr lang="ko-KR" altLang="en-US"/>
              <a:pPr>
                <a:defRPr/>
              </a:pPr>
              <a:t>‹#›</a:t>
            </a:fld>
            <a:endParaRPr lang="en-US" altLang="ko-KR"/>
          </a:p>
        </p:txBody>
      </p:sp>
    </p:spTree>
    <p:extLst>
      <p:ext uri="{BB962C8B-B14F-4D97-AF65-F5344CB8AC3E}">
        <p14:creationId xmlns:p14="http://schemas.microsoft.com/office/powerpoint/2010/main" val="275764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8D631B7B-895A-4690-B739-5AD213DE1B33}" type="slidenum">
              <a:rPr lang="ko-KR" altLang="en-US"/>
              <a:pPr>
                <a:defRPr/>
              </a:pPr>
              <a:t>‹#›</a:t>
            </a:fld>
            <a:endParaRPr lang="en-US" altLang="ko-KR"/>
          </a:p>
        </p:txBody>
      </p:sp>
    </p:spTree>
    <p:extLst>
      <p:ext uri="{BB962C8B-B14F-4D97-AF65-F5344CB8AC3E}">
        <p14:creationId xmlns:p14="http://schemas.microsoft.com/office/powerpoint/2010/main" val="367743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DC4E7673-7E42-4ABF-AABE-1C308932BA1B}" type="slidenum">
              <a:rPr lang="ko-KR" altLang="en-US"/>
              <a:pPr>
                <a:defRPr/>
              </a:pPr>
              <a:t>‹#›</a:t>
            </a:fld>
            <a:endParaRPr lang="en-US" altLang="ko-KR"/>
          </a:p>
        </p:txBody>
      </p:sp>
    </p:spTree>
    <p:extLst>
      <p:ext uri="{BB962C8B-B14F-4D97-AF65-F5344CB8AC3E}">
        <p14:creationId xmlns:p14="http://schemas.microsoft.com/office/powerpoint/2010/main" val="257822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CFD30042-8889-4930-89D9-A0D134ADEBDB}" type="slidenum">
              <a:rPr lang="ko-KR" altLang="en-US"/>
              <a:pPr>
                <a:defRPr/>
              </a:pPr>
              <a:t>‹#›</a:t>
            </a:fld>
            <a:endParaRPr lang="en-US" altLang="ko-KR"/>
          </a:p>
        </p:txBody>
      </p:sp>
    </p:spTree>
    <p:extLst>
      <p:ext uri="{BB962C8B-B14F-4D97-AF65-F5344CB8AC3E}">
        <p14:creationId xmlns:p14="http://schemas.microsoft.com/office/powerpoint/2010/main" val="194163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69F9851F-2B6F-422F-B540-9E69A8AAA0A4}" type="slidenum">
              <a:rPr lang="ko-KR" altLang="en-US"/>
              <a:pPr>
                <a:defRPr/>
              </a:pPr>
              <a:t>‹#›</a:t>
            </a:fld>
            <a:endParaRPr lang="en-US" altLang="ko-KR"/>
          </a:p>
        </p:txBody>
      </p:sp>
    </p:spTree>
    <p:extLst>
      <p:ext uri="{BB962C8B-B14F-4D97-AF65-F5344CB8AC3E}">
        <p14:creationId xmlns:p14="http://schemas.microsoft.com/office/powerpoint/2010/main" val="366001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82900602-A560-44EE-B5FD-B5BD956831A8}" type="slidenum">
              <a:rPr lang="ko-KR" altLang="en-US"/>
              <a:pPr>
                <a:defRPr/>
              </a:pPr>
              <a:t>‹#›</a:t>
            </a:fld>
            <a:endParaRPr lang="en-US" altLang="ko-KR"/>
          </a:p>
        </p:txBody>
      </p:sp>
    </p:spTree>
    <p:extLst>
      <p:ext uri="{BB962C8B-B14F-4D97-AF65-F5344CB8AC3E}">
        <p14:creationId xmlns:p14="http://schemas.microsoft.com/office/powerpoint/2010/main" val="39391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71458D8-0E36-434A-8CDA-7EF149553F3F}" type="slidenum">
              <a:rPr lang="ko-KR" altLang="en-US"/>
              <a:pPr>
                <a:defRPr/>
              </a:pPr>
              <a:t>‹#›</a:t>
            </a:fld>
            <a:endParaRPr lang="en-US" altLang="ko-KR"/>
          </a:p>
        </p:txBody>
      </p:sp>
    </p:spTree>
    <p:extLst>
      <p:ext uri="{BB962C8B-B14F-4D97-AF65-F5344CB8AC3E}">
        <p14:creationId xmlns:p14="http://schemas.microsoft.com/office/powerpoint/2010/main" val="8034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FED0791-7D58-408A-B29D-7A5B676C178A}" type="slidenum">
              <a:rPr lang="ko-KR" altLang="en-US"/>
              <a:pPr>
                <a:defRPr/>
              </a:pPr>
              <a:t>‹#›</a:t>
            </a:fld>
            <a:endParaRPr lang="en-US" altLang="ko-KR"/>
          </a:p>
        </p:txBody>
      </p:sp>
    </p:spTree>
    <p:extLst>
      <p:ext uri="{BB962C8B-B14F-4D97-AF65-F5344CB8AC3E}">
        <p14:creationId xmlns:p14="http://schemas.microsoft.com/office/powerpoint/2010/main" val="423007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320955F-75DE-44F9-8018-12B29EE28BE7}" type="slidenum">
              <a:rPr lang="ko-KR" altLang="en-US"/>
              <a:pPr>
                <a:defRPr/>
              </a:pPr>
              <a:t>‹#›</a:t>
            </a:fld>
            <a:endParaRPr lang="en-US" altLang="ko-KR"/>
          </a:p>
        </p:txBody>
      </p:sp>
    </p:spTree>
    <p:extLst>
      <p:ext uri="{BB962C8B-B14F-4D97-AF65-F5344CB8AC3E}">
        <p14:creationId xmlns:p14="http://schemas.microsoft.com/office/powerpoint/2010/main" val="223885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grpSp>
        <p:nvGrpSpPr>
          <p:cNvPr id="37890" name="Group 453"/>
          <p:cNvGrpSpPr>
            <a:grpSpLocks/>
          </p:cNvGrpSpPr>
          <p:nvPr/>
        </p:nvGrpSpPr>
        <p:grpSpPr bwMode="auto">
          <a:xfrm>
            <a:off x="225425" y="0"/>
            <a:ext cx="8918575" cy="1373188"/>
            <a:chOff x="142" y="0"/>
            <a:chExt cx="5618" cy="865"/>
          </a:xfrm>
        </p:grpSpPr>
        <p:sp>
          <p:nvSpPr>
            <p:cNvPr id="12734" name="Rectangle 446"/>
            <p:cNvSpPr>
              <a:spLocks noChangeArrowheads="1"/>
            </p:cNvSpPr>
            <p:nvPr userDrawn="1"/>
          </p:nvSpPr>
          <p:spPr bwMode="gray">
            <a:xfrm>
              <a:off x="575" y="1"/>
              <a:ext cx="5185" cy="64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39" name="AutoShape 451"/>
            <p:cNvSpPr>
              <a:spLocks noChangeArrowheads="1"/>
            </p:cNvSpPr>
            <p:nvPr userDrawn="1"/>
          </p:nvSpPr>
          <p:spPr bwMode="gray">
            <a:xfrm>
              <a:off x="142" y="0"/>
              <a:ext cx="865" cy="865"/>
            </a:xfrm>
            <a:prstGeom prst="diamond">
              <a:avLst/>
            </a:prstGeom>
            <a:solidFill>
              <a:schemeClr val="bg1"/>
            </a:solidFill>
            <a:ln w="9525">
              <a:noFill/>
              <a:miter lim="800000"/>
              <a:headEnd/>
              <a:tailEnd/>
            </a:ln>
            <a:effectLst/>
          </p:spPr>
          <p:txBody>
            <a:bodyPr wrap="none" anchor="ct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sp>
        <p:nvSpPr>
          <p:cNvPr id="37891" name="Rectangle 22"/>
          <p:cNvSpPr>
            <a:spLocks noGrp="1" noChangeArrowheads="1"/>
          </p:cNvSpPr>
          <p:nvPr>
            <p:ph type="body" idx="1"/>
          </p:nvPr>
        </p:nvSpPr>
        <p:spPr bwMode="auto">
          <a:xfrm>
            <a:off x="914400" y="1317625"/>
            <a:ext cx="76962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black">
          <a:xfrm>
            <a:off x="8101013" y="6453188"/>
            <a:ext cx="8715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600" b="1">
                <a:solidFill>
                  <a:schemeClr val="accent2"/>
                </a:solidFill>
                <a:latin typeface="Verdana" pitchFamily="34" charset="0"/>
                <a:ea typeface="Gulim" pitchFamily="34" charset="-127"/>
              </a:defRPr>
            </a:lvl1pPr>
          </a:lstStyle>
          <a:p>
            <a:pPr>
              <a:defRPr/>
            </a:pPr>
            <a:fld id="{1F47DBFD-F4BE-4626-899D-A24CC811F924}" type="slidenum">
              <a:rPr lang="ko-KR" altLang="en-US"/>
              <a:pPr>
                <a:defRPr/>
              </a:pPr>
              <a:t>‹#›</a:t>
            </a:fld>
            <a:endParaRPr lang="en-US" altLang="ko-KR"/>
          </a:p>
        </p:txBody>
      </p:sp>
      <p:sp>
        <p:nvSpPr>
          <p:cNvPr id="37893" name="Rectangle 21"/>
          <p:cNvSpPr>
            <a:spLocks noGrp="1" noChangeArrowheads="1"/>
          </p:cNvSpPr>
          <p:nvPr>
            <p:ph type="title"/>
          </p:nvPr>
        </p:nvSpPr>
        <p:spPr bwMode="white">
          <a:xfrm>
            <a:off x="1752600" y="304800"/>
            <a:ext cx="685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a:t>
            </a:r>
          </a:p>
        </p:txBody>
      </p:sp>
      <p:sp>
        <p:nvSpPr>
          <p:cNvPr id="12607" name="Rectangle 319"/>
          <p:cNvSpPr>
            <a:spLocks noChangeArrowheads="1"/>
          </p:cNvSpPr>
          <p:nvPr/>
        </p:nvSpPr>
        <p:spPr bwMode="gray">
          <a:xfrm>
            <a:off x="1219200" y="6781800"/>
            <a:ext cx="914400" cy="914400"/>
          </a:xfrm>
          <a:prstGeom prst="rect">
            <a:avLst/>
          </a:prstGeom>
          <a:noFill/>
          <a:ln w="9525">
            <a:noFill/>
            <a:miter lim="800000"/>
            <a:headEnd/>
            <a:tailEnd/>
          </a:ln>
          <a:effectLst/>
        </p:spPr>
        <p:txBody>
          <a:bodyPr wrap="none" anchor="ct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654" name="Oval 366"/>
          <p:cNvSpPr>
            <a:spLocks noChangeArrowheads="1"/>
          </p:cNvSpPr>
          <p:nvPr/>
        </p:nvSpPr>
        <p:spPr bwMode="auto">
          <a:xfrm flipH="1" flipV="1">
            <a:off x="11653838" y="76200"/>
            <a:ext cx="92075" cy="92075"/>
          </a:xfrm>
          <a:prstGeom prst="ellipse">
            <a:avLst/>
          </a:prstGeom>
          <a:solidFill>
            <a:schemeClr val="hlink"/>
          </a:solidFill>
          <a:ln w="9525">
            <a:noFill/>
            <a:round/>
            <a:headEnd/>
            <a:tailEnd/>
          </a:ln>
          <a:effectLst/>
        </p:spPr>
        <p:txBody>
          <a:bodyPr wrap="none" anchor="ct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655" name="Oval 367"/>
          <p:cNvSpPr>
            <a:spLocks noChangeArrowheads="1"/>
          </p:cNvSpPr>
          <p:nvPr/>
        </p:nvSpPr>
        <p:spPr bwMode="auto">
          <a:xfrm flipH="1" flipV="1">
            <a:off x="12011025" y="76200"/>
            <a:ext cx="92075" cy="92075"/>
          </a:xfrm>
          <a:prstGeom prst="ellipse">
            <a:avLst/>
          </a:prstGeom>
          <a:solidFill>
            <a:schemeClr val="hlink"/>
          </a:solidFill>
          <a:ln w="9525">
            <a:noFill/>
            <a:round/>
            <a:headEnd/>
            <a:tailEnd/>
          </a:ln>
          <a:effectLst/>
        </p:spPr>
        <p:txBody>
          <a:bodyPr wrap="none" anchor="ct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nvGrpSpPr>
          <p:cNvPr id="37897" name="Group 442"/>
          <p:cNvGrpSpPr>
            <a:grpSpLocks/>
          </p:cNvGrpSpPr>
          <p:nvPr/>
        </p:nvGrpSpPr>
        <p:grpSpPr bwMode="auto">
          <a:xfrm>
            <a:off x="187325" y="68263"/>
            <a:ext cx="955675" cy="946150"/>
            <a:chOff x="4918" y="215"/>
            <a:chExt cx="602" cy="596"/>
          </a:xfrm>
        </p:grpSpPr>
        <p:grpSp>
          <p:nvGrpSpPr>
            <p:cNvPr id="37904" name="Group 428"/>
            <p:cNvGrpSpPr>
              <a:grpSpLocks/>
            </p:cNvGrpSpPr>
            <p:nvPr userDrawn="1"/>
          </p:nvGrpSpPr>
          <p:grpSpPr bwMode="auto">
            <a:xfrm>
              <a:off x="5195" y="269"/>
              <a:ext cx="325" cy="542"/>
              <a:chOff x="3264" y="2112"/>
              <a:chExt cx="576" cy="960"/>
            </a:xfrm>
          </p:grpSpPr>
          <p:sp>
            <p:nvSpPr>
              <p:cNvPr id="12717" name="Oval 429"/>
              <p:cNvSpPr>
                <a:spLocks noChangeArrowheads="1"/>
              </p:cNvSpPr>
              <p:nvPr userDrawn="1"/>
            </p:nvSpPr>
            <p:spPr bwMode="gray">
              <a:xfrm>
                <a:off x="3264" y="2112"/>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18" name="Oval 430"/>
              <p:cNvSpPr>
                <a:spLocks noChangeArrowheads="1"/>
              </p:cNvSpPr>
              <p:nvPr userDrawn="1"/>
            </p:nvSpPr>
            <p:spPr bwMode="gray">
              <a:xfrm>
                <a:off x="3455" y="2303"/>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19" name="Oval 431"/>
              <p:cNvSpPr>
                <a:spLocks noChangeArrowheads="1"/>
              </p:cNvSpPr>
              <p:nvPr userDrawn="1"/>
            </p:nvSpPr>
            <p:spPr bwMode="gray">
              <a:xfrm>
                <a:off x="3649" y="2496"/>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20" name="Oval 432"/>
              <p:cNvSpPr>
                <a:spLocks noChangeArrowheads="1"/>
              </p:cNvSpPr>
              <p:nvPr userDrawn="1"/>
            </p:nvSpPr>
            <p:spPr bwMode="gray">
              <a:xfrm>
                <a:off x="3455" y="2688"/>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21" name="Oval 433"/>
              <p:cNvSpPr>
                <a:spLocks noChangeArrowheads="1"/>
              </p:cNvSpPr>
              <p:nvPr userDrawn="1"/>
            </p:nvSpPr>
            <p:spPr bwMode="gray">
              <a:xfrm>
                <a:off x="3264" y="2881"/>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grpSp>
          <p:nvGrpSpPr>
            <p:cNvPr id="37905" name="Group 434"/>
            <p:cNvGrpSpPr>
              <a:grpSpLocks/>
            </p:cNvGrpSpPr>
            <p:nvPr userDrawn="1"/>
          </p:nvGrpSpPr>
          <p:grpSpPr bwMode="auto">
            <a:xfrm>
              <a:off x="4918" y="215"/>
              <a:ext cx="325" cy="542"/>
              <a:chOff x="3264" y="2112"/>
              <a:chExt cx="576" cy="960"/>
            </a:xfrm>
          </p:grpSpPr>
          <p:sp>
            <p:nvSpPr>
              <p:cNvPr id="12723" name="Oval 435"/>
              <p:cNvSpPr>
                <a:spLocks noChangeArrowheads="1"/>
              </p:cNvSpPr>
              <p:nvPr userDrawn="1"/>
            </p:nvSpPr>
            <p:spPr bwMode="gray">
              <a:xfrm>
                <a:off x="3264" y="2112"/>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24" name="Oval 436"/>
              <p:cNvSpPr>
                <a:spLocks noChangeArrowheads="1"/>
              </p:cNvSpPr>
              <p:nvPr userDrawn="1"/>
            </p:nvSpPr>
            <p:spPr bwMode="gray">
              <a:xfrm>
                <a:off x="3455" y="2303"/>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25" name="Oval 437"/>
              <p:cNvSpPr>
                <a:spLocks noChangeArrowheads="1"/>
              </p:cNvSpPr>
              <p:nvPr userDrawn="1"/>
            </p:nvSpPr>
            <p:spPr bwMode="gray">
              <a:xfrm>
                <a:off x="3649" y="2496"/>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26" name="Oval 438"/>
              <p:cNvSpPr>
                <a:spLocks noChangeArrowheads="1"/>
              </p:cNvSpPr>
              <p:nvPr userDrawn="1"/>
            </p:nvSpPr>
            <p:spPr bwMode="gray">
              <a:xfrm>
                <a:off x="3455" y="2688"/>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sp>
            <p:nvSpPr>
              <p:cNvPr id="12727" name="Oval 439"/>
              <p:cNvSpPr>
                <a:spLocks noChangeArrowheads="1"/>
              </p:cNvSpPr>
              <p:nvPr userDrawn="1"/>
            </p:nvSpPr>
            <p:spPr bwMode="gray">
              <a:xfrm>
                <a:off x="3264" y="2881"/>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grpSp>
      </p:grpSp>
      <p:sp>
        <p:nvSpPr>
          <p:cNvPr id="12729" name="Line 441"/>
          <p:cNvSpPr>
            <a:spLocks noChangeShapeType="1"/>
          </p:cNvSpPr>
          <p:nvPr/>
        </p:nvSpPr>
        <p:spPr bwMode="gray">
          <a:xfrm flipV="1">
            <a:off x="225425" y="6346825"/>
            <a:ext cx="8766175" cy="0"/>
          </a:xfrm>
          <a:prstGeom prst="line">
            <a:avLst/>
          </a:prstGeom>
          <a:noFill/>
          <a:ln w="76200" cap="rnd">
            <a:solidFill>
              <a:schemeClr val="accent2"/>
            </a:solidFill>
            <a:prstDash val="sysDot"/>
            <a:round/>
            <a:headEnd/>
            <a:tailEnd/>
          </a:ln>
          <a:effectLst/>
        </p:spPr>
        <p:txBody>
          <a:bodyPr>
            <a:spAutoFit/>
          </a:bodyPr>
          <a:lstStyle/>
          <a:p>
            <a:pPr algn="r">
              <a:lnSpc>
                <a:spcPct val="100000"/>
              </a:lnSpc>
              <a:spcBef>
                <a:spcPct val="0"/>
              </a:spcBef>
              <a:buClrTx/>
              <a:buSzTx/>
              <a:buFontTx/>
              <a:buNone/>
              <a:defRPr/>
            </a:pPr>
            <a:endParaRPr lang="zh-CN" altLang="en-US" b="1" u="sng">
              <a:solidFill>
                <a:schemeClr val="accent1"/>
              </a:solidFill>
              <a:latin typeface="Lucida Sans Unicode" pitchFamily="34" charset="0"/>
              <a:ea typeface="굴림" pitchFamily="50" charset="-127"/>
            </a:endParaRPr>
          </a:p>
        </p:txBody>
      </p:sp>
      <p:pic>
        <p:nvPicPr>
          <p:cNvPr id="37899" name="Picture 4" descr="C:\Documents and Settings\Administrator\桌面\BEIHANG.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963" y="6388100"/>
            <a:ext cx="22764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6" name="AutoShape 26">
            <a:hlinkClick r:id="" action="ppaction://hlinkshowjump?jump=nextslide" highlightClick="1"/>
          </p:cNvPr>
          <p:cNvSpPr>
            <a:spLocks noChangeArrowheads="1"/>
          </p:cNvSpPr>
          <p:nvPr/>
        </p:nvSpPr>
        <p:spPr bwMode="auto">
          <a:xfrm rot="5400000">
            <a:off x="7380288" y="6526213"/>
            <a:ext cx="215900" cy="215900"/>
          </a:xfrm>
          <a:prstGeom prst="actionButtonForwardNext">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p>
        </p:txBody>
      </p:sp>
      <p:sp>
        <p:nvSpPr>
          <p:cNvPr id="5147" name="AutoShape 27">
            <a:hlinkClick r:id="" action="ppaction://hlinkshowjump?jump=lastslide" highlightClick="1"/>
          </p:cNvPr>
          <p:cNvSpPr>
            <a:spLocks noChangeArrowheads="1"/>
          </p:cNvSpPr>
          <p:nvPr/>
        </p:nvSpPr>
        <p:spPr bwMode="auto">
          <a:xfrm>
            <a:off x="7632700" y="6526213"/>
            <a:ext cx="215900" cy="215900"/>
          </a:xfrm>
          <a:prstGeom prst="actionButtonEnd">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p>
        </p:txBody>
      </p:sp>
      <p:sp>
        <p:nvSpPr>
          <p:cNvPr id="5148" name="AutoShape 28">
            <a:hlinkClick r:id="" action="ppaction://hlinkshowjump?jump=firstslide" highlightClick="1"/>
          </p:cNvPr>
          <p:cNvSpPr>
            <a:spLocks noChangeArrowheads="1"/>
          </p:cNvSpPr>
          <p:nvPr/>
        </p:nvSpPr>
        <p:spPr bwMode="auto">
          <a:xfrm>
            <a:off x="6877050" y="6526213"/>
            <a:ext cx="215900" cy="215900"/>
          </a:xfrm>
          <a:prstGeom prst="actionButtonBeginning">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p>
        </p:txBody>
      </p:sp>
      <p:sp>
        <p:nvSpPr>
          <p:cNvPr id="5149" name="AutoShape 29">
            <a:hlinkClick r:id="" action="ppaction://hlinkshowjump?jump=previousslide" highlightClick="1"/>
          </p:cNvPr>
          <p:cNvSpPr>
            <a:spLocks noChangeArrowheads="1"/>
          </p:cNvSpPr>
          <p:nvPr/>
        </p:nvSpPr>
        <p:spPr bwMode="auto">
          <a:xfrm rot="5400000">
            <a:off x="7132638" y="6526213"/>
            <a:ext cx="215900" cy="215900"/>
          </a:xfrm>
          <a:prstGeom prst="actionButtonBackPrevious">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09"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Lst>
  <p:transition spd="med">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v"/>
        <a:defRPr sz="2800" b="1">
          <a:solidFill>
            <a:schemeClr val="tx1"/>
          </a:solidFill>
          <a:latin typeface="Arial" charset="0"/>
          <a:ea typeface="宋体" pitchFamily="2" charset="-122"/>
          <a:cs typeface="+mn-cs"/>
        </a:defRPr>
      </a:lvl1pPr>
      <a:lvl2pPr marL="742950" indent="-285750" algn="l" rtl="0" eaLnBrk="0" fontAlgn="base" hangingPunct="0">
        <a:spcBef>
          <a:spcPct val="20000"/>
        </a:spcBef>
        <a:spcAft>
          <a:spcPct val="0"/>
        </a:spcAft>
        <a:buClr>
          <a:srgbClr val="006666"/>
        </a:buClr>
        <a:buSzPct val="110000"/>
        <a:buFont typeface="Wingdings" pitchFamily="2" charset="2"/>
        <a:buChar char="w"/>
        <a:defRPr sz="2400" b="1">
          <a:solidFill>
            <a:schemeClr val="tx1"/>
          </a:solidFill>
          <a:latin typeface="Arial" charset="0"/>
          <a:ea typeface="宋体" pitchFamily="2" charset="-122"/>
        </a:defRPr>
      </a:lvl2pPr>
      <a:lvl3pPr marL="1143000" indent="-228600" algn="l" rtl="0" eaLnBrk="0" fontAlgn="base" hangingPunct="0">
        <a:spcBef>
          <a:spcPct val="20000"/>
        </a:spcBef>
        <a:spcAft>
          <a:spcPct val="0"/>
        </a:spcAft>
        <a:buClr>
          <a:schemeClr val="tx2"/>
        </a:buClr>
        <a:buSzPct val="110000"/>
        <a:buFont typeface="Wingdings" pitchFamily="2" charset="2"/>
        <a:buChar char="§"/>
        <a:defRPr sz="2400" b="1">
          <a:solidFill>
            <a:schemeClr val="tx1"/>
          </a:solidFill>
          <a:latin typeface="Arial" charset="0"/>
          <a:ea typeface="宋体" pitchFamily="2" charset="-122"/>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0.png"/><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png"/><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png"/><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16.png"/><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png"/><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png"/><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73311480-C75A-4071-A65E-80A3184BB90D}" type="slidenum">
              <a:rPr lang="ko-KR" altLang="en-US" sz="1600" smtClean="0">
                <a:solidFill>
                  <a:schemeClr val="accent2"/>
                </a:solidFill>
                <a:latin typeface="Verdana" pitchFamily="34" charset="0"/>
                <a:ea typeface="Gulim" pitchFamily="34" charset="-127"/>
              </a:rPr>
              <a:pPr/>
              <a:t>1</a:t>
            </a:fld>
            <a:endParaRPr lang="en-US" altLang="ko-KR" sz="1600" smtClean="0">
              <a:solidFill>
                <a:schemeClr val="accent2"/>
              </a:solidFill>
              <a:latin typeface="Verdana" pitchFamily="34" charset="0"/>
              <a:ea typeface="Gulim" pitchFamily="34" charset="-127"/>
            </a:endParaRPr>
          </a:p>
        </p:txBody>
      </p:sp>
      <p:sp>
        <p:nvSpPr>
          <p:cNvPr id="1249283" name="Rectangle 3"/>
          <p:cNvSpPr>
            <a:spLocks noGrp="1" noChangeArrowheads="1"/>
          </p:cNvSpPr>
          <p:nvPr>
            <p:ph type="body" idx="1"/>
          </p:nvPr>
        </p:nvSpPr>
        <p:spPr>
          <a:xfrm>
            <a:off x="2416175" y="2997200"/>
            <a:ext cx="4800600" cy="1860550"/>
          </a:xfrm>
        </p:spPr>
        <p:txBody>
          <a:bodyPr/>
          <a:lstStyle/>
          <a:p>
            <a:pPr>
              <a:buFont typeface="Wingdings" pitchFamily="2" charset="2"/>
              <a:buNone/>
            </a:pPr>
            <a:r>
              <a:rPr lang="en-US" altLang="zh-CN" smtClean="0">
                <a:solidFill>
                  <a:srgbClr val="A50021"/>
                </a:solidFill>
                <a:ea typeface="黑体" pitchFamily="49" charset="-122"/>
              </a:rPr>
              <a:t>4.3.1  ModelSim</a:t>
            </a:r>
            <a:r>
              <a:rPr lang="zh-CN" altLang="en-US" smtClean="0">
                <a:solidFill>
                  <a:srgbClr val="A50021"/>
                </a:solidFill>
                <a:ea typeface="黑体" pitchFamily="49" charset="-122"/>
              </a:rPr>
              <a:t>简介</a:t>
            </a:r>
          </a:p>
          <a:p>
            <a:pPr>
              <a:buFont typeface="Wingdings" pitchFamily="2" charset="2"/>
              <a:buNone/>
            </a:pPr>
            <a:r>
              <a:rPr lang="en-US" altLang="zh-CN" smtClean="0">
                <a:solidFill>
                  <a:srgbClr val="A50021"/>
                </a:solidFill>
                <a:ea typeface="黑体" pitchFamily="49" charset="-122"/>
              </a:rPr>
              <a:t>4.3.2  </a:t>
            </a:r>
            <a:r>
              <a:rPr lang="zh-CN" altLang="en-US" smtClean="0">
                <a:solidFill>
                  <a:srgbClr val="A50021"/>
                </a:solidFill>
                <a:ea typeface="黑体" pitchFamily="49" charset="-122"/>
              </a:rPr>
              <a:t>设计输入</a:t>
            </a:r>
          </a:p>
          <a:p>
            <a:pPr>
              <a:buFont typeface="Wingdings" pitchFamily="2" charset="2"/>
              <a:buNone/>
            </a:pPr>
            <a:r>
              <a:rPr lang="en-US" altLang="zh-CN" smtClean="0">
                <a:solidFill>
                  <a:srgbClr val="A50021"/>
                </a:solidFill>
                <a:ea typeface="黑体" pitchFamily="49" charset="-122"/>
              </a:rPr>
              <a:t>4.3.3  ModelSim</a:t>
            </a:r>
            <a:r>
              <a:rPr lang="zh-CN" altLang="en-US" smtClean="0">
                <a:solidFill>
                  <a:srgbClr val="A50021"/>
                </a:solidFill>
                <a:ea typeface="黑体" pitchFamily="49" charset="-122"/>
              </a:rPr>
              <a:t>功能仿真</a:t>
            </a:r>
          </a:p>
        </p:txBody>
      </p:sp>
      <p:sp>
        <p:nvSpPr>
          <p:cNvPr id="1249284" name="Oval 4"/>
          <p:cNvSpPr>
            <a:spLocks noChangeArrowheads="1"/>
          </p:cNvSpPr>
          <p:nvPr/>
        </p:nvSpPr>
        <p:spPr bwMode="auto">
          <a:xfrm>
            <a:off x="2286000" y="1716088"/>
            <a:ext cx="4572000"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eaLnBrk="1" hangingPunct="1">
              <a:lnSpc>
                <a:spcPct val="100000"/>
              </a:lnSpc>
              <a:spcBef>
                <a:spcPct val="0"/>
              </a:spcBef>
              <a:buClrTx/>
              <a:buSzTx/>
              <a:buFontTx/>
              <a:buNone/>
              <a:defRPr/>
            </a:pPr>
            <a:r>
              <a:rPr lang="zh-CN" altLang="en-US" sz="4400" b="1">
                <a:solidFill>
                  <a:srgbClr val="FFCC00"/>
                </a:solidFill>
                <a:effectLst>
                  <a:outerShdw blurRad="38100" dist="38100" dir="2700000" algn="tl">
                    <a:srgbClr val="000000"/>
                  </a:outerShdw>
                </a:effectLst>
                <a:latin typeface="Arial" charset="0"/>
                <a:ea typeface="隶书" pitchFamily="49" charset="-122"/>
              </a:rPr>
              <a:t>内容概要</a:t>
            </a:r>
          </a:p>
        </p:txBody>
      </p:sp>
      <p:sp>
        <p:nvSpPr>
          <p:cNvPr id="122885" name="Rectangle 7"/>
          <p:cNvSpPr>
            <a:spLocks noGrp="1" noChangeArrowheads="1"/>
          </p:cNvSpPr>
          <p:nvPr>
            <p:ph type="title"/>
          </p:nvPr>
        </p:nvSpPr>
        <p:spPr/>
        <p:txBody>
          <a:bodyPr/>
          <a:lstStyle/>
          <a:p>
            <a:r>
              <a:rPr lang="en-US" altLang="zh-CN" sz="3200" smtClean="0">
                <a:latin typeface="Arial" charset="0"/>
                <a:ea typeface="华文楷体" pitchFamily="2" charset="-122"/>
              </a:rPr>
              <a:t>4.3  </a:t>
            </a:r>
            <a:r>
              <a:rPr lang="en-US" altLang="zh-CN" sz="3200" smtClean="0">
                <a:latin typeface="Arial" charset="0"/>
                <a:ea typeface="黑体" pitchFamily="49" charset="-122"/>
              </a:rPr>
              <a:t>ModelSim</a:t>
            </a:r>
            <a:r>
              <a:rPr lang="zh-CN" altLang="en-US" sz="3200" smtClean="0">
                <a:latin typeface="Arial" charset="0"/>
                <a:ea typeface="黑体" pitchFamily="49" charset="-122"/>
              </a:rPr>
              <a:t>的使用</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49284"/>
                                        </p:tgtEl>
                                        <p:attrNameLst>
                                          <p:attrName>style.visibility</p:attrName>
                                        </p:attrNameLst>
                                      </p:cBhvr>
                                      <p:to>
                                        <p:strVal val="visible"/>
                                      </p:to>
                                    </p:set>
                                    <p:animEffect transition="in" filter="dissolve">
                                      <p:cBhvr>
                                        <p:cTn id="7" dur="500"/>
                                        <p:tgtEl>
                                          <p:spTgt spid="1249284"/>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249283"/>
                                        </p:tgtEl>
                                        <p:attrNameLst>
                                          <p:attrName>style.visibility</p:attrName>
                                        </p:attrNameLst>
                                      </p:cBhvr>
                                      <p:to>
                                        <p:strVal val="visible"/>
                                      </p:to>
                                    </p:set>
                                    <p:anim calcmode="lin" valueType="num">
                                      <p:cBhvr additive="base">
                                        <p:cTn id="11" dur="500" fill="hold"/>
                                        <p:tgtEl>
                                          <p:spTgt spid="1249283"/>
                                        </p:tgtEl>
                                        <p:attrNameLst>
                                          <p:attrName>ppt_x</p:attrName>
                                        </p:attrNameLst>
                                      </p:cBhvr>
                                      <p:tavLst>
                                        <p:tav tm="0">
                                          <p:val>
                                            <p:strVal val="#ppt_x"/>
                                          </p:val>
                                        </p:tav>
                                        <p:tav tm="100000">
                                          <p:val>
                                            <p:strVal val="#ppt_x"/>
                                          </p:val>
                                        </p:tav>
                                      </p:tavLst>
                                    </p:anim>
                                    <p:anim calcmode="lin" valueType="num">
                                      <p:cBhvr additive="base">
                                        <p:cTn id="12" dur="500" fill="hold"/>
                                        <p:tgtEl>
                                          <p:spTgt spid="124928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83" grpId="0" autoUpdateAnimBg="0"/>
      <p:bldP spid="1249284"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3EDB3334-1691-4D24-9254-AD9546A66045}" type="slidenum">
              <a:rPr lang="ko-KR" altLang="en-US" sz="1600" smtClean="0">
                <a:solidFill>
                  <a:schemeClr val="accent2"/>
                </a:solidFill>
                <a:latin typeface="Verdana" pitchFamily="34" charset="0"/>
                <a:ea typeface="Gulim" pitchFamily="34" charset="-127"/>
              </a:rPr>
              <a:pPr/>
              <a:t>10</a:t>
            </a:fld>
            <a:endParaRPr lang="en-US" altLang="ko-KR" sz="1600" smtClean="0">
              <a:solidFill>
                <a:schemeClr val="accent2"/>
              </a:solidFill>
              <a:latin typeface="Verdana" pitchFamily="34" charset="0"/>
              <a:ea typeface="Gulim" pitchFamily="34" charset="-127"/>
            </a:endParaRPr>
          </a:p>
        </p:txBody>
      </p:sp>
      <p:sp>
        <p:nvSpPr>
          <p:cNvPr id="1269763" name="Rectangle 3"/>
          <p:cNvSpPr>
            <a:spLocks noGrp="1" noChangeArrowheads="1"/>
          </p:cNvSpPr>
          <p:nvPr>
            <p:ph type="body" idx="1"/>
          </p:nvPr>
        </p:nvSpPr>
        <p:spPr>
          <a:xfrm>
            <a:off x="434975" y="1809750"/>
            <a:ext cx="8424863" cy="1657350"/>
          </a:xfrm>
        </p:spPr>
        <p:txBody>
          <a:bodyPr/>
          <a:lstStyle/>
          <a:p>
            <a:pPr marL="193675" indent="-193675" algn="just" defTabSz="2716213">
              <a:lnSpc>
                <a:spcPct val="110000"/>
              </a:lnSpc>
              <a:buClr>
                <a:srgbClr val="006666"/>
              </a:buClr>
              <a:buSzPct val="110000"/>
              <a:buFont typeface="Wingdings" pitchFamily="2" charset="2"/>
              <a:buChar char="w"/>
            </a:pPr>
            <a:r>
              <a:rPr lang="zh-CN" altLang="en-US" sz="2200" smtClean="0"/>
              <a:t>在编译任何</a:t>
            </a:r>
            <a:r>
              <a:rPr lang="en-US" altLang="zh-CN" sz="2200" smtClean="0"/>
              <a:t>HDL</a:t>
            </a:r>
            <a:r>
              <a:rPr lang="zh-CN" altLang="en-US" sz="2200" smtClean="0"/>
              <a:t>代码之前，要建立一个</a:t>
            </a:r>
            <a:r>
              <a:rPr lang="zh-CN" altLang="en-US" sz="2200" smtClean="0">
                <a:solidFill>
                  <a:srgbClr val="FF0000"/>
                </a:solidFill>
              </a:rPr>
              <a:t>设计库</a:t>
            </a:r>
            <a:r>
              <a:rPr lang="zh-CN" altLang="en-US" sz="2200" smtClean="0"/>
              <a:t>来存放编译结果。</a:t>
            </a:r>
          </a:p>
          <a:p>
            <a:pPr marL="193675" indent="-193675" algn="just" defTabSz="2716213">
              <a:lnSpc>
                <a:spcPct val="110000"/>
              </a:lnSpc>
              <a:buClr>
                <a:srgbClr val="006666"/>
              </a:buClr>
              <a:buSzPct val="110000"/>
              <a:buFont typeface="Wingdings" pitchFamily="2" charset="2"/>
              <a:buChar char="w"/>
            </a:pPr>
            <a:r>
              <a:rPr lang="zh-CN" altLang="en-US" sz="2200" smtClean="0"/>
              <a:t>执行</a:t>
            </a:r>
            <a:r>
              <a:rPr lang="en-US" altLang="zh-CN" sz="2200" smtClean="0">
                <a:solidFill>
                  <a:srgbClr val="CC0066"/>
                </a:solidFill>
              </a:rPr>
              <a:t>File&gt;New&gt;Library</a:t>
            </a:r>
            <a:r>
              <a:rPr lang="zh-CN" altLang="en-US" sz="2200" smtClean="0"/>
              <a:t>菜单命令，在当前工作目录下创建一个新的记录编译过程的设计库，即一个子目录，默认为</a:t>
            </a:r>
            <a:r>
              <a:rPr lang="en-US" altLang="zh-CN" sz="2200" smtClean="0">
                <a:solidFill>
                  <a:srgbClr val="CC0066"/>
                </a:solidFill>
              </a:rPr>
              <a:t>work</a:t>
            </a:r>
            <a:r>
              <a:rPr lang="zh-CN" altLang="en-US" sz="2200" smtClean="0"/>
              <a:t>。</a:t>
            </a:r>
          </a:p>
          <a:p>
            <a:pPr marL="193675" indent="-193675" algn="just" defTabSz="2716213">
              <a:lnSpc>
                <a:spcPct val="110000"/>
              </a:lnSpc>
              <a:buClr>
                <a:srgbClr val="006666"/>
              </a:buClr>
              <a:buSzPct val="110000"/>
              <a:buFont typeface="Wingdings" pitchFamily="2" charset="2"/>
              <a:buChar char="w"/>
            </a:pPr>
            <a:r>
              <a:rPr lang="en-US" altLang="zh-CN" sz="2200" smtClean="0"/>
              <a:t>ModelSim</a:t>
            </a:r>
            <a:r>
              <a:rPr lang="zh-CN" altLang="en-US" sz="2200" smtClean="0"/>
              <a:t>在此目录中保存了名为</a:t>
            </a:r>
            <a:r>
              <a:rPr lang="en-US" altLang="zh-CN" sz="2200" smtClean="0"/>
              <a:t>_info</a:t>
            </a:r>
            <a:r>
              <a:rPr lang="zh-CN" altLang="en-US" sz="2200" smtClean="0"/>
              <a:t>的特殊文件。</a:t>
            </a:r>
          </a:p>
        </p:txBody>
      </p:sp>
      <p:sp>
        <p:nvSpPr>
          <p:cNvPr id="1269764" name="AutoShape 4"/>
          <p:cNvSpPr>
            <a:spLocks noChangeArrowheads="1"/>
          </p:cNvSpPr>
          <p:nvPr/>
        </p:nvSpPr>
        <p:spPr bwMode="auto">
          <a:xfrm>
            <a:off x="515938" y="3308350"/>
            <a:ext cx="8083550" cy="2779713"/>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88938" indent="-388938" eaLnBrk="1" hangingPunct="1">
              <a:spcBef>
                <a:spcPct val="0"/>
              </a:spcBef>
              <a:buClr>
                <a:schemeClr val="hlink"/>
              </a:buClr>
              <a:buSzPct val="90000"/>
              <a:buFont typeface="Wingdings" pitchFamily="2" charset="2"/>
              <a:buChar char="v"/>
            </a:pPr>
            <a:r>
              <a:rPr kumimoji="1" lang="zh-CN" altLang="en-US" sz="2400" b="1">
                <a:solidFill>
                  <a:srgbClr val="CC3300"/>
                </a:solidFill>
                <a:latin typeface="华文新魏" pitchFamily="2" charset="-122"/>
                <a:ea typeface="华文新魏" pitchFamily="2" charset="-122"/>
              </a:rPr>
              <a:t>建议：</a:t>
            </a:r>
            <a:r>
              <a:rPr kumimoji="1" lang="zh-CN" altLang="en-US" sz="2400" b="1">
                <a:solidFill>
                  <a:schemeClr val="tx2"/>
                </a:solidFill>
                <a:latin typeface="华文新魏" pitchFamily="2" charset="-122"/>
                <a:ea typeface="华文新魏" pitchFamily="2" charset="-122"/>
              </a:rPr>
              <a:t>在一个设计目录下创建不同的库来存放用于前仿真和后仿真的编译结果，如建立</a:t>
            </a:r>
            <a:r>
              <a:rPr kumimoji="1" lang="en-US" altLang="zh-CN" sz="2400" b="1">
                <a:solidFill>
                  <a:schemeClr val="tx2"/>
                </a:solidFill>
                <a:latin typeface="华文新魏" pitchFamily="2" charset="-122"/>
                <a:ea typeface="华文新魏" pitchFamily="2" charset="-122"/>
              </a:rPr>
              <a:t>s_work</a:t>
            </a:r>
            <a:r>
              <a:rPr kumimoji="1" lang="zh-CN" altLang="en-US" sz="2400" b="1">
                <a:solidFill>
                  <a:schemeClr val="tx2"/>
                </a:solidFill>
                <a:latin typeface="华文新魏" pitchFamily="2" charset="-122"/>
                <a:ea typeface="华文新魏" pitchFamily="2" charset="-122"/>
              </a:rPr>
              <a:t>来记录布线后仿真所需的编译结果。</a:t>
            </a:r>
          </a:p>
          <a:p>
            <a:pPr marL="388938" indent="-388938" eaLnBrk="1" hangingPunct="1">
              <a:spcBef>
                <a:spcPct val="0"/>
              </a:spcBef>
              <a:buClr>
                <a:schemeClr val="hlink"/>
              </a:buClr>
              <a:buSzPct val="90000"/>
              <a:buFont typeface="Wingdings" pitchFamily="2" charset="2"/>
              <a:buChar char="v"/>
            </a:pPr>
            <a:r>
              <a:rPr kumimoji="1" lang="zh-CN" altLang="en-US" sz="2400" b="1">
                <a:solidFill>
                  <a:schemeClr val="tx2"/>
                </a:solidFill>
                <a:latin typeface="华文新魏" pitchFamily="2" charset="-122"/>
                <a:ea typeface="华文新魏" pitchFamily="2" charset="-122"/>
              </a:rPr>
              <a:t>如果以前已创建好设计库，则以后每次打开源程序和测试文件时，不必再创建新的设计库。</a:t>
            </a:r>
          </a:p>
        </p:txBody>
      </p:sp>
      <p:sp>
        <p:nvSpPr>
          <p:cNvPr id="1269765" name="AutoShape 5"/>
          <p:cNvSpPr>
            <a:spLocks noChangeArrowheads="1"/>
          </p:cNvSpPr>
          <p:nvPr/>
        </p:nvSpPr>
        <p:spPr bwMode="auto">
          <a:xfrm>
            <a:off x="5389563" y="860425"/>
            <a:ext cx="2763837" cy="776288"/>
          </a:xfrm>
          <a:prstGeom prst="wedgeRoundRectCallout">
            <a:avLst>
              <a:gd name="adj1" fmla="val -41153"/>
              <a:gd name="adj2" fmla="val 79037"/>
              <a:gd name="adj3" fmla="val 16667"/>
            </a:avLst>
          </a:prstGeom>
          <a:solidFill>
            <a:srgbClr val="FFFF99"/>
          </a:solidFill>
          <a:ln w="9525">
            <a:solidFill>
              <a:srgbClr val="FF9933"/>
            </a:solidFill>
            <a:miter lim="800000"/>
            <a:headEnd/>
            <a:tailEnd/>
          </a:ln>
          <a:effectLst>
            <a:prstShdw prst="shdw17" dist="17961" dir="2700000">
              <a:srgbClr val="995C1F"/>
            </a:prstShdw>
          </a:effectLst>
        </p:spPr>
        <p:txBody>
          <a:bodyPr anchor="b"/>
          <a:lstStyle/>
          <a:p>
            <a:pPr eaLnBrk="1" hangingPunct="1">
              <a:lnSpc>
                <a:spcPct val="100000"/>
              </a:lnSpc>
              <a:spcBef>
                <a:spcPct val="0"/>
              </a:spcBef>
              <a:buClrTx/>
              <a:buSzTx/>
              <a:buFontTx/>
              <a:buNone/>
            </a:pPr>
            <a:r>
              <a:rPr kumimoji="1" lang="zh-CN" altLang="en-US" b="1">
                <a:solidFill>
                  <a:schemeClr val="tx1"/>
                </a:solidFill>
                <a:latin typeface="楷体_GB2312" pitchFamily="49" charset="-122"/>
                <a:ea typeface="楷体_GB2312" pitchFamily="49" charset="-122"/>
              </a:rPr>
              <a:t>库是用以存放已编译设计单元的目录</a:t>
            </a:r>
          </a:p>
        </p:txBody>
      </p:sp>
      <p:sp>
        <p:nvSpPr>
          <p:cNvPr id="130054" name="Rectangle 8"/>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、创建设计库</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69763"/>
                                        </p:tgtEl>
                                        <p:attrNameLst>
                                          <p:attrName>style.visibility</p:attrName>
                                        </p:attrNameLst>
                                      </p:cBhvr>
                                      <p:to>
                                        <p:strVal val="visible"/>
                                      </p:to>
                                    </p:set>
                                    <p:anim calcmode="lin" valueType="num">
                                      <p:cBhvr additive="base">
                                        <p:cTn id="7" dur="500" fill="hold"/>
                                        <p:tgtEl>
                                          <p:spTgt spid="1269763"/>
                                        </p:tgtEl>
                                        <p:attrNameLst>
                                          <p:attrName>ppt_x</p:attrName>
                                        </p:attrNameLst>
                                      </p:cBhvr>
                                      <p:tavLst>
                                        <p:tav tm="0">
                                          <p:val>
                                            <p:strVal val="0-#ppt_w/2"/>
                                          </p:val>
                                        </p:tav>
                                        <p:tav tm="100000">
                                          <p:val>
                                            <p:strVal val="#ppt_x"/>
                                          </p:val>
                                        </p:tav>
                                      </p:tavLst>
                                    </p:anim>
                                    <p:anim calcmode="lin" valueType="num">
                                      <p:cBhvr additive="base">
                                        <p:cTn id="8" dur="500" fill="hold"/>
                                        <p:tgtEl>
                                          <p:spTgt spid="12697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69765"/>
                                        </p:tgtEl>
                                        <p:attrNameLst>
                                          <p:attrName>style.visibility</p:attrName>
                                        </p:attrNameLst>
                                      </p:cBhvr>
                                      <p:to>
                                        <p:strVal val="visible"/>
                                      </p:to>
                                    </p:set>
                                    <p:animEffect transition="in" filter="dissolve">
                                      <p:cBhvr>
                                        <p:cTn id="13" dur="500"/>
                                        <p:tgtEl>
                                          <p:spTgt spid="12697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269764"/>
                                        </p:tgtEl>
                                        <p:attrNameLst>
                                          <p:attrName>style.visibility</p:attrName>
                                        </p:attrNameLst>
                                      </p:cBhvr>
                                      <p:to>
                                        <p:strVal val="visible"/>
                                      </p:to>
                                    </p:set>
                                    <p:animEffect transition="in" filter="barn(outVertical)">
                                      <p:cBhvr>
                                        <p:cTn id="18" dur="500"/>
                                        <p:tgtEl>
                                          <p:spTgt spid="126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3" grpId="0" autoUpdateAnimBg="0"/>
      <p:bldP spid="1269764" grpId="0" animBg="1" autoUpdateAnimBg="0"/>
      <p:bldP spid="126976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F834CD1E-4478-4D04-B7B9-AD09FD2FD791}" type="slidenum">
              <a:rPr lang="ko-KR" altLang="en-US" sz="1600" smtClean="0">
                <a:solidFill>
                  <a:schemeClr val="accent2"/>
                </a:solidFill>
                <a:latin typeface="Verdana" pitchFamily="34" charset="0"/>
                <a:ea typeface="Gulim" pitchFamily="34" charset="-127"/>
              </a:rPr>
              <a:pPr/>
              <a:t>11</a:t>
            </a:fld>
            <a:endParaRPr lang="en-US" altLang="ko-KR" sz="1600" smtClean="0">
              <a:solidFill>
                <a:schemeClr val="accent2"/>
              </a:solidFill>
              <a:latin typeface="Verdana" pitchFamily="34" charset="0"/>
              <a:ea typeface="Gulim" pitchFamily="34" charset="-127"/>
            </a:endParaRPr>
          </a:p>
        </p:txBody>
      </p:sp>
      <p:graphicFrame>
        <p:nvGraphicFramePr>
          <p:cNvPr id="1271812" name="Object 4"/>
          <p:cNvGraphicFramePr>
            <a:graphicFrameLocks noChangeAspect="1"/>
          </p:cNvGraphicFramePr>
          <p:nvPr/>
        </p:nvGraphicFramePr>
        <p:xfrm>
          <a:off x="762000" y="1160463"/>
          <a:ext cx="4724400" cy="3303587"/>
        </p:xfrm>
        <a:graphic>
          <a:graphicData uri="http://schemas.openxmlformats.org/presentationml/2006/ole">
            <mc:AlternateContent xmlns:mc="http://schemas.openxmlformats.org/markup-compatibility/2006">
              <mc:Choice xmlns:v="urn:schemas-microsoft-com:vml" Requires="v">
                <p:oleObj spid="_x0000_s25614" name="位图图像" r:id="rId4" imgW="4466667" imgH="3123810" progId="Paint.Picture">
                  <p:embed/>
                </p:oleObj>
              </mc:Choice>
              <mc:Fallback>
                <p:oleObj name="位图图像" r:id="rId4" imgW="4466667" imgH="312381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160463"/>
                        <a:ext cx="4724400" cy="330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1813" name="Object 5"/>
          <p:cNvGraphicFramePr>
            <a:graphicFrameLocks noChangeAspect="1"/>
          </p:cNvGraphicFramePr>
          <p:nvPr/>
        </p:nvGraphicFramePr>
        <p:xfrm>
          <a:off x="2882900" y="3165475"/>
          <a:ext cx="3368675" cy="2986088"/>
        </p:xfrm>
        <a:graphic>
          <a:graphicData uri="http://schemas.openxmlformats.org/presentationml/2006/ole">
            <mc:AlternateContent xmlns:mc="http://schemas.openxmlformats.org/markup-compatibility/2006">
              <mc:Choice xmlns:v="urn:schemas-microsoft-com:vml" Requires="v">
                <p:oleObj spid="_x0000_s25615" name="位图图像" r:id="rId6" imgW="2771429" imgH="2457143" progId="Paint.Picture">
                  <p:embed/>
                </p:oleObj>
              </mc:Choice>
              <mc:Fallback>
                <p:oleObj name="位图图像" r:id="rId6" imgW="2771429" imgH="2457143"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3165475"/>
                        <a:ext cx="3368675"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1814" name="Text Box 6"/>
          <p:cNvSpPr txBox="1">
            <a:spLocks noChangeArrowheads="1"/>
          </p:cNvSpPr>
          <p:nvPr/>
        </p:nvSpPr>
        <p:spPr bwMode="auto">
          <a:xfrm>
            <a:off x="6365875" y="3048000"/>
            <a:ext cx="2514600" cy="349250"/>
          </a:xfrm>
          <a:prstGeom prst="rect">
            <a:avLst/>
          </a:prstGeom>
          <a:solidFill>
            <a:srgbClr val="FFFF99"/>
          </a:solidFill>
          <a:ln w="12700">
            <a:solidFill>
              <a:schemeClr val="tx1"/>
            </a:solidFill>
            <a:miter lim="800000"/>
            <a:headEnd/>
            <a:tailEnd/>
          </a:ln>
        </p:spPr>
        <p:txBody>
          <a:bodyPr>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nSpc>
                <a:spcPct val="100000"/>
              </a:lnSpc>
              <a:spcBef>
                <a:spcPct val="0"/>
              </a:spcBef>
              <a:buClrTx/>
              <a:buSzTx/>
              <a:buFontTx/>
              <a:buNone/>
            </a:pPr>
            <a:r>
              <a:rPr lang="zh-CN" altLang="en-US" sz="1600" b="1">
                <a:solidFill>
                  <a:schemeClr val="tx1"/>
                </a:solidFill>
                <a:latin typeface="Arial" charset="0"/>
                <a:ea typeface="楷体_GB2312" pitchFamily="49" charset="-122"/>
              </a:rPr>
              <a:t>选择</a:t>
            </a:r>
            <a:r>
              <a:rPr lang="zh-CN" altLang="en-US" sz="1600" b="1" i="1" u="sng">
                <a:solidFill>
                  <a:srgbClr val="FF0000"/>
                </a:solidFill>
                <a:latin typeface="Arial" charset="0"/>
                <a:ea typeface="楷体_GB2312" pitchFamily="49" charset="-122"/>
              </a:rPr>
              <a:t>此选项</a:t>
            </a:r>
            <a:r>
              <a:rPr lang="zh-CN" altLang="en-US" sz="1600" b="1">
                <a:solidFill>
                  <a:schemeClr val="tx1"/>
                </a:solidFill>
                <a:latin typeface="Arial" charset="0"/>
                <a:ea typeface="楷体_GB2312" pitchFamily="49" charset="-122"/>
              </a:rPr>
              <a:t>并键入库名</a:t>
            </a:r>
          </a:p>
        </p:txBody>
      </p:sp>
      <p:sp>
        <p:nvSpPr>
          <p:cNvPr id="1271815" name="Line 7"/>
          <p:cNvSpPr>
            <a:spLocks noChangeShapeType="1"/>
          </p:cNvSpPr>
          <p:nvPr/>
        </p:nvSpPr>
        <p:spPr bwMode="auto">
          <a:xfrm flipH="1">
            <a:off x="5414963" y="3395663"/>
            <a:ext cx="1270000" cy="357187"/>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71816" name="Line 8"/>
          <p:cNvSpPr>
            <a:spLocks noChangeShapeType="1"/>
          </p:cNvSpPr>
          <p:nvPr/>
        </p:nvSpPr>
        <p:spPr bwMode="auto">
          <a:xfrm flipH="1">
            <a:off x="4360863" y="3394075"/>
            <a:ext cx="2378075" cy="1452563"/>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71817" name="AutoShape 9"/>
          <p:cNvSpPr>
            <a:spLocks noChangeArrowheads="1"/>
          </p:cNvSpPr>
          <p:nvPr/>
        </p:nvSpPr>
        <p:spPr bwMode="auto">
          <a:xfrm>
            <a:off x="2976563" y="2436813"/>
            <a:ext cx="384175" cy="925512"/>
          </a:xfrm>
          <a:prstGeom prst="curvedLeftArrow">
            <a:avLst>
              <a:gd name="adj1" fmla="val 48182"/>
              <a:gd name="adj2" fmla="val 96364"/>
              <a:gd name="adj3" fmla="val 33333"/>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609" name="Rectangle 12"/>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建库</a:t>
            </a:r>
            <a:r>
              <a:rPr lang="zh-CN" altLang="en-US" smtClean="0">
                <a:solidFill>
                  <a:srgbClr val="FFCC00"/>
                </a:solidFill>
                <a:latin typeface="Arial" charset="0"/>
                <a:ea typeface="黑体" pitchFamily="49" charset="-122"/>
              </a:rPr>
              <a:t>的图形界面</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71812"/>
                                        </p:tgtEl>
                                        <p:attrNameLst>
                                          <p:attrName>style.visibility</p:attrName>
                                        </p:attrNameLst>
                                      </p:cBhvr>
                                      <p:to>
                                        <p:strVal val="visible"/>
                                      </p:to>
                                    </p:set>
                                    <p:anim calcmode="lin" valueType="num">
                                      <p:cBhvr additive="base">
                                        <p:cTn id="7" dur="500" fill="hold"/>
                                        <p:tgtEl>
                                          <p:spTgt spid="1271812"/>
                                        </p:tgtEl>
                                        <p:attrNameLst>
                                          <p:attrName>ppt_x</p:attrName>
                                        </p:attrNameLst>
                                      </p:cBhvr>
                                      <p:tavLst>
                                        <p:tav tm="0">
                                          <p:val>
                                            <p:strVal val="#ppt_x"/>
                                          </p:val>
                                        </p:tav>
                                        <p:tav tm="100000">
                                          <p:val>
                                            <p:strVal val="#ppt_x"/>
                                          </p:val>
                                        </p:tav>
                                      </p:tavLst>
                                    </p:anim>
                                    <p:anim calcmode="lin" valueType="num">
                                      <p:cBhvr additive="base">
                                        <p:cTn id="8" dur="500" fill="hold"/>
                                        <p:tgtEl>
                                          <p:spTgt spid="1271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271817"/>
                                        </p:tgtEl>
                                        <p:attrNameLst>
                                          <p:attrName>style.visibility</p:attrName>
                                        </p:attrNameLst>
                                      </p:cBhvr>
                                      <p:to>
                                        <p:strVal val="visible"/>
                                      </p:to>
                                    </p:set>
                                    <p:anim calcmode="lin" valueType="num">
                                      <p:cBhvr>
                                        <p:cTn id="13" dur="500" fill="hold"/>
                                        <p:tgtEl>
                                          <p:spTgt spid="1271817"/>
                                        </p:tgtEl>
                                        <p:attrNameLst>
                                          <p:attrName>ppt_x</p:attrName>
                                        </p:attrNameLst>
                                      </p:cBhvr>
                                      <p:tavLst>
                                        <p:tav tm="0">
                                          <p:val>
                                            <p:strVal val="#ppt_x"/>
                                          </p:val>
                                        </p:tav>
                                        <p:tav tm="100000">
                                          <p:val>
                                            <p:strVal val="#ppt_x"/>
                                          </p:val>
                                        </p:tav>
                                      </p:tavLst>
                                    </p:anim>
                                    <p:anim calcmode="lin" valueType="num">
                                      <p:cBhvr>
                                        <p:cTn id="14" dur="500" fill="hold"/>
                                        <p:tgtEl>
                                          <p:spTgt spid="1271817"/>
                                        </p:tgtEl>
                                        <p:attrNameLst>
                                          <p:attrName>ppt_y</p:attrName>
                                        </p:attrNameLst>
                                      </p:cBhvr>
                                      <p:tavLst>
                                        <p:tav tm="0">
                                          <p:val>
                                            <p:strVal val="#ppt_y-#ppt_h/2"/>
                                          </p:val>
                                        </p:tav>
                                        <p:tav tm="100000">
                                          <p:val>
                                            <p:strVal val="#ppt_y"/>
                                          </p:val>
                                        </p:tav>
                                      </p:tavLst>
                                    </p:anim>
                                    <p:anim calcmode="lin" valueType="num">
                                      <p:cBhvr>
                                        <p:cTn id="15" dur="500" fill="hold"/>
                                        <p:tgtEl>
                                          <p:spTgt spid="1271817"/>
                                        </p:tgtEl>
                                        <p:attrNameLst>
                                          <p:attrName>ppt_w</p:attrName>
                                        </p:attrNameLst>
                                      </p:cBhvr>
                                      <p:tavLst>
                                        <p:tav tm="0">
                                          <p:val>
                                            <p:strVal val="#ppt_w"/>
                                          </p:val>
                                        </p:tav>
                                        <p:tav tm="100000">
                                          <p:val>
                                            <p:strVal val="#ppt_w"/>
                                          </p:val>
                                        </p:tav>
                                      </p:tavLst>
                                    </p:anim>
                                    <p:anim calcmode="lin" valueType="num">
                                      <p:cBhvr>
                                        <p:cTn id="16" dur="500" fill="hold"/>
                                        <p:tgtEl>
                                          <p:spTgt spid="1271817"/>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 presetClass="entr" presetSubtype="4" fill="hold" nodeType="afterEffect">
                                  <p:stCondLst>
                                    <p:cond delay="0"/>
                                  </p:stCondLst>
                                  <p:childTnLst>
                                    <p:set>
                                      <p:cBhvr>
                                        <p:cTn id="19" dur="1" fill="hold">
                                          <p:stCondLst>
                                            <p:cond delay="0"/>
                                          </p:stCondLst>
                                        </p:cTn>
                                        <p:tgtEl>
                                          <p:spTgt spid="1271813"/>
                                        </p:tgtEl>
                                        <p:attrNameLst>
                                          <p:attrName>style.visibility</p:attrName>
                                        </p:attrNameLst>
                                      </p:cBhvr>
                                      <p:to>
                                        <p:strVal val="visible"/>
                                      </p:to>
                                    </p:set>
                                    <p:anim calcmode="lin" valueType="num">
                                      <p:cBhvr additive="base">
                                        <p:cTn id="20" dur="500" fill="hold"/>
                                        <p:tgtEl>
                                          <p:spTgt spid="1271813"/>
                                        </p:tgtEl>
                                        <p:attrNameLst>
                                          <p:attrName>ppt_x</p:attrName>
                                        </p:attrNameLst>
                                      </p:cBhvr>
                                      <p:tavLst>
                                        <p:tav tm="0">
                                          <p:val>
                                            <p:strVal val="#ppt_x"/>
                                          </p:val>
                                        </p:tav>
                                        <p:tav tm="100000">
                                          <p:val>
                                            <p:strVal val="#ppt_x"/>
                                          </p:val>
                                        </p:tav>
                                      </p:tavLst>
                                    </p:anim>
                                    <p:anim calcmode="lin" valueType="num">
                                      <p:cBhvr additive="base">
                                        <p:cTn id="21" dur="500" fill="hold"/>
                                        <p:tgtEl>
                                          <p:spTgt spid="1271813"/>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271814"/>
                                        </p:tgtEl>
                                        <p:attrNameLst>
                                          <p:attrName>style.visibility</p:attrName>
                                        </p:attrNameLst>
                                      </p:cBhvr>
                                      <p:to>
                                        <p:strVal val="visible"/>
                                      </p:to>
                                    </p:set>
                                    <p:anim calcmode="lin" valueType="num">
                                      <p:cBhvr additive="base">
                                        <p:cTn id="26" dur="500" fill="hold"/>
                                        <p:tgtEl>
                                          <p:spTgt spid="1271814"/>
                                        </p:tgtEl>
                                        <p:attrNameLst>
                                          <p:attrName>ppt_x</p:attrName>
                                        </p:attrNameLst>
                                      </p:cBhvr>
                                      <p:tavLst>
                                        <p:tav tm="0">
                                          <p:val>
                                            <p:strVal val="1+#ppt_w/2"/>
                                          </p:val>
                                        </p:tav>
                                        <p:tav tm="100000">
                                          <p:val>
                                            <p:strVal val="#ppt_x"/>
                                          </p:val>
                                        </p:tav>
                                      </p:tavLst>
                                    </p:anim>
                                    <p:anim calcmode="lin" valueType="num">
                                      <p:cBhvr additive="base">
                                        <p:cTn id="27" dur="500" fill="hold"/>
                                        <p:tgtEl>
                                          <p:spTgt spid="1271814"/>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1271815"/>
                                        </p:tgtEl>
                                        <p:attrNameLst>
                                          <p:attrName>style.visibility</p:attrName>
                                        </p:attrNameLst>
                                      </p:cBhvr>
                                      <p:to>
                                        <p:strVal val="visible"/>
                                      </p:to>
                                    </p:set>
                                    <p:anim calcmode="lin" valueType="num">
                                      <p:cBhvr>
                                        <p:cTn id="31" dur="500" fill="hold"/>
                                        <p:tgtEl>
                                          <p:spTgt spid="1271815"/>
                                        </p:tgtEl>
                                        <p:attrNameLst>
                                          <p:attrName>ppt_x</p:attrName>
                                        </p:attrNameLst>
                                      </p:cBhvr>
                                      <p:tavLst>
                                        <p:tav tm="0">
                                          <p:val>
                                            <p:strVal val="#ppt_x"/>
                                          </p:val>
                                        </p:tav>
                                        <p:tav tm="100000">
                                          <p:val>
                                            <p:strVal val="#ppt_x"/>
                                          </p:val>
                                        </p:tav>
                                      </p:tavLst>
                                    </p:anim>
                                    <p:anim calcmode="lin" valueType="num">
                                      <p:cBhvr>
                                        <p:cTn id="32" dur="500" fill="hold"/>
                                        <p:tgtEl>
                                          <p:spTgt spid="1271815"/>
                                        </p:tgtEl>
                                        <p:attrNameLst>
                                          <p:attrName>ppt_y</p:attrName>
                                        </p:attrNameLst>
                                      </p:cBhvr>
                                      <p:tavLst>
                                        <p:tav tm="0">
                                          <p:val>
                                            <p:strVal val="#ppt_y-#ppt_h/2"/>
                                          </p:val>
                                        </p:tav>
                                        <p:tav tm="100000">
                                          <p:val>
                                            <p:strVal val="#ppt_y"/>
                                          </p:val>
                                        </p:tav>
                                      </p:tavLst>
                                    </p:anim>
                                    <p:anim calcmode="lin" valueType="num">
                                      <p:cBhvr>
                                        <p:cTn id="33" dur="500" fill="hold"/>
                                        <p:tgtEl>
                                          <p:spTgt spid="1271815"/>
                                        </p:tgtEl>
                                        <p:attrNameLst>
                                          <p:attrName>ppt_w</p:attrName>
                                        </p:attrNameLst>
                                      </p:cBhvr>
                                      <p:tavLst>
                                        <p:tav tm="0">
                                          <p:val>
                                            <p:strVal val="#ppt_w"/>
                                          </p:val>
                                        </p:tav>
                                        <p:tav tm="100000">
                                          <p:val>
                                            <p:strVal val="#ppt_w"/>
                                          </p:val>
                                        </p:tav>
                                      </p:tavLst>
                                    </p:anim>
                                    <p:anim calcmode="lin" valueType="num">
                                      <p:cBhvr>
                                        <p:cTn id="34" dur="500" fill="hold"/>
                                        <p:tgtEl>
                                          <p:spTgt spid="127181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17" presetClass="entr" presetSubtype="1" fill="hold" grpId="0" nodeType="afterEffect">
                                  <p:stCondLst>
                                    <p:cond delay="0"/>
                                  </p:stCondLst>
                                  <p:childTnLst>
                                    <p:set>
                                      <p:cBhvr>
                                        <p:cTn id="37" dur="1" fill="hold">
                                          <p:stCondLst>
                                            <p:cond delay="0"/>
                                          </p:stCondLst>
                                        </p:cTn>
                                        <p:tgtEl>
                                          <p:spTgt spid="1271816"/>
                                        </p:tgtEl>
                                        <p:attrNameLst>
                                          <p:attrName>style.visibility</p:attrName>
                                        </p:attrNameLst>
                                      </p:cBhvr>
                                      <p:to>
                                        <p:strVal val="visible"/>
                                      </p:to>
                                    </p:set>
                                    <p:anim calcmode="lin" valueType="num">
                                      <p:cBhvr>
                                        <p:cTn id="38" dur="500" fill="hold"/>
                                        <p:tgtEl>
                                          <p:spTgt spid="1271816"/>
                                        </p:tgtEl>
                                        <p:attrNameLst>
                                          <p:attrName>ppt_x</p:attrName>
                                        </p:attrNameLst>
                                      </p:cBhvr>
                                      <p:tavLst>
                                        <p:tav tm="0">
                                          <p:val>
                                            <p:strVal val="#ppt_x"/>
                                          </p:val>
                                        </p:tav>
                                        <p:tav tm="100000">
                                          <p:val>
                                            <p:strVal val="#ppt_x"/>
                                          </p:val>
                                        </p:tav>
                                      </p:tavLst>
                                    </p:anim>
                                    <p:anim calcmode="lin" valueType="num">
                                      <p:cBhvr>
                                        <p:cTn id="39" dur="500" fill="hold"/>
                                        <p:tgtEl>
                                          <p:spTgt spid="1271816"/>
                                        </p:tgtEl>
                                        <p:attrNameLst>
                                          <p:attrName>ppt_y</p:attrName>
                                        </p:attrNameLst>
                                      </p:cBhvr>
                                      <p:tavLst>
                                        <p:tav tm="0">
                                          <p:val>
                                            <p:strVal val="#ppt_y-#ppt_h/2"/>
                                          </p:val>
                                        </p:tav>
                                        <p:tav tm="100000">
                                          <p:val>
                                            <p:strVal val="#ppt_y"/>
                                          </p:val>
                                        </p:tav>
                                      </p:tavLst>
                                    </p:anim>
                                    <p:anim calcmode="lin" valueType="num">
                                      <p:cBhvr>
                                        <p:cTn id="40" dur="500" fill="hold"/>
                                        <p:tgtEl>
                                          <p:spTgt spid="1271816"/>
                                        </p:tgtEl>
                                        <p:attrNameLst>
                                          <p:attrName>ppt_w</p:attrName>
                                        </p:attrNameLst>
                                      </p:cBhvr>
                                      <p:tavLst>
                                        <p:tav tm="0">
                                          <p:val>
                                            <p:strVal val="#ppt_w"/>
                                          </p:val>
                                        </p:tav>
                                        <p:tav tm="100000">
                                          <p:val>
                                            <p:strVal val="#ppt_w"/>
                                          </p:val>
                                        </p:tav>
                                      </p:tavLst>
                                    </p:anim>
                                    <p:anim calcmode="lin" valueType="num">
                                      <p:cBhvr>
                                        <p:cTn id="41" dur="500" fill="hold"/>
                                        <p:tgtEl>
                                          <p:spTgt spid="12718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4" grpId="0" animBg="1" autoUpdateAnimBg="0"/>
      <p:bldP spid="1271815" grpId="0" animBg="1"/>
      <p:bldP spid="1271816" grpId="0" animBg="1"/>
      <p:bldP spid="127181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38E1C0A0-F2DE-4106-B299-0C307A6F9786}" type="slidenum">
              <a:rPr lang="ko-KR" altLang="en-US" sz="1600" smtClean="0">
                <a:solidFill>
                  <a:schemeClr val="accent2"/>
                </a:solidFill>
                <a:latin typeface="Verdana" pitchFamily="34" charset="0"/>
                <a:ea typeface="Gulim" pitchFamily="34" charset="-127"/>
              </a:rPr>
              <a:pPr/>
              <a:t>12</a:t>
            </a:fld>
            <a:endParaRPr lang="en-US" altLang="ko-KR" sz="1600" smtClean="0">
              <a:solidFill>
                <a:schemeClr val="accent2"/>
              </a:solidFill>
              <a:latin typeface="Verdana" pitchFamily="34" charset="0"/>
              <a:ea typeface="Gulim" pitchFamily="34" charset="-127"/>
            </a:endParaRPr>
          </a:p>
        </p:txBody>
      </p:sp>
      <p:sp>
        <p:nvSpPr>
          <p:cNvPr id="1273859" name="Rectangle 3"/>
          <p:cNvSpPr>
            <a:spLocks noGrp="1" noChangeArrowheads="1"/>
          </p:cNvSpPr>
          <p:nvPr>
            <p:ph type="body" idx="1"/>
          </p:nvPr>
        </p:nvSpPr>
        <p:spPr>
          <a:xfrm>
            <a:off x="344488" y="1184275"/>
            <a:ext cx="7991475" cy="2241550"/>
          </a:xfrm>
        </p:spPr>
        <p:txBody>
          <a:bodyPr/>
          <a:lstStyle/>
          <a:p>
            <a:pPr marL="365125" indent="-365125" algn="just" defTabSz="2716213">
              <a:lnSpc>
                <a:spcPct val="110000"/>
              </a:lnSpc>
              <a:spcBef>
                <a:spcPct val="0"/>
              </a:spcBef>
              <a:buClr>
                <a:srgbClr val="006666"/>
              </a:buClr>
              <a:buSzPct val="110000"/>
              <a:buFont typeface="Wingdings" pitchFamily="2" charset="2"/>
              <a:buChar char="w"/>
            </a:pPr>
            <a:r>
              <a:rPr lang="zh-CN" altLang="en-US" smtClean="0"/>
              <a:t>执行</a:t>
            </a:r>
            <a:r>
              <a:rPr lang="en-US" altLang="zh-CN" smtClean="0">
                <a:solidFill>
                  <a:srgbClr val="CC0066"/>
                </a:solidFill>
              </a:rPr>
              <a:t>File&gt;New&gt;Source&gt;Verilog</a:t>
            </a:r>
            <a:r>
              <a:rPr lang="zh-CN" altLang="en-US" smtClean="0"/>
              <a:t>菜单命令，弹出文本编辑画面，缺省文件名为</a:t>
            </a:r>
            <a:r>
              <a:rPr lang="en-US" altLang="zh-CN" smtClean="0">
                <a:solidFill>
                  <a:srgbClr val="CC0066"/>
                </a:solidFill>
              </a:rPr>
              <a:t>Untitled-1.v</a:t>
            </a:r>
            <a:r>
              <a:rPr lang="zh-CN" altLang="en-US" smtClean="0"/>
              <a:t>；</a:t>
            </a:r>
          </a:p>
          <a:p>
            <a:pPr marL="365125" indent="-365125" algn="just" defTabSz="2716213">
              <a:lnSpc>
                <a:spcPct val="110000"/>
              </a:lnSpc>
              <a:spcBef>
                <a:spcPct val="0"/>
              </a:spcBef>
              <a:buClr>
                <a:srgbClr val="006666"/>
              </a:buClr>
              <a:buSzPct val="110000"/>
              <a:buFont typeface="Wingdings" pitchFamily="2" charset="2"/>
              <a:buChar char="w"/>
            </a:pPr>
            <a:r>
              <a:rPr lang="zh-CN" altLang="en-US" smtClean="0"/>
              <a:t>编写</a:t>
            </a:r>
            <a:r>
              <a:rPr lang="en-US" altLang="zh-CN" smtClean="0"/>
              <a:t>Verilog</a:t>
            </a:r>
            <a:r>
              <a:rPr lang="zh-CN" altLang="en-US" smtClean="0"/>
              <a:t>源程序，执行</a:t>
            </a:r>
            <a:r>
              <a:rPr lang="en-US" altLang="zh-CN" smtClean="0">
                <a:solidFill>
                  <a:srgbClr val="CC0066"/>
                </a:solidFill>
              </a:rPr>
              <a:t>File&gt;Save</a:t>
            </a:r>
            <a:r>
              <a:rPr lang="zh-CN" altLang="en-US" smtClean="0"/>
              <a:t>菜单命令将文件保存为</a:t>
            </a:r>
            <a:r>
              <a:rPr lang="en-US" altLang="zh-CN" smtClean="0">
                <a:solidFill>
                  <a:srgbClr val="CC0066"/>
                </a:solidFill>
              </a:rPr>
              <a:t>counter.v</a:t>
            </a:r>
            <a:r>
              <a:rPr lang="zh-CN" altLang="en-US" smtClean="0"/>
              <a:t>。</a:t>
            </a:r>
            <a:r>
              <a:rPr lang="zh-CN" altLang="en-US" sz="3200" smtClean="0">
                <a:latin typeface="宋体" pitchFamily="2" charset="-122"/>
              </a:rPr>
              <a:t> </a:t>
            </a:r>
          </a:p>
        </p:txBody>
      </p:sp>
      <p:sp>
        <p:nvSpPr>
          <p:cNvPr id="131076" name="Rectangle 4"/>
          <p:cNvSpPr>
            <a:spLocks noChangeArrowheads="1"/>
          </p:cNvSpPr>
          <p:nvPr/>
        </p:nvSpPr>
        <p:spPr bwMode="auto">
          <a:xfrm>
            <a:off x="1933575"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1077" name="Rectangle 9"/>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编写新的源程序</a:t>
            </a:r>
            <a:endParaRPr lang="zh-CN" altLang="en-US" smtClean="0">
              <a:solidFill>
                <a:srgbClr val="FFCC00"/>
              </a:solidFill>
              <a:latin typeface="Arial" charset="0"/>
              <a:ea typeface="黑体" pitchFamily="49" charset="-122"/>
            </a:endParaRPr>
          </a:p>
        </p:txBody>
      </p:sp>
      <p:sp>
        <p:nvSpPr>
          <p:cNvPr id="1273867" name="Text Box 11"/>
          <p:cNvSpPr txBox="1">
            <a:spLocks noChangeArrowheads="1"/>
          </p:cNvSpPr>
          <p:nvPr/>
        </p:nvSpPr>
        <p:spPr bwMode="auto">
          <a:xfrm>
            <a:off x="1684338" y="3298825"/>
            <a:ext cx="5553075" cy="2879725"/>
          </a:xfrm>
          <a:prstGeom prst="rect">
            <a:avLst/>
          </a:prstGeom>
          <a:solidFill>
            <a:srgbClr val="ADD6FF"/>
          </a:solidFill>
          <a:ln w="12700">
            <a:solidFill>
              <a:schemeClr val="tx1"/>
            </a:solidFill>
            <a:miter lim="800000"/>
            <a:headEnd/>
            <a:tailEnd/>
          </a:ln>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eaLnBrk="1" hangingPunct="1">
              <a:lnSpc>
                <a:spcPct val="9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module counter (count, clk, rst);</a:t>
            </a:r>
            <a:endParaRPr lang="en-US" altLang="zh-CN" sz="1900" b="1">
              <a:solidFill>
                <a:schemeClr val="tx1"/>
              </a:solidFill>
              <a:latin typeface="Arial" charset="0"/>
            </a:endParaRPr>
          </a:p>
          <a:p>
            <a:pPr algn="just" eaLnBrk="1" hangingPunct="1">
              <a:lnSpc>
                <a:spcPct val="9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output [7:0] count;</a:t>
            </a:r>
            <a:endParaRPr lang="en-US" altLang="zh-CN" sz="1900" b="1">
              <a:solidFill>
                <a:schemeClr val="tx1"/>
              </a:solidFill>
              <a:latin typeface="Arial" charset="0"/>
            </a:endParaRPr>
          </a:p>
          <a:p>
            <a:pPr algn="just" eaLnBrk="1" hangingPunct="1">
              <a:lnSpc>
                <a:spcPct val="9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input clk, rst;</a:t>
            </a:r>
            <a:endParaRPr lang="en-US" altLang="zh-CN" sz="1900" b="1">
              <a:solidFill>
                <a:schemeClr val="tx1"/>
              </a:solidFill>
              <a:latin typeface="Arial" charset="0"/>
            </a:endParaRPr>
          </a:p>
          <a:p>
            <a:pPr algn="just" eaLnBrk="1" hangingPunct="1">
              <a:lnSpc>
                <a:spcPct val="9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reg [7:0] count;</a:t>
            </a:r>
            <a:endParaRPr lang="en-US" altLang="zh-CN" sz="1900" b="1">
              <a:solidFill>
                <a:schemeClr val="tx1"/>
              </a:solidFill>
              <a:latin typeface="Arial" charset="0"/>
            </a:endParaRPr>
          </a:p>
          <a:p>
            <a:pPr algn="just" eaLnBrk="1" hangingPunct="1">
              <a:lnSpc>
                <a:spcPct val="10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always @ (posedge clk or posedge rst)</a:t>
            </a:r>
            <a:endParaRPr lang="en-US" altLang="zh-CN" sz="1900" b="1">
              <a:solidFill>
                <a:schemeClr val="tx1"/>
              </a:solidFill>
              <a:latin typeface="Arial" charset="0"/>
            </a:endParaRPr>
          </a:p>
          <a:p>
            <a:pPr algn="just" eaLnBrk="1" hangingPunct="1">
              <a:lnSpc>
                <a:spcPct val="10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if (rst)               // </a:t>
            </a:r>
            <a:r>
              <a:rPr lang="zh-CN" altLang="en-US" sz="1900" b="1">
                <a:solidFill>
                  <a:schemeClr val="tx1"/>
                </a:solidFill>
                <a:latin typeface="Arial" charset="0"/>
              </a:rPr>
              <a:t>异步清零</a:t>
            </a:r>
          </a:p>
          <a:p>
            <a:pPr algn="just" eaLnBrk="1" hangingPunct="1">
              <a:lnSpc>
                <a:spcPct val="100000"/>
              </a:lnSpc>
              <a:spcBef>
                <a:spcPct val="0"/>
              </a:spcBef>
              <a:buClr>
                <a:srgbClr val="3333FF"/>
              </a:buClr>
              <a:buSzTx/>
              <a:buFont typeface="Wingdings" pitchFamily="2" charset="2"/>
              <a:buNone/>
            </a:pPr>
            <a:r>
              <a:rPr lang="zh-CN" altLang="en-US" sz="1900" b="1">
                <a:solidFill>
                  <a:schemeClr val="tx1"/>
                </a:solidFill>
                <a:latin typeface="Arial" charset="0"/>
                <a:ea typeface="黑体" pitchFamily="49" charset="-122"/>
              </a:rPr>
              <a:t>            </a:t>
            </a:r>
            <a:r>
              <a:rPr lang="en-US" altLang="zh-CN" sz="1900" b="1">
                <a:solidFill>
                  <a:schemeClr val="tx1"/>
                </a:solidFill>
                <a:latin typeface="Arial" charset="0"/>
                <a:ea typeface="黑体" pitchFamily="49" charset="-122"/>
              </a:rPr>
              <a:t>count = 8'h00;</a:t>
            </a:r>
            <a:endParaRPr lang="en-US" altLang="zh-CN" sz="1900" b="1">
              <a:solidFill>
                <a:schemeClr val="tx1"/>
              </a:solidFill>
              <a:latin typeface="Arial" charset="0"/>
            </a:endParaRPr>
          </a:p>
          <a:p>
            <a:pPr algn="just" eaLnBrk="1" hangingPunct="1">
              <a:lnSpc>
                <a:spcPct val="10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else</a:t>
            </a:r>
            <a:endParaRPr lang="en-US" altLang="zh-CN" sz="1900" b="1">
              <a:solidFill>
                <a:schemeClr val="tx1"/>
              </a:solidFill>
              <a:latin typeface="Arial" charset="0"/>
            </a:endParaRPr>
          </a:p>
          <a:p>
            <a:pPr algn="just" eaLnBrk="1" hangingPunct="1">
              <a:lnSpc>
                <a:spcPct val="10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            count = count + 8'h01;</a:t>
            </a:r>
            <a:endParaRPr lang="en-US" altLang="zh-CN" sz="1900" b="1">
              <a:solidFill>
                <a:schemeClr val="tx1"/>
              </a:solidFill>
              <a:latin typeface="Arial" charset="0"/>
            </a:endParaRPr>
          </a:p>
          <a:p>
            <a:pPr algn="just" eaLnBrk="1" hangingPunct="1">
              <a:lnSpc>
                <a:spcPct val="100000"/>
              </a:lnSpc>
              <a:spcBef>
                <a:spcPct val="0"/>
              </a:spcBef>
              <a:buClr>
                <a:srgbClr val="3333FF"/>
              </a:buClr>
              <a:buSzTx/>
              <a:buFont typeface="Wingdings" pitchFamily="2" charset="2"/>
              <a:buNone/>
            </a:pPr>
            <a:r>
              <a:rPr lang="en-US" altLang="zh-CN" sz="1900" b="1">
                <a:solidFill>
                  <a:schemeClr val="tx1"/>
                </a:solidFill>
                <a:latin typeface="Arial" charset="0"/>
                <a:ea typeface="黑体" pitchFamily="49" charset="-122"/>
              </a:rPr>
              <a:t>endmodule</a:t>
            </a:r>
            <a:endParaRPr lang="en-US" altLang="zh-CN" sz="1900" b="1">
              <a:solidFill>
                <a:srgbClr val="CC0066"/>
              </a:solidFill>
              <a:latin typeface="Arial"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73859"/>
                                        </p:tgtEl>
                                        <p:attrNameLst>
                                          <p:attrName>style.visibility</p:attrName>
                                        </p:attrNameLst>
                                      </p:cBhvr>
                                      <p:to>
                                        <p:strVal val="visible"/>
                                      </p:to>
                                    </p:set>
                                    <p:anim calcmode="lin" valueType="num">
                                      <p:cBhvr additive="base">
                                        <p:cTn id="7" dur="500" fill="hold"/>
                                        <p:tgtEl>
                                          <p:spTgt spid="1273859"/>
                                        </p:tgtEl>
                                        <p:attrNameLst>
                                          <p:attrName>ppt_x</p:attrName>
                                        </p:attrNameLst>
                                      </p:cBhvr>
                                      <p:tavLst>
                                        <p:tav tm="0">
                                          <p:val>
                                            <p:strVal val="0-#ppt_w/2"/>
                                          </p:val>
                                        </p:tav>
                                        <p:tav tm="100000">
                                          <p:val>
                                            <p:strVal val="#ppt_x"/>
                                          </p:val>
                                        </p:tav>
                                      </p:tavLst>
                                    </p:anim>
                                    <p:anim calcmode="lin" valueType="num">
                                      <p:cBhvr additive="base">
                                        <p:cTn id="8" dur="500" fill="hold"/>
                                        <p:tgtEl>
                                          <p:spTgt spid="12738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73867"/>
                                        </p:tgtEl>
                                        <p:attrNameLst>
                                          <p:attrName>style.visibility</p:attrName>
                                        </p:attrNameLst>
                                      </p:cBhvr>
                                      <p:to>
                                        <p:strVal val="visible"/>
                                      </p:to>
                                    </p:set>
                                    <p:anim calcmode="lin" valueType="num">
                                      <p:cBhvr additive="base">
                                        <p:cTn id="12" dur="500" fill="hold"/>
                                        <p:tgtEl>
                                          <p:spTgt spid="1273867"/>
                                        </p:tgtEl>
                                        <p:attrNameLst>
                                          <p:attrName>ppt_x</p:attrName>
                                        </p:attrNameLst>
                                      </p:cBhvr>
                                      <p:tavLst>
                                        <p:tav tm="0">
                                          <p:val>
                                            <p:strVal val="#ppt_x"/>
                                          </p:val>
                                        </p:tav>
                                        <p:tav tm="100000">
                                          <p:val>
                                            <p:strVal val="#ppt_x"/>
                                          </p:val>
                                        </p:tav>
                                      </p:tavLst>
                                    </p:anim>
                                    <p:anim calcmode="lin" valueType="num">
                                      <p:cBhvr additive="base">
                                        <p:cTn id="13" dur="500" fill="hold"/>
                                        <p:tgtEl>
                                          <p:spTgt spid="1273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59" grpId="0" autoUpdateAnimBg="0"/>
      <p:bldP spid="127386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27E07FEC-1A2C-478B-BC89-D55F9A43AD07}" type="slidenum">
              <a:rPr lang="ko-KR" altLang="en-US" sz="1600" smtClean="0">
                <a:solidFill>
                  <a:schemeClr val="accent2"/>
                </a:solidFill>
                <a:latin typeface="Verdana" pitchFamily="34" charset="0"/>
                <a:ea typeface="Gulim" pitchFamily="34" charset="-127"/>
              </a:rPr>
              <a:pPr/>
              <a:t>13</a:t>
            </a:fld>
            <a:endParaRPr lang="en-US" altLang="ko-KR" sz="1600" smtClean="0">
              <a:solidFill>
                <a:schemeClr val="accent2"/>
              </a:solidFill>
              <a:latin typeface="Verdana" pitchFamily="34" charset="0"/>
              <a:ea typeface="Gulim" pitchFamily="34" charset="-127"/>
            </a:endParaRPr>
          </a:p>
        </p:txBody>
      </p:sp>
      <p:sp>
        <p:nvSpPr>
          <p:cNvPr id="1280003" name="Rectangle 3"/>
          <p:cNvSpPr>
            <a:spLocks noGrp="1" noChangeArrowheads="1"/>
          </p:cNvSpPr>
          <p:nvPr>
            <p:ph type="body" idx="1"/>
          </p:nvPr>
        </p:nvSpPr>
        <p:spPr>
          <a:xfrm>
            <a:off x="434975" y="1690688"/>
            <a:ext cx="7991475" cy="1117600"/>
          </a:xfrm>
        </p:spPr>
        <p:txBody>
          <a:bodyPr/>
          <a:lstStyle/>
          <a:p>
            <a:pPr marL="365125" indent="-365125" algn="just" defTabSz="2716213">
              <a:lnSpc>
                <a:spcPct val="110000"/>
              </a:lnSpc>
              <a:spcBef>
                <a:spcPct val="0"/>
              </a:spcBef>
              <a:buClr>
                <a:srgbClr val="006666"/>
              </a:buClr>
              <a:buSzPct val="110000"/>
              <a:buFont typeface="Wingdings" pitchFamily="2" charset="2"/>
              <a:buChar char="w"/>
            </a:pPr>
            <a:r>
              <a:rPr lang="zh-CN" altLang="en-US" sz="2600" smtClean="0"/>
              <a:t>在文本编辑画面中执行</a:t>
            </a:r>
            <a:r>
              <a:rPr lang="en-US" altLang="zh-CN" sz="2600" smtClean="0">
                <a:solidFill>
                  <a:srgbClr val="CC0066"/>
                </a:solidFill>
              </a:rPr>
              <a:t>File&gt;New&gt;Verilog</a:t>
            </a:r>
            <a:r>
              <a:rPr lang="zh-CN" altLang="en-US" sz="2600" smtClean="0"/>
              <a:t>菜单命令，新建</a:t>
            </a:r>
            <a:r>
              <a:rPr lang="en-US" altLang="zh-CN" sz="2600" smtClean="0"/>
              <a:t>Verilog</a:t>
            </a:r>
            <a:r>
              <a:rPr lang="zh-CN" altLang="en-US" sz="2600" smtClean="0"/>
              <a:t>测试文件，</a:t>
            </a:r>
            <a:r>
              <a:rPr lang="zh-CN" altLang="en-US" sz="2600" smtClean="0">
                <a:cs typeface="Arial" charset="0"/>
              </a:rPr>
              <a:t>起名</a:t>
            </a:r>
            <a:r>
              <a:rPr lang="zh-CN" altLang="en-US" sz="2600" smtClean="0"/>
              <a:t>为</a:t>
            </a:r>
            <a:r>
              <a:rPr lang="en-US" altLang="zh-CN" sz="2600" smtClean="0">
                <a:solidFill>
                  <a:srgbClr val="CC0066"/>
                </a:solidFill>
              </a:rPr>
              <a:t>tcounter.v</a:t>
            </a:r>
            <a:r>
              <a:rPr lang="zh-CN" altLang="en-US" sz="2600" smtClean="0"/>
              <a:t>。</a:t>
            </a:r>
          </a:p>
        </p:txBody>
      </p:sp>
      <p:sp>
        <p:nvSpPr>
          <p:cNvPr id="132100" name="Rectangle 4"/>
          <p:cNvSpPr>
            <a:spLocks noChangeArrowheads="1"/>
          </p:cNvSpPr>
          <p:nvPr/>
        </p:nvSpPr>
        <p:spPr bwMode="auto">
          <a:xfrm>
            <a:off x="1933575"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280005" name="AutoShape 5"/>
          <p:cNvSpPr>
            <a:spLocks noChangeArrowheads="1"/>
          </p:cNvSpPr>
          <p:nvPr/>
        </p:nvSpPr>
        <p:spPr bwMode="auto">
          <a:xfrm>
            <a:off x="954088" y="3224213"/>
            <a:ext cx="7126287" cy="184785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88938" indent="-388938" eaLnBrk="1" hangingPunct="1">
              <a:spcBef>
                <a:spcPct val="0"/>
              </a:spcBef>
              <a:buClr>
                <a:schemeClr val="hlink"/>
              </a:buClr>
              <a:buSzPct val="90000"/>
              <a:buFont typeface="Wingdings" pitchFamily="2" charset="2"/>
              <a:buChar char="v"/>
            </a:pPr>
            <a:r>
              <a:rPr kumimoji="1" lang="zh-CN" altLang="en-US" sz="2600" b="1">
                <a:solidFill>
                  <a:srgbClr val="CC3300"/>
                </a:solidFill>
                <a:latin typeface="Arial" charset="0"/>
                <a:ea typeface="华文新魏" pitchFamily="2" charset="-122"/>
              </a:rPr>
              <a:t>注意：</a:t>
            </a:r>
            <a:r>
              <a:rPr kumimoji="1" lang="zh-CN" altLang="en-US" sz="2600" b="1">
                <a:solidFill>
                  <a:srgbClr val="333399"/>
                </a:solidFill>
                <a:latin typeface="Arial" charset="0"/>
                <a:ea typeface="华文新魏" pitchFamily="2" charset="-122"/>
              </a:rPr>
              <a:t>在文本编辑画面中执行</a:t>
            </a:r>
            <a:r>
              <a:rPr lang="en-US" altLang="zh-CN" sz="2200" b="1">
                <a:solidFill>
                  <a:srgbClr val="CC0066"/>
                </a:solidFill>
                <a:latin typeface="Arial" charset="0"/>
              </a:rPr>
              <a:t>File&gt;Open…</a:t>
            </a:r>
            <a:r>
              <a:rPr kumimoji="1" lang="zh-CN" altLang="en-US" sz="2600" b="1">
                <a:solidFill>
                  <a:srgbClr val="333399"/>
                </a:solidFill>
                <a:latin typeface="Arial" charset="0"/>
                <a:ea typeface="华文新魏" pitchFamily="2" charset="-122"/>
              </a:rPr>
              <a:t>菜单命令，或单击工具栏中的“打开文件”按钮，可以打开一个已有的源程序。</a:t>
            </a:r>
            <a:r>
              <a:rPr kumimoji="1" lang="zh-CN" altLang="en-US" sz="2400" b="1">
                <a:solidFill>
                  <a:schemeClr val="tx1"/>
                </a:solidFill>
                <a:latin typeface="Arial" charset="0"/>
              </a:rPr>
              <a:t>  </a:t>
            </a:r>
          </a:p>
        </p:txBody>
      </p:sp>
      <p:sp>
        <p:nvSpPr>
          <p:cNvPr id="132102" name="Rectangle 8"/>
          <p:cNvSpPr>
            <a:spLocks noGrp="1" noChangeArrowheads="1"/>
          </p:cNvSpPr>
          <p:nvPr>
            <p:ph type="title"/>
          </p:nvPr>
        </p:nvSpPr>
        <p:spPr>
          <a:noFill/>
        </p:spPr>
        <p:txBody>
          <a:bodyPr/>
          <a:lstStyle/>
          <a:p>
            <a:r>
              <a:rPr lang="en-US" altLang="en-US" smtClean="0">
                <a:solidFill>
                  <a:srgbClr val="FFCC00"/>
                </a:solidFill>
                <a:latin typeface="Arial" charset="0"/>
                <a:ea typeface="黑体" pitchFamily="49" charset="-122"/>
              </a:rPr>
              <a:t>5</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编写Verilog测试文件 </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0003">
                                            <p:txEl>
                                              <p:pRg st="0" end="0"/>
                                            </p:txEl>
                                          </p:spTgt>
                                        </p:tgtEl>
                                        <p:attrNameLst>
                                          <p:attrName>style.visibility</p:attrName>
                                        </p:attrNameLst>
                                      </p:cBhvr>
                                      <p:to>
                                        <p:strVal val="visible"/>
                                      </p:to>
                                    </p:set>
                                    <p:anim calcmode="lin" valueType="num">
                                      <p:cBhvr additive="base">
                                        <p:cTn id="7" dur="500" fill="hold"/>
                                        <p:tgtEl>
                                          <p:spTgt spid="1280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280005"/>
                                        </p:tgtEl>
                                        <p:attrNameLst>
                                          <p:attrName>style.visibility</p:attrName>
                                        </p:attrNameLst>
                                      </p:cBhvr>
                                      <p:to>
                                        <p:strVal val="visible"/>
                                      </p:to>
                                    </p:set>
                                    <p:animEffect transition="in" filter="barn(outVertical)">
                                      <p:cBhvr>
                                        <p:cTn id="13" dur="500"/>
                                        <p:tgtEl>
                                          <p:spTgt spid="128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3" grpId="0" build="p" autoUpdateAnimBg="0" advAuto="0"/>
      <p:bldP spid="128000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617E6139-C457-47C8-9785-5DF0BBDF0C64}" type="slidenum">
              <a:rPr lang="ko-KR" altLang="en-US" sz="1600" smtClean="0">
                <a:solidFill>
                  <a:schemeClr val="accent2"/>
                </a:solidFill>
                <a:latin typeface="Verdana" pitchFamily="34" charset="0"/>
                <a:ea typeface="Gulim" pitchFamily="34" charset="-127"/>
              </a:rPr>
              <a:pPr/>
              <a:t>14</a:t>
            </a:fld>
            <a:endParaRPr lang="en-US" altLang="ko-KR" sz="1600" smtClean="0">
              <a:solidFill>
                <a:schemeClr val="accent2"/>
              </a:solidFill>
              <a:latin typeface="Verdana" pitchFamily="34" charset="0"/>
              <a:ea typeface="Gulim" pitchFamily="34" charset="-127"/>
            </a:endParaRPr>
          </a:p>
        </p:txBody>
      </p:sp>
      <p:sp>
        <p:nvSpPr>
          <p:cNvPr id="133123" name="Rectangle 4"/>
          <p:cNvSpPr>
            <a:spLocks noChangeArrowheads="1"/>
          </p:cNvSpPr>
          <p:nvPr/>
        </p:nvSpPr>
        <p:spPr bwMode="auto">
          <a:xfrm>
            <a:off x="1933575" y="2181225"/>
            <a:ext cx="99504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282053" name="Text Box 5"/>
          <p:cNvSpPr txBox="1">
            <a:spLocks noChangeArrowheads="1"/>
          </p:cNvSpPr>
          <p:nvPr/>
        </p:nvSpPr>
        <p:spPr bwMode="auto">
          <a:xfrm>
            <a:off x="804863" y="1268413"/>
            <a:ext cx="7573962" cy="5016500"/>
          </a:xfrm>
          <a:prstGeom prst="rect">
            <a:avLst/>
          </a:prstGeom>
          <a:solidFill>
            <a:srgbClr val="ADD6FF"/>
          </a:solidFill>
          <a:ln w="12700">
            <a:solidFill>
              <a:schemeClr val="tx1"/>
            </a:solidFill>
            <a:miter lim="800000"/>
            <a:headEnd/>
            <a:tailEnd/>
          </a:ln>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eaLnBrk="1" hangingPunct="1">
              <a:lnSpc>
                <a:spcPct val="95000"/>
              </a:lnSpc>
              <a:spcBef>
                <a:spcPct val="0"/>
              </a:spcBef>
              <a:buClr>
                <a:srgbClr val="3333FF"/>
              </a:buClr>
              <a:buSzTx/>
              <a:buFont typeface="Wingdings" pitchFamily="2" charset="2"/>
              <a:buNone/>
            </a:pPr>
            <a:endParaRPr lang="zh-CN" altLang="en-US" b="1">
              <a:solidFill>
                <a:schemeClr val="tx1"/>
              </a:solidFill>
              <a:latin typeface="Arial" charset="0"/>
            </a:endParaRP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a:t>
            </a:r>
            <a:r>
              <a:rPr lang="en-US" altLang="zh-CN" b="1">
                <a:solidFill>
                  <a:schemeClr val="tx1"/>
                </a:solidFill>
                <a:latin typeface="Arial" charset="0"/>
              </a:rPr>
              <a:t>timescale 1ns/1ns // </a:t>
            </a:r>
            <a:r>
              <a:rPr lang="zh-CN" altLang="en-US" b="1">
                <a:solidFill>
                  <a:schemeClr val="tx1"/>
                </a:solidFill>
                <a:latin typeface="Arial" charset="0"/>
              </a:rPr>
              <a:t>定义时间单位</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a:t>
            </a:r>
            <a:r>
              <a:rPr lang="en-US" altLang="zh-CN" b="1">
                <a:solidFill>
                  <a:schemeClr val="tx1"/>
                </a:solidFill>
                <a:latin typeface="Arial" charset="0"/>
              </a:rPr>
              <a:t>include “xxx.v”    // </a:t>
            </a:r>
            <a:r>
              <a:rPr lang="zh-CN" altLang="en-US" b="1">
                <a:solidFill>
                  <a:schemeClr val="tx1"/>
                </a:solidFill>
                <a:latin typeface="Arial" charset="0"/>
              </a:rPr>
              <a:t>包含源文件，</a:t>
            </a:r>
            <a:r>
              <a:rPr lang="zh-CN" altLang="en-US" b="1">
                <a:solidFill>
                  <a:srgbClr val="CC0066"/>
                </a:solidFill>
                <a:latin typeface="Arial" charset="0"/>
              </a:rPr>
              <a:t>可省略</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module xxx_top;</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a:t>
            </a:r>
            <a:r>
              <a:rPr lang="zh-CN" altLang="en-US" b="1">
                <a:solidFill>
                  <a:schemeClr val="tx1"/>
                </a:solidFill>
                <a:latin typeface="Arial" charset="0"/>
              </a:rPr>
              <a:t>输入定义成</a:t>
            </a:r>
            <a:r>
              <a:rPr lang="en-US" altLang="zh-CN" b="1">
                <a:solidFill>
                  <a:schemeClr val="tx1"/>
                </a:solidFill>
                <a:latin typeface="Arial" charset="0"/>
              </a:rPr>
              <a:t>reg</a:t>
            </a:r>
            <a:r>
              <a:rPr lang="zh-CN" altLang="en-US" b="1">
                <a:solidFill>
                  <a:schemeClr val="tx1"/>
                </a:solidFill>
                <a:latin typeface="Arial" charset="0"/>
              </a:rPr>
              <a:t>型</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latin typeface="Arial" charset="0"/>
              </a:rPr>
              <a:t>//</a:t>
            </a:r>
            <a:r>
              <a:rPr lang="zh-CN" altLang="en-US" b="1">
                <a:solidFill>
                  <a:schemeClr val="tx1"/>
                </a:solidFill>
                <a:latin typeface="Arial" charset="0"/>
              </a:rPr>
              <a:t>输出定义成</a:t>
            </a:r>
            <a:r>
              <a:rPr lang="en-US" altLang="zh-CN" b="1">
                <a:solidFill>
                  <a:schemeClr val="tx1"/>
                </a:solidFill>
                <a:latin typeface="Arial" charset="0"/>
              </a:rPr>
              <a:t>wire</a:t>
            </a:r>
            <a:r>
              <a:rPr lang="zh-CN" altLang="en-US" b="1">
                <a:solidFill>
                  <a:schemeClr val="tx1"/>
                </a:solidFill>
                <a:latin typeface="Arial" charset="0"/>
              </a:rPr>
              <a:t>型 </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latin typeface="Arial" charset="0"/>
              </a:rPr>
              <a:t>initial //</a:t>
            </a:r>
            <a:r>
              <a:rPr lang="zh-CN" altLang="en-US" b="1">
                <a:solidFill>
                  <a:srgbClr val="CC0066"/>
                </a:solidFill>
                <a:latin typeface="Arial" charset="0"/>
              </a:rPr>
              <a:t>对源程序中的输入信号进行初始化</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latin typeface="Arial" charset="0"/>
              </a:rPr>
              <a:t>begin</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#10000 $stop;</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end</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rPr>
              <a:t>&lt;</a:t>
            </a:r>
            <a:r>
              <a:rPr lang="zh-CN" altLang="en-US" b="1">
                <a:solidFill>
                  <a:schemeClr val="tx1"/>
                </a:solidFill>
              </a:rPr>
              <a:t>被调用设计模块名</a:t>
            </a:r>
            <a:r>
              <a:rPr lang="en-US" altLang="zh-CN" b="1">
                <a:solidFill>
                  <a:schemeClr val="tx1"/>
                </a:solidFill>
              </a:rPr>
              <a:t>&gt; &lt;</a:t>
            </a:r>
            <a:r>
              <a:rPr lang="zh-CN" altLang="en-US" b="1">
                <a:solidFill>
                  <a:schemeClr val="tx1"/>
                </a:solidFill>
              </a:rPr>
              <a:t>实例名</a:t>
            </a:r>
            <a:r>
              <a:rPr lang="en-US" altLang="zh-CN" b="1">
                <a:solidFill>
                  <a:schemeClr val="tx1"/>
                </a:solidFill>
              </a:rPr>
              <a:t>(</a:t>
            </a:r>
            <a:r>
              <a:rPr lang="zh-CN" altLang="en-US" b="1">
                <a:solidFill>
                  <a:schemeClr val="tx1"/>
                </a:solidFill>
              </a:rPr>
              <a:t>端口列表</a:t>
            </a:r>
            <a:r>
              <a:rPr lang="en-US" altLang="zh-CN" b="1">
                <a:solidFill>
                  <a:schemeClr val="tx1"/>
                </a:solidFill>
              </a:rPr>
              <a:t>)&gt;; //</a:t>
            </a:r>
            <a:r>
              <a:rPr lang="zh-CN" altLang="en-US" b="1">
                <a:solidFill>
                  <a:srgbClr val="CC0066"/>
                </a:solidFill>
              </a:rPr>
              <a:t>调用设计模块</a:t>
            </a:r>
            <a:endParaRPr lang="zh-CN" altLang="en-US" b="1">
              <a:solidFill>
                <a:schemeClr val="tx1"/>
              </a:solidFill>
              <a:latin typeface="Arial" charset="0"/>
            </a:endParaRPr>
          </a:p>
          <a:p>
            <a:pPr algn="just" eaLnBrk="1" hangingPunct="1">
              <a:lnSpc>
                <a:spcPct val="95000"/>
              </a:lnSpc>
              <a:spcBef>
                <a:spcPct val="0"/>
              </a:spcBef>
              <a:buClr>
                <a:srgbClr val="3333FF"/>
              </a:buClr>
              <a:buSzTx/>
              <a:buFont typeface="Wingdings" pitchFamily="2" charset="2"/>
              <a:buNone/>
            </a:pPr>
            <a:endParaRPr lang="en-US" altLang="zh-CN" b="1">
              <a:solidFill>
                <a:schemeClr val="tx1"/>
              </a:solidFill>
              <a:latin typeface="Arial" charset="0"/>
            </a:endParaRP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endmodule </a:t>
            </a:r>
          </a:p>
        </p:txBody>
      </p:sp>
      <p:sp>
        <p:nvSpPr>
          <p:cNvPr id="133125" name="Rectangle 8"/>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测试文件模板（组合逻辑）</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82053"/>
                                        </p:tgtEl>
                                        <p:attrNameLst>
                                          <p:attrName>style.visibility</p:attrName>
                                        </p:attrNameLst>
                                      </p:cBhvr>
                                      <p:to>
                                        <p:strVal val="visible"/>
                                      </p:to>
                                    </p:set>
                                    <p:anim calcmode="lin" valueType="num">
                                      <p:cBhvr additive="base">
                                        <p:cTn id="7" dur="500" fill="hold"/>
                                        <p:tgtEl>
                                          <p:spTgt spid="1282053"/>
                                        </p:tgtEl>
                                        <p:attrNameLst>
                                          <p:attrName>ppt_x</p:attrName>
                                        </p:attrNameLst>
                                      </p:cBhvr>
                                      <p:tavLst>
                                        <p:tav tm="0">
                                          <p:val>
                                            <p:strVal val="#ppt_x"/>
                                          </p:val>
                                        </p:tav>
                                        <p:tav tm="100000">
                                          <p:val>
                                            <p:strVal val="#ppt_x"/>
                                          </p:val>
                                        </p:tav>
                                      </p:tavLst>
                                    </p:anim>
                                    <p:anim calcmode="lin" valueType="num">
                                      <p:cBhvr additive="base">
                                        <p:cTn id="8" dur="500" fill="hold"/>
                                        <p:tgtEl>
                                          <p:spTgt spid="128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CEB75B8E-7A6C-4A04-AD37-92776A65FA3D}" type="slidenum">
              <a:rPr lang="ko-KR" altLang="en-US" sz="1600" smtClean="0">
                <a:solidFill>
                  <a:schemeClr val="accent2"/>
                </a:solidFill>
                <a:latin typeface="Verdana" pitchFamily="34" charset="0"/>
                <a:ea typeface="Gulim" pitchFamily="34" charset="-127"/>
              </a:rPr>
              <a:pPr/>
              <a:t>15</a:t>
            </a:fld>
            <a:endParaRPr lang="en-US" altLang="ko-KR" sz="1600" smtClean="0">
              <a:solidFill>
                <a:schemeClr val="accent2"/>
              </a:solidFill>
              <a:latin typeface="Verdana" pitchFamily="34" charset="0"/>
              <a:ea typeface="Gulim" pitchFamily="34" charset="-127"/>
            </a:endParaRPr>
          </a:p>
        </p:txBody>
      </p:sp>
      <p:sp>
        <p:nvSpPr>
          <p:cNvPr id="134147" name="Rectangle 4"/>
          <p:cNvSpPr>
            <a:spLocks noChangeArrowheads="1"/>
          </p:cNvSpPr>
          <p:nvPr/>
        </p:nvSpPr>
        <p:spPr bwMode="auto">
          <a:xfrm>
            <a:off x="1933575"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284101" name="Text Box 5"/>
          <p:cNvSpPr txBox="1">
            <a:spLocks noChangeArrowheads="1"/>
          </p:cNvSpPr>
          <p:nvPr/>
        </p:nvSpPr>
        <p:spPr bwMode="auto">
          <a:xfrm>
            <a:off x="723900" y="1200150"/>
            <a:ext cx="7820025" cy="5016500"/>
          </a:xfrm>
          <a:prstGeom prst="rect">
            <a:avLst/>
          </a:prstGeom>
          <a:solidFill>
            <a:srgbClr val="ADD6FF"/>
          </a:solidFill>
          <a:ln w="12700">
            <a:solidFill>
              <a:schemeClr val="tx1"/>
            </a:solidFill>
            <a:miter lim="800000"/>
            <a:headEnd/>
            <a:tailEnd/>
          </a:ln>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a:t>
            </a:r>
            <a:r>
              <a:rPr lang="en-US" altLang="zh-CN" b="1">
                <a:solidFill>
                  <a:schemeClr val="tx1"/>
                </a:solidFill>
                <a:latin typeface="Arial" charset="0"/>
              </a:rPr>
              <a:t>timescale 1ns/100ps</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‘include “xxx.v” </a:t>
            </a:r>
            <a:r>
              <a:rPr lang="en-US" altLang="zh-CN" b="1">
                <a:solidFill>
                  <a:schemeClr val="tx1"/>
                </a:solidFill>
              </a:rPr>
              <a:t>// </a:t>
            </a:r>
            <a:r>
              <a:rPr lang="zh-CN" altLang="en-US" b="1">
                <a:solidFill>
                  <a:schemeClr val="tx1"/>
                </a:solidFill>
              </a:rPr>
              <a:t>包含源文件，</a:t>
            </a:r>
            <a:r>
              <a:rPr lang="zh-CN" altLang="en-US" b="1">
                <a:solidFill>
                  <a:srgbClr val="CC0066"/>
                </a:solidFill>
              </a:rPr>
              <a:t>可省略</a:t>
            </a:r>
            <a:endParaRPr lang="en-US" altLang="zh-CN" b="1">
              <a:solidFill>
                <a:schemeClr val="tx1"/>
              </a:solidFill>
              <a:latin typeface="Arial" charset="0"/>
            </a:endParaRP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‘define clk_cycle 50 // </a:t>
            </a:r>
            <a:r>
              <a:rPr lang="zh-CN" altLang="en-US" b="1">
                <a:solidFill>
                  <a:schemeClr val="tx1"/>
                </a:solidFill>
                <a:latin typeface="Arial" charset="0"/>
              </a:rPr>
              <a:t>宏定义语句</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module xxx_top;</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a:t>
            </a:r>
            <a:r>
              <a:rPr lang="zh-CN" altLang="en-US" b="1">
                <a:solidFill>
                  <a:schemeClr val="tx1"/>
                </a:solidFill>
                <a:latin typeface="Arial" charset="0"/>
              </a:rPr>
              <a:t>输入定义成</a:t>
            </a:r>
            <a:r>
              <a:rPr lang="en-US" altLang="zh-CN" b="1">
                <a:solidFill>
                  <a:schemeClr val="tx1"/>
                </a:solidFill>
                <a:latin typeface="Arial" charset="0"/>
              </a:rPr>
              <a:t>reg</a:t>
            </a:r>
            <a:r>
              <a:rPr lang="zh-CN" altLang="en-US" b="1">
                <a:solidFill>
                  <a:schemeClr val="tx1"/>
                </a:solidFill>
                <a:latin typeface="Arial" charset="0"/>
              </a:rPr>
              <a:t>型</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latin typeface="Arial" charset="0"/>
              </a:rPr>
              <a:t>//</a:t>
            </a:r>
            <a:r>
              <a:rPr lang="zh-CN" altLang="en-US" b="1">
                <a:solidFill>
                  <a:schemeClr val="tx1"/>
                </a:solidFill>
                <a:latin typeface="Arial" charset="0"/>
              </a:rPr>
              <a:t>输出定义成</a:t>
            </a:r>
            <a:r>
              <a:rPr lang="en-US" altLang="zh-CN" b="1">
                <a:solidFill>
                  <a:schemeClr val="tx1"/>
                </a:solidFill>
                <a:latin typeface="Arial" charset="0"/>
              </a:rPr>
              <a:t>wire</a:t>
            </a:r>
            <a:r>
              <a:rPr lang="zh-CN" altLang="en-US" b="1">
                <a:solidFill>
                  <a:schemeClr val="tx1"/>
                </a:solidFill>
                <a:latin typeface="Arial" charset="0"/>
              </a:rPr>
              <a:t>型</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rgbClr val="FF0000"/>
                </a:solidFill>
                <a:latin typeface="Arial" charset="0"/>
              </a:rPr>
              <a:t>always #’clk_cycle xx_clk=~xx_clk;</a:t>
            </a:r>
            <a:r>
              <a:rPr lang="en-US" altLang="zh-CN" b="1">
                <a:solidFill>
                  <a:schemeClr val="tx1"/>
                </a:solidFill>
                <a:latin typeface="Arial" charset="0"/>
              </a:rPr>
              <a:t>  //</a:t>
            </a:r>
            <a:r>
              <a:rPr lang="zh-CN" altLang="en-US" b="1">
                <a:solidFill>
                  <a:srgbClr val="CC0066"/>
                </a:solidFill>
                <a:latin typeface="Arial" charset="0"/>
              </a:rPr>
              <a:t>赋予输入时钟激励</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latin typeface="Arial" charset="0"/>
              </a:rPr>
              <a:t>initial       //</a:t>
            </a:r>
            <a:r>
              <a:rPr lang="zh-CN" altLang="en-US" b="1">
                <a:solidFill>
                  <a:srgbClr val="CC0066"/>
                </a:solidFill>
                <a:latin typeface="Arial" charset="0"/>
              </a:rPr>
              <a:t>对源程序中的输入信号进行初始化</a:t>
            </a: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latin typeface="Arial" charset="0"/>
              </a:rPr>
              <a:t>           </a:t>
            </a:r>
            <a:r>
              <a:rPr lang="en-US" altLang="zh-CN" b="1">
                <a:solidFill>
                  <a:schemeClr val="tx1"/>
                </a:solidFill>
                <a:latin typeface="Arial" charset="0"/>
              </a:rPr>
              <a:t>begin</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#10000 $stop;</a:t>
            </a: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           end</a:t>
            </a:r>
          </a:p>
          <a:p>
            <a:pPr algn="just" eaLnBrk="1" hangingPunct="1">
              <a:lnSpc>
                <a:spcPct val="95000"/>
              </a:lnSpc>
              <a:spcBef>
                <a:spcPct val="0"/>
              </a:spcBef>
              <a:buClr>
                <a:srgbClr val="3333FF"/>
              </a:buClr>
              <a:buSzTx/>
              <a:buFont typeface="Wingdings" pitchFamily="2" charset="2"/>
              <a:buNone/>
            </a:pPr>
            <a:endParaRPr lang="en-US" altLang="zh-CN" b="1">
              <a:solidFill>
                <a:schemeClr val="tx1"/>
              </a:solidFill>
              <a:latin typeface="Arial" charset="0"/>
            </a:endParaRPr>
          </a:p>
          <a:p>
            <a:pPr algn="just" eaLnBrk="1" hangingPunct="1">
              <a:lnSpc>
                <a:spcPct val="95000"/>
              </a:lnSpc>
              <a:spcBef>
                <a:spcPct val="0"/>
              </a:spcBef>
              <a:buClr>
                <a:srgbClr val="3333FF"/>
              </a:buClr>
              <a:buSzTx/>
              <a:buFont typeface="Wingdings" pitchFamily="2" charset="2"/>
              <a:buNone/>
            </a:pPr>
            <a:r>
              <a:rPr lang="zh-CN" altLang="en-US" b="1">
                <a:solidFill>
                  <a:schemeClr val="tx1"/>
                </a:solidFill>
              </a:rPr>
              <a:t>    </a:t>
            </a:r>
            <a:r>
              <a:rPr lang="en-US" altLang="zh-CN" b="1">
                <a:solidFill>
                  <a:schemeClr val="tx1"/>
                </a:solidFill>
              </a:rPr>
              <a:t>&lt;</a:t>
            </a:r>
            <a:r>
              <a:rPr lang="zh-CN" altLang="en-US" b="1">
                <a:solidFill>
                  <a:schemeClr val="tx1"/>
                </a:solidFill>
              </a:rPr>
              <a:t>被调用设计模块名</a:t>
            </a:r>
            <a:r>
              <a:rPr lang="en-US" altLang="zh-CN" b="1">
                <a:solidFill>
                  <a:schemeClr val="tx1"/>
                </a:solidFill>
              </a:rPr>
              <a:t>&gt; &lt;</a:t>
            </a:r>
            <a:r>
              <a:rPr lang="zh-CN" altLang="en-US" b="1">
                <a:solidFill>
                  <a:schemeClr val="tx1"/>
                </a:solidFill>
              </a:rPr>
              <a:t>实例名</a:t>
            </a:r>
            <a:r>
              <a:rPr lang="en-US" altLang="zh-CN" b="1">
                <a:solidFill>
                  <a:schemeClr val="tx1"/>
                </a:solidFill>
              </a:rPr>
              <a:t>(</a:t>
            </a:r>
            <a:r>
              <a:rPr lang="zh-CN" altLang="en-US" b="1">
                <a:solidFill>
                  <a:schemeClr val="tx1"/>
                </a:solidFill>
              </a:rPr>
              <a:t>端口列表</a:t>
            </a:r>
            <a:r>
              <a:rPr lang="en-US" altLang="zh-CN" b="1">
                <a:solidFill>
                  <a:schemeClr val="tx1"/>
                </a:solidFill>
              </a:rPr>
              <a:t>)&gt;; //</a:t>
            </a:r>
            <a:r>
              <a:rPr lang="zh-CN" altLang="en-US" b="1">
                <a:solidFill>
                  <a:srgbClr val="CC0066"/>
                </a:solidFill>
              </a:rPr>
              <a:t>调用设计模块</a:t>
            </a:r>
            <a:endParaRPr lang="zh-CN" altLang="en-US" b="1">
              <a:solidFill>
                <a:schemeClr val="tx1"/>
              </a:solidFill>
              <a:latin typeface="Arial" charset="0"/>
            </a:endParaRPr>
          </a:p>
          <a:p>
            <a:pPr algn="just" eaLnBrk="1" hangingPunct="1">
              <a:lnSpc>
                <a:spcPct val="95000"/>
              </a:lnSpc>
              <a:spcBef>
                <a:spcPct val="0"/>
              </a:spcBef>
              <a:buClr>
                <a:srgbClr val="3333FF"/>
              </a:buClr>
              <a:buSzTx/>
              <a:buFont typeface="Wingdings" pitchFamily="2" charset="2"/>
              <a:buNone/>
            </a:pPr>
            <a:r>
              <a:rPr lang="en-US" altLang="zh-CN" b="1">
                <a:solidFill>
                  <a:schemeClr val="tx1"/>
                </a:solidFill>
                <a:latin typeface="Arial" charset="0"/>
              </a:rPr>
              <a:t>endmodule</a:t>
            </a:r>
          </a:p>
        </p:txBody>
      </p:sp>
      <p:sp>
        <p:nvSpPr>
          <p:cNvPr id="134149" name="Rectangle 8"/>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测试文件模板（时序逻辑）</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84101"/>
                                        </p:tgtEl>
                                        <p:attrNameLst>
                                          <p:attrName>style.visibility</p:attrName>
                                        </p:attrNameLst>
                                      </p:cBhvr>
                                      <p:to>
                                        <p:strVal val="visible"/>
                                      </p:to>
                                    </p:set>
                                    <p:anim calcmode="lin" valueType="num">
                                      <p:cBhvr additive="base">
                                        <p:cTn id="7" dur="500" fill="hold"/>
                                        <p:tgtEl>
                                          <p:spTgt spid="1284101"/>
                                        </p:tgtEl>
                                        <p:attrNameLst>
                                          <p:attrName>ppt_x</p:attrName>
                                        </p:attrNameLst>
                                      </p:cBhvr>
                                      <p:tavLst>
                                        <p:tav tm="0">
                                          <p:val>
                                            <p:strVal val="#ppt_x"/>
                                          </p:val>
                                        </p:tav>
                                        <p:tav tm="100000">
                                          <p:val>
                                            <p:strVal val="#ppt_x"/>
                                          </p:val>
                                        </p:tav>
                                      </p:tavLst>
                                    </p:anim>
                                    <p:anim calcmode="lin" valueType="num">
                                      <p:cBhvr additive="base">
                                        <p:cTn id="8" dur="500" fill="hold"/>
                                        <p:tgtEl>
                                          <p:spTgt spid="128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16078881-1DFB-44BE-B126-851EAC75CFC8}" type="slidenum">
              <a:rPr lang="ko-KR" altLang="en-US" sz="1600" smtClean="0">
                <a:solidFill>
                  <a:schemeClr val="accent2"/>
                </a:solidFill>
                <a:latin typeface="Verdana" pitchFamily="34" charset="0"/>
                <a:ea typeface="Gulim" pitchFamily="34" charset="-127"/>
              </a:rPr>
              <a:pPr/>
              <a:t>16</a:t>
            </a:fld>
            <a:endParaRPr lang="en-US" altLang="ko-KR" sz="1600" smtClean="0">
              <a:solidFill>
                <a:schemeClr val="accent2"/>
              </a:solidFill>
              <a:latin typeface="Verdana" pitchFamily="34" charset="0"/>
              <a:ea typeface="Gulim" pitchFamily="34" charset="-127"/>
            </a:endParaRPr>
          </a:p>
        </p:txBody>
      </p:sp>
      <p:sp>
        <p:nvSpPr>
          <p:cNvPr id="135171" name="Rectangle 4"/>
          <p:cNvSpPr>
            <a:spLocks noChangeArrowheads="1"/>
          </p:cNvSpPr>
          <p:nvPr/>
        </p:nvSpPr>
        <p:spPr bwMode="auto">
          <a:xfrm>
            <a:off x="1933575"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5172" name="Rectangle 8"/>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Verilog</a:t>
            </a:r>
            <a:r>
              <a:rPr lang="zh-CN" altLang="en-US" smtClean="0">
                <a:solidFill>
                  <a:srgbClr val="FFCC00"/>
                </a:solidFill>
                <a:latin typeface="Arial" charset="0"/>
                <a:ea typeface="黑体" pitchFamily="49" charset="-122"/>
              </a:rPr>
              <a:t>测试文件</a:t>
            </a:r>
            <a:r>
              <a:rPr lang="en-US" altLang="zh-CN" smtClean="0">
                <a:solidFill>
                  <a:srgbClr val="FFCC00"/>
                </a:solidFill>
                <a:latin typeface="Arial" charset="0"/>
                <a:ea typeface="黑体" pitchFamily="49" charset="-122"/>
              </a:rPr>
              <a:t>tcounter.v</a:t>
            </a:r>
            <a:endParaRPr lang="zh-CN" altLang="en-US" smtClean="0">
              <a:solidFill>
                <a:srgbClr val="FFCC00"/>
              </a:solidFill>
              <a:latin typeface="Arial" charset="0"/>
              <a:ea typeface="黑体" pitchFamily="49" charset="-122"/>
            </a:endParaRPr>
          </a:p>
        </p:txBody>
      </p:sp>
      <p:sp>
        <p:nvSpPr>
          <p:cNvPr id="2908164" name="Text Box 4"/>
          <p:cNvSpPr txBox="1">
            <a:spLocks noChangeArrowheads="1"/>
          </p:cNvSpPr>
          <p:nvPr/>
        </p:nvSpPr>
        <p:spPr bwMode="auto">
          <a:xfrm>
            <a:off x="1123950" y="1187450"/>
            <a:ext cx="6942138" cy="5057775"/>
          </a:xfrm>
          <a:prstGeom prst="rect">
            <a:avLst/>
          </a:prstGeom>
          <a:solidFill>
            <a:srgbClr val="ADD6FF"/>
          </a:solidFill>
          <a:ln w="12700">
            <a:solidFill>
              <a:srgbClr val="000000"/>
            </a:solidFill>
            <a:miter lim="800000"/>
            <a:headEnd/>
            <a:tailEnd/>
          </a:ln>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module tcounter;</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reg clk, rst;</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wire [7:0] count;</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initial // </a:t>
            </a:r>
            <a:r>
              <a:rPr lang="zh-CN" altLang="en-US" sz="1800" b="1">
                <a:solidFill>
                  <a:srgbClr val="CC3300"/>
                </a:solidFill>
                <a:latin typeface="Arial" charset="0"/>
              </a:rPr>
              <a:t>（</a:t>
            </a:r>
            <a:r>
              <a:rPr lang="en-US" altLang="zh-CN" sz="1800" b="1">
                <a:solidFill>
                  <a:srgbClr val="CC3300"/>
                </a:solidFill>
                <a:latin typeface="Arial" charset="0"/>
              </a:rPr>
              <a:t>1</a:t>
            </a:r>
            <a:r>
              <a:rPr lang="zh-CN" altLang="en-US" sz="1800" b="1">
                <a:solidFill>
                  <a:srgbClr val="CC3300"/>
                </a:solidFill>
                <a:latin typeface="Arial" charset="0"/>
              </a:rPr>
              <a:t>）</a:t>
            </a:r>
            <a:r>
              <a:rPr lang="en-US" altLang="zh-CN" sz="1800" b="1">
                <a:solidFill>
                  <a:srgbClr val="000000"/>
                </a:solidFill>
                <a:latin typeface="Arial" charset="0"/>
              </a:rPr>
              <a:t>clock generator</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begin</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clk = 0;</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forever #10 clk = !clk; //Tclk = 20</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end  </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initial	// </a:t>
            </a:r>
            <a:r>
              <a:rPr lang="zh-CN" altLang="en-US" sz="1800" b="1">
                <a:solidFill>
                  <a:srgbClr val="CC3300"/>
                </a:solidFill>
                <a:latin typeface="Arial" charset="0"/>
              </a:rPr>
              <a:t>（</a:t>
            </a:r>
            <a:r>
              <a:rPr lang="en-US" altLang="zh-CN" sz="1800" b="1">
                <a:solidFill>
                  <a:srgbClr val="CC3300"/>
                </a:solidFill>
                <a:latin typeface="Arial" charset="0"/>
              </a:rPr>
              <a:t>2</a:t>
            </a:r>
            <a:r>
              <a:rPr lang="zh-CN" altLang="en-US" sz="1800" b="1">
                <a:solidFill>
                  <a:srgbClr val="CC3300"/>
                </a:solidFill>
                <a:latin typeface="Arial" charset="0"/>
              </a:rPr>
              <a:t>）</a:t>
            </a:r>
            <a:r>
              <a:rPr lang="en-US" altLang="zh-CN" sz="1800" b="1">
                <a:solidFill>
                  <a:srgbClr val="000000"/>
                </a:solidFill>
                <a:latin typeface="Arial" charset="0"/>
              </a:rPr>
              <a:t>initialization of input signal</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begin</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rst = 0;</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#5 rst = 1;</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#4 rst = 0;     </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#50000 </a:t>
            </a:r>
            <a:r>
              <a:rPr lang="en-US" altLang="zh-CN" sz="1800" b="1">
                <a:solidFill>
                  <a:srgbClr val="CC0066"/>
                </a:solidFill>
                <a:latin typeface="Arial" charset="0"/>
              </a:rPr>
              <a:t>$stop</a:t>
            </a:r>
            <a:r>
              <a:rPr lang="en-US" altLang="zh-CN" sz="1800" b="1">
                <a:solidFill>
                  <a:srgbClr val="000000"/>
                </a:solidFill>
                <a:latin typeface="Arial" charset="0"/>
              </a:rPr>
              <a:t>;   </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end  </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initial</a:t>
            </a:r>
            <a:r>
              <a:rPr lang="en-US" altLang="zh-CN" sz="1800" b="1">
                <a:solidFill>
                  <a:srgbClr val="CC0066"/>
                </a:solidFill>
                <a:latin typeface="Arial" charset="0"/>
              </a:rPr>
              <a:t> $monitor </a:t>
            </a:r>
            <a:r>
              <a:rPr lang="en-US" altLang="zh-CN" sz="1800" b="1">
                <a:solidFill>
                  <a:srgbClr val="000000"/>
                </a:solidFill>
                <a:latin typeface="Arial" charset="0"/>
              </a:rPr>
              <a:t>(</a:t>
            </a:r>
            <a:r>
              <a:rPr lang="en-US" altLang="zh-CN" sz="1800" b="1">
                <a:solidFill>
                  <a:srgbClr val="CC0066"/>
                </a:solidFill>
                <a:latin typeface="Arial" charset="0"/>
              </a:rPr>
              <a:t>$stime</a:t>
            </a:r>
            <a:r>
              <a:rPr lang="en-US" altLang="zh-CN" sz="1800" b="1">
                <a:solidFill>
                  <a:srgbClr val="000000"/>
                </a:solidFill>
                <a:latin typeface="Arial" charset="0"/>
              </a:rPr>
              <a:t>,,, "clk=%d rst =%d count==%d ",</a:t>
            </a:r>
            <a:r>
              <a:rPr lang="en-US" altLang="zh-CN" sz="1800" b="1">
                <a:solidFill>
                  <a:srgbClr val="FF33CC"/>
                </a:solidFill>
                <a:latin typeface="Tahoma" pitchFamily="34" charset="0"/>
              </a:rPr>
              <a:t> </a:t>
            </a:r>
          </a:p>
          <a:p>
            <a:pPr algn="just" eaLnBrk="1" hangingPunct="1">
              <a:lnSpc>
                <a:spcPct val="90000"/>
              </a:lnSpc>
              <a:spcBef>
                <a:spcPct val="0"/>
              </a:spcBef>
              <a:buClr>
                <a:srgbClr val="3333FF"/>
              </a:buClr>
              <a:buSzTx/>
              <a:buFont typeface="Wingdings" pitchFamily="2" charset="2"/>
              <a:buNone/>
            </a:pPr>
            <a:r>
              <a:rPr lang="en-US" altLang="zh-CN" sz="1800" b="1">
                <a:solidFill>
                  <a:srgbClr val="FF33CC"/>
                </a:solidFill>
                <a:latin typeface="Tahoma" pitchFamily="34" charset="0"/>
              </a:rPr>
              <a:t>                          </a:t>
            </a:r>
            <a:r>
              <a:rPr lang="en-US" altLang="zh-CN" sz="1800" b="1">
                <a:solidFill>
                  <a:srgbClr val="000000"/>
                </a:solidFill>
                <a:latin typeface="Arial" charset="0"/>
              </a:rPr>
              <a:t>clk,,, rst,,, count); //</a:t>
            </a:r>
            <a:r>
              <a:rPr lang="zh-CN" altLang="en-US" sz="1800" b="1">
                <a:solidFill>
                  <a:srgbClr val="000000"/>
                </a:solidFill>
                <a:latin typeface="Arial" charset="0"/>
              </a:rPr>
              <a:t>输出显示</a:t>
            </a:r>
          </a:p>
          <a:p>
            <a:pPr algn="just" eaLnBrk="1" hangingPunct="1">
              <a:lnSpc>
                <a:spcPct val="90000"/>
              </a:lnSpc>
              <a:spcBef>
                <a:spcPct val="0"/>
              </a:spcBef>
              <a:buClr>
                <a:srgbClr val="3333FF"/>
              </a:buClr>
              <a:buSzTx/>
              <a:buFont typeface="Wingdings" pitchFamily="2" charset="2"/>
              <a:buNone/>
            </a:pPr>
            <a:r>
              <a:rPr lang="zh-CN" altLang="en-US" sz="1800" b="1">
                <a:solidFill>
                  <a:srgbClr val="000000"/>
                </a:solidFill>
                <a:latin typeface="Arial" charset="0"/>
              </a:rPr>
              <a:t>    </a:t>
            </a:r>
            <a:r>
              <a:rPr lang="en-US" altLang="zh-CN" sz="1800" b="1">
                <a:solidFill>
                  <a:srgbClr val="000000"/>
                </a:solidFill>
                <a:latin typeface="Arial" charset="0"/>
              </a:rPr>
              <a:t>counter dut (count,clk,rst); </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         // </a:t>
            </a:r>
            <a:r>
              <a:rPr lang="zh-CN" altLang="en-US" sz="1800" b="1">
                <a:solidFill>
                  <a:srgbClr val="CC3300"/>
                </a:solidFill>
                <a:latin typeface="Arial" charset="0"/>
              </a:rPr>
              <a:t>（</a:t>
            </a:r>
            <a:r>
              <a:rPr lang="en-US" altLang="zh-CN" sz="1800" b="1">
                <a:solidFill>
                  <a:srgbClr val="CC3300"/>
                </a:solidFill>
                <a:latin typeface="Arial" charset="0"/>
              </a:rPr>
              <a:t>3</a:t>
            </a:r>
            <a:r>
              <a:rPr lang="zh-CN" altLang="en-US" sz="1800" b="1">
                <a:solidFill>
                  <a:srgbClr val="CC3300"/>
                </a:solidFill>
                <a:latin typeface="Arial" charset="0"/>
              </a:rPr>
              <a:t>）</a:t>
            </a:r>
            <a:r>
              <a:rPr lang="en-US" altLang="zh-CN" sz="1800" b="1">
                <a:solidFill>
                  <a:srgbClr val="000000"/>
                </a:solidFill>
                <a:latin typeface="Arial" charset="0"/>
              </a:rPr>
              <a:t>dut is the instantiation of counter module</a:t>
            </a:r>
          </a:p>
          <a:p>
            <a:pPr algn="just" eaLnBrk="1" hangingPunct="1">
              <a:lnSpc>
                <a:spcPct val="90000"/>
              </a:lnSpc>
              <a:spcBef>
                <a:spcPct val="0"/>
              </a:spcBef>
              <a:buClr>
                <a:srgbClr val="3333FF"/>
              </a:buClr>
              <a:buSzTx/>
              <a:buFont typeface="Wingdings" pitchFamily="2" charset="2"/>
              <a:buNone/>
            </a:pPr>
            <a:r>
              <a:rPr lang="en-US" altLang="zh-CN" sz="1800" b="1">
                <a:solidFill>
                  <a:srgbClr val="000000"/>
                </a:solidFill>
                <a:latin typeface="Arial" charset="0"/>
              </a:rPr>
              <a:t>endmodule </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08164"/>
                                        </p:tgtEl>
                                        <p:attrNameLst>
                                          <p:attrName>style.visibility</p:attrName>
                                        </p:attrNameLst>
                                      </p:cBhvr>
                                      <p:to>
                                        <p:strVal val="visible"/>
                                      </p:to>
                                    </p:set>
                                    <p:anim calcmode="lin" valueType="num">
                                      <p:cBhvr additive="base">
                                        <p:cTn id="7" dur="500" fill="hold"/>
                                        <p:tgtEl>
                                          <p:spTgt spid="2908164"/>
                                        </p:tgtEl>
                                        <p:attrNameLst>
                                          <p:attrName>ppt_x</p:attrName>
                                        </p:attrNameLst>
                                      </p:cBhvr>
                                      <p:tavLst>
                                        <p:tav tm="0">
                                          <p:val>
                                            <p:strVal val="#ppt_x"/>
                                          </p:val>
                                        </p:tav>
                                        <p:tav tm="100000">
                                          <p:val>
                                            <p:strVal val="#ppt_x"/>
                                          </p:val>
                                        </p:tav>
                                      </p:tavLst>
                                    </p:anim>
                                    <p:anim calcmode="lin" valueType="num">
                                      <p:cBhvr additive="base">
                                        <p:cTn id="8" dur="500" fill="hold"/>
                                        <p:tgtEl>
                                          <p:spTgt spid="2908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1D7982F1-73F7-49CE-BEDC-C710E61F6F89}" type="slidenum">
              <a:rPr lang="ko-KR" altLang="en-US" sz="1600" smtClean="0">
                <a:solidFill>
                  <a:schemeClr val="accent2"/>
                </a:solidFill>
                <a:latin typeface="Verdana" pitchFamily="34" charset="0"/>
                <a:ea typeface="Gulim" pitchFamily="34" charset="-127"/>
              </a:rPr>
              <a:pPr/>
              <a:t>17</a:t>
            </a:fld>
            <a:endParaRPr lang="en-US" altLang="ko-KR" sz="1600" smtClean="0">
              <a:solidFill>
                <a:schemeClr val="accent2"/>
              </a:solidFill>
              <a:latin typeface="Verdana" pitchFamily="34" charset="0"/>
              <a:ea typeface="Gulim" pitchFamily="34" charset="-127"/>
            </a:endParaRPr>
          </a:p>
        </p:txBody>
      </p:sp>
      <p:sp>
        <p:nvSpPr>
          <p:cNvPr id="136195" name="Rectangle 3"/>
          <p:cNvSpPr>
            <a:spLocks noChangeArrowheads="1"/>
          </p:cNvSpPr>
          <p:nvPr/>
        </p:nvSpPr>
        <p:spPr bwMode="auto">
          <a:xfrm>
            <a:off x="1933575"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288196" name="AutoShape 4"/>
          <p:cNvSpPr>
            <a:spLocks noChangeArrowheads="1"/>
          </p:cNvSpPr>
          <p:nvPr/>
        </p:nvSpPr>
        <p:spPr bwMode="auto">
          <a:xfrm>
            <a:off x="222250" y="863600"/>
            <a:ext cx="8477250" cy="575945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88938" indent="-388938" algn="just" eaLnBrk="1" hangingPunct="1">
              <a:lnSpc>
                <a:spcPct val="115000"/>
              </a:lnSpc>
              <a:spcBef>
                <a:spcPct val="0"/>
              </a:spcBef>
              <a:buClr>
                <a:schemeClr val="hlink"/>
              </a:buClr>
              <a:buSzPct val="90000"/>
              <a:buFont typeface="Wingdings" pitchFamily="2" charset="2"/>
              <a:buChar char="v"/>
            </a:pPr>
            <a:r>
              <a:rPr kumimoji="1" lang="en-US" altLang="zh-CN" sz="2200" b="1">
                <a:solidFill>
                  <a:srgbClr val="CC0066"/>
                </a:solidFill>
                <a:latin typeface="Arial" charset="0"/>
                <a:ea typeface="楷体_GB2312" pitchFamily="49" charset="-122"/>
              </a:rPr>
              <a:t>$stop</a:t>
            </a:r>
            <a:r>
              <a:rPr kumimoji="1" lang="zh-CN" altLang="en-US" sz="2200" b="1">
                <a:solidFill>
                  <a:schemeClr val="tx1"/>
                </a:solidFill>
                <a:latin typeface="Arial" charset="0"/>
                <a:ea typeface="楷体_GB2312" pitchFamily="49" charset="-122"/>
              </a:rPr>
              <a:t>为系统任务，作用是把</a:t>
            </a:r>
            <a:r>
              <a:rPr kumimoji="1" lang="en-US" altLang="zh-CN" sz="2200" b="1">
                <a:solidFill>
                  <a:schemeClr val="tx1"/>
                </a:solidFill>
                <a:latin typeface="Arial" charset="0"/>
                <a:ea typeface="楷体_GB2312" pitchFamily="49" charset="-122"/>
              </a:rPr>
              <a:t>EDA</a:t>
            </a:r>
            <a:r>
              <a:rPr kumimoji="1" lang="zh-CN" altLang="en-US" sz="2200" b="1">
                <a:solidFill>
                  <a:schemeClr val="tx1"/>
                </a:solidFill>
                <a:latin typeface="Arial" charset="0"/>
                <a:ea typeface="楷体_GB2312" pitchFamily="49" charset="-122"/>
              </a:rPr>
              <a:t>工具（如仿真器）置成暂停模式。</a:t>
            </a:r>
          </a:p>
          <a:p>
            <a:pPr marL="388938" indent="-388938" algn="just" eaLnBrk="1" hangingPunct="1">
              <a:lnSpc>
                <a:spcPct val="115000"/>
              </a:lnSpc>
              <a:spcBef>
                <a:spcPct val="0"/>
              </a:spcBef>
              <a:buClr>
                <a:schemeClr val="hlink"/>
              </a:buClr>
              <a:buSzPct val="90000"/>
              <a:buFont typeface="Wingdings" pitchFamily="2" charset="2"/>
              <a:buChar char="v"/>
            </a:pPr>
            <a:r>
              <a:rPr kumimoji="1" lang="en-US" altLang="zh-CN" sz="2200" b="1">
                <a:solidFill>
                  <a:srgbClr val="CC0066"/>
                </a:solidFill>
                <a:latin typeface="Arial" charset="0"/>
                <a:ea typeface="楷体_GB2312" pitchFamily="49" charset="-122"/>
              </a:rPr>
              <a:t>$monitor</a:t>
            </a:r>
            <a:r>
              <a:rPr kumimoji="1" lang="zh-CN" altLang="en-US" sz="2200" b="1">
                <a:solidFill>
                  <a:schemeClr val="tx1"/>
                </a:solidFill>
                <a:latin typeface="Arial" charset="0"/>
                <a:ea typeface="楷体_GB2312" pitchFamily="49" charset="-122"/>
              </a:rPr>
              <a:t>为系统任务，作用是监控和输出参数列表中的表达式或变量值。</a:t>
            </a:r>
          </a:p>
          <a:p>
            <a:pPr marL="388938" indent="-388938" algn="just" eaLnBrk="1" hangingPunct="1">
              <a:lnSpc>
                <a:spcPct val="115000"/>
              </a:lnSpc>
              <a:spcBef>
                <a:spcPct val="0"/>
              </a:spcBef>
              <a:buClr>
                <a:schemeClr val="hlink"/>
              </a:buClr>
              <a:buSzPct val="90000"/>
              <a:buFont typeface="Wingdings" pitchFamily="2" charset="2"/>
              <a:buNone/>
            </a:pPr>
            <a:r>
              <a:rPr kumimoji="1" lang="zh-CN" altLang="en-US" sz="2200" b="1">
                <a:solidFill>
                  <a:schemeClr val="tx1"/>
                </a:solidFill>
                <a:latin typeface="Arial" charset="0"/>
                <a:ea typeface="楷体_GB2312" pitchFamily="49" charset="-122"/>
              </a:rPr>
              <a:t>  格式可以为：</a:t>
            </a:r>
            <a:r>
              <a:rPr kumimoji="1" lang="en-US" altLang="zh-CN" sz="2200" b="1">
                <a:solidFill>
                  <a:schemeClr val="tx1"/>
                </a:solidFill>
                <a:latin typeface="Arial" charset="0"/>
                <a:ea typeface="楷体_GB2312" pitchFamily="49" charset="-122"/>
              </a:rPr>
              <a:t>$monitor(p1,p2,……,pn)</a:t>
            </a:r>
          </a:p>
          <a:p>
            <a:pPr marL="388938" indent="-388938" algn="just" eaLnBrk="1" hangingPunct="1">
              <a:lnSpc>
                <a:spcPct val="115000"/>
              </a:lnSpc>
              <a:spcBef>
                <a:spcPct val="0"/>
              </a:spcBef>
              <a:buClr>
                <a:schemeClr val="hlink"/>
              </a:buClr>
              <a:buSzPct val="90000"/>
              <a:buFont typeface="Wingdings" pitchFamily="2" charset="2"/>
              <a:buNone/>
            </a:pPr>
            <a:r>
              <a:rPr kumimoji="1" lang="en-US" altLang="zh-CN" sz="2200" b="1">
                <a:solidFill>
                  <a:schemeClr val="tx1"/>
                </a:solidFill>
                <a:latin typeface="Arial" charset="0"/>
                <a:ea typeface="楷体_GB2312" pitchFamily="49" charset="-122"/>
              </a:rPr>
              <a:t>         </a:t>
            </a:r>
            <a:r>
              <a:rPr kumimoji="1" lang="zh-CN" altLang="en-US" sz="2200" b="1">
                <a:solidFill>
                  <a:schemeClr val="tx1"/>
                </a:solidFill>
                <a:latin typeface="Arial" charset="0"/>
                <a:ea typeface="楷体_GB2312" pitchFamily="49" charset="-122"/>
              </a:rPr>
              <a:t>其中</a:t>
            </a:r>
            <a:r>
              <a:rPr kumimoji="1" lang="en-US" altLang="zh-CN" sz="2200" b="1">
                <a:solidFill>
                  <a:schemeClr val="tx1"/>
                </a:solidFill>
                <a:latin typeface="Arial" charset="0"/>
                <a:ea typeface="楷体_GB2312" pitchFamily="49" charset="-122"/>
              </a:rPr>
              <a:t>p1</a:t>
            </a:r>
            <a:r>
              <a:rPr kumimoji="1" lang="zh-CN" altLang="en-US" sz="2200" b="1">
                <a:solidFill>
                  <a:schemeClr val="tx1"/>
                </a:solidFill>
                <a:latin typeface="Arial" charset="0"/>
                <a:ea typeface="楷体_GB2312" pitchFamily="49" charset="-122"/>
              </a:rPr>
              <a:t>为“格式控制”，</a:t>
            </a:r>
            <a:r>
              <a:rPr kumimoji="1" lang="en-US" altLang="zh-CN" sz="2200" b="1">
                <a:solidFill>
                  <a:schemeClr val="tx1"/>
                </a:solidFill>
                <a:latin typeface="Arial" charset="0"/>
                <a:ea typeface="楷体_GB2312" pitchFamily="49" charset="-122"/>
              </a:rPr>
              <a:t>p2~pn</a:t>
            </a:r>
            <a:r>
              <a:rPr kumimoji="1" lang="zh-CN" altLang="en-US" sz="2200" b="1">
                <a:solidFill>
                  <a:schemeClr val="tx1"/>
                </a:solidFill>
                <a:latin typeface="Arial" charset="0"/>
                <a:ea typeface="楷体_GB2312" pitchFamily="49" charset="-122"/>
              </a:rPr>
              <a:t>为“输出表列”，即将参数</a:t>
            </a:r>
            <a:r>
              <a:rPr kumimoji="1" lang="en-US" altLang="zh-CN" sz="2200" b="1">
                <a:solidFill>
                  <a:schemeClr val="tx1"/>
                </a:solidFill>
                <a:latin typeface="Arial" charset="0"/>
                <a:ea typeface="楷体_GB2312" pitchFamily="49" charset="-122"/>
              </a:rPr>
              <a:t>p2~pn</a:t>
            </a:r>
            <a:r>
              <a:rPr kumimoji="1" lang="zh-CN" altLang="en-US" sz="2200" b="1">
                <a:solidFill>
                  <a:schemeClr val="tx1"/>
                </a:solidFill>
                <a:latin typeface="Arial" charset="0"/>
                <a:ea typeface="楷体_GB2312" pitchFamily="49" charset="-122"/>
              </a:rPr>
              <a:t>按参数</a:t>
            </a:r>
            <a:r>
              <a:rPr kumimoji="1" lang="en-US" altLang="zh-CN" sz="2200" b="1">
                <a:solidFill>
                  <a:schemeClr val="tx1"/>
                </a:solidFill>
                <a:latin typeface="Arial" charset="0"/>
                <a:ea typeface="楷体_GB2312" pitchFamily="49" charset="-122"/>
              </a:rPr>
              <a:t>p1</a:t>
            </a:r>
            <a:r>
              <a:rPr kumimoji="1" lang="zh-CN" altLang="en-US" sz="2200" b="1">
                <a:solidFill>
                  <a:schemeClr val="tx1"/>
                </a:solidFill>
                <a:latin typeface="Arial" charset="0"/>
                <a:ea typeface="楷体_GB2312" pitchFamily="49" charset="-122"/>
              </a:rPr>
              <a:t>给定的格式输出。若各参数间有几个“</a:t>
            </a:r>
            <a:r>
              <a:rPr kumimoji="1" lang="en-US" altLang="zh-CN" sz="2200" b="1">
                <a:solidFill>
                  <a:schemeClr val="tx1"/>
                </a:solidFill>
                <a:latin typeface="Arial" charset="0"/>
                <a:ea typeface="楷体_GB2312" pitchFamily="49" charset="-122"/>
              </a:rPr>
              <a:t>,”</a:t>
            </a:r>
            <a:r>
              <a:rPr kumimoji="1" lang="zh-CN" altLang="en-US" sz="2200" b="1">
                <a:solidFill>
                  <a:schemeClr val="tx1"/>
                </a:solidFill>
                <a:latin typeface="Arial" charset="0"/>
                <a:ea typeface="楷体_GB2312" pitchFamily="49" charset="-122"/>
              </a:rPr>
              <a:t>分隔，则表示几个空格。</a:t>
            </a:r>
          </a:p>
          <a:p>
            <a:pPr marL="388938" indent="-388938" eaLnBrk="1" hangingPunct="1">
              <a:lnSpc>
                <a:spcPct val="115000"/>
              </a:lnSpc>
              <a:spcBef>
                <a:spcPct val="0"/>
              </a:spcBef>
              <a:buClr>
                <a:schemeClr val="hlink"/>
              </a:buClr>
              <a:buSzPct val="90000"/>
              <a:buFont typeface="Wingdings" pitchFamily="2" charset="2"/>
              <a:buChar char="v"/>
            </a:pPr>
            <a:r>
              <a:rPr kumimoji="1" lang="en-US" altLang="zh-CN" sz="2200" b="1">
                <a:solidFill>
                  <a:srgbClr val="CC0066"/>
                </a:solidFill>
                <a:latin typeface="Arial" charset="0"/>
                <a:ea typeface="楷体_GB2312" pitchFamily="49" charset="-122"/>
              </a:rPr>
              <a:t>$stime</a:t>
            </a:r>
            <a:r>
              <a:rPr kumimoji="1" lang="zh-CN" altLang="en-US" sz="2200" b="1">
                <a:solidFill>
                  <a:schemeClr val="tx1"/>
                </a:solidFill>
                <a:latin typeface="Arial" charset="0"/>
                <a:ea typeface="楷体_GB2312" pitchFamily="49" charset="-122"/>
              </a:rPr>
              <a:t>为系统函数，返回一个截去高位保留低</a:t>
            </a:r>
            <a:r>
              <a:rPr kumimoji="1" lang="en-US" altLang="zh-CN" sz="2200" b="1">
                <a:solidFill>
                  <a:schemeClr val="tx1"/>
                </a:solidFill>
                <a:latin typeface="Arial" charset="0"/>
                <a:ea typeface="楷体_GB2312" pitchFamily="49" charset="-122"/>
              </a:rPr>
              <a:t>32</a:t>
            </a:r>
            <a:r>
              <a:rPr kumimoji="1" lang="zh-CN" altLang="en-US" sz="2200" b="1">
                <a:solidFill>
                  <a:schemeClr val="tx1"/>
                </a:solidFill>
                <a:latin typeface="Arial" charset="0"/>
                <a:ea typeface="楷体_GB2312" pitchFamily="49" charset="-122"/>
              </a:rPr>
              <a:t>位的无符号整数，表示仿真的当前值。时间度量系统函数</a:t>
            </a:r>
            <a:r>
              <a:rPr kumimoji="1" lang="en-US" altLang="zh-CN" sz="2200" b="1">
                <a:solidFill>
                  <a:srgbClr val="CC0066"/>
                </a:solidFill>
                <a:latin typeface="Arial" charset="0"/>
                <a:ea typeface="楷体_GB2312" pitchFamily="49" charset="-122"/>
              </a:rPr>
              <a:t>$time</a:t>
            </a:r>
            <a:r>
              <a:rPr kumimoji="1" lang="zh-CN" altLang="en-US" sz="2200" b="1">
                <a:solidFill>
                  <a:schemeClr val="tx1"/>
                </a:solidFill>
                <a:latin typeface="Arial" charset="0"/>
                <a:ea typeface="楷体_GB2312" pitchFamily="49" charset="-122"/>
              </a:rPr>
              <a:t>则返回一个</a:t>
            </a:r>
            <a:r>
              <a:rPr kumimoji="1" lang="en-US" altLang="zh-CN" sz="2200" b="1">
                <a:solidFill>
                  <a:schemeClr val="tx1"/>
                </a:solidFill>
                <a:latin typeface="Arial" charset="0"/>
                <a:ea typeface="楷体_GB2312" pitchFamily="49" charset="-122"/>
              </a:rPr>
              <a:t>64</a:t>
            </a:r>
            <a:r>
              <a:rPr kumimoji="1" lang="zh-CN" altLang="en-US" sz="2200" b="1">
                <a:solidFill>
                  <a:schemeClr val="tx1"/>
                </a:solidFill>
                <a:latin typeface="Arial" charset="0"/>
                <a:ea typeface="楷体_GB2312" pitchFamily="49" charset="-122"/>
              </a:rPr>
              <a:t>位的整数来表示仿真的当前值。</a:t>
            </a:r>
          </a:p>
        </p:txBody>
      </p:sp>
      <p:sp>
        <p:nvSpPr>
          <p:cNvPr id="136197" name="Rectangle 8"/>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系统任务和函数 </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88196"/>
                                        </p:tgtEl>
                                        <p:attrNameLst>
                                          <p:attrName>style.visibility</p:attrName>
                                        </p:attrNameLst>
                                      </p:cBhvr>
                                      <p:to>
                                        <p:strVal val="visible"/>
                                      </p:to>
                                    </p:set>
                                    <p:animEffect transition="in" filter="barn(outVertical)">
                                      <p:cBhvr>
                                        <p:cTn id="7" dur="500"/>
                                        <p:tgtEl>
                                          <p:spTgt spid="128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19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E1E7D29A-6459-4ED8-96CB-115F66AA758C}" type="slidenum">
              <a:rPr lang="ko-KR" altLang="en-US" sz="1600" smtClean="0">
                <a:solidFill>
                  <a:schemeClr val="accent2"/>
                </a:solidFill>
                <a:latin typeface="Verdana" pitchFamily="34" charset="0"/>
                <a:ea typeface="Gulim" pitchFamily="34" charset="-127"/>
              </a:rPr>
              <a:pPr/>
              <a:t>18</a:t>
            </a:fld>
            <a:endParaRPr lang="en-US" altLang="ko-KR" sz="1600" smtClean="0">
              <a:solidFill>
                <a:schemeClr val="accent2"/>
              </a:solidFill>
              <a:latin typeface="Verdana" pitchFamily="34" charset="0"/>
              <a:ea typeface="Gulim" pitchFamily="34" charset="-127"/>
            </a:endParaRPr>
          </a:p>
        </p:txBody>
      </p:sp>
      <p:sp>
        <p:nvSpPr>
          <p:cNvPr id="1290245" name="AutoShape 5"/>
          <p:cNvSpPr>
            <a:spLocks noChangeArrowheads="1"/>
          </p:cNvSpPr>
          <p:nvPr/>
        </p:nvSpPr>
        <p:spPr bwMode="auto">
          <a:xfrm>
            <a:off x="3268663" y="196532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2" name="Group 6"/>
          <p:cNvGrpSpPr>
            <a:grpSpLocks/>
          </p:cNvGrpSpPr>
          <p:nvPr/>
        </p:nvGrpSpPr>
        <p:grpSpPr bwMode="auto">
          <a:xfrm>
            <a:off x="2286000" y="2217738"/>
            <a:ext cx="2992438" cy="509587"/>
            <a:chOff x="192" y="1647"/>
            <a:chExt cx="1885" cy="321"/>
          </a:xfrm>
        </p:grpSpPr>
        <p:grpSp>
          <p:nvGrpSpPr>
            <p:cNvPr id="137258" name="Group 7"/>
            <p:cNvGrpSpPr>
              <a:grpSpLocks/>
            </p:cNvGrpSpPr>
            <p:nvPr/>
          </p:nvGrpSpPr>
          <p:grpSpPr bwMode="auto">
            <a:xfrm>
              <a:off x="192" y="1695"/>
              <a:ext cx="1693" cy="273"/>
              <a:chOff x="192" y="1695"/>
              <a:chExt cx="1693" cy="273"/>
            </a:xfrm>
          </p:grpSpPr>
          <p:pic>
            <p:nvPicPr>
              <p:cNvPr id="1372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90249" name="Text Box 9"/>
              <p:cNvSpPr txBox="1">
                <a:spLocks noChangeArrowheads="1"/>
              </p:cNvSpPr>
              <p:nvPr/>
            </p:nvSpPr>
            <p:spPr bwMode="auto">
              <a:xfrm>
                <a:off x="411" y="1736"/>
                <a:ext cx="1126" cy="212"/>
              </a:xfrm>
              <a:prstGeom prst="rect">
                <a:avLst/>
              </a:prstGeom>
              <a:noFill/>
              <a:ln w="9525">
                <a:noFill/>
                <a:miter lim="800000"/>
                <a:headEnd/>
                <a:tailEnd/>
              </a:ln>
              <a:effectLst/>
            </p:spPr>
            <p:txBody>
              <a:bodyPr wrap="none">
                <a:spAutoFit/>
              </a:bodyPr>
              <a:lstStyle/>
              <a:p>
                <a:pPr algn="ctr" eaLnBrk="1" hangingPunct="1">
                  <a:lnSpc>
                    <a:spcPct val="80000"/>
                  </a:lnSpc>
                  <a:spcBef>
                    <a:spcPct val="0"/>
                  </a:spcBef>
                  <a:buClrTx/>
                  <a:buSzTx/>
                  <a:buFontTx/>
                  <a:buNone/>
                  <a:defRPr/>
                </a:pPr>
                <a:r>
                  <a:rPr lang="zh-CN" altLang="en-US" b="1">
                    <a:solidFill>
                      <a:schemeClr val="bg1"/>
                    </a:solidFill>
                    <a:effectLst>
                      <a:outerShdw blurRad="38100" dist="38100" dir="2700000" algn="tl">
                        <a:srgbClr val="C0C0C0"/>
                      </a:outerShdw>
                    </a:effectLst>
                    <a:latin typeface="Arial" charset="0"/>
                  </a:rPr>
                  <a:t>进行语法编译</a:t>
                </a:r>
                <a:r>
                  <a:rPr lang="zh-CN" altLang="en-US" b="1">
                    <a:solidFill>
                      <a:schemeClr val="bg1"/>
                    </a:solidFill>
                    <a:effectLst>
                      <a:outerShdw blurRad="38100" dist="38100" dir="2700000" algn="tl">
                        <a:srgbClr val="C0C0C0"/>
                      </a:outerShdw>
                    </a:effectLst>
                    <a:latin typeface="Arial" charset="0"/>
                    <a:ea typeface="方正姚体" pitchFamily="2" charset="-122"/>
                  </a:rPr>
                  <a:t> </a:t>
                </a:r>
              </a:p>
            </p:txBody>
          </p:sp>
        </p:grpSp>
        <p:sp>
          <p:nvSpPr>
            <p:cNvPr id="137259" name="Oval 10"/>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SzTx/>
                <a:buFontTx/>
                <a:buNone/>
              </a:pPr>
              <a:r>
                <a:rPr lang="en-US" altLang="zh-CN" b="1">
                  <a:solidFill>
                    <a:srgbClr val="800000"/>
                  </a:solidFill>
                  <a:latin typeface="Arial" charset="0"/>
                </a:rPr>
                <a:t>2</a:t>
              </a:r>
            </a:p>
          </p:txBody>
        </p:sp>
      </p:grpSp>
      <p:sp>
        <p:nvSpPr>
          <p:cNvPr id="1290251" name="AutoShape 11"/>
          <p:cNvSpPr>
            <a:spLocks noChangeArrowheads="1"/>
          </p:cNvSpPr>
          <p:nvPr/>
        </p:nvSpPr>
        <p:spPr bwMode="auto">
          <a:xfrm>
            <a:off x="3268663" y="270827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4" name="Group 12"/>
          <p:cNvGrpSpPr>
            <a:grpSpLocks/>
          </p:cNvGrpSpPr>
          <p:nvPr/>
        </p:nvGrpSpPr>
        <p:grpSpPr bwMode="auto">
          <a:xfrm>
            <a:off x="2306638" y="2955925"/>
            <a:ext cx="2992437" cy="509588"/>
            <a:chOff x="192" y="1647"/>
            <a:chExt cx="1885" cy="321"/>
          </a:xfrm>
        </p:grpSpPr>
        <p:grpSp>
          <p:nvGrpSpPr>
            <p:cNvPr id="137254" name="Group 13"/>
            <p:cNvGrpSpPr>
              <a:grpSpLocks/>
            </p:cNvGrpSpPr>
            <p:nvPr/>
          </p:nvGrpSpPr>
          <p:grpSpPr bwMode="auto">
            <a:xfrm>
              <a:off x="192" y="1695"/>
              <a:ext cx="1693" cy="273"/>
              <a:chOff x="192" y="1695"/>
              <a:chExt cx="1693" cy="273"/>
            </a:xfrm>
          </p:grpSpPr>
          <p:pic>
            <p:nvPicPr>
              <p:cNvPr id="13725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90255" name="Text Box 15"/>
              <p:cNvSpPr txBox="1">
                <a:spLocks noChangeArrowheads="1"/>
              </p:cNvSpPr>
              <p:nvPr/>
            </p:nvSpPr>
            <p:spPr bwMode="auto">
              <a:xfrm>
                <a:off x="412" y="1736"/>
                <a:ext cx="1126" cy="212"/>
              </a:xfrm>
              <a:prstGeom prst="rect">
                <a:avLst/>
              </a:prstGeom>
              <a:noFill/>
              <a:ln w="9525">
                <a:noFill/>
                <a:miter lim="800000"/>
                <a:headEnd/>
                <a:tailEnd/>
              </a:ln>
              <a:effectLst/>
            </p:spPr>
            <p:txBody>
              <a:bodyPr wrap="none">
                <a:spAutoFit/>
              </a:bodyPr>
              <a:lstStyle/>
              <a:p>
                <a:pPr algn="ctr" eaLnBrk="1" hangingPunct="1">
                  <a:lnSpc>
                    <a:spcPct val="80000"/>
                  </a:lnSpc>
                  <a:spcBef>
                    <a:spcPct val="0"/>
                  </a:spcBef>
                  <a:buClrTx/>
                  <a:buSzTx/>
                  <a:buFontTx/>
                  <a:buNone/>
                  <a:defRPr/>
                </a:pPr>
                <a:r>
                  <a:rPr lang="zh-CN" altLang="en-US" b="1">
                    <a:solidFill>
                      <a:schemeClr val="bg1"/>
                    </a:solidFill>
                    <a:effectLst>
                      <a:outerShdw blurRad="38100" dist="38100" dir="2700000" algn="tl">
                        <a:srgbClr val="C0C0C0"/>
                      </a:outerShdw>
                    </a:effectLst>
                    <a:latin typeface="Arial" charset="0"/>
                  </a:rPr>
                  <a:t>加载设计模块</a:t>
                </a:r>
                <a:r>
                  <a:rPr lang="zh-CN" altLang="en-US" b="1">
                    <a:solidFill>
                      <a:schemeClr val="bg1"/>
                    </a:solidFill>
                    <a:effectLst>
                      <a:outerShdw blurRad="38100" dist="38100" dir="2700000" algn="tl">
                        <a:srgbClr val="C0C0C0"/>
                      </a:outerShdw>
                    </a:effectLst>
                    <a:latin typeface="Arial" charset="0"/>
                    <a:ea typeface="方正姚体" pitchFamily="2" charset="-122"/>
                  </a:rPr>
                  <a:t> </a:t>
                </a:r>
              </a:p>
            </p:txBody>
          </p:sp>
        </p:grpSp>
        <p:sp>
          <p:nvSpPr>
            <p:cNvPr id="137255" name="Oval 16"/>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SzTx/>
                <a:buFontTx/>
                <a:buNone/>
              </a:pPr>
              <a:r>
                <a:rPr lang="en-US" altLang="zh-CN" b="1">
                  <a:solidFill>
                    <a:srgbClr val="800000"/>
                  </a:solidFill>
                  <a:latin typeface="Arial" charset="0"/>
                </a:rPr>
                <a:t>3</a:t>
              </a:r>
            </a:p>
          </p:txBody>
        </p:sp>
      </p:grpSp>
      <p:sp>
        <p:nvSpPr>
          <p:cNvPr id="1290257" name="AutoShape 17"/>
          <p:cNvSpPr>
            <a:spLocks noChangeArrowheads="1"/>
          </p:cNvSpPr>
          <p:nvPr/>
        </p:nvSpPr>
        <p:spPr bwMode="auto">
          <a:xfrm>
            <a:off x="3289300" y="347027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6" name="Group 18"/>
          <p:cNvGrpSpPr>
            <a:grpSpLocks/>
          </p:cNvGrpSpPr>
          <p:nvPr/>
        </p:nvGrpSpPr>
        <p:grpSpPr bwMode="auto">
          <a:xfrm>
            <a:off x="1490663" y="3717925"/>
            <a:ext cx="4625975" cy="554038"/>
            <a:chOff x="1547" y="2491"/>
            <a:chExt cx="2378" cy="349"/>
          </a:xfrm>
        </p:grpSpPr>
        <p:grpSp>
          <p:nvGrpSpPr>
            <p:cNvPr id="137250" name="Group 19"/>
            <p:cNvGrpSpPr>
              <a:grpSpLocks/>
            </p:cNvGrpSpPr>
            <p:nvPr/>
          </p:nvGrpSpPr>
          <p:grpSpPr bwMode="auto">
            <a:xfrm>
              <a:off x="1547" y="2539"/>
              <a:ext cx="2143" cy="301"/>
              <a:chOff x="155" y="1695"/>
              <a:chExt cx="1730" cy="273"/>
            </a:xfrm>
          </p:grpSpPr>
          <p:pic>
            <p:nvPicPr>
              <p:cNvPr id="13725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90261" name="Text Box 21"/>
              <p:cNvSpPr txBox="1">
                <a:spLocks noChangeArrowheads="1"/>
              </p:cNvSpPr>
              <p:nvPr/>
            </p:nvSpPr>
            <p:spPr bwMode="auto">
              <a:xfrm>
                <a:off x="155" y="1735"/>
                <a:ext cx="1635" cy="192"/>
              </a:xfrm>
              <a:prstGeom prst="rect">
                <a:avLst/>
              </a:prstGeom>
              <a:noFill/>
              <a:ln w="9525">
                <a:noFill/>
                <a:miter lim="800000"/>
                <a:headEnd/>
                <a:tailEnd/>
              </a:ln>
              <a:effectLst/>
            </p:spPr>
            <p:txBody>
              <a:bodyPr wrap="none">
                <a:spAutoFit/>
              </a:bodyPr>
              <a:lstStyle/>
              <a:p>
                <a:pPr algn="ctr" eaLnBrk="1" hangingPunct="1">
                  <a:lnSpc>
                    <a:spcPct val="80000"/>
                  </a:lnSpc>
                  <a:spcBef>
                    <a:spcPct val="0"/>
                  </a:spcBef>
                  <a:buClrTx/>
                  <a:buSzTx/>
                  <a:buFontTx/>
                  <a:buNone/>
                  <a:defRPr/>
                </a:pPr>
                <a:r>
                  <a:rPr lang="zh-CN" altLang="en-US" b="1">
                    <a:solidFill>
                      <a:schemeClr val="bg1"/>
                    </a:solidFill>
                    <a:effectLst>
                      <a:outerShdw blurRad="38100" dist="38100" dir="2700000" algn="tl">
                        <a:srgbClr val="C0C0C0"/>
                      </a:outerShdw>
                    </a:effectLst>
                    <a:latin typeface="Arial" charset="0"/>
                  </a:rPr>
                  <a:t>向</a:t>
                </a:r>
                <a:r>
                  <a:rPr lang="en-US" altLang="zh-CN" b="1">
                    <a:solidFill>
                      <a:schemeClr val="bg1"/>
                    </a:solidFill>
                    <a:effectLst>
                      <a:outerShdw blurRad="38100" dist="38100" dir="2700000" algn="tl">
                        <a:srgbClr val="C0C0C0"/>
                      </a:outerShdw>
                    </a:effectLst>
                    <a:latin typeface="Arial" charset="0"/>
                  </a:rPr>
                  <a:t>wave</a:t>
                </a:r>
                <a:r>
                  <a:rPr lang="zh-CN" altLang="en-US" b="1">
                    <a:solidFill>
                      <a:schemeClr val="bg1"/>
                    </a:solidFill>
                    <a:effectLst>
                      <a:outerShdw blurRad="38100" dist="38100" dir="2700000" algn="tl">
                        <a:srgbClr val="C0C0C0"/>
                      </a:outerShdw>
                    </a:effectLst>
                    <a:latin typeface="Arial" charset="0"/>
                  </a:rPr>
                  <a:t>窗口添加需要仿真的信号</a:t>
                </a:r>
                <a:r>
                  <a:rPr lang="zh-CN" altLang="en-US" b="1">
                    <a:solidFill>
                      <a:schemeClr val="bg1"/>
                    </a:solidFill>
                    <a:effectLst>
                      <a:outerShdw blurRad="38100" dist="38100" dir="2700000" algn="tl">
                        <a:srgbClr val="C0C0C0"/>
                      </a:outerShdw>
                    </a:effectLst>
                    <a:latin typeface="Arial" charset="0"/>
                    <a:ea typeface="方正姚体" pitchFamily="2" charset="-122"/>
                  </a:rPr>
                  <a:t> </a:t>
                </a:r>
              </a:p>
            </p:txBody>
          </p:sp>
        </p:grpSp>
        <p:sp>
          <p:nvSpPr>
            <p:cNvPr id="137251" name="Oval 22"/>
            <p:cNvSpPr>
              <a:spLocks noChangeArrowheads="1"/>
            </p:cNvSpPr>
            <p:nvPr/>
          </p:nvSpPr>
          <p:spPr bwMode="auto">
            <a:xfrm>
              <a:off x="3624" y="2491"/>
              <a:ext cx="301" cy="321"/>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SzTx/>
                <a:buFontTx/>
                <a:buNone/>
              </a:pPr>
              <a:r>
                <a:rPr lang="en-US" altLang="zh-CN" b="1">
                  <a:solidFill>
                    <a:srgbClr val="800000"/>
                  </a:solidFill>
                  <a:latin typeface="Arial" charset="0"/>
                </a:rPr>
                <a:t>4</a:t>
              </a:r>
            </a:p>
          </p:txBody>
        </p:sp>
      </p:grpSp>
      <p:sp>
        <p:nvSpPr>
          <p:cNvPr id="1290263" name="AutoShape 23"/>
          <p:cNvSpPr>
            <a:spLocks noChangeArrowheads="1"/>
          </p:cNvSpPr>
          <p:nvPr/>
        </p:nvSpPr>
        <p:spPr bwMode="auto">
          <a:xfrm>
            <a:off x="3289300" y="423227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8" name="Group 24"/>
          <p:cNvGrpSpPr>
            <a:grpSpLocks/>
          </p:cNvGrpSpPr>
          <p:nvPr/>
        </p:nvGrpSpPr>
        <p:grpSpPr bwMode="auto">
          <a:xfrm>
            <a:off x="2306638" y="4479925"/>
            <a:ext cx="2992437" cy="509588"/>
            <a:chOff x="192" y="1647"/>
            <a:chExt cx="1885" cy="321"/>
          </a:xfrm>
        </p:grpSpPr>
        <p:grpSp>
          <p:nvGrpSpPr>
            <p:cNvPr id="137246" name="Group 25"/>
            <p:cNvGrpSpPr>
              <a:grpSpLocks/>
            </p:cNvGrpSpPr>
            <p:nvPr/>
          </p:nvGrpSpPr>
          <p:grpSpPr bwMode="auto">
            <a:xfrm>
              <a:off x="192" y="1695"/>
              <a:ext cx="1693" cy="273"/>
              <a:chOff x="192" y="1695"/>
              <a:chExt cx="1693" cy="273"/>
            </a:xfrm>
          </p:grpSpPr>
          <p:pic>
            <p:nvPicPr>
              <p:cNvPr id="137248"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90267" name="Text Box 27"/>
              <p:cNvSpPr txBox="1">
                <a:spLocks noChangeArrowheads="1"/>
              </p:cNvSpPr>
              <p:nvPr/>
            </p:nvSpPr>
            <p:spPr bwMode="auto">
              <a:xfrm>
                <a:off x="574" y="1736"/>
                <a:ext cx="804" cy="212"/>
              </a:xfrm>
              <a:prstGeom prst="rect">
                <a:avLst/>
              </a:prstGeom>
              <a:noFill/>
              <a:ln w="9525">
                <a:noFill/>
                <a:miter lim="800000"/>
                <a:headEnd/>
                <a:tailEnd/>
              </a:ln>
              <a:effectLst/>
            </p:spPr>
            <p:txBody>
              <a:bodyPr wrap="none">
                <a:spAutoFit/>
              </a:bodyPr>
              <a:lstStyle/>
              <a:p>
                <a:pPr algn="ctr" eaLnBrk="1" hangingPunct="1">
                  <a:lnSpc>
                    <a:spcPct val="80000"/>
                  </a:lnSpc>
                  <a:spcBef>
                    <a:spcPct val="0"/>
                  </a:spcBef>
                  <a:buClrTx/>
                  <a:buSzTx/>
                  <a:buFontTx/>
                  <a:buNone/>
                  <a:defRPr/>
                </a:pPr>
                <a:r>
                  <a:rPr lang="zh-CN" altLang="en-US" b="1">
                    <a:solidFill>
                      <a:schemeClr val="bg1"/>
                    </a:solidFill>
                    <a:effectLst>
                      <a:outerShdw blurRad="38100" dist="38100" dir="2700000" algn="tl">
                        <a:srgbClr val="C0C0C0"/>
                      </a:outerShdw>
                    </a:effectLst>
                    <a:latin typeface="Arial" charset="0"/>
                  </a:rPr>
                  <a:t>运行仿真</a:t>
                </a:r>
                <a:r>
                  <a:rPr lang="zh-CN" altLang="en-US" b="1">
                    <a:solidFill>
                      <a:schemeClr val="bg1"/>
                    </a:solidFill>
                    <a:effectLst>
                      <a:outerShdw blurRad="38100" dist="38100" dir="2700000" algn="tl">
                        <a:srgbClr val="C0C0C0"/>
                      </a:outerShdw>
                    </a:effectLst>
                    <a:latin typeface="Arial" charset="0"/>
                    <a:ea typeface="方正姚体" pitchFamily="2" charset="-122"/>
                  </a:rPr>
                  <a:t> </a:t>
                </a:r>
              </a:p>
            </p:txBody>
          </p:sp>
        </p:grpSp>
        <p:sp>
          <p:nvSpPr>
            <p:cNvPr id="137247" name="Oval 28"/>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SzTx/>
                <a:buFontTx/>
                <a:buNone/>
              </a:pPr>
              <a:r>
                <a:rPr lang="en-US" altLang="zh-CN" b="1">
                  <a:solidFill>
                    <a:srgbClr val="800000"/>
                  </a:solidFill>
                  <a:latin typeface="Arial" charset="0"/>
                </a:rPr>
                <a:t>5</a:t>
              </a:r>
            </a:p>
          </p:txBody>
        </p:sp>
      </p:grpSp>
      <p:grpSp>
        <p:nvGrpSpPr>
          <p:cNvPr id="10" name="Group 29"/>
          <p:cNvGrpSpPr>
            <a:grpSpLocks/>
          </p:cNvGrpSpPr>
          <p:nvPr/>
        </p:nvGrpSpPr>
        <p:grpSpPr bwMode="auto">
          <a:xfrm>
            <a:off x="2273300" y="1455738"/>
            <a:ext cx="2992438" cy="509587"/>
            <a:chOff x="192" y="1647"/>
            <a:chExt cx="1885" cy="321"/>
          </a:xfrm>
        </p:grpSpPr>
        <p:grpSp>
          <p:nvGrpSpPr>
            <p:cNvPr id="137242" name="Group 30"/>
            <p:cNvGrpSpPr>
              <a:grpSpLocks/>
            </p:cNvGrpSpPr>
            <p:nvPr/>
          </p:nvGrpSpPr>
          <p:grpSpPr bwMode="auto">
            <a:xfrm>
              <a:off x="192" y="1695"/>
              <a:ext cx="1693" cy="273"/>
              <a:chOff x="192" y="1695"/>
              <a:chExt cx="1693" cy="273"/>
            </a:xfrm>
          </p:grpSpPr>
          <p:pic>
            <p:nvPicPr>
              <p:cNvPr id="137244"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90272" name="Text Box 32"/>
              <p:cNvSpPr txBox="1">
                <a:spLocks noChangeArrowheads="1"/>
              </p:cNvSpPr>
              <p:nvPr/>
            </p:nvSpPr>
            <p:spPr bwMode="auto">
              <a:xfrm>
                <a:off x="446" y="1737"/>
                <a:ext cx="1054" cy="212"/>
              </a:xfrm>
              <a:prstGeom prst="rect">
                <a:avLst/>
              </a:prstGeom>
              <a:noFill/>
              <a:ln w="9525">
                <a:noFill/>
                <a:miter lim="800000"/>
                <a:headEnd/>
                <a:tailEnd/>
              </a:ln>
              <a:effectLst/>
            </p:spPr>
            <p:txBody>
              <a:bodyPr wrap="none">
                <a:spAutoFit/>
              </a:bodyPr>
              <a:lstStyle/>
              <a:p>
                <a:pPr algn="ctr" eaLnBrk="1" hangingPunct="1">
                  <a:lnSpc>
                    <a:spcPct val="80000"/>
                  </a:lnSpc>
                  <a:spcBef>
                    <a:spcPct val="0"/>
                  </a:spcBef>
                  <a:buClrTx/>
                  <a:buSzTx/>
                  <a:buFontTx/>
                  <a:buNone/>
                  <a:defRPr/>
                </a:pPr>
                <a:r>
                  <a:rPr lang="zh-CN" altLang="en-US" b="1">
                    <a:solidFill>
                      <a:schemeClr val="bg1"/>
                    </a:solidFill>
                    <a:effectLst>
                      <a:outerShdw blurRad="38100" dist="38100" dir="2700000" algn="tl">
                        <a:srgbClr val="C0C0C0"/>
                      </a:outerShdw>
                    </a:effectLst>
                    <a:latin typeface="Arial" charset="0"/>
                  </a:rPr>
                  <a:t>打开</a:t>
                </a:r>
                <a:r>
                  <a:rPr lang="en-US" altLang="zh-CN" b="1">
                    <a:solidFill>
                      <a:schemeClr val="bg1"/>
                    </a:solidFill>
                    <a:effectLst>
                      <a:outerShdw blurRad="38100" dist="38100" dir="2700000" algn="tl">
                        <a:srgbClr val="C0C0C0"/>
                      </a:outerShdw>
                    </a:effectLst>
                    <a:latin typeface="Arial" charset="0"/>
                  </a:rPr>
                  <a:t>.v</a:t>
                </a:r>
                <a:r>
                  <a:rPr lang="zh-CN" altLang="en-US" b="1">
                    <a:solidFill>
                      <a:schemeClr val="bg1"/>
                    </a:solidFill>
                    <a:effectLst>
                      <a:outerShdw blurRad="38100" dist="38100" dir="2700000" algn="tl">
                        <a:srgbClr val="C0C0C0"/>
                      </a:outerShdw>
                    </a:effectLst>
                    <a:latin typeface="Arial" charset="0"/>
                  </a:rPr>
                  <a:t>源程序</a:t>
                </a:r>
              </a:p>
            </p:txBody>
          </p:sp>
        </p:grpSp>
        <p:sp>
          <p:nvSpPr>
            <p:cNvPr id="137243" name="Oval 33"/>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SzTx/>
                <a:buFontTx/>
                <a:buNone/>
              </a:pPr>
              <a:r>
                <a:rPr lang="en-US" altLang="zh-CN" b="1">
                  <a:solidFill>
                    <a:srgbClr val="800000"/>
                  </a:solidFill>
                  <a:latin typeface="Arial" charset="0"/>
                </a:rPr>
                <a:t>1</a:t>
              </a:r>
            </a:p>
          </p:txBody>
        </p:sp>
      </p:grpSp>
      <p:grpSp>
        <p:nvGrpSpPr>
          <p:cNvPr id="12" name="Group 34"/>
          <p:cNvGrpSpPr>
            <a:grpSpLocks/>
          </p:cNvGrpSpPr>
          <p:nvPr/>
        </p:nvGrpSpPr>
        <p:grpSpPr bwMode="auto">
          <a:xfrm>
            <a:off x="2293938" y="5429250"/>
            <a:ext cx="2992437" cy="509588"/>
            <a:chOff x="192" y="1647"/>
            <a:chExt cx="1885" cy="321"/>
          </a:xfrm>
        </p:grpSpPr>
        <p:grpSp>
          <p:nvGrpSpPr>
            <p:cNvPr id="137238" name="Group 35"/>
            <p:cNvGrpSpPr>
              <a:grpSpLocks/>
            </p:cNvGrpSpPr>
            <p:nvPr/>
          </p:nvGrpSpPr>
          <p:grpSpPr bwMode="auto">
            <a:xfrm>
              <a:off x="192" y="1695"/>
              <a:ext cx="1693" cy="273"/>
              <a:chOff x="192" y="1695"/>
              <a:chExt cx="1693" cy="273"/>
            </a:xfrm>
          </p:grpSpPr>
          <p:pic>
            <p:nvPicPr>
              <p:cNvPr id="137240"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90277" name="Text Box 37"/>
              <p:cNvSpPr txBox="1">
                <a:spLocks noChangeArrowheads="1"/>
              </p:cNvSpPr>
              <p:nvPr/>
            </p:nvSpPr>
            <p:spPr bwMode="auto">
              <a:xfrm>
                <a:off x="435" y="1728"/>
                <a:ext cx="1082" cy="212"/>
              </a:xfrm>
              <a:prstGeom prst="rect">
                <a:avLst/>
              </a:prstGeom>
              <a:noFill/>
              <a:ln w="9525">
                <a:noFill/>
                <a:miter lim="800000"/>
                <a:headEnd/>
                <a:tailEnd/>
              </a:ln>
              <a:effectLst/>
            </p:spPr>
            <p:txBody>
              <a:bodyPr wrap="none">
                <a:spAutoFit/>
              </a:bodyPr>
              <a:lstStyle/>
              <a:p>
                <a:pPr algn="ctr" eaLnBrk="1" hangingPunct="1">
                  <a:lnSpc>
                    <a:spcPct val="80000"/>
                  </a:lnSpc>
                  <a:spcBef>
                    <a:spcPct val="0"/>
                  </a:spcBef>
                  <a:buClrTx/>
                  <a:buSzTx/>
                  <a:buFontTx/>
                  <a:buNone/>
                  <a:defRPr/>
                </a:pPr>
                <a:r>
                  <a:rPr lang="zh-CN" altLang="en-US" b="1">
                    <a:solidFill>
                      <a:schemeClr val="bg1"/>
                    </a:solidFill>
                    <a:effectLst>
                      <a:outerShdw blurRad="38100" dist="38100" dir="2700000" algn="tl">
                        <a:srgbClr val="C0C0C0"/>
                      </a:outerShdw>
                    </a:effectLst>
                    <a:latin typeface="Arial" charset="0"/>
                  </a:rPr>
                  <a:t>保存仿真波形</a:t>
                </a:r>
                <a:endParaRPr lang="zh-CN" altLang="en-US" b="1">
                  <a:solidFill>
                    <a:schemeClr val="bg1"/>
                  </a:solidFill>
                  <a:effectLst>
                    <a:outerShdw blurRad="38100" dist="38100" dir="2700000" algn="tl">
                      <a:srgbClr val="C0C0C0"/>
                    </a:outerShdw>
                  </a:effectLst>
                  <a:latin typeface="Arial" charset="0"/>
                  <a:ea typeface="方正姚体" pitchFamily="2" charset="-122"/>
                </a:endParaRPr>
              </a:p>
            </p:txBody>
          </p:sp>
        </p:grpSp>
        <p:sp>
          <p:nvSpPr>
            <p:cNvPr id="137239" name="Oval 38"/>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SzTx/>
                <a:buFontTx/>
                <a:buNone/>
              </a:pPr>
              <a:r>
                <a:rPr lang="en-US" altLang="zh-CN" b="1">
                  <a:solidFill>
                    <a:srgbClr val="800000"/>
                  </a:solidFill>
                  <a:latin typeface="Arial" charset="0"/>
                </a:rPr>
                <a:t>6</a:t>
              </a:r>
            </a:p>
          </p:txBody>
        </p:sp>
      </p:grpSp>
      <p:sp>
        <p:nvSpPr>
          <p:cNvPr id="1290279" name="AutoShape 39"/>
          <p:cNvSpPr>
            <a:spLocks noChangeArrowheads="1"/>
          </p:cNvSpPr>
          <p:nvPr/>
        </p:nvSpPr>
        <p:spPr bwMode="auto">
          <a:xfrm>
            <a:off x="3302000" y="4994275"/>
            <a:ext cx="463550" cy="488950"/>
          </a:xfrm>
          <a:prstGeom prst="downArrow">
            <a:avLst>
              <a:gd name="adj1" fmla="val 50000"/>
              <a:gd name="adj2" fmla="val 26370"/>
            </a:avLst>
          </a:prstGeom>
          <a:solidFill>
            <a:schemeClr val="accent1"/>
          </a:solidFill>
          <a:ln w="9525">
            <a:solidFill>
              <a:schemeClr val="accent2"/>
            </a:solidFill>
            <a:miter lim="800000"/>
            <a:headEnd/>
            <a:tailEnd/>
          </a:ln>
        </p:spPr>
        <p:txBody>
          <a:bodyPr anchor="ctr">
            <a:spAutoFit/>
          </a:bodyPr>
          <a:lstStyle/>
          <a:p>
            <a:endParaRPr lang="zh-CN" altLang="en-US"/>
          </a:p>
        </p:txBody>
      </p:sp>
      <p:sp>
        <p:nvSpPr>
          <p:cNvPr id="1290280" name="Rectangle 40"/>
          <p:cNvSpPr>
            <a:spLocks noChangeArrowheads="1"/>
          </p:cNvSpPr>
          <p:nvPr/>
        </p:nvSpPr>
        <p:spPr bwMode="auto">
          <a:xfrm>
            <a:off x="3843338" y="5111750"/>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spcBef>
                <a:spcPct val="0"/>
              </a:spcBef>
              <a:buClrTx/>
              <a:buSzTx/>
              <a:buFontTx/>
              <a:buNone/>
            </a:pPr>
            <a:r>
              <a:rPr kumimoji="1" lang="zh-CN" altLang="en-US" b="1">
                <a:solidFill>
                  <a:schemeClr val="tx1"/>
                </a:solidFill>
                <a:latin typeface="Arial" charset="0"/>
                <a:ea typeface="楷体_GB2312" pitchFamily="49" charset="-122"/>
              </a:rPr>
              <a:t>通过</a:t>
            </a:r>
            <a:r>
              <a:rPr kumimoji="1" lang="zh-CN" altLang="en-US">
                <a:solidFill>
                  <a:schemeClr val="tx1"/>
                </a:solidFill>
                <a:latin typeface="Arial" charset="0"/>
              </a:rPr>
              <a:t> </a:t>
            </a:r>
          </a:p>
        </p:txBody>
      </p:sp>
      <p:sp>
        <p:nvSpPr>
          <p:cNvPr id="1290281" name="Line 41"/>
          <p:cNvSpPr>
            <a:spLocks noChangeShapeType="1"/>
          </p:cNvSpPr>
          <p:nvPr/>
        </p:nvSpPr>
        <p:spPr bwMode="auto">
          <a:xfrm>
            <a:off x="3678238" y="5164138"/>
            <a:ext cx="3468687" cy="0"/>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290282" name="Line 42"/>
          <p:cNvSpPr>
            <a:spLocks noChangeShapeType="1"/>
          </p:cNvSpPr>
          <p:nvPr/>
        </p:nvSpPr>
        <p:spPr bwMode="auto">
          <a:xfrm flipH="1" flipV="1">
            <a:off x="7127875" y="4648200"/>
            <a:ext cx="0" cy="517525"/>
          </a:xfrm>
          <a:prstGeom prst="line">
            <a:avLst/>
          </a:prstGeom>
          <a:noFill/>
          <a:ln w="25400">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90283" name="Line 43"/>
          <p:cNvSpPr>
            <a:spLocks noChangeShapeType="1"/>
          </p:cNvSpPr>
          <p:nvPr/>
        </p:nvSpPr>
        <p:spPr bwMode="auto">
          <a:xfrm flipH="1" flipV="1">
            <a:off x="7089775" y="2057400"/>
            <a:ext cx="1588" cy="2108200"/>
          </a:xfrm>
          <a:prstGeom prst="line">
            <a:avLst/>
          </a:prstGeom>
          <a:noFill/>
          <a:ln w="25400">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90284" name="Text Box 44"/>
          <p:cNvSpPr txBox="1">
            <a:spLocks noChangeArrowheads="1"/>
          </p:cNvSpPr>
          <p:nvPr/>
        </p:nvSpPr>
        <p:spPr bwMode="auto">
          <a:xfrm>
            <a:off x="6267450" y="4230688"/>
            <a:ext cx="1700213" cy="460375"/>
          </a:xfrm>
          <a:prstGeom prst="rect">
            <a:avLst/>
          </a:prstGeom>
          <a:solidFill>
            <a:srgbClr val="FF99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5275" indent="-295275">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spcBef>
                <a:spcPct val="0"/>
              </a:spcBef>
              <a:buClrTx/>
              <a:buSzTx/>
              <a:buFontTx/>
              <a:buNone/>
            </a:pPr>
            <a:r>
              <a:rPr lang="zh-CN" altLang="en-US" sz="2200" b="1">
                <a:solidFill>
                  <a:srgbClr val="800000"/>
                </a:solidFill>
                <a:latin typeface="Arial" charset="0"/>
                <a:ea typeface="楷体_GB2312" pitchFamily="49" charset="-122"/>
              </a:rPr>
              <a:t>修改源程序</a:t>
            </a:r>
            <a:r>
              <a:rPr lang="zh-CN" altLang="en-US" sz="2200" b="1">
                <a:solidFill>
                  <a:srgbClr val="800000"/>
                </a:solidFill>
                <a:latin typeface="Arial" charset="0"/>
                <a:ea typeface="华文楷体" pitchFamily="2" charset="-122"/>
              </a:rPr>
              <a:t> </a:t>
            </a:r>
          </a:p>
        </p:txBody>
      </p:sp>
      <p:sp>
        <p:nvSpPr>
          <p:cNvPr id="1290285" name="Rectangle 45"/>
          <p:cNvSpPr>
            <a:spLocks noChangeArrowheads="1"/>
          </p:cNvSpPr>
          <p:nvPr/>
        </p:nvSpPr>
        <p:spPr bwMode="auto">
          <a:xfrm>
            <a:off x="5472113" y="4746625"/>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spcBef>
                <a:spcPct val="0"/>
              </a:spcBef>
              <a:buClrTx/>
              <a:buSzTx/>
              <a:buFontTx/>
              <a:buNone/>
            </a:pPr>
            <a:r>
              <a:rPr kumimoji="1" lang="zh-CN" altLang="en-US" b="1">
                <a:solidFill>
                  <a:schemeClr val="tx1"/>
                </a:solidFill>
                <a:latin typeface="Arial" charset="0"/>
                <a:ea typeface="楷体_GB2312" pitchFamily="49" charset="-122"/>
              </a:rPr>
              <a:t>未通过</a:t>
            </a:r>
            <a:r>
              <a:rPr kumimoji="1" lang="zh-CN" altLang="en-US">
                <a:solidFill>
                  <a:schemeClr val="tx1"/>
                </a:solidFill>
                <a:latin typeface="Arial" charset="0"/>
              </a:rPr>
              <a:t> </a:t>
            </a:r>
          </a:p>
        </p:txBody>
      </p:sp>
      <p:sp>
        <p:nvSpPr>
          <p:cNvPr id="1290286" name="Line 46"/>
          <p:cNvSpPr>
            <a:spLocks noChangeShapeType="1"/>
          </p:cNvSpPr>
          <p:nvPr/>
        </p:nvSpPr>
        <p:spPr bwMode="auto">
          <a:xfrm flipH="1">
            <a:off x="3630613" y="2095500"/>
            <a:ext cx="3494087" cy="0"/>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37237" name="Rectangle 47"/>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4.3.3 </a:t>
            </a:r>
            <a:r>
              <a:rPr lang="en-US" altLang="zh-CN" sz="3200" smtClean="0">
                <a:solidFill>
                  <a:srgbClr val="CC3300"/>
                </a:solidFill>
                <a:latin typeface="Arial" charset="0"/>
                <a:ea typeface="黑体" pitchFamily="49" charset="-122"/>
              </a:rPr>
              <a:t> </a:t>
            </a:r>
            <a:r>
              <a:rPr lang="en-US" altLang="zh-CN" smtClean="0">
                <a:solidFill>
                  <a:srgbClr val="FFCC00"/>
                </a:solidFill>
                <a:latin typeface="Arial" charset="0"/>
                <a:ea typeface="黑体" pitchFamily="49" charset="-122"/>
              </a:rPr>
              <a:t>ModelSim</a:t>
            </a:r>
            <a:r>
              <a:rPr lang="zh-CN" altLang="en-US" smtClean="0">
                <a:solidFill>
                  <a:srgbClr val="FFCC00"/>
                </a:solidFill>
                <a:latin typeface="Arial" charset="0"/>
                <a:ea typeface="黑体" pitchFamily="49" charset="-122"/>
              </a:rPr>
              <a:t>功能仿真</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290245"/>
                                        </p:tgtEl>
                                        <p:attrNameLst>
                                          <p:attrName>style.visibility</p:attrName>
                                        </p:attrNameLst>
                                      </p:cBhvr>
                                      <p:to>
                                        <p:strVal val="visible"/>
                                      </p:to>
                                    </p:set>
                                    <p:anim calcmode="lin" valueType="num">
                                      <p:cBhvr>
                                        <p:cTn id="12" dur="500" fill="hold"/>
                                        <p:tgtEl>
                                          <p:spTgt spid="1290245"/>
                                        </p:tgtEl>
                                        <p:attrNameLst>
                                          <p:attrName>ppt_x</p:attrName>
                                        </p:attrNameLst>
                                      </p:cBhvr>
                                      <p:tavLst>
                                        <p:tav tm="0">
                                          <p:val>
                                            <p:strVal val="#ppt_x"/>
                                          </p:val>
                                        </p:tav>
                                        <p:tav tm="100000">
                                          <p:val>
                                            <p:strVal val="#ppt_x"/>
                                          </p:val>
                                        </p:tav>
                                      </p:tavLst>
                                    </p:anim>
                                    <p:anim calcmode="lin" valueType="num">
                                      <p:cBhvr>
                                        <p:cTn id="13" dur="500" fill="hold"/>
                                        <p:tgtEl>
                                          <p:spTgt spid="1290245"/>
                                        </p:tgtEl>
                                        <p:attrNameLst>
                                          <p:attrName>ppt_y</p:attrName>
                                        </p:attrNameLst>
                                      </p:cBhvr>
                                      <p:tavLst>
                                        <p:tav tm="0">
                                          <p:val>
                                            <p:strVal val="#ppt_y-#ppt_h/2"/>
                                          </p:val>
                                        </p:tav>
                                        <p:tav tm="100000">
                                          <p:val>
                                            <p:strVal val="#ppt_y"/>
                                          </p:val>
                                        </p:tav>
                                      </p:tavLst>
                                    </p:anim>
                                    <p:anim calcmode="lin" valueType="num">
                                      <p:cBhvr>
                                        <p:cTn id="14" dur="500" fill="hold"/>
                                        <p:tgtEl>
                                          <p:spTgt spid="1290245"/>
                                        </p:tgtEl>
                                        <p:attrNameLst>
                                          <p:attrName>ppt_w</p:attrName>
                                        </p:attrNameLst>
                                      </p:cBhvr>
                                      <p:tavLst>
                                        <p:tav tm="0">
                                          <p:val>
                                            <p:strVal val="#ppt_w"/>
                                          </p:val>
                                        </p:tav>
                                        <p:tav tm="100000">
                                          <p:val>
                                            <p:strVal val="#ppt_w"/>
                                          </p:val>
                                        </p:tav>
                                      </p:tavLst>
                                    </p:anim>
                                    <p:anim calcmode="lin" valueType="num">
                                      <p:cBhvr>
                                        <p:cTn id="15" dur="500" fill="hold"/>
                                        <p:tgtEl>
                                          <p:spTgt spid="1290245"/>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16" presetClass="entr" presetSubtype="37"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1290251"/>
                                        </p:tgtEl>
                                        <p:attrNameLst>
                                          <p:attrName>style.visibility</p:attrName>
                                        </p:attrNameLst>
                                      </p:cBhvr>
                                      <p:to>
                                        <p:strVal val="visible"/>
                                      </p:to>
                                    </p:set>
                                    <p:anim calcmode="lin" valueType="num">
                                      <p:cBhvr>
                                        <p:cTn id="24" dur="500" fill="hold"/>
                                        <p:tgtEl>
                                          <p:spTgt spid="1290251"/>
                                        </p:tgtEl>
                                        <p:attrNameLst>
                                          <p:attrName>ppt_x</p:attrName>
                                        </p:attrNameLst>
                                      </p:cBhvr>
                                      <p:tavLst>
                                        <p:tav tm="0">
                                          <p:val>
                                            <p:strVal val="#ppt_x"/>
                                          </p:val>
                                        </p:tav>
                                        <p:tav tm="100000">
                                          <p:val>
                                            <p:strVal val="#ppt_x"/>
                                          </p:val>
                                        </p:tav>
                                      </p:tavLst>
                                    </p:anim>
                                    <p:anim calcmode="lin" valueType="num">
                                      <p:cBhvr>
                                        <p:cTn id="25" dur="500" fill="hold"/>
                                        <p:tgtEl>
                                          <p:spTgt spid="1290251"/>
                                        </p:tgtEl>
                                        <p:attrNameLst>
                                          <p:attrName>ppt_y</p:attrName>
                                        </p:attrNameLst>
                                      </p:cBhvr>
                                      <p:tavLst>
                                        <p:tav tm="0">
                                          <p:val>
                                            <p:strVal val="#ppt_y-#ppt_h/2"/>
                                          </p:val>
                                        </p:tav>
                                        <p:tav tm="100000">
                                          <p:val>
                                            <p:strVal val="#ppt_y"/>
                                          </p:val>
                                        </p:tav>
                                      </p:tavLst>
                                    </p:anim>
                                    <p:anim calcmode="lin" valueType="num">
                                      <p:cBhvr>
                                        <p:cTn id="26" dur="500" fill="hold"/>
                                        <p:tgtEl>
                                          <p:spTgt spid="1290251"/>
                                        </p:tgtEl>
                                        <p:attrNameLst>
                                          <p:attrName>ppt_w</p:attrName>
                                        </p:attrNameLst>
                                      </p:cBhvr>
                                      <p:tavLst>
                                        <p:tav tm="0">
                                          <p:val>
                                            <p:strVal val="#ppt_w"/>
                                          </p:val>
                                        </p:tav>
                                        <p:tav tm="100000">
                                          <p:val>
                                            <p:strVal val="#ppt_w"/>
                                          </p:val>
                                        </p:tav>
                                      </p:tavLst>
                                    </p:anim>
                                    <p:anim calcmode="lin" valueType="num">
                                      <p:cBhvr>
                                        <p:cTn id="27" dur="500" fill="hold"/>
                                        <p:tgtEl>
                                          <p:spTgt spid="1290251"/>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16" presetClass="entr" presetSubtype="37"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1290257"/>
                                        </p:tgtEl>
                                        <p:attrNameLst>
                                          <p:attrName>style.visibility</p:attrName>
                                        </p:attrNameLst>
                                      </p:cBhvr>
                                      <p:to>
                                        <p:strVal val="visible"/>
                                      </p:to>
                                    </p:set>
                                    <p:anim calcmode="lin" valueType="num">
                                      <p:cBhvr>
                                        <p:cTn id="36" dur="500" fill="hold"/>
                                        <p:tgtEl>
                                          <p:spTgt spid="1290257"/>
                                        </p:tgtEl>
                                        <p:attrNameLst>
                                          <p:attrName>ppt_x</p:attrName>
                                        </p:attrNameLst>
                                      </p:cBhvr>
                                      <p:tavLst>
                                        <p:tav tm="0">
                                          <p:val>
                                            <p:strVal val="#ppt_x"/>
                                          </p:val>
                                        </p:tav>
                                        <p:tav tm="100000">
                                          <p:val>
                                            <p:strVal val="#ppt_x"/>
                                          </p:val>
                                        </p:tav>
                                      </p:tavLst>
                                    </p:anim>
                                    <p:anim calcmode="lin" valueType="num">
                                      <p:cBhvr>
                                        <p:cTn id="37" dur="500" fill="hold"/>
                                        <p:tgtEl>
                                          <p:spTgt spid="1290257"/>
                                        </p:tgtEl>
                                        <p:attrNameLst>
                                          <p:attrName>ppt_y</p:attrName>
                                        </p:attrNameLst>
                                      </p:cBhvr>
                                      <p:tavLst>
                                        <p:tav tm="0">
                                          <p:val>
                                            <p:strVal val="#ppt_y-#ppt_h/2"/>
                                          </p:val>
                                        </p:tav>
                                        <p:tav tm="100000">
                                          <p:val>
                                            <p:strVal val="#ppt_y"/>
                                          </p:val>
                                        </p:tav>
                                      </p:tavLst>
                                    </p:anim>
                                    <p:anim calcmode="lin" valueType="num">
                                      <p:cBhvr>
                                        <p:cTn id="38" dur="500" fill="hold"/>
                                        <p:tgtEl>
                                          <p:spTgt spid="1290257"/>
                                        </p:tgtEl>
                                        <p:attrNameLst>
                                          <p:attrName>ppt_w</p:attrName>
                                        </p:attrNameLst>
                                      </p:cBhvr>
                                      <p:tavLst>
                                        <p:tav tm="0">
                                          <p:val>
                                            <p:strVal val="#ppt_w"/>
                                          </p:val>
                                        </p:tav>
                                        <p:tav tm="100000">
                                          <p:val>
                                            <p:strVal val="#ppt_w"/>
                                          </p:val>
                                        </p:tav>
                                      </p:tavLst>
                                    </p:anim>
                                    <p:anim calcmode="lin" valueType="num">
                                      <p:cBhvr>
                                        <p:cTn id="39" dur="500" fill="hold"/>
                                        <p:tgtEl>
                                          <p:spTgt spid="1290257"/>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6" presetClass="entr" presetSubtype="37"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Vertical)">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1290263"/>
                                        </p:tgtEl>
                                        <p:attrNameLst>
                                          <p:attrName>style.visibility</p:attrName>
                                        </p:attrNameLst>
                                      </p:cBhvr>
                                      <p:to>
                                        <p:strVal val="visible"/>
                                      </p:to>
                                    </p:set>
                                    <p:anim calcmode="lin" valueType="num">
                                      <p:cBhvr>
                                        <p:cTn id="48" dur="500" fill="hold"/>
                                        <p:tgtEl>
                                          <p:spTgt spid="1290263"/>
                                        </p:tgtEl>
                                        <p:attrNameLst>
                                          <p:attrName>ppt_x</p:attrName>
                                        </p:attrNameLst>
                                      </p:cBhvr>
                                      <p:tavLst>
                                        <p:tav tm="0">
                                          <p:val>
                                            <p:strVal val="#ppt_x"/>
                                          </p:val>
                                        </p:tav>
                                        <p:tav tm="100000">
                                          <p:val>
                                            <p:strVal val="#ppt_x"/>
                                          </p:val>
                                        </p:tav>
                                      </p:tavLst>
                                    </p:anim>
                                    <p:anim calcmode="lin" valueType="num">
                                      <p:cBhvr>
                                        <p:cTn id="49" dur="500" fill="hold"/>
                                        <p:tgtEl>
                                          <p:spTgt spid="1290263"/>
                                        </p:tgtEl>
                                        <p:attrNameLst>
                                          <p:attrName>ppt_y</p:attrName>
                                        </p:attrNameLst>
                                      </p:cBhvr>
                                      <p:tavLst>
                                        <p:tav tm="0">
                                          <p:val>
                                            <p:strVal val="#ppt_y-#ppt_h/2"/>
                                          </p:val>
                                        </p:tav>
                                        <p:tav tm="100000">
                                          <p:val>
                                            <p:strVal val="#ppt_y"/>
                                          </p:val>
                                        </p:tav>
                                      </p:tavLst>
                                    </p:anim>
                                    <p:anim calcmode="lin" valueType="num">
                                      <p:cBhvr>
                                        <p:cTn id="50" dur="500" fill="hold"/>
                                        <p:tgtEl>
                                          <p:spTgt spid="1290263"/>
                                        </p:tgtEl>
                                        <p:attrNameLst>
                                          <p:attrName>ppt_w</p:attrName>
                                        </p:attrNameLst>
                                      </p:cBhvr>
                                      <p:tavLst>
                                        <p:tav tm="0">
                                          <p:val>
                                            <p:strVal val="#ppt_w"/>
                                          </p:val>
                                        </p:tav>
                                        <p:tav tm="100000">
                                          <p:val>
                                            <p:strVal val="#ppt_w"/>
                                          </p:val>
                                        </p:tav>
                                      </p:tavLst>
                                    </p:anim>
                                    <p:anim calcmode="lin" valueType="num">
                                      <p:cBhvr>
                                        <p:cTn id="51" dur="500" fill="hold"/>
                                        <p:tgtEl>
                                          <p:spTgt spid="1290263"/>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16" presetClass="entr" presetSubtype="37"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arn(outVertical)">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290280"/>
                                        </p:tgtEl>
                                        <p:attrNameLst>
                                          <p:attrName>style.visibility</p:attrName>
                                        </p:attrNameLst>
                                      </p:cBhvr>
                                      <p:to>
                                        <p:strVal val="visible"/>
                                      </p:to>
                                    </p:set>
                                    <p:animEffect transition="in" filter="dissolve">
                                      <p:cBhvr>
                                        <p:cTn id="60" dur="500"/>
                                        <p:tgtEl>
                                          <p:spTgt spid="129028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grpId="0" nodeType="clickEffect">
                                  <p:stCondLst>
                                    <p:cond delay="0"/>
                                  </p:stCondLst>
                                  <p:childTnLst>
                                    <p:set>
                                      <p:cBhvr>
                                        <p:cTn id="64" dur="1" fill="hold">
                                          <p:stCondLst>
                                            <p:cond delay="0"/>
                                          </p:stCondLst>
                                        </p:cTn>
                                        <p:tgtEl>
                                          <p:spTgt spid="1290279"/>
                                        </p:tgtEl>
                                        <p:attrNameLst>
                                          <p:attrName>style.visibility</p:attrName>
                                        </p:attrNameLst>
                                      </p:cBhvr>
                                      <p:to>
                                        <p:strVal val="visible"/>
                                      </p:to>
                                    </p:set>
                                    <p:anim calcmode="lin" valueType="num">
                                      <p:cBhvr>
                                        <p:cTn id="65" dur="500" fill="hold"/>
                                        <p:tgtEl>
                                          <p:spTgt spid="1290279"/>
                                        </p:tgtEl>
                                        <p:attrNameLst>
                                          <p:attrName>ppt_x</p:attrName>
                                        </p:attrNameLst>
                                      </p:cBhvr>
                                      <p:tavLst>
                                        <p:tav tm="0">
                                          <p:val>
                                            <p:strVal val="#ppt_x"/>
                                          </p:val>
                                        </p:tav>
                                        <p:tav tm="100000">
                                          <p:val>
                                            <p:strVal val="#ppt_x"/>
                                          </p:val>
                                        </p:tav>
                                      </p:tavLst>
                                    </p:anim>
                                    <p:anim calcmode="lin" valueType="num">
                                      <p:cBhvr>
                                        <p:cTn id="66" dur="500" fill="hold"/>
                                        <p:tgtEl>
                                          <p:spTgt spid="1290279"/>
                                        </p:tgtEl>
                                        <p:attrNameLst>
                                          <p:attrName>ppt_y</p:attrName>
                                        </p:attrNameLst>
                                      </p:cBhvr>
                                      <p:tavLst>
                                        <p:tav tm="0">
                                          <p:val>
                                            <p:strVal val="#ppt_y-#ppt_h/2"/>
                                          </p:val>
                                        </p:tav>
                                        <p:tav tm="100000">
                                          <p:val>
                                            <p:strVal val="#ppt_y"/>
                                          </p:val>
                                        </p:tav>
                                      </p:tavLst>
                                    </p:anim>
                                    <p:anim calcmode="lin" valueType="num">
                                      <p:cBhvr>
                                        <p:cTn id="67" dur="500" fill="hold"/>
                                        <p:tgtEl>
                                          <p:spTgt spid="1290279"/>
                                        </p:tgtEl>
                                        <p:attrNameLst>
                                          <p:attrName>ppt_w</p:attrName>
                                        </p:attrNameLst>
                                      </p:cBhvr>
                                      <p:tavLst>
                                        <p:tav tm="0">
                                          <p:val>
                                            <p:strVal val="#ppt_w"/>
                                          </p:val>
                                        </p:tav>
                                        <p:tav tm="100000">
                                          <p:val>
                                            <p:strVal val="#ppt_w"/>
                                          </p:val>
                                        </p:tav>
                                      </p:tavLst>
                                    </p:anim>
                                    <p:anim calcmode="lin" valueType="num">
                                      <p:cBhvr>
                                        <p:cTn id="68" dur="500" fill="hold"/>
                                        <p:tgtEl>
                                          <p:spTgt spid="1290279"/>
                                        </p:tgtEl>
                                        <p:attrNameLst>
                                          <p:attrName>ppt_h</p:attrName>
                                        </p:attrNameLst>
                                      </p:cBhvr>
                                      <p:tavLst>
                                        <p:tav tm="0">
                                          <p:val>
                                            <p:fltVal val="0"/>
                                          </p:val>
                                        </p:tav>
                                        <p:tav tm="100000">
                                          <p:val>
                                            <p:strVal val="#ppt_h"/>
                                          </p:val>
                                        </p:tav>
                                      </p:tavLst>
                                    </p:anim>
                                  </p:childTnLst>
                                </p:cTn>
                              </p:par>
                            </p:childTnLst>
                          </p:cTn>
                        </p:par>
                        <p:par>
                          <p:cTn id="69" fill="hold" nodeType="afterGroup">
                            <p:stCondLst>
                              <p:cond delay="500"/>
                            </p:stCondLst>
                            <p:childTnLst>
                              <p:par>
                                <p:cTn id="70" presetID="16" presetClass="entr" presetSubtype="37"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arn(outVertical)">
                                      <p:cBhvr>
                                        <p:cTn id="72" dur="500"/>
                                        <p:tgtEl>
                                          <p:spTgt spid="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290285"/>
                                        </p:tgtEl>
                                        <p:attrNameLst>
                                          <p:attrName>style.visibility</p:attrName>
                                        </p:attrNameLst>
                                      </p:cBhvr>
                                      <p:to>
                                        <p:strVal val="visible"/>
                                      </p:to>
                                    </p:set>
                                    <p:animEffect transition="in" filter="dissolve">
                                      <p:cBhvr>
                                        <p:cTn id="77" dur="500"/>
                                        <p:tgtEl>
                                          <p:spTgt spid="129028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8" fill="hold" grpId="0" nodeType="clickEffect">
                                  <p:stCondLst>
                                    <p:cond delay="0"/>
                                  </p:stCondLst>
                                  <p:childTnLst>
                                    <p:set>
                                      <p:cBhvr>
                                        <p:cTn id="81" dur="1" fill="hold">
                                          <p:stCondLst>
                                            <p:cond delay="0"/>
                                          </p:stCondLst>
                                        </p:cTn>
                                        <p:tgtEl>
                                          <p:spTgt spid="1290281"/>
                                        </p:tgtEl>
                                        <p:attrNameLst>
                                          <p:attrName>style.visibility</p:attrName>
                                        </p:attrNameLst>
                                      </p:cBhvr>
                                      <p:to>
                                        <p:strVal val="visible"/>
                                      </p:to>
                                    </p:set>
                                    <p:anim calcmode="lin" valueType="num">
                                      <p:cBhvr>
                                        <p:cTn id="82" dur="500" fill="hold"/>
                                        <p:tgtEl>
                                          <p:spTgt spid="1290281"/>
                                        </p:tgtEl>
                                        <p:attrNameLst>
                                          <p:attrName>ppt_x</p:attrName>
                                        </p:attrNameLst>
                                      </p:cBhvr>
                                      <p:tavLst>
                                        <p:tav tm="0">
                                          <p:val>
                                            <p:strVal val="#ppt_x-#ppt_w/2"/>
                                          </p:val>
                                        </p:tav>
                                        <p:tav tm="100000">
                                          <p:val>
                                            <p:strVal val="#ppt_x"/>
                                          </p:val>
                                        </p:tav>
                                      </p:tavLst>
                                    </p:anim>
                                    <p:anim calcmode="lin" valueType="num">
                                      <p:cBhvr>
                                        <p:cTn id="83" dur="500" fill="hold"/>
                                        <p:tgtEl>
                                          <p:spTgt spid="1290281"/>
                                        </p:tgtEl>
                                        <p:attrNameLst>
                                          <p:attrName>ppt_y</p:attrName>
                                        </p:attrNameLst>
                                      </p:cBhvr>
                                      <p:tavLst>
                                        <p:tav tm="0">
                                          <p:val>
                                            <p:strVal val="#ppt_y"/>
                                          </p:val>
                                        </p:tav>
                                        <p:tav tm="100000">
                                          <p:val>
                                            <p:strVal val="#ppt_y"/>
                                          </p:val>
                                        </p:tav>
                                      </p:tavLst>
                                    </p:anim>
                                    <p:anim calcmode="lin" valueType="num">
                                      <p:cBhvr>
                                        <p:cTn id="84" dur="500" fill="hold"/>
                                        <p:tgtEl>
                                          <p:spTgt spid="1290281"/>
                                        </p:tgtEl>
                                        <p:attrNameLst>
                                          <p:attrName>ppt_w</p:attrName>
                                        </p:attrNameLst>
                                      </p:cBhvr>
                                      <p:tavLst>
                                        <p:tav tm="0">
                                          <p:val>
                                            <p:fltVal val="0"/>
                                          </p:val>
                                        </p:tav>
                                        <p:tav tm="100000">
                                          <p:val>
                                            <p:strVal val="#ppt_w"/>
                                          </p:val>
                                        </p:tav>
                                      </p:tavLst>
                                    </p:anim>
                                    <p:anim calcmode="lin" valueType="num">
                                      <p:cBhvr>
                                        <p:cTn id="85" dur="500" fill="hold"/>
                                        <p:tgtEl>
                                          <p:spTgt spid="1290281"/>
                                        </p:tgtEl>
                                        <p:attrNameLst>
                                          <p:attrName>ppt_h</p:attrName>
                                        </p:attrNameLst>
                                      </p:cBhvr>
                                      <p:tavLst>
                                        <p:tav tm="0">
                                          <p:val>
                                            <p:strVal val="#ppt_h"/>
                                          </p:val>
                                        </p:tav>
                                        <p:tav tm="100000">
                                          <p:val>
                                            <p:strVal val="#ppt_h"/>
                                          </p:val>
                                        </p:tav>
                                      </p:tavLst>
                                    </p:anim>
                                  </p:childTnLst>
                                </p:cTn>
                              </p:par>
                            </p:childTnLst>
                          </p:cTn>
                        </p:par>
                        <p:par>
                          <p:cTn id="86" fill="hold" nodeType="afterGroup">
                            <p:stCondLst>
                              <p:cond delay="500"/>
                            </p:stCondLst>
                            <p:childTnLst>
                              <p:par>
                                <p:cTn id="87" presetID="17" presetClass="entr" presetSubtype="4" fill="hold" grpId="0" nodeType="afterEffect">
                                  <p:stCondLst>
                                    <p:cond delay="0"/>
                                  </p:stCondLst>
                                  <p:childTnLst>
                                    <p:set>
                                      <p:cBhvr>
                                        <p:cTn id="88" dur="1" fill="hold">
                                          <p:stCondLst>
                                            <p:cond delay="0"/>
                                          </p:stCondLst>
                                        </p:cTn>
                                        <p:tgtEl>
                                          <p:spTgt spid="1290282"/>
                                        </p:tgtEl>
                                        <p:attrNameLst>
                                          <p:attrName>style.visibility</p:attrName>
                                        </p:attrNameLst>
                                      </p:cBhvr>
                                      <p:to>
                                        <p:strVal val="visible"/>
                                      </p:to>
                                    </p:set>
                                    <p:anim calcmode="lin" valueType="num">
                                      <p:cBhvr>
                                        <p:cTn id="89" dur="500" fill="hold"/>
                                        <p:tgtEl>
                                          <p:spTgt spid="1290282"/>
                                        </p:tgtEl>
                                        <p:attrNameLst>
                                          <p:attrName>ppt_x</p:attrName>
                                        </p:attrNameLst>
                                      </p:cBhvr>
                                      <p:tavLst>
                                        <p:tav tm="0">
                                          <p:val>
                                            <p:strVal val="#ppt_x"/>
                                          </p:val>
                                        </p:tav>
                                        <p:tav tm="100000">
                                          <p:val>
                                            <p:strVal val="#ppt_x"/>
                                          </p:val>
                                        </p:tav>
                                      </p:tavLst>
                                    </p:anim>
                                    <p:anim calcmode="lin" valueType="num">
                                      <p:cBhvr>
                                        <p:cTn id="90" dur="500" fill="hold"/>
                                        <p:tgtEl>
                                          <p:spTgt spid="1290282"/>
                                        </p:tgtEl>
                                        <p:attrNameLst>
                                          <p:attrName>ppt_y</p:attrName>
                                        </p:attrNameLst>
                                      </p:cBhvr>
                                      <p:tavLst>
                                        <p:tav tm="0">
                                          <p:val>
                                            <p:strVal val="#ppt_y+#ppt_h/2"/>
                                          </p:val>
                                        </p:tav>
                                        <p:tav tm="100000">
                                          <p:val>
                                            <p:strVal val="#ppt_y"/>
                                          </p:val>
                                        </p:tav>
                                      </p:tavLst>
                                    </p:anim>
                                    <p:anim calcmode="lin" valueType="num">
                                      <p:cBhvr>
                                        <p:cTn id="91" dur="500" fill="hold"/>
                                        <p:tgtEl>
                                          <p:spTgt spid="1290282"/>
                                        </p:tgtEl>
                                        <p:attrNameLst>
                                          <p:attrName>ppt_w</p:attrName>
                                        </p:attrNameLst>
                                      </p:cBhvr>
                                      <p:tavLst>
                                        <p:tav tm="0">
                                          <p:val>
                                            <p:strVal val="#ppt_w"/>
                                          </p:val>
                                        </p:tav>
                                        <p:tav tm="100000">
                                          <p:val>
                                            <p:strVal val="#ppt_w"/>
                                          </p:val>
                                        </p:tav>
                                      </p:tavLst>
                                    </p:anim>
                                    <p:anim calcmode="lin" valueType="num">
                                      <p:cBhvr>
                                        <p:cTn id="92" dur="500" fill="hold"/>
                                        <p:tgtEl>
                                          <p:spTgt spid="1290282"/>
                                        </p:tgtEl>
                                        <p:attrNameLst>
                                          <p:attrName>ppt_h</p:attrName>
                                        </p:attrNameLst>
                                      </p:cBhvr>
                                      <p:tavLst>
                                        <p:tav tm="0">
                                          <p:val>
                                            <p:fltVal val="0"/>
                                          </p:val>
                                        </p:tav>
                                        <p:tav tm="100000">
                                          <p:val>
                                            <p:strVal val="#ppt_h"/>
                                          </p:val>
                                        </p:tav>
                                      </p:tavLst>
                                    </p:anim>
                                  </p:childTnLst>
                                </p:cTn>
                              </p:par>
                            </p:childTnLst>
                          </p:cTn>
                        </p:par>
                        <p:par>
                          <p:cTn id="93" fill="hold" nodeType="afterGroup">
                            <p:stCondLst>
                              <p:cond delay="1000"/>
                            </p:stCondLst>
                            <p:childTnLst>
                              <p:par>
                                <p:cTn id="94" presetID="23" presetClass="entr" presetSubtype="16" fill="hold" grpId="0" nodeType="afterEffect">
                                  <p:stCondLst>
                                    <p:cond delay="0"/>
                                  </p:stCondLst>
                                  <p:childTnLst>
                                    <p:set>
                                      <p:cBhvr>
                                        <p:cTn id="95" dur="1" fill="hold">
                                          <p:stCondLst>
                                            <p:cond delay="0"/>
                                          </p:stCondLst>
                                        </p:cTn>
                                        <p:tgtEl>
                                          <p:spTgt spid="1290284"/>
                                        </p:tgtEl>
                                        <p:attrNameLst>
                                          <p:attrName>style.visibility</p:attrName>
                                        </p:attrNameLst>
                                      </p:cBhvr>
                                      <p:to>
                                        <p:strVal val="visible"/>
                                      </p:to>
                                    </p:set>
                                    <p:anim calcmode="lin" valueType="num">
                                      <p:cBhvr>
                                        <p:cTn id="96" dur="500" fill="hold"/>
                                        <p:tgtEl>
                                          <p:spTgt spid="1290284"/>
                                        </p:tgtEl>
                                        <p:attrNameLst>
                                          <p:attrName>ppt_w</p:attrName>
                                        </p:attrNameLst>
                                      </p:cBhvr>
                                      <p:tavLst>
                                        <p:tav tm="0">
                                          <p:val>
                                            <p:fltVal val="0"/>
                                          </p:val>
                                        </p:tav>
                                        <p:tav tm="100000">
                                          <p:val>
                                            <p:strVal val="#ppt_w"/>
                                          </p:val>
                                        </p:tav>
                                      </p:tavLst>
                                    </p:anim>
                                    <p:anim calcmode="lin" valueType="num">
                                      <p:cBhvr>
                                        <p:cTn id="97" dur="500" fill="hold"/>
                                        <p:tgtEl>
                                          <p:spTgt spid="1290284"/>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4" fill="hold" grpId="0" nodeType="clickEffect">
                                  <p:stCondLst>
                                    <p:cond delay="0"/>
                                  </p:stCondLst>
                                  <p:childTnLst>
                                    <p:set>
                                      <p:cBhvr>
                                        <p:cTn id="101" dur="1" fill="hold">
                                          <p:stCondLst>
                                            <p:cond delay="0"/>
                                          </p:stCondLst>
                                        </p:cTn>
                                        <p:tgtEl>
                                          <p:spTgt spid="1290283"/>
                                        </p:tgtEl>
                                        <p:attrNameLst>
                                          <p:attrName>style.visibility</p:attrName>
                                        </p:attrNameLst>
                                      </p:cBhvr>
                                      <p:to>
                                        <p:strVal val="visible"/>
                                      </p:to>
                                    </p:set>
                                    <p:anim calcmode="lin" valueType="num">
                                      <p:cBhvr>
                                        <p:cTn id="102" dur="500" fill="hold"/>
                                        <p:tgtEl>
                                          <p:spTgt spid="1290283"/>
                                        </p:tgtEl>
                                        <p:attrNameLst>
                                          <p:attrName>ppt_x</p:attrName>
                                        </p:attrNameLst>
                                      </p:cBhvr>
                                      <p:tavLst>
                                        <p:tav tm="0">
                                          <p:val>
                                            <p:strVal val="#ppt_x"/>
                                          </p:val>
                                        </p:tav>
                                        <p:tav tm="100000">
                                          <p:val>
                                            <p:strVal val="#ppt_x"/>
                                          </p:val>
                                        </p:tav>
                                      </p:tavLst>
                                    </p:anim>
                                    <p:anim calcmode="lin" valueType="num">
                                      <p:cBhvr>
                                        <p:cTn id="103" dur="500" fill="hold"/>
                                        <p:tgtEl>
                                          <p:spTgt spid="1290283"/>
                                        </p:tgtEl>
                                        <p:attrNameLst>
                                          <p:attrName>ppt_y</p:attrName>
                                        </p:attrNameLst>
                                      </p:cBhvr>
                                      <p:tavLst>
                                        <p:tav tm="0">
                                          <p:val>
                                            <p:strVal val="#ppt_y+#ppt_h/2"/>
                                          </p:val>
                                        </p:tav>
                                        <p:tav tm="100000">
                                          <p:val>
                                            <p:strVal val="#ppt_y"/>
                                          </p:val>
                                        </p:tav>
                                      </p:tavLst>
                                    </p:anim>
                                    <p:anim calcmode="lin" valueType="num">
                                      <p:cBhvr>
                                        <p:cTn id="104" dur="500" fill="hold"/>
                                        <p:tgtEl>
                                          <p:spTgt spid="1290283"/>
                                        </p:tgtEl>
                                        <p:attrNameLst>
                                          <p:attrName>ppt_w</p:attrName>
                                        </p:attrNameLst>
                                      </p:cBhvr>
                                      <p:tavLst>
                                        <p:tav tm="0">
                                          <p:val>
                                            <p:strVal val="#ppt_w"/>
                                          </p:val>
                                        </p:tav>
                                        <p:tav tm="100000">
                                          <p:val>
                                            <p:strVal val="#ppt_w"/>
                                          </p:val>
                                        </p:tav>
                                      </p:tavLst>
                                    </p:anim>
                                    <p:anim calcmode="lin" valueType="num">
                                      <p:cBhvr>
                                        <p:cTn id="105" dur="500" fill="hold"/>
                                        <p:tgtEl>
                                          <p:spTgt spid="1290283"/>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17" presetClass="entr" presetSubtype="2" fill="hold" grpId="0" nodeType="afterEffect">
                                  <p:stCondLst>
                                    <p:cond delay="0"/>
                                  </p:stCondLst>
                                  <p:childTnLst>
                                    <p:set>
                                      <p:cBhvr>
                                        <p:cTn id="108" dur="1" fill="hold">
                                          <p:stCondLst>
                                            <p:cond delay="0"/>
                                          </p:stCondLst>
                                        </p:cTn>
                                        <p:tgtEl>
                                          <p:spTgt spid="1290286"/>
                                        </p:tgtEl>
                                        <p:attrNameLst>
                                          <p:attrName>style.visibility</p:attrName>
                                        </p:attrNameLst>
                                      </p:cBhvr>
                                      <p:to>
                                        <p:strVal val="visible"/>
                                      </p:to>
                                    </p:set>
                                    <p:anim calcmode="lin" valueType="num">
                                      <p:cBhvr>
                                        <p:cTn id="109" dur="500" fill="hold"/>
                                        <p:tgtEl>
                                          <p:spTgt spid="1290286"/>
                                        </p:tgtEl>
                                        <p:attrNameLst>
                                          <p:attrName>ppt_x</p:attrName>
                                        </p:attrNameLst>
                                      </p:cBhvr>
                                      <p:tavLst>
                                        <p:tav tm="0">
                                          <p:val>
                                            <p:strVal val="#ppt_x+#ppt_w/2"/>
                                          </p:val>
                                        </p:tav>
                                        <p:tav tm="100000">
                                          <p:val>
                                            <p:strVal val="#ppt_x"/>
                                          </p:val>
                                        </p:tav>
                                      </p:tavLst>
                                    </p:anim>
                                    <p:anim calcmode="lin" valueType="num">
                                      <p:cBhvr>
                                        <p:cTn id="110" dur="500" fill="hold"/>
                                        <p:tgtEl>
                                          <p:spTgt spid="1290286"/>
                                        </p:tgtEl>
                                        <p:attrNameLst>
                                          <p:attrName>ppt_y</p:attrName>
                                        </p:attrNameLst>
                                      </p:cBhvr>
                                      <p:tavLst>
                                        <p:tav tm="0">
                                          <p:val>
                                            <p:strVal val="#ppt_y"/>
                                          </p:val>
                                        </p:tav>
                                        <p:tav tm="100000">
                                          <p:val>
                                            <p:strVal val="#ppt_y"/>
                                          </p:val>
                                        </p:tav>
                                      </p:tavLst>
                                    </p:anim>
                                    <p:anim calcmode="lin" valueType="num">
                                      <p:cBhvr>
                                        <p:cTn id="111" dur="500" fill="hold"/>
                                        <p:tgtEl>
                                          <p:spTgt spid="1290286"/>
                                        </p:tgtEl>
                                        <p:attrNameLst>
                                          <p:attrName>ppt_w</p:attrName>
                                        </p:attrNameLst>
                                      </p:cBhvr>
                                      <p:tavLst>
                                        <p:tav tm="0">
                                          <p:val>
                                            <p:fltVal val="0"/>
                                          </p:val>
                                        </p:tav>
                                        <p:tav tm="100000">
                                          <p:val>
                                            <p:strVal val="#ppt_w"/>
                                          </p:val>
                                        </p:tav>
                                      </p:tavLst>
                                    </p:anim>
                                    <p:anim calcmode="lin" valueType="num">
                                      <p:cBhvr>
                                        <p:cTn id="112" dur="500" fill="hold"/>
                                        <p:tgtEl>
                                          <p:spTgt spid="12902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5" grpId="0" animBg="1"/>
      <p:bldP spid="1290251" grpId="0" animBg="1"/>
      <p:bldP spid="1290257" grpId="0" animBg="1"/>
      <p:bldP spid="1290263" grpId="0" animBg="1"/>
      <p:bldP spid="1290279" grpId="0" animBg="1"/>
      <p:bldP spid="1290280" grpId="0" autoUpdateAnimBg="0"/>
      <p:bldP spid="1290281" grpId="0" animBg="1"/>
      <p:bldP spid="1290282" grpId="0" animBg="1"/>
      <p:bldP spid="1290283" grpId="0" animBg="1"/>
      <p:bldP spid="1290284" grpId="0" animBg="1" autoUpdateAnimBg="0"/>
      <p:bldP spid="1290285" grpId="0" autoUpdateAnimBg="0"/>
      <p:bldP spid="129028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D1E0FCBD-4446-41B5-857A-0109AC640C72}" type="slidenum">
              <a:rPr lang="ko-KR" altLang="en-US" sz="1600" smtClean="0">
                <a:solidFill>
                  <a:schemeClr val="accent2"/>
                </a:solidFill>
                <a:latin typeface="Verdana" pitchFamily="34" charset="0"/>
                <a:ea typeface="Gulim" pitchFamily="34" charset="-127"/>
              </a:rPr>
              <a:pPr/>
              <a:t>19</a:t>
            </a:fld>
            <a:endParaRPr lang="en-US" altLang="ko-KR" sz="1600" smtClean="0">
              <a:solidFill>
                <a:schemeClr val="accent2"/>
              </a:solidFill>
              <a:latin typeface="Verdana" pitchFamily="34" charset="0"/>
              <a:ea typeface="Gulim" pitchFamily="34" charset="-127"/>
            </a:endParaRPr>
          </a:p>
        </p:txBody>
      </p:sp>
      <p:sp>
        <p:nvSpPr>
          <p:cNvPr id="138243" name="Rectangle 5"/>
          <p:cNvSpPr>
            <a:spLocks noGrp="1" noChangeArrowheads="1"/>
          </p:cNvSpPr>
          <p:nvPr>
            <p:ph type="title"/>
          </p:nvPr>
        </p:nvSpPr>
        <p:spPr>
          <a:noFill/>
        </p:spPr>
        <p:txBody>
          <a:bodyPr/>
          <a:lstStyle/>
          <a:p>
            <a:r>
              <a:rPr lang="en-US" altLang="en-US" smtClean="0">
                <a:solidFill>
                  <a:srgbClr val="FFCC00"/>
                </a:solidFill>
                <a:latin typeface="Arial" charset="0"/>
                <a:ea typeface="黑体" pitchFamily="49" charset="-122"/>
              </a:rPr>
              <a:t>功能仿真</a:t>
            </a:r>
            <a:r>
              <a:rPr lang="en-US" altLang="zh-CN" smtClean="0">
                <a:solidFill>
                  <a:srgbClr val="FFCC00"/>
                </a:solidFill>
                <a:latin typeface="Arial" charset="0"/>
                <a:ea typeface="黑体" pitchFamily="49" charset="-122"/>
              </a:rPr>
              <a:t>的</a:t>
            </a:r>
            <a:r>
              <a:rPr lang="zh-CN" altLang="en-US" smtClean="0">
                <a:solidFill>
                  <a:srgbClr val="FFCC00"/>
                </a:solidFill>
                <a:latin typeface="Arial" charset="0"/>
                <a:ea typeface="黑体" pitchFamily="49" charset="-122"/>
              </a:rPr>
              <a:t>过程</a:t>
            </a:r>
          </a:p>
        </p:txBody>
      </p:sp>
      <p:sp>
        <p:nvSpPr>
          <p:cNvPr id="1361928" name="Rectangle 8"/>
          <p:cNvSpPr>
            <a:spLocks noChangeArrowheads="1"/>
          </p:cNvSpPr>
          <p:nvPr/>
        </p:nvSpPr>
        <p:spPr bwMode="auto">
          <a:xfrm>
            <a:off x="979488" y="1173163"/>
            <a:ext cx="7510462" cy="5243512"/>
          </a:xfrm>
          <a:prstGeom prst="rect">
            <a:avLst/>
          </a:prstGeom>
          <a:solidFill>
            <a:srgbClr val="FFE5FF"/>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96863" indent="-296863" defTabSz="2716213" eaLnBrk="1" hangingPunct="1">
              <a:lnSpc>
                <a:spcPct val="100000"/>
              </a:lnSpc>
              <a:spcBef>
                <a:spcPct val="0"/>
              </a:spcBef>
              <a:buClrTx/>
              <a:buSzTx/>
              <a:buFontTx/>
              <a:buNone/>
            </a:pPr>
            <a:r>
              <a:rPr kumimoji="1" lang="en-US" altLang="en-US" b="1">
                <a:solidFill>
                  <a:srgbClr val="990000"/>
                </a:solidFill>
                <a:latin typeface="Arial" charset="0"/>
                <a:ea typeface="楷体_GB2312" pitchFamily="49" charset="-122"/>
              </a:rPr>
              <a:t>1</a:t>
            </a:r>
            <a:r>
              <a:rPr kumimoji="1" lang="zh-CN" altLang="en-US" b="1">
                <a:solidFill>
                  <a:srgbClr val="990000"/>
                </a:solidFill>
                <a:latin typeface="Arial" charset="0"/>
                <a:ea typeface="楷体_GB2312" pitchFamily="49" charset="-122"/>
              </a:rPr>
              <a:t>、</a:t>
            </a:r>
            <a:r>
              <a:rPr kumimoji="1" lang="en-US" altLang="en-US" b="1">
                <a:solidFill>
                  <a:schemeClr val="tx1"/>
                </a:solidFill>
                <a:latin typeface="Arial" charset="0"/>
                <a:ea typeface="楷体_GB2312" pitchFamily="49" charset="-122"/>
              </a:rPr>
              <a:t>打开.v 源程序</a:t>
            </a:r>
          </a:p>
          <a:p>
            <a:pPr marL="296863" indent="-296863" defTabSz="2716213">
              <a:lnSpc>
                <a:spcPct val="100000"/>
              </a:lnSpc>
              <a:spcBef>
                <a:spcPct val="0"/>
              </a:spcBef>
              <a:buClr>
                <a:schemeClr val="bg2"/>
              </a:buClr>
              <a:buSzTx/>
              <a:buFont typeface="Wingdings" pitchFamily="2" charset="2"/>
              <a:buNone/>
            </a:pPr>
            <a:r>
              <a:rPr lang="zh-CN" altLang="en-US" b="1">
                <a:solidFill>
                  <a:schemeClr val="tx1"/>
                </a:solidFill>
                <a:latin typeface="Arial" charset="0"/>
                <a:ea typeface="楷体_GB2312" pitchFamily="49" charset="-122"/>
              </a:rPr>
              <a:t>    在</a:t>
            </a:r>
            <a:r>
              <a:rPr lang="en-US" altLang="zh-CN" b="1">
                <a:solidFill>
                  <a:schemeClr val="tx1"/>
                </a:solidFill>
                <a:latin typeface="Arial" charset="0"/>
                <a:ea typeface="楷体_GB2312" pitchFamily="49" charset="-122"/>
              </a:rPr>
              <a:t>ModelSim</a:t>
            </a:r>
            <a:r>
              <a:rPr lang="zh-CN" altLang="en-US" b="1">
                <a:solidFill>
                  <a:schemeClr val="tx1"/>
                </a:solidFill>
                <a:latin typeface="Arial" charset="0"/>
                <a:ea typeface="楷体_GB2312" pitchFamily="49" charset="-122"/>
              </a:rPr>
              <a:t>主界面中用</a:t>
            </a:r>
            <a:r>
              <a:rPr lang="en-US" altLang="zh-CN" b="1">
                <a:solidFill>
                  <a:srgbClr val="CC0066"/>
                </a:solidFill>
                <a:latin typeface="Arial" charset="0"/>
                <a:ea typeface="楷体_GB2312" pitchFamily="49" charset="-122"/>
              </a:rPr>
              <a:t>File&gt;Open&gt;File…</a:t>
            </a:r>
            <a:r>
              <a:rPr lang="zh-CN" altLang="en-US" b="1">
                <a:solidFill>
                  <a:schemeClr val="tx1"/>
                </a:solidFill>
                <a:latin typeface="Arial" charset="0"/>
                <a:ea typeface="楷体_GB2312" pitchFamily="49" charset="-122"/>
              </a:rPr>
              <a:t>菜单命令</a:t>
            </a:r>
          </a:p>
          <a:p>
            <a:pPr marL="296863" indent="-296863" defTabSz="2716213">
              <a:lnSpc>
                <a:spcPct val="100000"/>
              </a:lnSpc>
              <a:spcBef>
                <a:spcPct val="0"/>
              </a:spcBef>
              <a:buClr>
                <a:schemeClr val="bg2"/>
              </a:buClr>
              <a:buSzTx/>
              <a:buFont typeface="Wingdings" pitchFamily="2" charset="2"/>
              <a:buNone/>
            </a:pPr>
            <a:r>
              <a:rPr kumimoji="1" lang="en-US" altLang="zh-CN" b="1">
                <a:solidFill>
                  <a:srgbClr val="990000"/>
                </a:solidFill>
                <a:latin typeface="Arial" charset="0"/>
                <a:ea typeface="楷体_GB2312" pitchFamily="49" charset="-122"/>
              </a:rPr>
              <a:t>2</a:t>
            </a:r>
            <a:r>
              <a:rPr kumimoji="1" lang="zh-CN" altLang="en-US" b="1">
                <a:solidFill>
                  <a:srgbClr val="990000"/>
                </a:solidFill>
                <a:latin typeface="Arial" charset="0"/>
                <a:ea typeface="楷体_GB2312" pitchFamily="49" charset="-122"/>
              </a:rPr>
              <a:t>、</a:t>
            </a:r>
            <a:r>
              <a:rPr kumimoji="1" lang="en-US" altLang="en-US" b="1">
                <a:solidFill>
                  <a:schemeClr val="tx1"/>
                </a:solidFill>
                <a:latin typeface="Arial" charset="0"/>
                <a:ea typeface="楷体_GB2312" pitchFamily="49" charset="-122"/>
              </a:rPr>
              <a:t>进行语法编译</a:t>
            </a:r>
            <a:endParaRPr kumimoji="1" lang="zh-CN" altLang="en-US" b="1">
              <a:solidFill>
                <a:schemeClr val="tx1"/>
              </a:solidFill>
              <a:latin typeface="Arial" charset="0"/>
              <a:ea typeface="楷体_GB2312" pitchFamily="49" charset="-122"/>
            </a:endParaRPr>
          </a:p>
          <a:p>
            <a:pPr marL="811213" lvl="1" indent="-323850" defTabSz="2716213">
              <a:lnSpc>
                <a:spcPct val="100000"/>
              </a:lnSpc>
              <a:spcBef>
                <a:spcPct val="0"/>
              </a:spcBef>
              <a:buSzPct val="110000"/>
            </a:pPr>
            <a:r>
              <a:rPr lang="zh-CN" altLang="en-US" b="1">
                <a:solidFill>
                  <a:schemeClr val="tx1"/>
                </a:solidFill>
                <a:latin typeface="Arial" charset="0"/>
                <a:ea typeface="楷体_GB2312" pitchFamily="49" charset="-122"/>
              </a:rPr>
              <a:t>在文本编辑画面中执行</a:t>
            </a:r>
            <a:r>
              <a:rPr lang="en-US" altLang="zh-CN" b="1">
                <a:solidFill>
                  <a:srgbClr val="CC0066"/>
                </a:solidFill>
                <a:latin typeface="Arial" charset="0"/>
                <a:ea typeface="楷体_GB2312" pitchFamily="49" charset="-122"/>
              </a:rPr>
              <a:t>Tools &gt; Compile…</a:t>
            </a:r>
            <a:r>
              <a:rPr lang="zh-CN" altLang="en-US" b="1">
                <a:solidFill>
                  <a:schemeClr val="tx1"/>
                </a:solidFill>
                <a:latin typeface="Arial" charset="0"/>
                <a:ea typeface="楷体_GB2312" pitchFamily="49" charset="-122"/>
              </a:rPr>
              <a:t>菜单命令；</a:t>
            </a:r>
          </a:p>
          <a:p>
            <a:pPr marL="811213" lvl="1" indent="-323850" defTabSz="2716213">
              <a:lnSpc>
                <a:spcPct val="100000"/>
              </a:lnSpc>
              <a:spcBef>
                <a:spcPct val="0"/>
              </a:spcBef>
              <a:buSzPct val="110000"/>
            </a:pPr>
            <a:r>
              <a:rPr lang="zh-CN" altLang="en-US" b="1">
                <a:solidFill>
                  <a:schemeClr val="tx1"/>
                </a:solidFill>
                <a:latin typeface="Arial" charset="0"/>
                <a:ea typeface="楷体_GB2312" pitchFamily="49" charset="-122"/>
              </a:rPr>
              <a:t>或在主窗口中执行</a:t>
            </a:r>
            <a:r>
              <a:rPr lang="en-US" altLang="zh-CN" b="1">
                <a:solidFill>
                  <a:srgbClr val="CC0066"/>
                </a:solidFill>
                <a:latin typeface="Arial" charset="0"/>
                <a:ea typeface="楷体_GB2312" pitchFamily="49" charset="-122"/>
              </a:rPr>
              <a:t>Compile&gt; Compile…</a:t>
            </a:r>
            <a:r>
              <a:rPr lang="zh-CN" altLang="en-US" b="1">
                <a:solidFill>
                  <a:schemeClr val="tx1"/>
                </a:solidFill>
                <a:latin typeface="Arial" charset="0"/>
                <a:ea typeface="楷体_GB2312" pitchFamily="49" charset="-122"/>
              </a:rPr>
              <a:t>菜单命令。 </a:t>
            </a:r>
          </a:p>
          <a:p>
            <a:pPr marL="296863" indent="-296863" defTabSz="2716213">
              <a:lnSpc>
                <a:spcPct val="100000"/>
              </a:lnSpc>
              <a:spcBef>
                <a:spcPct val="0"/>
              </a:spcBef>
              <a:buClr>
                <a:schemeClr val="bg2"/>
              </a:buClr>
              <a:buSzTx/>
              <a:buFont typeface="Wingdings" pitchFamily="2" charset="2"/>
              <a:buNone/>
            </a:pPr>
            <a:r>
              <a:rPr kumimoji="1" lang="en-US" altLang="zh-CN" b="1">
                <a:solidFill>
                  <a:srgbClr val="990000"/>
                </a:solidFill>
                <a:latin typeface="Arial" charset="0"/>
                <a:ea typeface="楷体_GB2312" pitchFamily="49" charset="-122"/>
              </a:rPr>
              <a:t>3</a:t>
            </a:r>
            <a:r>
              <a:rPr kumimoji="1" lang="zh-CN" altLang="en-US" b="1">
                <a:solidFill>
                  <a:srgbClr val="990000"/>
                </a:solidFill>
                <a:latin typeface="Arial" charset="0"/>
                <a:ea typeface="楷体_GB2312" pitchFamily="49" charset="-122"/>
              </a:rPr>
              <a:t>、</a:t>
            </a:r>
            <a:r>
              <a:rPr kumimoji="1" lang="zh-CN" altLang="en-US" b="1">
                <a:solidFill>
                  <a:schemeClr val="tx1"/>
                </a:solidFill>
                <a:latin typeface="Arial" charset="0"/>
                <a:ea typeface="楷体_GB2312" pitchFamily="49" charset="-122"/>
              </a:rPr>
              <a:t>加载设计模块</a:t>
            </a:r>
          </a:p>
          <a:p>
            <a:pPr marL="811213" lvl="1" indent="-323850" defTabSz="2716213">
              <a:lnSpc>
                <a:spcPct val="100000"/>
              </a:lnSpc>
              <a:spcBef>
                <a:spcPct val="0"/>
              </a:spcBef>
              <a:buSzPct val="110000"/>
            </a:pPr>
            <a:r>
              <a:rPr kumimoji="1" lang="zh-CN" altLang="en-US" b="1">
                <a:solidFill>
                  <a:schemeClr val="tx1"/>
                </a:solidFill>
                <a:latin typeface="Arial" charset="0"/>
                <a:ea typeface="楷体_GB2312" pitchFamily="49" charset="-122"/>
              </a:rPr>
              <a:t>在主界面中执行</a:t>
            </a:r>
            <a:r>
              <a:rPr lang="en-US" altLang="zh-CN" b="1">
                <a:solidFill>
                  <a:srgbClr val="CC0066"/>
                </a:solidFill>
                <a:latin typeface="Arial" charset="0"/>
                <a:ea typeface="楷体_GB2312" pitchFamily="49" charset="-122"/>
              </a:rPr>
              <a:t>Simulate&gt;Simulate…</a:t>
            </a:r>
            <a:r>
              <a:rPr kumimoji="1" lang="zh-CN" altLang="en-US" b="1">
                <a:solidFill>
                  <a:schemeClr val="tx1"/>
                </a:solidFill>
                <a:latin typeface="Arial" charset="0"/>
                <a:ea typeface="楷体_GB2312" pitchFamily="49" charset="-122"/>
              </a:rPr>
              <a:t>菜单命令，在 “</a:t>
            </a:r>
            <a:r>
              <a:rPr kumimoji="1" lang="en-US" altLang="zh-CN" b="1">
                <a:solidFill>
                  <a:schemeClr val="tx1"/>
                </a:solidFill>
                <a:latin typeface="Arial" charset="0"/>
                <a:ea typeface="楷体_GB2312" pitchFamily="49" charset="-122"/>
              </a:rPr>
              <a:t>Simulate”</a:t>
            </a:r>
            <a:r>
              <a:rPr kumimoji="1" lang="zh-CN" altLang="en-US" b="1">
                <a:solidFill>
                  <a:schemeClr val="tx1"/>
                </a:solidFill>
                <a:latin typeface="Arial" charset="0"/>
                <a:ea typeface="楷体_GB2312" pitchFamily="49" charset="-122"/>
              </a:rPr>
              <a:t>对话框中选择</a:t>
            </a:r>
            <a:r>
              <a:rPr lang="zh-CN" altLang="en-US" b="1">
                <a:solidFill>
                  <a:schemeClr val="tx1"/>
                </a:solidFill>
                <a:latin typeface="Arial" charset="0"/>
                <a:ea typeface="楷体_GB2312" pitchFamily="49" charset="-122"/>
              </a:rPr>
              <a:t>要加载的模块。</a:t>
            </a:r>
            <a:endParaRPr kumimoji="1" lang="zh-CN" altLang="en-US" b="1">
              <a:solidFill>
                <a:schemeClr val="tx1"/>
              </a:solidFill>
              <a:latin typeface="Arial" charset="0"/>
              <a:ea typeface="楷体_GB2312" pitchFamily="49" charset="-122"/>
            </a:endParaRPr>
          </a:p>
          <a:p>
            <a:pPr marL="296863" indent="-296863" defTabSz="2716213">
              <a:lnSpc>
                <a:spcPct val="100000"/>
              </a:lnSpc>
              <a:spcBef>
                <a:spcPct val="0"/>
              </a:spcBef>
              <a:buClr>
                <a:schemeClr val="bg2"/>
              </a:buClr>
              <a:buSzTx/>
              <a:buFont typeface="Wingdings" pitchFamily="2" charset="2"/>
              <a:buNone/>
            </a:pPr>
            <a:r>
              <a:rPr kumimoji="1" lang="en-US" altLang="zh-CN" b="1">
                <a:solidFill>
                  <a:srgbClr val="990000"/>
                </a:solidFill>
                <a:latin typeface="Arial" charset="0"/>
                <a:ea typeface="楷体_GB2312" pitchFamily="49" charset="-122"/>
              </a:rPr>
              <a:t>4</a:t>
            </a:r>
            <a:r>
              <a:rPr kumimoji="1" lang="zh-CN" altLang="en-US" b="1">
                <a:solidFill>
                  <a:srgbClr val="990000"/>
                </a:solidFill>
                <a:latin typeface="Arial" charset="0"/>
                <a:ea typeface="楷体_GB2312" pitchFamily="49" charset="-122"/>
              </a:rPr>
              <a:t>、</a:t>
            </a:r>
            <a:r>
              <a:rPr kumimoji="1" lang="zh-CN" altLang="en-US" b="1">
                <a:solidFill>
                  <a:schemeClr val="tx1"/>
                </a:solidFill>
                <a:latin typeface="Arial" charset="0"/>
                <a:ea typeface="楷体_GB2312" pitchFamily="49" charset="-122"/>
              </a:rPr>
              <a:t>向</a:t>
            </a:r>
            <a:r>
              <a:rPr kumimoji="1" lang="en-US" altLang="zh-CN" b="1">
                <a:solidFill>
                  <a:schemeClr val="tx1"/>
                </a:solidFill>
                <a:latin typeface="Arial" charset="0"/>
                <a:ea typeface="楷体_GB2312" pitchFamily="49" charset="-122"/>
              </a:rPr>
              <a:t>wave</a:t>
            </a:r>
            <a:r>
              <a:rPr kumimoji="1" lang="zh-CN" altLang="en-US" b="1">
                <a:solidFill>
                  <a:schemeClr val="tx1"/>
                </a:solidFill>
                <a:latin typeface="Arial" charset="0"/>
                <a:ea typeface="楷体_GB2312" pitchFamily="49" charset="-122"/>
              </a:rPr>
              <a:t>窗口添加需要仿真的信号</a:t>
            </a:r>
          </a:p>
          <a:p>
            <a:pPr marL="811213" lvl="1" indent="-323850" defTabSz="2716213">
              <a:lnSpc>
                <a:spcPct val="100000"/>
              </a:lnSpc>
              <a:spcBef>
                <a:spcPct val="0"/>
              </a:spcBef>
              <a:buSzPct val="110000"/>
            </a:pPr>
            <a:r>
              <a:rPr lang="zh-CN" altLang="en-US" b="1">
                <a:solidFill>
                  <a:schemeClr val="tx1"/>
                </a:solidFill>
                <a:latin typeface="Arial" charset="0"/>
                <a:ea typeface="楷体_GB2312" pitchFamily="49" charset="-122"/>
              </a:rPr>
              <a:t>选择</a:t>
            </a:r>
            <a:r>
              <a:rPr lang="en-US" altLang="zh-CN" b="1">
                <a:solidFill>
                  <a:schemeClr val="tx1"/>
                </a:solidFill>
                <a:latin typeface="Arial" charset="0"/>
                <a:ea typeface="楷体_GB2312" pitchFamily="49" charset="-122"/>
              </a:rPr>
              <a:t>View</a:t>
            </a:r>
            <a:r>
              <a:rPr lang="zh-CN" altLang="en-US" b="1">
                <a:solidFill>
                  <a:schemeClr val="tx1"/>
                </a:solidFill>
                <a:latin typeface="Arial" charset="0"/>
                <a:ea typeface="楷体_GB2312" pitchFamily="49" charset="-122"/>
              </a:rPr>
              <a:t>菜单中的</a:t>
            </a:r>
            <a:r>
              <a:rPr lang="en-US" altLang="zh-CN" b="1">
                <a:solidFill>
                  <a:schemeClr val="tx1"/>
                </a:solidFill>
                <a:latin typeface="Arial" charset="0"/>
                <a:ea typeface="楷体_GB2312" pitchFamily="49" charset="-122"/>
              </a:rPr>
              <a:t>Signals</a:t>
            </a:r>
            <a:r>
              <a:rPr lang="zh-CN" altLang="en-US" b="1">
                <a:solidFill>
                  <a:schemeClr val="tx1"/>
                </a:solidFill>
                <a:latin typeface="Arial" charset="0"/>
                <a:ea typeface="楷体_GB2312" pitchFamily="49" charset="-122"/>
              </a:rPr>
              <a:t>和</a:t>
            </a:r>
            <a:r>
              <a:rPr lang="en-US" altLang="zh-CN" b="1">
                <a:solidFill>
                  <a:schemeClr val="tx1"/>
                </a:solidFill>
                <a:latin typeface="Arial" charset="0"/>
                <a:ea typeface="楷体_GB2312" pitchFamily="49" charset="-122"/>
              </a:rPr>
              <a:t>Wave</a:t>
            </a:r>
            <a:r>
              <a:rPr lang="zh-CN" altLang="en-US" b="1">
                <a:solidFill>
                  <a:schemeClr val="tx1"/>
                </a:solidFill>
                <a:latin typeface="Arial" charset="0"/>
                <a:ea typeface="楷体_GB2312" pitchFamily="49" charset="-122"/>
              </a:rPr>
              <a:t>选项，弹出</a:t>
            </a:r>
            <a:r>
              <a:rPr lang="en-US" altLang="zh-CN" b="1">
                <a:solidFill>
                  <a:schemeClr val="tx1"/>
                </a:solidFill>
                <a:latin typeface="Arial" charset="0"/>
                <a:ea typeface="楷体_GB2312" pitchFamily="49" charset="-122"/>
              </a:rPr>
              <a:t>signals</a:t>
            </a:r>
            <a:r>
              <a:rPr lang="zh-CN" altLang="en-US" b="1">
                <a:solidFill>
                  <a:schemeClr val="tx1"/>
                </a:solidFill>
                <a:latin typeface="Arial" charset="0"/>
                <a:ea typeface="楷体_GB2312" pitchFamily="49" charset="-122"/>
              </a:rPr>
              <a:t>窗口和</a:t>
            </a:r>
            <a:r>
              <a:rPr lang="en-US" altLang="zh-CN" b="1">
                <a:solidFill>
                  <a:schemeClr val="tx1"/>
                </a:solidFill>
                <a:latin typeface="Arial" charset="0"/>
                <a:ea typeface="楷体_GB2312" pitchFamily="49" charset="-122"/>
              </a:rPr>
              <a:t>wave</a:t>
            </a:r>
            <a:r>
              <a:rPr lang="zh-CN" altLang="en-US" b="1">
                <a:solidFill>
                  <a:schemeClr val="tx1"/>
                </a:solidFill>
                <a:latin typeface="Arial" charset="0"/>
                <a:ea typeface="楷体_GB2312" pitchFamily="49" charset="-122"/>
              </a:rPr>
              <a:t>窗口；</a:t>
            </a:r>
          </a:p>
          <a:p>
            <a:pPr marL="811213" lvl="1" indent="-323850" defTabSz="2716213">
              <a:lnSpc>
                <a:spcPct val="100000"/>
              </a:lnSpc>
              <a:spcBef>
                <a:spcPct val="0"/>
              </a:spcBef>
              <a:buSzPct val="110000"/>
            </a:pPr>
            <a:r>
              <a:rPr lang="zh-CN" altLang="en-US" b="1">
                <a:solidFill>
                  <a:schemeClr val="tx1"/>
                </a:solidFill>
                <a:latin typeface="Arial" charset="0"/>
                <a:ea typeface="楷体_GB2312" pitchFamily="49" charset="-122"/>
              </a:rPr>
              <a:t>在</a:t>
            </a:r>
            <a:r>
              <a:rPr lang="en-US" altLang="zh-CN" b="1">
                <a:solidFill>
                  <a:schemeClr val="tx1"/>
                </a:solidFill>
                <a:latin typeface="Arial" charset="0"/>
                <a:ea typeface="楷体_GB2312" pitchFamily="49" charset="-122"/>
              </a:rPr>
              <a:t>signals</a:t>
            </a:r>
            <a:r>
              <a:rPr lang="zh-CN" altLang="en-US" b="1">
                <a:solidFill>
                  <a:schemeClr val="tx1"/>
                </a:solidFill>
                <a:latin typeface="Arial" charset="0"/>
                <a:ea typeface="楷体_GB2312" pitchFamily="49" charset="-122"/>
              </a:rPr>
              <a:t>窗口选择</a:t>
            </a:r>
            <a:r>
              <a:rPr kumimoji="1" lang="zh-CN" altLang="en-US" b="1">
                <a:solidFill>
                  <a:schemeClr val="tx1"/>
                </a:solidFill>
                <a:latin typeface="Arial" charset="0"/>
                <a:ea typeface="楷体_GB2312" pitchFamily="49" charset="-122"/>
              </a:rPr>
              <a:t>需要仿真的信号拖入</a:t>
            </a:r>
            <a:r>
              <a:rPr lang="en-US" altLang="zh-CN" b="1">
                <a:solidFill>
                  <a:schemeClr val="tx1"/>
                </a:solidFill>
                <a:latin typeface="Arial" charset="0"/>
                <a:ea typeface="楷体_GB2312" pitchFamily="49" charset="-122"/>
              </a:rPr>
              <a:t>wave</a:t>
            </a:r>
            <a:r>
              <a:rPr lang="zh-CN" altLang="en-US" b="1">
                <a:solidFill>
                  <a:schemeClr val="tx1"/>
                </a:solidFill>
                <a:latin typeface="Arial" charset="0"/>
                <a:ea typeface="楷体_GB2312" pitchFamily="49" charset="-122"/>
              </a:rPr>
              <a:t>窗口。</a:t>
            </a:r>
          </a:p>
          <a:p>
            <a:pPr marL="296863" indent="-296863" defTabSz="2716213">
              <a:lnSpc>
                <a:spcPct val="100000"/>
              </a:lnSpc>
              <a:spcBef>
                <a:spcPct val="0"/>
              </a:spcBef>
              <a:buClr>
                <a:schemeClr val="bg2"/>
              </a:buClr>
              <a:buSzTx/>
              <a:buFont typeface="Wingdings" pitchFamily="2" charset="2"/>
              <a:buNone/>
            </a:pPr>
            <a:r>
              <a:rPr kumimoji="1" lang="en-US" altLang="zh-CN" b="1">
                <a:solidFill>
                  <a:srgbClr val="990000"/>
                </a:solidFill>
                <a:latin typeface="Arial" charset="0"/>
                <a:ea typeface="楷体_GB2312" pitchFamily="49" charset="-122"/>
              </a:rPr>
              <a:t>5</a:t>
            </a:r>
            <a:r>
              <a:rPr kumimoji="1" lang="zh-CN" altLang="en-US" b="1">
                <a:solidFill>
                  <a:srgbClr val="990000"/>
                </a:solidFill>
                <a:latin typeface="Arial" charset="0"/>
                <a:ea typeface="楷体_GB2312" pitchFamily="49" charset="-122"/>
              </a:rPr>
              <a:t>、</a:t>
            </a:r>
            <a:r>
              <a:rPr kumimoji="1" lang="zh-CN" altLang="en-US" b="1">
                <a:solidFill>
                  <a:schemeClr val="tx1"/>
                </a:solidFill>
                <a:latin typeface="Arial" charset="0"/>
                <a:ea typeface="楷体_GB2312" pitchFamily="49" charset="-122"/>
              </a:rPr>
              <a:t>运行仿真 </a:t>
            </a:r>
          </a:p>
          <a:p>
            <a:pPr marL="296863" indent="-296863" defTabSz="2716213">
              <a:lnSpc>
                <a:spcPct val="100000"/>
              </a:lnSpc>
              <a:spcBef>
                <a:spcPct val="0"/>
              </a:spcBef>
              <a:buClr>
                <a:schemeClr val="bg2"/>
              </a:buClr>
              <a:buSzTx/>
              <a:buFont typeface="Wingdings" pitchFamily="2" charset="2"/>
              <a:buNone/>
            </a:pPr>
            <a:r>
              <a:rPr lang="zh-CN" altLang="en-US" b="1">
                <a:solidFill>
                  <a:schemeClr val="tx1"/>
                </a:solidFill>
                <a:latin typeface="Arial" charset="0"/>
                <a:ea typeface="楷体_GB2312" pitchFamily="49" charset="-122"/>
              </a:rPr>
              <a:t>    单击</a:t>
            </a:r>
            <a:r>
              <a:rPr lang="en-US" altLang="zh-CN" b="1">
                <a:solidFill>
                  <a:schemeClr val="tx1"/>
                </a:solidFill>
                <a:latin typeface="Arial" charset="0"/>
                <a:ea typeface="楷体_GB2312" pitchFamily="49" charset="-122"/>
              </a:rPr>
              <a:t>Main</a:t>
            </a:r>
            <a:r>
              <a:rPr lang="zh-CN" altLang="en-US" b="1">
                <a:solidFill>
                  <a:schemeClr val="tx1"/>
                </a:solidFill>
                <a:latin typeface="Arial" charset="0"/>
                <a:ea typeface="楷体_GB2312" pitchFamily="49" charset="-122"/>
              </a:rPr>
              <a:t>窗口工具条中的</a:t>
            </a:r>
            <a:r>
              <a:rPr lang="en-US" altLang="zh-CN" b="1">
                <a:solidFill>
                  <a:srgbClr val="CC0066"/>
                </a:solidFill>
                <a:latin typeface="Arial" charset="0"/>
                <a:ea typeface="楷体_GB2312" pitchFamily="49" charset="-122"/>
              </a:rPr>
              <a:t>Run</a:t>
            </a:r>
            <a:r>
              <a:rPr lang="zh-CN" altLang="en-US" b="1">
                <a:solidFill>
                  <a:schemeClr val="tx1"/>
                </a:solidFill>
                <a:latin typeface="Arial" charset="0"/>
                <a:ea typeface="楷体_GB2312" pitchFamily="49" charset="-122"/>
              </a:rPr>
              <a:t>按钮，或执行</a:t>
            </a:r>
            <a:r>
              <a:rPr lang="en-US" altLang="zh-CN" b="1">
                <a:solidFill>
                  <a:srgbClr val="CC0066"/>
                </a:solidFill>
                <a:latin typeface="Arial" charset="0"/>
                <a:ea typeface="楷体_GB2312" pitchFamily="49" charset="-122"/>
                <a:cs typeface="Times New Roman" pitchFamily="18" charset="0"/>
              </a:rPr>
              <a:t>Simulate&gt;Run&gt;Run-All</a:t>
            </a:r>
            <a:r>
              <a:rPr lang="zh-CN" altLang="en-US" b="1">
                <a:solidFill>
                  <a:schemeClr val="tx1"/>
                </a:solidFill>
                <a:latin typeface="Arial" charset="0"/>
                <a:ea typeface="楷体_GB2312" pitchFamily="49" charset="-122"/>
              </a:rPr>
              <a:t>菜单命令</a:t>
            </a:r>
          </a:p>
          <a:p>
            <a:pPr marL="296863" indent="-296863" defTabSz="2716213">
              <a:lnSpc>
                <a:spcPct val="100000"/>
              </a:lnSpc>
              <a:spcBef>
                <a:spcPct val="0"/>
              </a:spcBef>
              <a:buClr>
                <a:schemeClr val="bg2"/>
              </a:buClr>
              <a:buSzTx/>
              <a:buFont typeface="Wingdings" pitchFamily="2" charset="2"/>
              <a:buNone/>
            </a:pPr>
            <a:r>
              <a:rPr kumimoji="1" lang="en-US" altLang="zh-CN" b="1">
                <a:solidFill>
                  <a:srgbClr val="990000"/>
                </a:solidFill>
                <a:latin typeface="Arial" charset="0"/>
                <a:ea typeface="楷体_GB2312" pitchFamily="49" charset="-122"/>
              </a:rPr>
              <a:t>6</a:t>
            </a:r>
            <a:r>
              <a:rPr kumimoji="1" lang="zh-CN" altLang="en-US" b="1">
                <a:solidFill>
                  <a:srgbClr val="990000"/>
                </a:solidFill>
                <a:latin typeface="Arial" charset="0"/>
                <a:ea typeface="楷体_GB2312" pitchFamily="49" charset="-122"/>
              </a:rPr>
              <a:t>、</a:t>
            </a:r>
            <a:r>
              <a:rPr kumimoji="1" lang="zh-CN" altLang="en-US" b="1">
                <a:solidFill>
                  <a:schemeClr val="tx1"/>
                </a:solidFill>
                <a:latin typeface="Arial" charset="0"/>
                <a:ea typeface="楷体_GB2312" pitchFamily="49" charset="-122"/>
              </a:rPr>
              <a:t>保存仿真波形 结果（</a:t>
            </a:r>
            <a:r>
              <a:rPr lang="en-US" altLang="zh-CN" b="1">
                <a:solidFill>
                  <a:schemeClr val="tx1"/>
                </a:solidFill>
                <a:latin typeface="Arial" charset="0"/>
                <a:ea typeface="楷体_GB2312" pitchFamily="49" charset="-122"/>
              </a:rPr>
              <a:t>.wlf</a:t>
            </a:r>
            <a:r>
              <a:rPr lang="zh-CN" altLang="en-US" b="1">
                <a:solidFill>
                  <a:schemeClr val="tx1"/>
                </a:solidFill>
                <a:latin typeface="Arial" charset="0"/>
                <a:ea typeface="楷体_GB2312" pitchFamily="49" charset="-122"/>
              </a:rPr>
              <a:t>）</a:t>
            </a:r>
            <a:endParaRPr kumimoji="1" lang="zh-CN" altLang="en-US" b="1">
              <a:solidFill>
                <a:schemeClr val="tx1"/>
              </a:solidFill>
              <a:latin typeface="Arial" charset="0"/>
              <a:ea typeface="楷体_GB2312" pitchFamily="49" charset="-122"/>
            </a:endParaRPr>
          </a:p>
          <a:p>
            <a:pPr marL="296863" indent="-296863" defTabSz="2716213">
              <a:lnSpc>
                <a:spcPct val="100000"/>
              </a:lnSpc>
              <a:spcBef>
                <a:spcPct val="0"/>
              </a:spcBef>
              <a:buClr>
                <a:schemeClr val="bg2"/>
              </a:buClr>
              <a:buSzTx/>
              <a:buFont typeface="Wingdings" pitchFamily="2" charset="2"/>
              <a:buNone/>
            </a:pPr>
            <a:r>
              <a:rPr lang="zh-CN" altLang="en-US" b="1">
                <a:solidFill>
                  <a:schemeClr val="tx1"/>
                </a:solidFill>
                <a:latin typeface="Arial" charset="0"/>
                <a:ea typeface="楷体_GB2312" pitchFamily="49" charset="-122"/>
              </a:rPr>
              <a:t>    在</a:t>
            </a:r>
            <a:r>
              <a:rPr lang="en-US" altLang="zh-CN" b="1">
                <a:solidFill>
                  <a:schemeClr val="tx1"/>
                </a:solidFill>
                <a:latin typeface="Arial" charset="0"/>
                <a:ea typeface="楷体_GB2312" pitchFamily="49" charset="-122"/>
              </a:rPr>
              <a:t>wave</a:t>
            </a:r>
            <a:r>
              <a:rPr lang="zh-CN" altLang="en-US" b="1">
                <a:solidFill>
                  <a:schemeClr val="tx1"/>
                </a:solidFill>
                <a:latin typeface="Arial" charset="0"/>
                <a:ea typeface="楷体_GB2312" pitchFamily="49" charset="-122"/>
              </a:rPr>
              <a:t>窗口中执行</a:t>
            </a:r>
            <a:r>
              <a:rPr lang="en-US" altLang="zh-CN" b="1">
                <a:solidFill>
                  <a:srgbClr val="CC0066"/>
                </a:solidFill>
                <a:latin typeface="Arial" charset="0"/>
                <a:ea typeface="楷体_GB2312" pitchFamily="49" charset="-122"/>
              </a:rPr>
              <a:t>File&gt;Save</a:t>
            </a:r>
            <a:r>
              <a:rPr lang="en-US" altLang="zh-CN" b="1">
                <a:solidFill>
                  <a:srgbClr val="FF3399"/>
                </a:solidFill>
                <a:latin typeface="Arial" charset="0"/>
                <a:ea typeface="楷体_GB2312" pitchFamily="49" charset="-122"/>
              </a:rPr>
              <a:t> </a:t>
            </a:r>
            <a:r>
              <a:rPr lang="en-US" altLang="zh-CN" b="1">
                <a:solidFill>
                  <a:srgbClr val="CC0066"/>
                </a:solidFill>
                <a:latin typeface="Arial" charset="0"/>
                <a:ea typeface="楷体_GB2312" pitchFamily="49" charset="-122"/>
              </a:rPr>
              <a:t>Dataset&gt;sim</a:t>
            </a:r>
            <a:r>
              <a:rPr lang="zh-CN" altLang="en-US" b="1">
                <a:solidFill>
                  <a:schemeClr val="tx1"/>
                </a:solidFill>
                <a:latin typeface="Arial" charset="0"/>
                <a:ea typeface="楷体_GB2312" pitchFamily="49" charset="-122"/>
              </a:rPr>
              <a:t>命令</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61928"/>
                                        </p:tgtEl>
                                        <p:attrNameLst>
                                          <p:attrName>style.visibility</p:attrName>
                                        </p:attrNameLst>
                                      </p:cBhvr>
                                      <p:to>
                                        <p:strVal val="visible"/>
                                      </p:to>
                                    </p:set>
                                    <p:anim calcmode="lin" valueType="num">
                                      <p:cBhvr additive="base">
                                        <p:cTn id="7" dur="500" fill="hold"/>
                                        <p:tgtEl>
                                          <p:spTgt spid="1361928"/>
                                        </p:tgtEl>
                                        <p:attrNameLst>
                                          <p:attrName>ppt_x</p:attrName>
                                        </p:attrNameLst>
                                      </p:cBhvr>
                                      <p:tavLst>
                                        <p:tav tm="0">
                                          <p:val>
                                            <p:strVal val="0-#ppt_w/2"/>
                                          </p:val>
                                        </p:tav>
                                        <p:tav tm="100000">
                                          <p:val>
                                            <p:strVal val="#ppt_x"/>
                                          </p:val>
                                        </p:tav>
                                      </p:tavLst>
                                    </p:anim>
                                    <p:anim calcmode="lin" valueType="num">
                                      <p:cBhvr additive="base">
                                        <p:cTn id="8" dur="500" fill="hold"/>
                                        <p:tgtEl>
                                          <p:spTgt spid="13619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3"/>
          <p:cNvSpPr>
            <a:spLocks noGrp="1" noChangeArrowheads="1"/>
          </p:cNvSpPr>
          <p:nvPr>
            <p:ph type="sldNum" sz="quarter" idx="4294967295"/>
          </p:nvPr>
        </p:nvSpPr>
        <p:spPr>
          <a:xfrm>
            <a:off x="7010400" y="61722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itchFamily="34" charset="0"/>
                <a:ea typeface="宋体" pitchFamily="2" charset="-122"/>
              </a:defRPr>
            </a:lvl1pPr>
            <a:lvl2pPr marL="742950" indent="-285750" eaLnBrk="0" hangingPunct="0">
              <a:defRPr sz="1600" b="1">
                <a:solidFill>
                  <a:srgbClr val="FF33CC"/>
                </a:solidFill>
                <a:latin typeface="Tahoma" pitchFamily="34" charset="0"/>
                <a:ea typeface="宋体" pitchFamily="2" charset="-122"/>
              </a:defRPr>
            </a:lvl2pPr>
            <a:lvl3pPr marL="1143000" indent="-228600" eaLnBrk="0" hangingPunct="0">
              <a:defRPr sz="1600" b="1">
                <a:solidFill>
                  <a:srgbClr val="FF33CC"/>
                </a:solidFill>
                <a:latin typeface="Tahoma" pitchFamily="34" charset="0"/>
                <a:ea typeface="宋体" pitchFamily="2" charset="-122"/>
              </a:defRPr>
            </a:lvl3pPr>
            <a:lvl4pPr marL="1600200" indent="-228600" eaLnBrk="0" hangingPunct="0">
              <a:defRPr sz="1600" b="1">
                <a:solidFill>
                  <a:srgbClr val="FF33CC"/>
                </a:solidFill>
                <a:latin typeface="Tahoma" pitchFamily="34" charset="0"/>
                <a:ea typeface="宋体" pitchFamily="2" charset="-122"/>
              </a:defRPr>
            </a:lvl4pPr>
            <a:lvl5pPr marL="2057400" indent="-228600" eaLnBrk="0" hangingPunct="0">
              <a:defRPr sz="1600" b="1">
                <a:solidFill>
                  <a:srgbClr val="FF33CC"/>
                </a:solidFill>
                <a:latin typeface="Tahoma" pitchFamily="34" charset="0"/>
                <a:ea typeface="宋体" pitchFamily="2" charset="-122"/>
              </a:defRPr>
            </a:lvl5pPr>
            <a:lvl6pPr marL="2514600" indent="-228600" eaLnBrk="0" fontAlgn="base" hangingPunct="0">
              <a:spcBef>
                <a:spcPct val="0"/>
              </a:spcBef>
              <a:spcAft>
                <a:spcPct val="0"/>
              </a:spcAft>
              <a:defRPr sz="1600" b="1">
                <a:solidFill>
                  <a:srgbClr val="FF33CC"/>
                </a:solidFill>
                <a:latin typeface="Tahoma" pitchFamily="34" charset="0"/>
                <a:ea typeface="宋体" pitchFamily="2" charset="-122"/>
              </a:defRPr>
            </a:lvl6pPr>
            <a:lvl7pPr marL="2971800" indent="-228600" eaLnBrk="0" fontAlgn="base" hangingPunct="0">
              <a:spcBef>
                <a:spcPct val="0"/>
              </a:spcBef>
              <a:spcAft>
                <a:spcPct val="0"/>
              </a:spcAft>
              <a:defRPr sz="1600" b="1">
                <a:solidFill>
                  <a:srgbClr val="FF33CC"/>
                </a:solidFill>
                <a:latin typeface="Tahoma" pitchFamily="34" charset="0"/>
                <a:ea typeface="宋体" pitchFamily="2" charset="-122"/>
              </a:defRPr>
            </a:lvl7pPr>
            <a:lvl8pPr marL="3429000" indent="-228600" eaLnBrk="0" fontAlgn="base" hangingPunct="0">
              <a:spcBef>
                <a:spcPct val="0"/>
              </a:spcBef>
              <a:spcAft>
                <a:spcPct val="0"/>
              </a:spcAft>
              <a:defRPr sz="1600" b="1">
                <a:solidFill>
                  <a:srgbClr val="FF33CC"/>
                </a:solidFill>
                <a:latin typeface="Tahoma" pitchFamily="34" charset="0"/>
                <a:ea typeface="宋体" pitchFamily="2" charset="-122"/>
              </a:defRPr>
            </a:lvl8pPr>
            <a:lvl9pPr marL="3886200" indent="-228600" eaLnBrk="0" fontAlgn="base" hangingPunct="0">
              <a:spcBef>
                <a:spcPct val="0"/>
              </a:spcBef>
              <a:spcAft>
                <a:spcPct val="0"/>
              </a:spcAft>
              <a:defRPr sz="1600" b="1">
                <a:solidFill>
                  <a:srgbClr val="FF33CC"/>
                </a:solidFill>
                <a:latin typeface="Tahoma" pitchFamily="34" charset="0"/>
                <a:ea typeface="宋体" pitchFamily="2" charset="-122"/>
              </a:defRPr>
            </a:lvl9pPr>
          </a:lstStyle>
          <a:p>
            <a:pPr eaLnBrk="1" hangingPunct="1"/>
            <a:fld id="{21E06962-889F-4E06-A858-B3011E22269E}" type="slidenum">
              <a:rPr lang="en-US" altLang="zh-CN" smtClean="0">
                <a:solidFill>
                  <a:srgbClr val="FF0066"/>
                </a:solidFill>
              </a:rPr>
              <a:pPr eaLnBrk="1" hangingPunct="1"/>
              <a:t>2</a:t>
            </a:fld>
            <a:endParaRPr lang="en-US" altLang="zh-CN" smtClean="0">
              <a:solidFill>
                <a:srgbClr val="FF0066"/>
              </a:solidFill>
            </a:endParaRPr>
          </a:p>
        </p:txBody>
      </p:sp>
      <p:sp>
        <p:nvSpPr>
          <p:cNvPr id="4099" name="Rectangle 44"/>
          <p:cNvSpPr>
            <a:spLocks noGrp="1" noChangeArrowheads="1"/>
          </p:cNvSpPr>
          <p:nvPr>
            <p:ph type="title"/>
          </p:nvPr>
        </p:nvSpPr>
        <p:spPr>
          <a:xfrm>
            <a:off x="1828800" y="157163"/>
            <a:ext cx="5483225" cy="609600"/>
          </a:xfrm>
        </p:spPr>
        <p:txBody>
          <a:bodyPr/>
          <a:lstStyle/>
          <a:p>
            <a:pPr eaLnBrk="1" hangingPunct="1"/>
            <a:r>
              <a:rPr lang="en-US" altLang="zh-CN" sz="3200" smtClean="0">
                <a:solidFill>
                  <a:srgbClr val="CC3300"/>
                </a:solidFill>
                <a:latin typeface="Arial" charset="0"/>
                <a:ea typeface="黑体" pitchFamily="49" charset="-122"/>
              </a:rPr>
              <a:t>ModelSim</a:t>
            </a:r>
            <a:r>
              <a:rPr lang="zh-CN" altLang="en-US" sz="3200" smtClean="0">
                <a:solidFill>
                  <a:srgbClr val="CC3300"/>
                </a:solidFill>
                <a:latin typeface="Arial" charset="0"/>
                <a:ea typeface="黑体" pitchFamily="49" charset="-122"/>
              </a:rPr>
              <a:t>功能仿真举例</a:t>
            </a:r>
          </a:p>
        </p:txBody>
      </p:sp>
      <p:sp>
        <p:nvSpPr>
          <p:cNvPr id="7" name="AutoShape 2"/>
          <p:cNvSpPr>
            <a:spLocks noChangeArrowheads="1"/>
          </p:cNvSpPr>
          <p:nvPr/>
        </p:nvSpPr>
        <p:spPr bwMode="auto">
          <a:xfrm>
            <a:off x="3268663" y="196532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2" name="Group 3"/>
          <p:cNvGrpSpPr>
            <a:grpSpLocks/>
          </p:cNvGrpSpPr>
          <p:nvPr/>
        </p:nvGrpSpPr>
        <p:grpSpPr bwMode="auto">
          <a:xfrm>
            <a:off x="1447800" y="2217738"/>
            <a:ext cx="3830638" cy="509587"/>
            <a:chOff x="-114" y="1647"/>
            <a:chExt cx="2191" cy="321"/>
          </a:xfrm>
        </p:grpSpPr>
        <p:grpSp>
          <p:nvGrpSpPr>
            <p:cNvPr id="4138" name="Group 4"/>
            <p:cNvGrpSpPr>
              <a:grpSpLocks/>
            </p:cNvGrpSpPr>
            <p:nvPr/>
          </p:nvGrpSpPr>
          <p:grpSpPr bwMode="auto">
            <a:xfrm>
              <a:off x="-114" y="1695"/>
              <a:ext cx="2027" cy="273"/>
              <a:chOff x="-114" y="1695"/>
              <a:chExt cx="2027" cy="273"/>
            </a:xfrm>
          </p:grpSpPr>
          <p:pic>
            <p:nvPicPr>
              <p:cNvPr id="41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95"/>
                <a:ext cx="188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3" name="Text Box 6"/>
              <p:cNvSpPr txBox="1">
                <a:spLocks noChangeArrowheads="1"/>
              </p:cNvSpPr>
              <p:nvPr/>
            </p:nvSpPr>
            <p:spPr bwMode="auto">
              <a:xfrm>
                <a:off x="-114" y="1738"/>
                <a:ext cx="2027" cy="213"/>
              </a:xfrm>
              <a:prstGeom prst="rect">
                <a:avLst/>
              </a:prstGeom>
              <a:noFill/>
              <a:ln w="9525">
                <a:noFill/>
                <a:miter lim="800000"/>
                <a:headEnd/>
                <a:tailEnd/>
              </a:ln>
              <a:effectLst/>
            </p:spPr>
            <p:txBody>
              <a:bodyPr>
                <a:spAutoFit/>
              </a:bodyPr>
              <a:lstStyle/>
              <a:p>
                <a:pPr algn="ctr">
                  <a:lnSpc>
                    <a:spcPct val="80000"/>
                  </a:lnSpc>
                  <a:defRPr/>
                </a:pPr>
                <a:r>
                  <a:rPr lang="zh-CN" altLang="en-US" sz="2000" dirty="0">
                    <a:solidFill>
                      <a:schemeClr val="bg1"/>
                    </a:solidFill>
                    <a:effectLst>
                      <a:outerShdw blurRad="38100" dist="38100" dir="2700000" algn="tl">
                        <a:srgbClr val="C0C0C0"/>
                      </a:outerShdw>
                    </a:effectLst>
                    <a:latin typeface="Arial" pitchFamily="34" charset="0"/>
                  </a:rPr>
                  <a:t>编译设计文件和仿真文件</a:t>
                </a:r>
                <a:r>
                  <a:rPr lang="zh-CN" altLang="en-US" sz="2000" dirty="0">
                    <a:solidFill>
                      <a:schemeClr val="bg1"/>
                    </a:solidFill>
                    <a:effectLst>
                      <a:outerShdw blurRad="38100" dist="38100" dir="2700000" algn="tl">
                        <a:srgbClr val="C0C0C0"/>
                      </a:outerShdw>
                    </a:effectLst>
                    <a:latin typeface="Arial" pitchFamily="34" charset="0"/>
                    <a:ea typeface="方正姚体" pitchFamily="2" charset="-122"/>
                  </a:rPr>
                  <a:t> </a:t>
                </a:r>
              </a:p>
            </p:txBody>
          </p:sp>
        </p:grpSp>
        <p:sp>
          <p:nvSpPr>
            <p:cNvPr id="4139" name="Oval 7"/>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a:lnSpc>
                  <a:spcPct val="85000"/>
                </a:lnSpc>
              </a:pPr>
              <a:r>
                <a:rPr lang="en-US" altLang="zh-CN" sz="2000">
                  <a:solidFill>
                    <a:srgbClr val="800000"/>
                  </a:solidFill>
                  <a:latin typeface="Arial" charset="0"/>
                </a:rPr>
                <a:t>2</a:t>
              </a:r>
            </a:p>
          </p:txBody>
        </p:sp>
      </p:grpSp>
      <p:sp>
        <p:nvSpPr>
          <p:cNvPr id="14" name="AutoShape 8"/>
          <p:cNvSpPr>
            <a:spLocks noChangeArrowheads="1"/>
          </p:cNvSpPr>
          <p:nvPr/>
        </p:nvSpPr>
        <p:spPr bwMode="auto">
          <a:xfrm>
            <a:off x="3268663" y="270827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4" name="Group 9"/>
          <p:cNvGrpSpPr>
            <a:grpSpLocks/>
          </p:cNvGrpSpPr>
          <p:nvPr/>
        </p:nvGrpSpPr>
        <p:grpSpPr bwMode="auto">
          <a:xfrm>
            <a:off x="2306638" y="2955925"/>
            <a:ext cx="2992437" cy="509588"/>
            <a:chOff x="192" y="1647"/>
            <a:chExt cx="1885" cy="321"/>
          </a:xfrm>
        </p:grpSpPr>
        <p:grpSp>
          <p:nvGrpSpPr>
            <p:cNvPr id="4134" name="Group 10"/>
            <p:cNvGrpSpPr>
              <a:grpSpLocks/>
            </p:cNvGrpSpPr>
            <p:nvPr/>
          </p:nvGrpSpPr>
          <p:grpSpPr bwMode="auto">
            <a:xfrm>
              <a:off x="192" y="1695"/>
              <a:ext cx="1693" cy="273"/>
              <a:chOff x="192" y="1695"/>
              <a:chExt cx="1693" cy="273"/>
            </a:xfrm>
          </p:grpSpPr>
          <p:pic>
            <p:nvPicPr>
              <p:cNvPr id="413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9" name="Text Box 12"/>
              <p:cNvSpPr txBox="1">
                <a:spLocks noChangeArrowheads="1"/>
              </p:cNvSpPr>
              <p:nvPr/>
            </p:nvSpPr>
            <p:spPr bwMode="auto">
              <a:xfrm>
                <a:off x="337" y="1736"/>
                <a:ext cx="1276" cy="196"/>
              </a:xfrm>
              <a:prstGeom prst="rect">
                <a:avLst/>
              </a:prstGeom>
              <a:noFill/>
              <a:ln w="9525">
                <a:noFill/>
                <a:miter lim="800000"/>
                <a:headEnd/>
                <a:tailEnd/>
              </a:ln>
              <a:effectLst/>
            </p:spPr>
            <p:txBody>
              <a:bodyPr wrap="none">
                <a:spAutoFit/>
              </a:bodyPr>
              <a:lstStyle/>
              <a:p>
                <a:pPr algn="ctr">
                  <a:lnSpc>
                    <a:spcPct val="80000"/>
                  </a:lnSpc>
                  <a:defRPr/>
                </a:pPr>
                <a:r>
                  <a:rPr lang="zh-CN" altLang="en-US" sz="1800">
                    <a:solidFill>
                      <a:schemeClr val="bg1"/>
                    </a:solidFill>
                    <a:effectLst>
                      <a:outerShdw blurRad="38100" dist="38100" dir="2700000" algn="tl">
                        <a:srgbClr val="C0C0C0"/>
                      </a:outerShdw>
                    </a:effectLst>
                    <a:latin typeface="Arial" charset="0"/>
                  </a:rPr>
                  <a:t>加载设计到仿真器</a:t>
                </a:r>
                <a:endParaRPr lang="zh-CN" altLang="en-US" sz="1800">
                  <a:solidFill>
                    <a:schemeClr val="bg1"/>
                  </a:solidFill>
                  <a:effectLst>
                    <a:outerShdw blurRad="38100" dist="38100" dir="2700000" algn="tl">
                      <a:srgbClr val="C0C0C0"/>
                    </a:outerShdw>
                  </a:effectLst>
                  <a:latin typeface="Arial" charset="0"/>
                  <a:ea typeface="方正姚体" pitchFamily="2" charset="-122"/>
                </a:endParaRPr>
              </a:p>
            </p:txBody>
          </p:sp>
        </p:grpSp>
        <p:sp>
          <p:nvSpPr>
            <p:cNvPr id="4135" name="Oval 13"/>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a:lnSpc>
                  <a:spcPct val="85000"/>
                </a:lnSpc>
              </a:pPr>
              <a:r>
                <a:rPr lang="en-US" altLang="zh-CN" sz="2000">
                  <a:solidFill>
                    <a:srgbClr val="800000"/>
                  </a:solidFill>
                  <a:latin typeface="Arial" charset="0"/>
                </a:rPr>
                <a:t>3</a:t>
              </a:r>
            </a:p>
          </p:txBody>
        </p:sp>
      </p:grpSp>
      <p:sp>
        <p:nvSpPr>
          <p:cNvPr id="20" name="AutoShape 14"/>
          <p:cNvSpPr>
            <a:spLocks noChangeArrowheads="1"/>
          </p:cNvSpPr>
          <p:nvPr/>
        </p:nvSpPr>
        <p:spPr bwMode="auto">
          <a:xfrm>
            <a:off x="3289300" y="347027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6" name="Group 15"/>
          <p:cNvGrpSpPr>
            <a:grpSpLocks/>
          </p:cNvGrpSpPr>
          <p:nvPr/>
        </p:nvGrpSpPr>
        <p:grpSpPr bwMode="auto">
          <a:xfrm>
            <a:off x="1490663" y="3717925"/>
            <a:ext cx="4625975" cy="554038"/>
            <a:chOff x="1547" y="2491"/>
            <a:chExt cx="2378" cy="349"/>
          </a:xfrm>
        </p:grpSpPr>
        <p:grpSp>
          <p:nvGrpSpPr>
            <p:cNvPr id="4130" name="Group 16"/>
            <p:cNvGrpSpPr>
              <a:grpSpLocks/>
            </p:cNvGrpSpPr>
            <p:nvPr/>
          </p:nvGrpSpPr>
          <p:grpSpPr bwMode="auto">
            <a:xfrm>
              <a:off x="1547" y="2539"/>
              <a:ext cx="2143" cy="301"/>
              <a:chOff x="155" y="1695"/>
              <a:chExt cx="1730" cy="273"/>
            </a:xfrm>
          </p:grpSpPr>
          <p:pic>
            <p:nvPicPr>
              <p:cNvPr id="413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5" name="Text Box 18"/>
              <p:cNvSpPr txBox="1">
                <a:spLocks noChangeArrowheads="1"/>
              </p:cNvSpPr>
              <p:nvPr/>
            </p:nvSpPr>
            <p:spPr bwMode="auto">
              <a:xfrm>
                <a:off x="155" y="1735"/>
                <a:ext cx="1635" cy="192"/>
              </a:xfrm>
              <a:prstGeom prst="rect">
                <a:avLst/>
              </a:prstGeom>
              <a:noFill/>
              <a:ln w="9525">
                <a:noFill/>
                <a:miter lim="800000"/>
                <a:headEnd/>
                <a:tailEnd/>
              </a:ln>
              <a:effectLst/>
            </p:spPr>
            <p:txBody>
              <a:bodyPr wrap="none">
                <a:spAutoFit/>
              </a:bodyPr>
              <a:lstStyle/>
              <a:p>
                <a:pPr algn="ctr">
                  <a:lnSpc>
                    <a:spcPct val="80000"/>
                  </a:lnSpc>
                  <a:defRPr/>
                </a:pPr>
                <a:r>
                  <a:rPr lang="zh-CN" altLang="en-US" sz="2000">
                    <a:solidFill>
                      <a:schemeClr val="bg1"/>
                    </a:solidFill>
                    <a:effectLst>
                      <a:outerShdw blurRad="38100" dist="38100" dir="2700000" algn="tl">
                        <a:srgbClr val="C0C0C0"/>
                      </a:outerShdw>
                    </a:effectLst>
                    <a:latin typeface="Arial" pitchFamily="34" charset="0"/>
                  </a:rPr>
                  <a:t>向</a:t>
                </a:r>
                <a:r>
                  <a:rPr lang="en-US" altLang="zh-CN" sz="2000">
                    <a:solidFill>
                      <a:schemeClr val="bg1"/>
                    </a:solidFill>
                    <a:effectLst>
                      <a:outerShdw blurRad="38100" dist="38100" dir="2700000" algn="tl">
                        <a:srgbClr val="C0C0C0"/>
                      </a:outerShdw>
                    </a:effectLst>
                    <a:latin typeface="Arial" pitchFamily="34" charset="0"/>
                  </a:rPr>
                  <a:t>wave</a:t>
                </a:r>
                <a:r>
                  <a:rPr lang="zh-CN" altLang="en-US" sz="2000">
                    <a:solidFill>
                      <a:schemeClr val="bg1"/>
                    </a:solidFill>
                    <a:effectLst>
                      <a:outerShdw blurRad="38100" dist="38100" dir="2700000" algn="tl">
                        <a:srgbClr val="C0C0C0"/>
                      </a:outerShdw>
                    </a:effectLst>
                    <a:latin typeface="Arial" pitchFamily="34" charset="0"/>
                  </a:rPr>
                  <a:t>窗口添加需要仿真的信号</a:t>
                </a:r>
                <a:r>
                  <a:rPr lang="zh-CN" altLang="en-US" sz="2000">
                    <a:solidFill>
                      <a:schemeClr val="bg1"/>
                    </a:solidFill>
                    <a:effectLst>
                      <a:outerShdw blurRad="38100" dist="38100" dir="2700000" algn="tl">
                        <a:srgbClr val="C0C0C0"/>
                      </a:outerShdw>
                    </a:effectLst>
                    <a:latin typeface="Arial" pitchFamily="34" charset="0"/>
                    <a:ea typeface="方正姚体" pitchFamily="2" charset="-122"/>
                  </a:rPr>
                  <a:t> </a:t>
                </a:r>
              </a:p>
            </p:txBody>
          </p:sp>
        </p:grpSp>
        <p:sp>
          <p:nvSpPr>
            <p:cNvPr id="4131" name="Oval 19"/>
            <p:cNvSpPr>
              <a:spLocks noChangeArrowheads="1"/>
            </p:cNvSpPr>
            <p:nvPr/>
          </p:nvSpPr>
          <p:spPr bwMode="auto">
            <a:xfrm>
              <a:off x="3624" y="2491"/>
              <a:ext cx="301" cy="321"/>
            </a:xfrm>
            <a:prstGeom prst="ellipse">
              <a:avLst/>
            </a:prstGeom>
            <a:solidFill>
              <a:srgbClr val="FFFF00"/>
            </a:solidFill>
            <a:ln w="50800">
              <a:solidFill>
                <a:schemeClr val="accent2"/>
              </a:solidFill>
              <a:miter lim="800000"/>
              <a:headEnd/>
              <a:tailEnd/>
            </a:ln>
          </p:spPr>
          <p:txBody>
            <a:bodyPr anchor="ctr">
              <a:spAutoFit/>
            </a:bodyPr>
            <a:lstStyle/>
            <a:p>
              <a:pPr algn="ctr">
                <a:lnSpc>
                  <a:spcPct val="85000"/>
                </a:lnSpc>
              </a:pPr>
              <a:r>
                <a:rPr lang="en-US" altLang="zh-CN" sz="2000">
                  <a:solidFill>
                    <a:srgbClr val="800000"/>
                  </a:solidFill>
                  <a:latin typeface="Arial" charset="0"/>
                </a:rPr>
                <a:t>4</a:t>
              </a:r>
            </a:p>
          </p:txBody>
        </p:sp>
      </p:grpSp>
      <p:sp>
        <p:nvSpPr>
          <p:cNvPr id="26" name="AutoShape 20"/>
          <p:cNvSpPr>
            <a:spLocks noChangeArrowheads="1"/>
          </p:cNvSpPr>
          <p:nvPr/>
        </p:nvSpPr>
        <p:spPr bwMode="auto">
          <a:xfrm>
            <a:off x="3289300" y="4232275"/>
            <a:ext cx="485775" cy="323850"/>
          </a:xfrm>
          <a:prstGeom prst="downArrow">
            <a:avLst>
              <a:gd name="adj1" fmla="val 50000"/>
              <a:gd name="adj2" fmla="val 25000"/>
            </a:avLst>
          </a:prstGeom>
          <a:solidFill>
            <a:schemeClr val="accent1"/>
          </a:solidFill>
          <a:ln w="9525">
            <a:solidFill>
              <a:schemeClr val="accent2"/>
            </a:solidFill>
            <a:miter lim="800000"/>
            <a:headEnd/>
            <a:tailEnd/>
          </a:ln>
        </p:spPr>
        <p:txBody>
          <a:bodyPr anchor="ctr">
            <a:spAutoFit/>
          </a:bodyPr>
          <a:lstStyle/>
          <a:p>
            <a:endParaRPr lang="zh-CN" altLang="en-US"/>
          </a:p>
        </p:txBody>
      </p:sp>
      <p:grpSp>
        <p:nvGrpSpPr>
          <p:cNvPr id="9" name="Group 21"/>
          <p:cNvGrpSpPr>
            <a:grpSpLocks/>
          </p:cNvGrpSpPr>
          <p:nvPr/>
        </p:nvGrpSpPr>
        <p:grpSpPr bwMode="auto">
          <a:xfrm>
            <a:off x="2306638" y="4479925"/>
            <a:ext cx="2992437" cy="509588"/>
            <a:chOff x="192" y="1647"/>
            <a:chExt cx="1885" cy="321"/>
          </a:xfrm>
        </p:grpSpPr>
        <p:grpSp>
          <p:nvGrpSpPr>
            <p:cNvPr id="4126" name="Group 22"/>
            <p:cNvGrpSpPr>
              <a:grpSpLocks/>
            </p:cNvGrpSpPr>
            <p:nvPr/>
          </p:nvGrpSpPr>
          <p:grpSpPr bwMode="auto">
            <a:xfrm>
              <a:off x="192" y="1695"/>
              <a:ext cx="1693" cy="273"/>
              <a:chOff x="192" y="1695"/>
              <a:chExt cx="1693" cy="273"/>
            </a:xfrm>
          </p:grpSpPr>
          <p:pic>
            <p:nvPicPr>
              <p:cNvPr id="4128"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1" name="Text Box 24"/>
              <p:cNvSpPr txBox="1">
                <a:spLocks noChangeArrowheads="1"/>
              </p:cNvSpPr>
              <p:nvPr/>
            </p:nvSpPr>
            <p:spPr bwMode="auto">
              <a:xfrm>
                <a:off x="574" y="1736"/>
                <a:ext cx="804" cy="212"/>
              </a:xfrm>
              <a:prstGeom prst="rect">
                <a:avLst/>
              </a:prstGeom>
              <a:noFill/>
              <a:ln w="9525">
                <a:noFill/>
                <a:miter lim="800000"/>
                <a:headEnd/>
                <a:tailEnd/>
              </a:ln>
              <a:effectLst/>
            </p:spPr>
            <p:txBody>
              <a:bodyPr wrap="none">
                <a:spAutoFit/>
              </a:bodyPr>
              <a:lstStyle/>
              <a:p>
                <a:pPr algn="ctr">
                  <a:lnSpc>
                    <a:spcPct val="80000"/>
                  </a:lnSpc>
                  <a:defRPr/>
                </a:pPr>
                <a:r>
                  <a:rPr lang="zh-CN" altLang="en-US" sz="2000">
                    <a:solidFill>
                      <a:schemeClr val="bg1"/>
                    </a:solidFill>
                    <a:effectLst>
                      <a:outerShdw blurRad="38100" dist="38100" dir="2700000" algn="tl">
                        <a:srgbClr val="C0C0C0"/>
                      </a:outerShdw>
                    </a:effectLst>
                    <a:latin typeface="Arial" pitchFamily="34" charset="0"/>
                  </a:rPr>
                  <a:t>运行仿真</a:t>
                </a:r>
                <a:r>
                  <a:rPr lang="zh-CN" altLang="en-US" sz="2000">
                    <a:solidFill>
                      <a:schemeClr val="bg1"/>
                    </a:solidFill>
                    <a:effectLst>
                      <a:outerShdw blurRad="38100" dist="38100" dir="2700000" algn="tl">
                        <a:srgbClr val="C0C0C0"/>
                      </a:outerShdw>
                    </a:effectLst>
                    <a:latin typeface="Arial" pitchFamily="34" charset="0"/>
                    <a:ea typeface="方正姚体" pitchFamily="2" charset="-122"/>
                  </a:rPr>
                  <a:t> </a:t>
                </a:r>
              </a:p>
            </p:txBody>
          </p:sp>
        </p:grpSp>
        <p:sp>
          <p:nvSpPr>
            <p:cNvPr id="4127" name="Oval 25"/>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a:lnSpc>
                  <a:spcPct val="85000"/>
                </a:lnSpc>
              </a:pPr>
              <a:r>
                <a:rPr lang="en-US" altLang="zh-CN" sz="2000">
                  <a:solidFill>
                    <a:srgbClr val="800000"/>
                  </a:solidFill>
                  <a:latin typeface="Arial" charset="0"/>
                </a:rPr>
                <a:t>5</a:t>
              </a:r>
            </a:p>
          </p:txBody>
        </p:sp>
      </p:grpSp>
      <p:grpSp>
        <p:nvGrpSpPr>
          <p:cNvPr id="11" name="Group 26"/>
          <p:cNvGrpSpPr>
            <a:grpSpLocks/>
          </p:cNvGrpSpPr>
          <p:nvPr/>
        </p:nvGrpSpPr>
        <p:grpSpPr bwMode="auto">
          <a:xfrm>
            <a:off x="2273300" y="1455738"/>
            <a:ext cx="2992438" cy="509587"/>
            <a:chOff x="192" y="1647"/>
            <a:chExt cx="1885" cy="321"/>
          </a:xfrm>
        </p:grpSpPr>
        <p:grpSp>
          <p:nvGrpSpPr>
            <p:cNvPr id="4122" name="Group 27"/>
            <p:cNvGrpSpPr>
              <a:grpSpLocks/>
            </p:cNvGrpSpPr>
            <p:nvPr/>
          </p:nvGrpSpPr>
          <p:grpSpPr bwMode="auto">
            <a:xfrm>
              <a:off x="192" y="1695"/>
              <a:ext cx="1693" cy="273"/>
              <a:chOff x="192" y="1695"/>
              <a:chExt cx="1693" cy="273"/>
            </a:xfrm>
          </p:grpSpPr>
          <p:pic>
            <p:nvPicPr>
              <p:cNvPr id="412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6" name="Text Box 29"/>
              <p:cNvSpPr txBox="1">
                <a:spLocks noChangeArrowheads="1"/>
              </p:cNvSpPr>
              <p:nvPr/>
            </p:nvSpPr>
            <p:spPr bwMode="auto">
              <a:xfrm>
                <a:off x="551" y="1737"/>
                <a:ext cx="841" cy="196"/>
              </a:xfrm>
              <a:prstGeom prst="rect">
                <a:avLst/>
              </a:prstGeom>
              <a:noFill/>
              <a:ln w="9525">
                <a:noFill/>
                <a:miter lim="800000"/>
                <a:headEnd/>
                <a:tailEnd/>
              </a:ln>
              <a:effectLst/>
            </p:spPr>
            <p:txBody>
              <a:bodyPr wrap="none">
                <a:spAutoFit/>
              </a:bodyPr>
              <a:lstStyle/>
              <a:p>
                <a:pPr algn="ctr">
                  <a:lnSpc>
                    <a:spcPct val="80000"/>
                  </a:lnSpc>
                  <a:defRPr/>
                </a:pPr>
                <a:r>
                  <a:rPr lang="zh-CN" altLang="en-US" sz="1800">
                    <a:solidFill>
                      <a:schemeClr val="bg1"/>
                    </a:solidFill>
                    <a:effectLst>
                      <a:outerShdw blurRad="38100" dist="38100" dir="2700000" algn="tl">
                        <a:srgbClr val="C0C0C0"/>
                      </a:outerShdw>
                    </a:effectLst>
                    <a:latin typeface="Arial" charset="0"/>
                  </a:rPr>
                  <a:t>打开源程序</a:t>
                </a:r>
              </a:p>
            </p:txBody>
          </p:sp>
        </p:grpSp>
        <p:sp>
          <p:nvSpPr>
            <p:cNvPr id="4123" name="Oval 30"/>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a:lnSpc>
                  <a:spcPct val="85000"/>
                </a:lnSpc>
              </a:pPr>
              <a:r>
                <a:rPr lang="en-US" altLang="zh-CN" sz="2000">
                  <a:solidFill>
                    <a:srgbClr val="800000"/>
                  </a:solidFill>
                  <a:latin typeface="Arial" charset="0"/>
                </a:rPr>
                <a:t>1</a:t>
              </a:r>
            </a:p>
          </p:txBody>
        </p:sp>
      </p:grpSp>
      <p:grpSp>
        <p:nvGrpSpPr>
          <p:cNvPr id="15" name="Group 31"/>
          <p:cNvGrpSpPr>
            <a:grpSpLocks/>
          </p:cNvGrpSpPr>
          <p:nvPr/>
        </p:nvGrpSpPr>
        <p:grpSpPr bwMode="auto">
          <a:xfrm>
            <a:off x="2293938" y="5429250"/>
            <a:ext cx="2992437" cy="509588"/>
            <a:chOff x="192" y="1647"/>
            <a:chExt cx="1885" cy="321"/>
          </a:xfrm>
        </p:grpSpPr>
        <p:grpSp>
          <p:nvGrpSpPr>
            <p:cNvPr id="4118" name="Group 32"/>
            <p:cNvGrpSpPr>
              <a:grpSpLocks/>
            </p:cNvGrpSpPr>
            <p:nvPr/>
          </p:nvGrpSpPr>
          <p:grpSpPr bwMode="auto">
            <a:xfrm>
              <a:off x="192" y="1695"/>
              <a:ext cx="1693" cy="273"/>
              <a:chOff x="192" y="1695"/>
              <a:chExt cx="1693" cy="273"/>
            </a:xfrm>
          </p:grpSpPr>
          <p:pic>
            <p:nvPicPr>
              <p:cNvPr id="412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95"/>
                <a:ext cx="16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1" name="Text Box 34"/>
              <p:cNvSpPr txBox="1">
                <a:spLocks noChangeArrowheads="1"/>
              </p:cNvSpPr>
              <p:nvPr/>
            </p:nvSpPr>
            <p:spPr bwMode="auto">
              <a:xfrm>
                <a:off x="483" y="1728"/>
                <a:ext cx="986" cy="196"/>
              </a:xfrm>
              <a:prstGeom prst="rect">
                <a:avLst/>
              </a:prstGeom>
              <a:noFill/>
              <a:ln w="9525">
                <a:noFill/>
                <a:miter lim="800000"/>
                <a:headEnd/>
                <a:tailEnd/>
              </a:ln>
              <a:effectLst/>
            </p:spPr>
            <p:txBody>
              <a:bodyPr wrap="none">
                <a:spAutoFit/>
              </a:bodyPr>
              <a:lstStyle/>
              <a:p>
                <a:pPr algn="ctr">
                  <a:lnSpc>
                    <a:spcPct val="80000"/>
                  </a:lnSpc>
                  <a:defRPr/>
                </a:pPr>
                <a:r>
                  <a:rPr lang="zh-CN" altLang="en-US" sz="1800">
                    <a:solidFill>
                      <a:schemeClr val="bg1"/>
                    </a:solidFill>
                    <a:effectLst>
                      <a:outerShdw blurRad="38100" dist="38100" dir="2700000" algn="tl">
                        <a:srgbClr val="C0C0C0"/>
                      </a:outerShdw>
                    </a:effectLst>
                    <a:latin typeface="Arial" charset="0"/>
                  </a:rPr>
                  <a:t>保存仿真波形</a:t>
                </a:r>
                <a:endParaRPr lang="zh-CN" altLang="en-US" sz="1800">
                  <a:solidFill>
                    <a:schemeClr val="bg1"/>
                  </a:solidFill>
                  <a:effectLst>
                    <a:outerShdw blurRad="38100" dist="38100" dir="2700000" algn="tl">
                      <a:srgbClr val="C0C0C0"/>
                    </a:outerShdw>
                  </a:effectLst>
                  <a:latin typeface="Arial" charset="0"/>
                  <a:ea typeface="方正姚体" pitchFamily="2" charset="-122"/>
                </a:endParaRPr>
              </a:p>
            </p:txBody>
          </p:sp>
        </p:grpSp>
        <p:sp>
          <p:nvSpPr>
            <p:cNvPr id="4119" name="Oval 35"/>
            <p:cNvSpPr>
              <a:spLocks noChangeArrowheads="1"/>
            </p:cNvSpPr>
            <p:nvPr/>
          </p:nvSpPr>
          <p:spPr bwMode="auto">
            <a:xfrm>
              <a:off x="1776" y="1647"/>
              <a:ext cx="301" cy="321"/>
            </a:xfrm>
            <a:prstGeom prst="ellipse">
              <a:avLst/>
            </a:prstGeom>
            <a:solidFill>
              <a:srgbClr val="FFFF00"/>
            </a:solidFill>
            <a:ln w="50800">
              <a:solidFill>
                <a:schemeClr val="accent2"/>
              </a:solidFill>
              <a:miter lim="800000"/>
              <a:headEnd/>
              <a:tailEnd/>
            </a:ln>
          </p:spPr>
          <p:txBody>
            <a:bodyPr anchor="ctr">
              <a:spAutoFit/>
            </a:bodyPr>
            <a:lstStyle/>
            <a:p>
              <a:pPr algn="ctr">
                <a:lnSpc>
                  <a:spcPct val="85000"/>
                </a:lnSpc>
              </a:pPr>
              <a:r>
                <a:rPr lang="en-US" altLang="zh-CN" sz="2000">
                  <a:solidFill>
                    <a:srgbClr val="800000"/>
                  </a:solidFill>
                  <a:latin typeface="Arial" charset="0"/>
                </a:rPr>
                <a:t>6</a:t>
              </a:r>
            </a:p>
          </p:txBody>
        </p:sp>
      </p:grpSp>
      <p:sp>
        <p:nvSpPr>
          <p:cNvPr id="42" name="AutoShape 36"/>
          <p:cNvSpPr>
            <a:spLocks noChangeArrowheads="1"/>
          </p:cNvSpPr>
          <p:nvPr/>
        </p:nvSpPr>
        <p:spPr bwMode="auto">
          <a:xfrm>
            <a:off x="3302000" y="4994275"/>
            <a:ext cx="463550" cy="488950"/>
          </a:xfrm>
          <a:prstGeom prst="downArrow">
            <a:avLst>
              <a:gd name="adj1" fmla="val 50000"/>
              <a:gd name="adj2" fmla="val 26370"/>
            </a:avLst>
          </a:prstGeom>
          <a:solidFill>
            <a:schemeClr val="accent1"/>
          </a:solidFill>
          <a:ln w="9525">
            <a:solidFill>
              <a:schemeClr val="accent2"/>
            </a:solidFill>
            <a:miter lim="800000"/>
            <a:headEnd/>
            <a:tailEnd/>
          </a:ln>
        </p:spPr>
        <p:txBody>
          <a:bodyPr anchor="ctr">
            <a:spAutoFit/>
          </a:bodyPr>
          <a:lstStyle/>
          <a:p>
            <a:endParaRPr lang="zh-CN" altLang="en-US"/>
          </a:p>
        </p:txBody>
      </p:sp>
      <p:sp>
        <p:nvSpPr>
          <p:cNvPr id="43" name="Rectangle 37"/>
          <p:cNvSpPr>
            <a:spLocks noChangeArrowheads="1"/>
          </p:cNvSpPr>
          <p:nvPr/>
        </p:nvSpPr>
        <p:spPr bwMode="auto">
          <a:xfrm>
            <a:off x="3843338" y="5111750"/>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000">
                <a:solidFill>
                  <a:schemeClr val="tx1"/>
                </a:solidFill>
                <a:latin typeface="Arial" charset="0"/>
                <a:ea typeface="楷体_GB2312" pitchFamily="49" charset="-122"/>
              </a:rPr>
              <a:t>通过</a:t>
            </a:r>
            <a:r>
              <a:rPr kumimoji="1" lang="zh-CN" altLang="en-US" sz="2000" b="0">
                <a:solidFill>
                  <a:schemeClr val="tx1"/>
                </a:solidFill>
                <a:latin typeface="Arial" charset="0"/>
              </a:rPr>
              <a:t> </a:t>
            </a:r>
          </a:p>
        </p:txBody>
      </p:sp>
      <p:sp>
        <p:nvSpPr>
          <p:cNvPr id="44" name="Line 38"/>
          <p:cNvSpPr>
            <a:spLocks noChangeShapeType="1"/>
          </p:cNvSpPr>
          <p:nvPr/>
        </p:nvSpPr>
        <p:spPr bwMode="auto">
          <a:xfrm>
            <a:off x="3678238" y="5164138"/>
            <a:ext cx="3468687" cy="0"/>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45" name="Line 39"/>
          <p:cNvSpPr>
            <a:spLocks noChangeShapeType="1"/>
          </p:cNvSpPr>
          <p:nvPr/>
        </p:nvSpPr>
        <p:spPr bwMode="auto">
          <a:xfrm flipH="1" flipV="1">
            <a:off x="7127875" y="4648200"/>
            <a:ext cx="0" cy="517525"/>
          </a:xfrm>
          <a:prstGeom prst="line">
            <a:avLst/>
          </a:prstGeom>
          <a:noFill/>
          <a:ln w="25400">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46" name="Line 40"/>
          <p:cNvSpPr>
            <a:spLocks noChangeShapeType="1"/>
          </p:cNvSpPr>
          <p:nvPr/>
        </p:nvSpPr>
        <p:spPr bwMode="auto">
          <a:xfrm flipH="1" flipV="1">
            <a:off x="7089775" y="2057400"/>
            <a:ext cx="1588" cy="2108200"/>
          </a:xfrm>
          <a:prstGeom prst="line">
            <a:avLst/>
          </a:prstGeom>
          <a:noFill/>
          <a:ln w="25400">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47" name="Text Box 41"/>
          <p:cNvSpPr txBox="1">
            <a:spLocks noChangeArrowheads="1"/>
          </p:cNvSpPr>
          <p:nvPr/>
        </p:nvSpPr>
        <p:spPr bwMode="auto">
          <a:xfrm>
            <a:off x="6267450" y="4230688"/>
            <a:ext cx="1700213" cy="460375"/>
          </a:xfrm>
          <a:prstGeom prst="rect">
            <a:avLst/>
          </a:prstGeom>
          <a:solidFill>
            <a:srgbClr val="FF99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5275" indent="-295275" eaLnBrk="0" hangingPunct="0">
              <a:defRPr sz="1600" b="1">
                <a:solidFill>
                  <a:srgbClr val="FF33CC"/>
                </a:solidFill>
                <a:latin typeface="Tahoma" pitchFamily="34" charset="0"/>
                <a:ea typeface="宋体" pitchFamily="2" charset="-122"/>
              </a:defRPr>
            </a:lvl1pPr>
            <a:lvl2pPr marL="742950" indent="-285750" eaLnBrk="0" hangingPunct="0">
              <a:defRPr sz="1600" b="1">
                <a:solidFill>
                  <a:srgbClr val="FF33CC"/>
                </a:solidFill>
                <a:latin typeface="Tahoma" pitchFamily="34" charset="0"/>
                <a:ea typeface="宋体" pitchFamily="2" charset="-122"/>
              </a:defRPr>
            </a:lvl2pPr>
            <a:lvl3pPr marL="1143000" indent="-228600" eaLnBrk="0" hangingPunct="0">
              <a:defRPr sz="1600" b="1">
                <a:solidFill>
                  <a:srgbClr val="FF33CC"/>
                </a:solidFill>
                <a:latin typeface="Tahoma" pitchFamily="34" charset="0"/>
                <a:ea typeface="宋体" pitchFamily="2" charset="-122"/>
              </a:defRPr>
            </a:lvl3pPr>
            <a:lvl4pPr marL="1600200" indent="-228600" eaLnBrk="0" hangingPunct="0">
              <a:defRPr sz="1600" b="1">
                <a:solidFill>
                  <a:srgbClr val="FF33CC"/>
                </a:solidFill>
                <a:latin typeface="Tahoma" pitchFamily="34" charset="0"/>
                <a:ea typeface="宋体" pitchFamily="2" charset="-122"/>
              </a:defRPr>
            </a:lvl4pPr>
            <a:lvl5pPr marL="2057400" indent="-228600" eaLnBrk="0" hangingPunct="0">
              <a:defRPr sz="1600" b="1">
                <a:solidFill>
                  <a:srgbClr val="FF33CC"/>
                </a:solidFill>
                <a:latin typeface="Tahoma" pitchFamily="34" charset="0"/>
                <a:ea typeface="宋体" pitchFamily="2" charset="-122"/>
              </a:defRPr>
            </a:lvl5pPr>
            <a:lvl6pPr marL="2514600" indent="-228600" eaLnBrk="0" fontAlgn="base" hangingPunct="0">
              <a:spcBef>
                <a:spcPct val="0"/>
              </a:spcBef>
              <a:spcAft>
                <a:spcPct val="0"/>
              </a:spcAft>
              <a:defRPr sz="1600" b="1">
                <a:solidFill>
                  <a:srgbClr val="FF33CC"/>
                </a:solidFill>
                <a:latin typeface="Tahoma" pitchFamily="34" charset="0"/>
                <a:ea typeface="宋体" pitchFamily="2" charset="-122"/>
              </a:defRPr>
            </a:lvl6pPr>
            <a:lvl7pPr marL="2971800" indent="-228600" eaLnBrk="0" fontAlgn="base" hangingPunct="0">
              <a:spcBef>
                <a:spcPct val="0"/>
              </a:spcBef>
              <a:spcAft>
                <a:spcPct val="0"/>
              </a:spcAft>
              <a:defRPr sz="1600" b="1">
                <a:solidFill>
                  <a:srgbClr val="FF33CC"/>
                </a:solidFill>
                <a:latin typeface="Tahoma" pitchFamily="34" charset="0"/>
                <a:ea typeface="宋体" pitchFamily="2" charset="-122"/>
              </a:defRPr>
            </a:lvl7pPr>
            <a:lvl8pPr marL="3429000" indent="-228600" eaLnBrk="0" fontAlgn="base" hangingPunct="0">
              <a:spcBef>
                <a:spcPct val="0"/>
              </a:spcBef>
              <a:spcAft>
                <a:spcPct val="0"/>
              </a:spcAft>
              <a:defRPr sz="1600" b="1">
                <a:solidFill>
                  <a:srgbClr val="FF33CC"/>
                </a:solidFill>
                <a:latin typeface="Tahoma" pitchFamily="34" charset="0"/>
                <a:ea typeface="宋体" pitchFamily="2" charset="-122"/>
              </a:defRPr>
            </a:lvl8pPr>
            <a:lvl9pPr marL="3886200" indent="-228600" eaLnBrk="0" fontAlgn="base" hangingPunct="0">
              <a:spcBef>
                <a:spcPct val="0"/>
              </a:spcBef>
              <a:spcAft>
                <a:spcPct val="0"/>
              </a:spcAft>
              <a:defRPr sz="1600" b="1">
                <a:solidFill>
                  <a:srgbClr val="FF33CC"/>
                </a:solidFill>
                <a:latin typeface="Tahoma" pitchFamily="34" charset="0"/>
                <a:ea typeface="宋体" pitchFamily="2" charset="-122"/>
              </a:defRPr>
            </a:lvl9pPr>
          </a:lstStyle>
          <a:p>
            <a:pPr eaLnBrk="1" hangingPunct="1">
              <a:lnSpc>
                <a:spcPct val="110000"/>
              </a:lnSpc>
            </a:pPr>
            <a:r>
              <a:rPr lang="zh-CN" altLang="en-US" sz="2200">
                <a:solidFill>
                  <a:srgbClr val="800000"/>
                </a:solidFill>
                <a:latin typeface="Arial" charset="0"/>
                <a:ea typeface="楷体_GB2312" pitchFamily="49" charset="-122"/>
              </a:rPr>
              <a:t>修改源程序</a:t>
            </a:r>
            <a:r>
              <a:rPr lang="zh-CN" altLang="en-US" sz="2200">
                <a:solidFill>
                  <a:srgbClr val="800000"/>
                </a:solidFill>
                <a:latin typeface="Arial" charset="0"/>
                <a:ea typeface="华文楷体" pitchFamily="2" charset="-122"/>
              </a:rPr>
              <a:t> </a:t>
            </a:r>
          </a:p>
        </p:txBody>
      </p:sp>
      <p:sp>
        <p:nvSpPr>
          <p:cNvPr id="48" name="Rectangle 42"/>
          <p:cNvSpPr>
            <a:spLocks noChangeArrowheads="1"/>
          </p:cNvSpPr>
          <p:nvPr/>
        </p:nvSpPr>
        <p:spPr bwMode="auto">
          <a:xfrm>
            <a:off x="5472113" y="4746625"/>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000">
                <a:solidFill>
                  <a:schemeClr val="tx1"/>
                </a:solidFill>
                <a:latin typeface="Arial" charset="0"/>
                <a:ea typeface="楷体_GB2312" pitchFamily="49" charset="-122"/>
              </a:rPr>
              <a:t>未通过</a:t>
            </a:r>
            <a:r>
              <a:rPr kumimoji="1" lang="zh-CN" altLang="en-US" sz="2000" b="0">
                <a:solidFill>
                  <a:schemeClr val="tx1"/>
                </a:solidFill>
                <a:latin typeface="Arial" charset="0"/>
              </a:rPr>
              <a:t> </a:t>
            </a:r>
          </a:p>
        </p:txBody>
      </p:sp>
      <p:sp>
        <p:nvSpPr>
          <p:cNvPr id="49" name="Line 43"/>
          <p:cNvSpPr>
            <a:spLocks noChangeShapeType="1"/>
          </p:cNvSpPr>
          <p:nvPr/>
        </p:nvSpPr>
        <p:spPr bwMode="auto">
          <a:xfrm flipH="1">
            <a:off x="3630613" y="2095500"/>
            <a:ext cx="3494087" cy="0"/>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Tree>
    <p:extLst>
      <p:ext uri="{BB962C8B-B14F-4D97-AF65-F5344CB8AC3E}">
        <p14:creationId xmlns:p14="http://schemas.microsoft.com/office/powerpoint/2010/main" val="4056447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ppt_h/2"/>
                                          </p:val>
                                        </p:tav>
                                        <p:tav tm="100000">
                                          <p:val>
                                            <p:strVal val="#ppt_y"/>
                                          </p:val>
                                        </p:tav>
                                      </p:tavLst>
                                    </p:anim>
                                    <p:anim calcmode="lin" valueType="num">
                                      <p:cBhvr>
                                        <p:cTn id="14" dur="500" fill="hold"/>
                                        <p:tgtEl>
                                          <p:spTgt spid="7"/>
                                        </p:tgtEl>
                                        <p:attrNameLst>
                                          <p:attrName>ppt_w</p:attrName>
                                        </p:attrNameLst>
                                      </p:cBhvr>
                                      <p:tavLst>
                                        <p:tav tm="0">
                                          <p:val>
                                            <p:strVal val="#ppt_w"/>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16" presetClass="entr" presetSubtype="37"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ppt_h/2"/>
                                          </p:val>
                                        </p:tav>
                                        <p:tav tm="100000">
                                          <p:val>
                                            <p:strVal val="#ppt_y"/>
                                          </p:val>
                                        </p:tav>
                                      </p:tavLst>
                                    </p:anim>
                                    <p:anim calcmode="lin" valueType="num">
                                      <p:cBhvr>
                                        <p:cTn id="26" dur="500" fill="hold"/>
                                        <p:tgtEl>
                                          <p:spTgt spid="14"/>
                                        </p:tgtEl>
                                        <p:attrNameLst>
                                          <p:attrName>ppt_w</p:attrName>
                                        </p:attrNameLst>
                                      </p:cBhvr>
                                      <p:tavLst>
                                        <p:tav tm="0">
                                          <p:val>
                                            <p:strVal val="#ppt_w"/>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16" presetClass="entr" presetSubtype="37"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ppt_x</p:attrName>
                                        </p:attrNameLst>
                                      </p:cBhvr>
                                      <p:tavLst>
                                        <p:tav tm="0">
                                          <p:val>
                                            <p:strVal val="#ppt_x"/>
                                          </p:val>
                                        </p:tav>
                                        <p:tav tm="100000">
                                          <p:val>
                                            <p:strVal val="#ppt_x"/>
                                          </p:val>
                                        </p:tav>
                                      </p:tavLst>
                                    </p:anim>
                                    <p:anim calcmode="lin" valueType="num">
                                      <p:cBhvr>
                                        <p:cTn id="37" dur="500" fill="hold"/>
                                        <p:tgtEl>
                                          <p:spTgt spid="20"/>
                                        </p:tgtEl>
                                        <p:attrNameLst>
                                          <p:attrName>ppt_y</p:attrName>
                                        </p:attrNameLst>
                                      </p:cBhvr>
                                      <p:tavLst>
                                        <p:tav tm="0">
                                          <p:val>
                                            <p:strVal val="#ppt_y-#ppt_h/2"/>
                                          </p:val>
                                        </p:tav>
                                        <p:tav tm="100000">
                                          <p:val>
                                            <p:strVal val="#ppt_y"/>
                                          </p:val>
                                        </p:tav>
                                      </p:tavLst>
                                    </p:anim>
                                    <p:anim calcmode="lin" valueType="num">
                                      <p:cBhvr>
                                        <p:cTn id="38" dur="500" fill="hold"/>
                                        <p:tgtEl>
                                          <p:spTgt spid="20"/>
                                        </p:tgtEl>
                                        <p:attrNameLst>
                                          <p:attrName>ppt_w</p:attrName>
                                        </p:attrNameLst>
                                      </p:cBhvr>
                                      <p:tavLst>
                                        <p:tav tm="0">
                                          <p:val>
                                            <p:strVal val="#ppt_w"/>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6" presetClass="entr" presetSubtype="37"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Vertical)">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ppt_x</p:attrName>
                                        </p:attrNameLst>
                                      </p:cBhvr>
                                      <p:tavLst>
                                        <p:tav tm="0">
                                          <p:val>
                                            <p:strVal val="#ppt_x"/>
                                          </p:val>
                                        </p:tav>
                                        <p:tav tm="100000">
                                          <p:val>
                                            <p:strVal val="#ppt_x"/>
                                          </p:val>
                                        </p:tav>
                                      </p:tavLst>
                                    </p:anim>
                                    <p:anim calcmode="lin" valueType="num">
                                      <p:cBhvr>
                                        <p:cTn id="49" dur="500" fill="hold"/>
                                        <p:tgtEl>
                                          <p:spTgt spid="26"/>
                                        </p:tgtEl>
                                        <p:attrNameLst>
                                          <p:attrName>ppt_y</p:attrName>
                                        </p:attrNameLst>
                                      </p:cBhvr>
                                      <p:tavLst>
                                        <p:tav tm="0">
                                          <p:val>
                                            <p:strVal val="#ppt_y-#ppt_h/2"/>
                                          </p:val>
                                        </p:tav>
                                        <p:tav tm="100000">
                                          <p:val>
                                            <p:strVal val="#ppt_y"/>
                                          </p:val>
                                        </p:tav>
                                      </p:tavLst>
                                    </p:anim>
                                    <p:anim calcmode="lin" valueType="num">
                                      <p:cBhvr>
                                        <p:cTn id="50" dur="500" fill="hold"/>
                                        <p:tgtEl>
                                          <p:spTgt spid="26"/>
                                        </p:tgtEl>
                                        <p:attrNameLst>
                                          <p:attrName>ppt_w</p:attrName>
                                        </p:attrNameLst>
                                      </p:cBhvr>
                                      <p:tavLst>
                                        <p:tav tm="0">
                                          <p:val>
                                            <p:strVal val="#ppt_w"/>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16" presetClass="entr" presetSubtype="37"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outVertical)">
                                      <p:cBhvr>
                                        <p:cTn id="55" dur="500"/>
                                        <p:tgtEl>
                                          <p:spTgt spid="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ppt_y-#ppt_h/2"/>
                                          </p:val>
                                        </p:tav>
                                        <p:tav tm="100000">
                                          <p:val>
                                            <p:strVal val="#ppt_y"/>
                                          </p:val>
                                        </p:tav>
                                      </p:tavLst>
                                    </p:anim>
                                    <p:anim calcmode="lin" valueType="num">
                                      <p:cBhvr>
                                        <p:cTn id="67" dur="500" fill="hold"/>
                                        <p:tgtEl>
                                          <p:spTgt spid="42"/>
                                        </p:tgtEl>
                                        <p:attrNameLst>
                                          <p:attrName>ppt_w</p:attrName>
                                        </p:attrNameLst>
                                      </p:cBhvr>
                                      <p:tavLst>
                                        <p:tav tm="0">
                                          <p:val>
                                            <p:strVal val="#ppt_w"/>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childTnLst>
                                </p:cTn>
                              </p:par>
                            </p:childTnLst>
                          </p:cTn>
                        </p:par>
                        <p:par>
                          <p:cTn id="69" fill="hold" nodeType="afterGroup">
                            <p:stCondLst>
                              <p:cond delay="500"/>
                            </p:stCondLst>
                            <p:childTnLst>
                              <p:par>
                                <p:cTn id="70" presetID="16" presetClass="entr" presetSubtype="37"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arn(outVertical)">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dissolve">
                                      <p:cBhvr>
                                        <p:cTn id="77" dur="500"/>
                                        <p:tgtEl>
                                          <p:spTgt spid="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8"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 calcmode="lin" valueType="num">
                                      <p:cBhvr>
                                        <p:cTn id="82" dur="500" fill="hold"/>
                                        <p:tgtEl>
                                          <p:spTgt spid="44"/>
                                        </p:tgtEl>
                                        <p:attrNameLst>
                                          <p:attrName>ppt_x</p:attrName>
                                        </p:attrNameLst>
                                      </p:cBhvr>
                                      <p:tavLst>
                                        <p:tav tm="0">
                                          <p:val>
                                            <p:strVal val="#ppt_x-#ppt_w/2"/>
                                          </p:val>
                                        </p:tav>
                                        <p:tav tm="100000">
                                          <p:val>
                                            <p:strVal val="#ppt_x"/>
                                          </p:val>
                                        </p:tav>
                                      </p:tavLst>
                                    </p:anim>
                                    <p:anim calcmode="lin" valueType="num">
                                      <p:cBhvr>
                                        <p:cTn id="83" dur="500" fill="hold"/>
                                        <p:tgtEl>
                                          <p:spTgt spid="44"/>
                                        </p:tgtEl>
                                        <p:attrNameLst>
                                          <p:attrName>ppt_y</p:attrName>
                                        </p:attrNameLst>
                                      </p:cBhvr>
                                      <p:tavLst>
                                        <p:tav tm="0">
                                          <p:val>
                                            <p:strVal val="#ppt_y"/>
                                          </p:val>
                                        </p:tav>
                                        <p:tav tm="100000">
                                          <p:val>
                                            <p:strVal val="#ppt_y"/>
                                          </p:val>
                                        </p:tav>
                                      </p:tavLst>
                                    </p:anim>
                                    <p:anim calcmode="lin" valueType="num">
                                      <p:cBhvr>
                                        <p:cTn id="84" dur="500" fill="hold"/>
                                        <p:tgtEl>
                                          <p:spTgt spid="44"/>
                                        </p:tgtEl>
                                        <p:attrNameLst>
                                          <p:attrName>ppt_w</p:attrName>
                                        </p:attrNameLst>
                                      </p:cBhvr>
                                      <p:tavLst>
                                        <p:tav tm="0">
                                          <p:val>
                                            <p:fltVal val="0"/>
                                          </p:val>
                                        </p:tav>
                                        <p:tav tm="100000">
                                          <p:val>
                                            <p:strVal val="#ppt_w"/>
                                          </p:val>
                                        </p:tav>
                                      </p:tavLst>
                                    </p:anim>
                                    <p:anim calcmode="lin" valueType="num">
                                      <p:cBhvr>
                                        <p:cTn id="85" dur="500" fill="hold"/>
                                        <p:tgtEl>
                                          <p:spTgt spid="44"/>
                                        </p:tgtEl>
                                        <p:attrNameLst>
                                          <p:attrName>ppt_h</p:attrName>
                                        </p:attrNameLst>
                                      </p:cBhvr>
                                      <p:tavLst>
                                        <p:tav tm="0">
                                          <p:val>
                                            <p:strVal val="#ppt_h"/>
                                          </p:val>
                                        </p:tav>
                                        <p:tav tm="100000">
                                          <p:val>
                                            <p:strVal val="#ppt_h"/>
                                          </p:val>
                                        </p:tav>
                                      </p:tavLst>
                                    </p:anim>
                                  </p:childTnLst>
                                </p:cTn>
                              </p:par>
                            </p:childTnLst>
                          </p:cTn>
                        </p:par>
                        <p:par>
                          <p:cTn id="86" fill="hold" nodeType="afterGroup">
                            <p:stCondLst>
                              <p:cond delay="500"/>
                            </p:stCondLst>
                            <p:childTnLst>
                              <p:par>
                                <p:cTn id="87" presetID="17" presetClass="entr" presetSubtype="4" fill="hold" grpId="0" nodeType="after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p:cTn id="89" dur="500" fill="hold"/>
                                        <p:tgtEl>
                                          <p:spTgt spid="45"/>
                                        </p:tgtEl>
                                        <p:attrNameLst>
                                          <p:attrName>ppt_x</p:attrName>
                                        </p:attrNameLst>
                                      </p:cBhvr>
                                      <p:tavLst>
                                        <p:tav tm="0">
                                          <p:val>
                                            <p:strVal val="#ppt_x"/>
                                          </p:val>
                                        </p:tav>
                                        <p:tav tm="100000">
                                          <p:val>
                                            <p:strVal val="#ppt_x"/>
                                          </p:val>
                                        </p:tav>
                                      </p:tavLst>
                                    </p:anim>
                                    <p:anim calcmode="lin" valueType="num">
                                      <p:cBhvr>
                                        <p:cTn id="90" dur="500" fill="hold"/>
                                        <p:tgtEl>
                                          <p:spTgt spid="45"/>
                                        </p:tgtEl>
                                        <p:attrNameLst>
                                          <p:attrName>ppt_y</p:attrName>
                                        </p:attrNameLst>
                                      </p:cBhvr>
                                      <p:tavLst>
                                        <p:tav tm="0">
                                          <p:val>
                                            <p:strVal val="#ppt_y+#ppt_h/2"/>
                                          </p:val>
                                        </p:tav>
                                        <p:tav tm="100000">
                                          <p:val>
                                            <p:strVal val="#ppt_y"/>
                                          </p:val>
                                        </p:tav>
                                      </p:tavLst>
                                    </p:anim>
                                    <p:anim calcmode="lin" valueType="num">
                                      <p:cBhvr>
                                        <p:cTn id="91" dur="500" fill="hold"/>
                                        <p:tgtEl>
                                          <p:spTgt spid="45"/>
                                        </p:tgtEl>
                                        <p:attrNameLst>
                                          <p:attrName>ppt_w</p:attrName>
                                        </p:attrNameLst>
                                      </p:cBhvr>
                                      <p:tavLst>
                                        <p:tav tm="0">
                                          <p:val>
                                            <p:strVal val="#ppt_w"/>
                                          </p:val>
                                        </p:tav>
                                        <p:tav tm="100000">
                                          <p:val>
                                            <p:strVal val="#ppt_w"/>
                                          </p:val>
                                        </p:tav>
                                      </p:tavLst>
                                    </p:anim>
                                    <p:anim calcmode="lin" valueType="num">
                                      <p:cBhvr>
                                        <p:cTn id="92" dur="500" fill="hold"/>
                                        <p:tgtEl>
                                          <p:spTgt spid="45"/>
                                        </p:tgtEl>
                                        <p:attrNameLst>
                                          <p:attrName>ppt_h</p:attrName>
                                        </p:attrNameLst>
                                      </p:cBhvr>
                                      <p:tavLst>
                                        <p:tav tm="0">
                                          <p:val>
                                            <p:fltVal val="0"/>
                                          </p:val>
                                        </p:tav>
                                        <p:tav tm="100000">
                                          <p:val>
                                            <p:strVal val="#ppt_h"/>
                                          </p:val>
                                        </p:tav>
                                      </p:tavLst>
                                    </p:anim>
                                  </p:childTnLst>
                                </p:cTn>
                              </p:par>
                            </p:childTnLst>
                          </p:cTn>
                        </p:par>
                        <p:par>
                          <p:cTn id="93" fill="hold" nodeType="afterGroup">
                            <p:stCondLst>
                              <p:cond delay="1000"/>
                            </p:stCondLst>
                            <p:childTnLst>
                              <p:par>
                                <p:cTn id="94" presetID="23" presetClass="entr" presetSubtype="16" fill="hold" grpId="0" nodeType="after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4" fill="hold" grpId="0" nodeType="click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p:cTn id="102" dur="500" fill="hold"/>
                                        <p:tgtEl>
                                          <p:spTgt spid="46"/>
                                        </p:tgtEl>
                                        <p:attrNameLst>
                                          <p:attrName>ppt_x</p:attrName>
                                        </p:attrNameLst>
                                      </p:cBhvr>
                                      <p:tavLst>
                                        <p:tav tm="0">
                                          <p:val>
                                            <p:strVal val="#ppt_x"/>
                                          </p:val>
                                        </p:tav>
                                        <p:tav tm="100000">
                                          <p:val>
                                            <p:strVal val="#ppt_x"/>
                                          </p:val>
                                        </p:tav>
                                      </p:tavLst>
                                    </p:anim>
                                    <p:anim calcmode="lin" valueType="num">
                                      <p:cBhvr>
                                        <p:cTn id="103" dur="500" fill="hold"/>
                                        <p:tgtEl>
                                          <p:spTgt spid="46"/>
                                        </p:tgtEl>
                                        <p:attrNameLst>
                                          <p:attrName>ppt_y</p:attrName>
                                        </p:attrNameLst>
                                      </p:cBhvr>
                                      <p:tavLst>
                                        <p:tav tm="0">
                                          <p:val>
                                            <p:strVal val="#ppt_y+#ppt_h/2"/>
                                          </p:val>
                                        </p:tav>
                                        <p:tav tm="100000">
                                          <p:val>
                                            <p:strVal val="#ppt_y"/>
                                          </p:val>
                                        </p:tav>
                                      </p:tavLst>
                                    </p:anim>
                                    <p:anim calcmode="lin" valueType="num">
                                      <p:cBhvr>
                                        <p:cTn id="104" dur="500" fill="hold"/>
                                        <p:tgtEl>
                                          <p:spTgt spid="46"/>
                                        </p:tgtEl>
                                        <p:attrNameLst>
                                          <p:attrName>ppt_w</p:attrName>
                                        </p:attrNameLst>
                                      </p:cBhvr>
                                      <p:tavLst>
                                        <p:tav tm="0">
                                          <p:val>
                                            <p:strVal val="#ppt_w"/>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17" presetClass="entr" presetSubtype="2" fill="hold" grpId="0" nodeType="afterEffect">
                                  <p:stCondLst>
                                    <p:cond delay="0"/>
                                  </p:stCondLst>
                                  <p:childTnLst>
                                    <p:set>
                                      <p:cBhvr>
                                        <p:cTn id="108" dur="1" fill="hold">
                                          <p:stCondLst>
                                            <p:cond delay="0"/>
                                          </p:stCondLst>
                                        </p:cTn>
                                        <p:tgtEl>
                                          <p:spTgt spid="49"/>
                                        </p:tgtEl>
                                        <p:attrNameLst>
                                          <p:attrName>style.visibility</p:attrName>
                                        </p:attrNameLst>
                                      </p:cBhvr>
                                      <p:to>
                                        <p:strVal val="visible"/>
                                      </p:to>
                                    </p:set>
                                    <p:anim calcmode="lin" valueType="num">
                                      <p:cBhvr>
                                        <p:cTn id="109" dur="500" fill="hold"/>
                                        <p:tgtEl>
                                          <p:spTgt spid="49"/>
                                        </p:tgtEl>
                                        <p:attrNameLst>
                                          <p:attrName>ppt_x</p:attrName>
                                        </p:attrNameLst>
                                      </p:cBhvr>
                                      <p:tavLst>
                                        <p:tav tm="0">
                                          <p:val>
                                            <p:strVal val="#ppt_x+#ppt_w/2"/>
                                          </p:val>
                                        </p:tav>
                                        <p:tav tm="100000">
                                          <p:val>
                                            <p:strVal val="#ppt_x"/>
                                          </p:val>
                                        </p:tav>
                                      </p:tavLst>
                                    </p:anim>
                                    <p:anim calcmode="lin" valueType="num">
                                      <p:cBhvr>
                                        <p:cTn id="110" dur="500" fill="hold"/>
                                        <p:tgtEl>
                                          <p:spTgt spid="49"/>
                                        </p:tgtEl>
                                        <p:attrNameLst>
                                          <p:attrName>ppt_y</p:attrName>
                                        </p:attrNameLst>
                                      </p:cBhvr>
                                      <p:tavLst>
                                        <p:tav tm="0">
                                          <p:val>
                                            <p:strVal val="#ppt_y"/>
                                          </p:val>
                                        </p:tav>
                                        <p:tav tm="100000">
                                          <p:val>
                                            <p:strVal val="#ppt_y"/>
                                          </p:val>
                                        </p:tav>
                                      </p:tavLst>
                                    </p:anim>
                                    <p:anim calcmode="lin" valueType="num">
                                      <p:cBhvr>
                                        <p:cTn id="111" dur="500" fill="hold"/>
                                        <p:tgtEl>
                                          <p:spTgt spid="49"/>
                                        </p:tgtEl>
                                        <p:attrNameLst>
                                          <p:attrName>ppt_w</p:attrName>
                                        </p:attrNameLst>
                                      </p:cBhvr>
                                      <p:tavLst>
                                        <p:tav tm="0">
                                          <p:val>
                                            <p:fltVal val="0"/>
                                          </p:val>
                                        </p:tav>
                                        <p:tav tm="100000">
                                          <p:val>
                                            <p:strVal val="#ppt_w"/>
                                          </p:val>
                                        </p:tav>
                                      </p:tavLst>
                                    </p:anim>
                                    <p:anim calcmode="lin" valueType="num">
                                      <p:cBhvr>
                                        <p:cTn id="112"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animBg="1"/>
      <p:bldP spid="26" grpId="0" animBg="1"/>
      <p:bldP spid="42" grpId="0" animBg="1"/>
      <p:bldP spid="43" grpId="0" autoUpdateAnimBg="0"/>
      <p:bldP spid="44" grpId="0" animBg="1"/>
      <p:bldP spid="45" grpId="0" animBg="1"/>
      <p:bldP spid="46" grpId="0" animBg="1"/>
      <p:bldP spid="47" grpId="0" animBg="1" autoUpdateAnimBg="0"/>
      <p:bldP spid="48" grpId="0" autoUpdateAnimBg="0"/>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8B73F2F4-246B-41F3-AE07-8F00F05959AB}" type="slidenum">
              <a:rPr lang="ko-KR" altLang="en-US" sz="1600" smtClean="0">
                <a:solidFill>
                  <a:schemeClr val="accent2"/>
                </a:solidFill>
                <a:latin typeface="Verdana" pitchFamily="34" charset="0"/>
                <a:ea typeface="Gulim" pitchFamily="34" charset="-127"/>
              </a:rPr>
              <a:pPr/>
              <a:t>20</a:t>
            </a:fld>
            <a:endParaRPr lang="en-US" altLang="ko-KR" sz="1600" smtClean="0">
              <a:solidFill>
                <a:schemeClr val="accent2"/>
              </a:solidFill>
              <a:latin typeface="Verdana" pitchFamily="34" charset="0"/>
              <a:ea typeface="Gulim" pitchFamily="34" charset="-127"/>
            </a:endParaRPr>
          </a:p>
        </p:txBody>
      </p:sp>
      <p:sp>
        <p:nvSpPr>
          <p:cNvPr id="1292291" name="Rectangle 3"/>
          <p:cNvSpPr>
            <a:spLocks noGrp="1" noChangeArrowheads="1"/>
          </p:cNvSpPr>
          <p:nvPr>
            <p:ph type="body" idx="1"/>
          </p:nvPr>
        </p:nvSpPr>
        <p:spPr>
          <a:xfrm>
            <a:off x="547688" y="1163638"/>
            <a:ext cx="7991475" cy="3935412"/>
          </a:xfrm>
        </p:spPr>
        <p:txBody>
          <a:bodyPr/>
          <a:lstStyle/>
          <a:p>
            <a:pPr marL="193675" indent="-193675" defTabSz="2716213">
              <a:lnSpc>
                <a:spcPct val="110000"/>
              </a:lnSpc>
            </a:pPr>
            <a:r>
              <a:rPr lang="zh-CN" altLang="en-US" smtClean="0"/>
              <a:t>有两种方法：</a:t>
            </a:r>
          </a:p>
          <a:p>
            <a:pPr marL="661988" lvl="1" indent="-276225" defTabSz="2716213">
              <a:lnSpc>
                <a:spcPct val="110000"/>
              </a:lnSpc>
            </a:pPr>
            <a:r>
              <a:rPr lang="zh-CN" altLang="en-US" sz="2600" smtClean="0"/>
              <a:t>在文本编辑画面中执行</a:t>
            </a:r>
            <a:r>
              <a:rPr lang="en-US" altLang="zh-CN" sz="2600" smtClean="0">
                <a:solidFill>
                  <a:srgbClr val="CC0066"/>
                </a:solidFill>
              </a:rPr>
              <a:t>Tools &gt; Compile…</a:t>
            </a:r>
            <a:r>
              <a:rPr lang="zh-CN" altLang="en-US" sz="2600" smtClean="0"/>
              <a:t>菜单命令，或者按下工具栏中的第一个工具按钮       （当鼠标移动指向它时显示</a:t>
            </a:r>
            <a:r>
              <a:rPr lang="en-US" altLang="zh-CN" sz="2600" smtClean="0"/>
              <a:t>Compile</a:t>
            </a:r>
            <a:r>
              <a:rPr lang="zh-CN" altLang="en-US" sz="2600" smtClean="0"/>
              <a:t>）；</a:t>
            </a:r>
          </a:p>
          <a:p>
            <a:pPr marL="661988" lvl="1" indent="-276225" defTabSz="2716213">
              <a:lnSpc>
                <a:spcPct val="110000"/>
              </a:lnSpc>
            </a:pPr>
            <a:r>
              <a:rPr lang="zh-CN" altLang="en-US" sz="2600" smtClean="0"/>
              <a:t>或者在主窗口中执行</a:t>
            </a:r>
            <a:r>
              <a:rPr lang="en-US" altLang="zh-CN" sz="2600" smtClean="0">
                <a:solidFill>
                  <a:srgbClr val="CC0066"/>
                </a:solidFill>
              </a:rPr>
              <a:t>Compile&gt; Compile…</a:t>
            </a:r>
            <a:r>
              <a:rPr lang="zh-CN" altLang="en-US" sz="2600" smtClean="0"/>
              <a:t>菜单命令，或者按下主窗口工具栏中的第一个工具按钮         ，则弹出 “</a:t>
            </a:r>
            <a:r>
              <a:rPr lang="en-US" altLang="zh-CN" sz="2600" smtClean="0"/>
              <a:t>Compile HDL Source Files”</a:t>
            </a:r>
            <a:r>
              <a:rPr lang="zh-CN" altLang="en-US" sz="2600" smtClean="0"/>
              <a:t>对话框；</a:t>
            </a:r>
            <a:r>
              <a:rPr lang="zh-CN" altLang="en-US" sz="2800" smtClean="0"/>
              <a:t> </a:t>
            </a:r>
          </a:p>
        </p:txBody>
      </p:sp>
      <p:graphicFrame>
        <p:nvGraphicFramePr>
          <p:cNvPr id="1292293" name="Object 5"/>
          <p:cNvGraphicFramePr>
            <a:graphicFrameLocks noChangeAspect="1"/>
          </p:cNvGraphicFramePr>
          <p:nvPr/>
        </p:nvGraphicFramePr>
        <p:xfrm>
          <a:off x="7686675" y="2211388"/>
          <a:ext cx="573088" cy="552450"/>
        </p:xfrm>
        <a:graphic>
          <a:graphicData uri="http://schemas.openxmlformats.org/presentationml/2006/ole">
            <mc:AlternateContent xmlns:mc="http://schemas.openxmlformats.org/markup-compatibility/2006">
              <mc:Choice xmlns:v="urn:schemas-microsoft-com:vml" Requires="v">
                <p:oleObj spid="_x0000_s26635" r:id="rId4" imgW="276117" imgH="266737" progId="Paint.Picture">
                  <p:embed/>
                </p:oleObj>
              </mc:Choice>
              <mc:Fallback>
                <p:oleObj r:id="rId4" imgW="276117" imgH="266737"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675" y="2211388"/>
                        <a:ext cx="5730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2294" name="Object 6"/>
          <p:cNvGraphicFramePr>
            <a:graphicFrameLocks noChangeAspect="1"/>
          </p:cNvGraphicFramePr>
          <p:nvPr/>
        </p:nvGraphicFramePr>
        <p:xfrm>
          <a:off x="1728788" y="4006850"/>
          <a:ext cx="573087" cy="552450"/>
        </p:xfrm>
        <a:graphic>
          <a:graphicData uri="http://schemas.openxmlformats.org/presentationml/2006/ole">
            <mc:AlternateContent xmlns:mc="http://schemas.openxmlformats.org/markup-compatibility/2006">
              <mc:Choice xmlns:v="urn:schemas-microsoft-com:vml" Requires="v">
                <p:oleObj spid="_x0000_s26636" name="位图图像" r:id="rId6" imgW="276117" imgH="266737" progId="Paint.Picture">
                  <p:embed/>
                </p:oleObj>
              </mc:Choice>
              <mc:Fallback>
                <p:oleObj name="位图图像" r:id="rId6" imgW="276117" imgH="26673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788" y="4006850"/>
                        <a:ext cx="5730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9"/>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进行语法编译</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292291">
                                            <p:txEl>
                                              <p:pRg st="0" end="0"/>
                                            </p:txEl>
                                          </p:spTgt>
                                        </p:tgtEl>
                                        <p:attrNameLst>
                                          <p:attrName>style.visibility</p:attrName>
                                        </p:attrNameLst>
                                      </p:cBhvr>
                                      <p:to>
                                        <p:strVal val="visible"/>
                                      </p:to>
                                    </p:set>
                                    <p:anim calcmode="lin" valueType="num">
                                      <p:cBhvr additive="base">
                                        <p:cTn id="7" dur="500" fill="hold"/>
                                        <p:tgtEl>
                                          <p:spTgt spid="129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22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92291">
                                            <p:txEl>
                                              <p:pRg st="1" end="1"/>
                                            </p:txEl>
                                          </p:spTgt>
                                        </p:tgtEl>
                                        <p:attrNameLst>
                                          <p:attrName>style.visibility</p:attrName>
                                        </p:attrNameLst>
                                      </p:cBhvr>
                                      <p:to>
                                        <p:strVal val="visible"/>
                                      </p:to>
                                    </p:set>
                                    <p:anim calcmode="lin" valueType="num">
                                      <p:cBhvr additive="base">
                                        <p:cTn id="11" dur="500" fill="hold"/>
                                        <p:tgtEl>
                                          <p:spTgt spid="12922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922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92291">
                                            <p:txEl>
                                              <p:pRg st="2" end="2"/>
                                            </p:txEl>
                                          </p:spTgt>
                                        </p:tgtEl>
                                        <p:attrNameLst>
                                          <p:attrName>style.visibility</p:attrName>
                                        </p:attrNameLst>
                                      </p:cBhvr>
                                      <p:to>
                                        <p:strVal val="visible"/>
                                      </p:to>
                                    </p:set>
                                    <p:anim calcmode="lin" valueType="num">
                                      <p:cBhvr additive="base">
                                        <p:cTn id="15" dur="500" fill="hold"/>
                                        <p:tgtEl>
                                          <p:spTgt spid="129229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9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1292293"/>
                                        </p:tgtEl>
                                        <p:attrNameLst>
                                          <p:attrName>style.visibility</p:attrName>
                                        </p:attrNameLst>
                                      </p:cBhvr>
                                      <p:to>
                                        <p:strVal val="visible"/>
                                      </p:to>
                                    </p:set>
                                    <p:anim calcmode="lin" valueType="num">
                                      <p:cBhvr>
                                        <p:cTn id="21" dur="500" fill="hold"/>
                                        <p:tgtEl>
                                          <p:spTgt spid="1292293"/>
                                        </p:tgtEl>
                                        <p:attrNameLst>
                                          <p:attrName>ppt_w</p:attrName>
                                        </p:attrNameLst>
                                      </p:cBhvr>
                                      <p:tavLst>
                                        <p:tav tm="0">
                                          <p:val>
                                            <p:fltVal val="0"/>
                                          </p:val>
                                        </p:tav>
                                        <p:tav tm="100000">
                                          <p:val>
                                            <p:strVal val="#ppt_w"/>
                                          </p:val>
                                        </p:tav>
                                      </p:tavLst>
                                    </p:anim>
                                    <p:anim calcmode="lin" valueType="num">
                                      <p:cBhvr>
                                        <p:cTn id="22" dur="500" fill="hold"/>
                                        <p:tgtEl>
                                          <p:spTgt spid="1292293"/>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292294"/>
                                        </p:tgtEl>
                                        <p:attrNameLst>
                                          <p:attrName>style.visibility</p:attrName>
                                        </p:attrNameLst>
                                      </p:cBhvr>
                                      <p:to>
                                        <p:strVal val="visible"/>
                                      </p:to>
                                    </p:set>
                                    <p:anim calcmode="lin" valueType="num">
                                      <p:cBhvr>
                                        <p:cTn id="27" dur="500" fill="hold"/>
                                        <p:tgtEl>
                                          <p:spTgt spid="1292294"/>
                                        </p:tgtEl>
                                        <p:attrNameLst>
                                          <p:attrName>ppt_w</p:attrName>
                                        </p:attrNameLst>
                                      </p:cBhvr>
                                      <p:tavLst>
                                        <p:tav tm="0">
                                          <p:val>
                                            <p:fltVal val="0"/>
                                          </p:val>
                                        </p:tav>
                                        <p:tav tm="100000">
                                          <p:val>
                                            <p:strVal val="#ppt_w"/>
                                          </p:val>
                                        </p:tav>
                                      </p:tavLst>
                                    </p:anim>
                                    <p:anim calcmode="lin" valueType="num">
                                      <p:cBhvr>
                                        <p:cTn id="28" dur="500" fill="hold"/>
                                        <p:tgtEl>
                                          <p:spTgt spid="12922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75EBB55A-5F97-41ED-B7CC-F8B2DBD0DE34}" type="slidenum">
              <a:rPr lang="ko-KR" altLang="en-US" sz="1600" smtClean="0">
                <a:solidFill>
                  <a:schemeClr val="accent2"/>
                </a:solidFill>
                <a:latin typeface="Verdana" pitchFamily="34" charset="0"/>
                <a:ea typeface="Gulim" pitchFamily="34" charset="-127"/>
              </a:rPr>
              <a:pPr/>
              <a:t>21</a:t>
            </a:fld>
            <a:endParaRPr lang="en-US" altLang="ko-KR" sz="1600" smtClean="0">
              <a:solidFill>
                <a:schemeClr val="accent2"/>
              </a:solidFill>
              <a:latin typeface="Verdana" pitchFamily="34" charset="0"/>
              <a:ea typeface="Gulim" pitchFamily="34" charset="-127"/>
            </a:endParaRPr>
          </a:p>
        </p:txBody>
      </p:sp>
      <p:sp>
        <p:nvSpPr>
          <p:cNvPr id="1294339" name="Rectangle 3"/>
          <p:cNvSpPr>
            <a:spLocks noGrp="1" noChangeArrowheads="1"/>
          </p:cNvSpPr>
          <p:nvPr>
            <p:ph type="body" idx="1"/>
          </p:nvPr>
        </p:nvSpPr>
        <p:spPr>
          <a:xfrm>
            <a:off x="-36513" y="1304925"/>
            <a:ext cx="4143376" cy="5132388"/>
          </a:xfrm>
        </p:spPr>
        <p:txBody>
          <a:bodyPr/>
          <a:lstStyle/>
          <a:p>
            <a:pPr marL="381000" indent="-381000" defTabSz="2716213">
              <a:lnSpc>
                <a:spcPct val="110000"/>
              </a:lnSpc>
              <a:spcBef>
                <a:spcPct val="0"/>
              </a:spcBef>
              <a:buClr>
                <a:srgbClr val="006666"/>
              </a:buClr>
              <a:buSzPct val="110000"/>
              <a:buFont typeface="Wingdings" pitchFamily="2" charset="2"/>
              <a:buChar char="w"/>
            </a:pPr>
            <a:r>
              <a:rPr lang="zh-CN" altLang="en-US" sz="2200" smtClean="0"/>
              <a:t>在</a:t>
            </a:r>
            <a:r>
              <a:rPr lang="en-US" altLang="zh-CN" sz="2200" smtClean="0"/>
              <a:t>Library</a:t>
            </a:r>
            <a:r>
              <a:rPr lang="zh-CN" altLang="en-US" sz="2200" smtClean="0"/>
              <a:t>栏中选择欲记录此编译过程的库（如</a:t>
            </a:r>
            <a:r>
              <a:rPr lang="en-US" altLang="zh-CN" sz="2200" smtClean="0"/>
              <a:t>work</a:t>
            </a:r>
            <a:r>
              <a:rPr lang="zh-CN" altLang="en-US" sz="2200" smtClean="0"/>
              <a:t>），再选中要编译的</a:t>
            </a:r>
            <a:r>
              <a:rPr lang="en-US" altLang="zh-CN" sz="2200" smtClean="0"/>
              <a:t>Verilog</a:t>
            </a:r>
            <a:r>
              <a:rPr lang="zh-CN" altLang="en-US" sz="2200" smtClean="0"/>
              <a:t>源文件和测试文件；</a:t>
            </a:r>
          </a:p>
          <a:p>
            <a:pPr marL="381000" indent="-381000" defTabSz="2716213">
              <a:lnSpc>
                <a:spcPct val="110000"/>
              </a:lnSpc>
              <a:spcBef>
                <a:spcPct val="0"/>
              </a:spcBef>
              <a:buClr>
                <a:srgbClr val="006666"/>
              </a:buClr>
              <a:buSzPct val="110000"/>
              <a:buFont typeface="Wingdings" pitchFamily="2" charset="2"/>
              <a:buChar char="w"/>
            </a:pPr>
            <a:r>
              <a:rPr lang="zh-CN" altLang="en-US" sz="2200" smtClean="0"/>
              <a:t>按下</a:t>
            </a:r>
            <a:r>
              <a:rPr lang="en-US" altLang="zh-CN" sz="2200" smtClean="0">
                <a:solidFill>
                  <a:srgbClr val="CC0066"/>
                </a:solidFill>
              </a:rPr>
              <a:t>Compile</a:t>
            </a:r>
            <a:r>
              <a:rPr lang="zh-CN" altLang="en-US" sz="2200" smtClean="0"/>
              <a:t>按钮，则在</a:t>
            </a:r>
            <a:r>
              <a:rPr lang="en-US" altLang="zh-CN" sz="2200" smtClean="0"/>
              <a:t>ModelSim</a:t>
            </a:r>
            <a:r>
              <a:rPr lang="zh-CN" altLang="en-US" sz="2200" smtClean="0"/>
              <a:t>主窗口中会显示编译的信息，如果出现错误信息或警告信息，则必须回到文本编辑画面修改错误直至通过编译为止。</a:t>
            </a:r>
          </a:p>
          <a:p>
            <a:pPr marL="381000" indent="-381000" defTabSz="2716213">
              <a:lnSpc>
                <a:spcPct val="110000"/>
              </a:lnSpc>
              <a:spcBef>
                <a:spcPct val="0"/>
              </a:spcBef>
              <a:buClr>
                <a:srgbClr val="006666"/>
              </a:buClr>
              <a:buSzPct val="110000"/>
              <a:buFont typeface="Wingdings" pitchFamily="2" charset="2"/>
              <a:buChar char="w"/>
            </a:pPr>
            <a:r>
              <a:rPr lang="zh-CN" altLang="en-US" sz="2200" smtClean="0"/>
              <a:t>按下</a:t>
            </a:r>
            <a:r>
              <a:rPr lang="en-US" altLang="zh-CN" sz="2200" smtClean="0">
                <a:solidFill>
                  <a:srgbClr val="CC0066"/>
                </a:solidFill>
              </a:rPr>
              <a:t>Done</a:t>
            </a:r>
            <a:r>
              <a:rPr lang="zh-CN" altLang="en-US" sz="2200" smtClean="0"/>
              <a:t>按钮，返回文本编辑界面和</a:t>
            </a:r>
            <a:r>
              <a:rPr lang="en-US" altLang="zh-CN" sz="2200" smtClean="0"/>
              <a:t>ModelSim</a:t>
            </a:r>
            <a:r>
              <a:rPr lang="zh-CN" altLang="en-US" sz="2200" smtClean="0"/>
              <a:t>主窗口。</a:t>
            </a:r>
            <a:r>
              <a:rPr lang="zh-CN" altLang="en-US" sz="2400" smtClean="0"/>
              <a:t> </a:t>
            </a:r>
          </a:p>
        </p:txBody>
      </p:sp>
      <p:sp>
        <p:nvSpPr>
          <p:cNvPr id="27653" name="Rectangle 4"/>
          <p:cNvSpPr>
            <a:spLocks noChangeArrowheads="1"/>
          </p:cNvSpPr>
          <p:nvPr/>
        </p:nvSpPr>
        <p:spPr bwMode="auto">
          <a:xfrm>
            <a:off x="6481763" y="3733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4" name="Rectangle 5"/>
          <p:cNvSpPr>
            <a:spLocks noChangeArrowheads="1"/>
          </p:cNvSpPr>
          <p:nvPr/>
        </p:nvSpPr>
        <p:spPr bwMode="auto">
          <a:xfrm>
            <a:off x="4519613"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94342" name="Object 6"/>
          <p:cNvGraphicFramePr>
            <a:graphicFrameLocks noChangeAspect="1"/>
          </p:cNvGraphicFramePr>
          <p:nvPr/>
        </p:nvGraphicFramePr>
        <p:xfrm>
          <a:off x="4143375" y="1566863"/>
          <a:ext cx="4932363" cy="3667125"/>
        </p:xfrm>
        <a:graphic>
          <a:graphicData uri="http://schemas.openxmlformats.org/presentationml/2006/ole">
            <mc:AlternateContent xmlns:mc="http://schemas.openxmlformats.org/markup-compatibility/2006">
              <mc:Choice xmlns:v="urn:schemas-microsoft-com:vml" Requires="v">
                <p:oleObj spid="_x0000_s27664" r:id="rId4" imgW="4200000" imgH="3123810" progId="Paint.Picture">
                  <p:embed/>
                </p:oleObj>
              </mc:Choice>
              <mc:Fallback>
                <p:oleObj r:id="rId4" imgW="4200000" imgH="3123810"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75" y="1566863"/>
                        <a:ext cx="4932363" cy="366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4343" name="Text Box 7"/>
          <p:cNvSpPr txBox="1">
            <a:spLocks noChangeArrowheads="1"/>
          </p:cNvSpPr>
          <p:nvPr/>
        </p:nvSpPr>
        <p:spPr bwMode="auto">
          <a:xfrm>
            <a:off x="5178425" y="2846388"/>
            <a:ext cx="960438" cy="657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b="1">
                <a:solidFill>
                  <a:srgbClr val="FF0066"/>
                </a:solidFill>
                <a:latin typeface="Arial" charset="0"/>
                <a:ea typeface="楷体_GB2312" pitchFamily="49" charset="-122"/>
              </a:rPr>
              <a:t>两个都选中！</a:t>
            </a:r>
            <a:r>
              <a:rPr lang="zh-CN" altLang="en-US" b="1">
                <a:solidFill>
                  <a:schemeClr val="tx1"/>
                </a:solidFill>
                <a:latin typeface="Arial" charset="0"/>
              </a:rPr>
              <a:t> </a:t>
            </a:r>
          </a:p>
        </p:txBody>
      </p:sp>
      <p:sp>
        <p:nvSpPr>
          <p:cNvPr id="1294344" name="Oval 8"/>
          <p:cNvSpPr>
            <a:spLocks noChangeArrowheads="1"/>
          </p:cNvSpPr>
          <p:nvPr/>
        </p:nvSpPr>
        <p:spPr bwMode="auto">
          <a:xfrm>
            <a:off x="4883150" y="1838325"/>
            <a:ext cx="612775" cy="3492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4345" name="Oval 9"/>
          <p:cNvSpPr>
            <a:spLocks noChangeArrowheads="1"/>
          </p:cNvSpPr>
          <p:nvPr/>
        </p:nvSpPr>
        <p:spPr bwMode="auto">
          <a:xfrm>
            <a:off x="4143375" y="2905125"/>
            <a:ext cx="974725" cy="541338"/>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4346" name="Oval 10"/>
          <p:cNvSpPr>
            <a:spLocks noChangeArrowheads="1"/>
          </p:cNvSpPr>
          <p:nvPr/>
        </p:nvSpPr>
        <p:spPr bwMode="auto">
          <a:xfrm>
            <a:off x="7912100" y="3992563"/>
            <a:ext cx="974725" cy="3302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4347" name="Oval 11"/>
          <p:cNvSpPr>
            <a:spLocks noChangeArrowheads="1"/>
          </p:cNvSpPr>
          <p:nvPr/>
        </p:nvSpPr>
        <p:spPr bwMode="auto">
          <a:xfrm>
            <a:off x="7969250" y="4362450"/>
            <a:ext cx="854075" cy="25717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4348" name="Line 12"/>
          <p:cNvSpPr>
            <a:spLocks noChangeShapeType="1"/>
          </p:cNvSpPr>
          <p:nvPr/>
        </p:nvSpPr>
        <p:spPr bwMode="auto">
          <a:xfrm>
            <a:off x="1905000" y="3154363"/>
            <a:ext cx="5837238" cy="1000125"/>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27661" name="Rectangle 15"/>
          <p:cNvSpPr>
            <a:spLocks noGrp="1" noChangeArrowheads="1"/>
          </p:cNvSpPr>
          <p:nvPr>
            <p:ph type="title"/>
          </p:nvPr>
        </p:nvSpPr>
        <p:spPr>
          <a:noFill/>
        </p:spPr>
        <p:txBody>
          <a:bodyPr/>
          <a:lstStyle/>
          <a:p>
            <a:r>
              <a:rPr lang="en-US" altLang="en-US" smtClean="0">
                <a:solidFill>
                  <a:srgbClr val="FFCC00"/>
                </a:solidFill>
                <a:latin typeface="Arial" charset="0"/>
                <a:ea typeface="黑体" pitchFamily="49" charset="-122"/>
              </a:rPr>
              <a:t>语法编译</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94342"/>
                                        </p:tgtEl>
                                        <p:attrNameLst>
                                          <p:attrName>style.visibility</p:attrName>
                                        </p:attrNameLst>
                                      </p:cBhvr>
                                      <p:to>
                                        <p:strVal val="visible"/>
                                      </p:to>
                                    </p:set>
                                    <p:anim calcmode="lin" valueType="num">
                                      <p:cBhvr additive="base">
                                        <p:cTn id="7" dur="500" fill="hold"/>
                                        <p:tgtEl>
                                          <p:spTgt spid="1294342"/>
                                        </p:tgtEl>
                                        <p:attrNameLst>
                                          <p:attrName>ppt_x</p:attrName>
                                        </p:attrNameLst>
                                      </p:cBhvr>
                                      <p:tavLst>
                                        <p:tav tm="0">
                                          <p:val>
                                            <p:strVal val="#ppt_x"/>
                                          </p:val>
                                        </p:tav>
                                        <p:tav tm="100000">
                                          <p:val>
                                            <p:strVal val="#ppt_x"/>
                                          </p:val>
                                        </p:tav>
                                      </p:tavLst>
                                    </p:anim>
                                    <p:anim calcmode="lin" valueType="num">
                                      <p:cBhvr additive="base">
                                        <p:cTn id="8" dur="500" fill="hold"/>
                                        <p:tgtEl>
                                          <p:spTgt spid="12943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4339"/>
                                        </p:tgtEl>
                                        <p:attrNameLst>
                                          <p:attrName>style.visibility</p:attrName>
                                        </p:attrNameLst>
                                      </p:cBhvr>
                                      <p:to>
                                        <p:strVal val="visible"/>
                                      </p:to>
                                    </p:set>
                                    <p:anim calcmode="lin" valueType="num">
                                      <p:cBhvr additive="base">
                                        <p:cTn id="13" dur="500" fill="hold"/>
                                        <p:tgtEl>
                                          <p:spTgt spid="1294339"/>
                                        </p:tgtEl>
                                        <p:attrNameLst>
                                          <p:attrName>ppt_x</p:attrName>
                                        </p:attrNameLst>
                                      </p:cBhvr>
                                      <p:tavLst>
                                        <p:tav tm="0">
                                          <p:val>
                                            <p:strVal val="0-#ppt_w/2"/>
                                          </p:val>
                                        </p:tav>
                                        <p:tav tm="100000">
                                          <p:val>
                                            <p:strVal val="#ppt_x"/>
                                          </p:val>
                                        </p:tav>
                                      </p:tavLst>
                                    </p:anim>
                                    <p:anim calcmode="lin" valueType="num">
                                      <p:cBhvr additive="base">
                                        <p:cTn id="14" dur="500" fill="hold"/>
                                        <p:tgtEl>
                                          <p:spTgt spid="12943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94344"/>
                                        </p:tgtEl>
                                        <p:attrNameLst>
                                          <p:attrName>style.visibility</p:attrName>
                                        </p:attrNameLst>
                                      </p:cBhvr>
                                      <p:to>
                                        <p:strVal val="visible"/>
                                      </p:to>
                                    </p:set>
                                    <p:anim calcmode="lin" valueType="num">
                                      <p:cBhvr additive="base">
                                        <p:cTn id="19" dur="500" fill="hold"/>
                                        <p:tgtEl>
                                          <p:spTgt spid="1294344"/>
                                        </p:tgtEl>
                                        <p:attrNameLst>
                                          <p:attrName>ppt_x</p:attrName>
                                        </p:attrNameLst>
                                      </p:cBhvr>
                                      <p:tavLst>
                                        <p:tav tm="0">
                                          <p:val>
                                            <p:strVal val="#ppt_x"/>
                                          </p:val>
                                        </p:tav>
                                        <p:tav tm="100000">
                                          <p:val>
                                            <p:strVal val="#ppt_x"/>
                                          </p:val>
                                        </p:tav>
                                      </p:tavLst>
                                    </p:anim>
                                    <p:anim calcmode="lin" valueType="num">
                                      <p:cBhvr additive="base">
                                        <p:cTn id="20" dur="500" fill="hold"/>
                                        <p:tgtEl>
                                          <p:spTgt spid="129434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4345"/>
                                        </p:tgtEl>
                                        <p:attrNameLst>
                                          <p:attrName>style.visibility</p:attrName>
                                        </p:attrNameLst>
                                      </p:cBhvr>
                                      <p:to>
                                        <p:strVal val="visible"/>
                                      </p:to>
                                    </p:set>
                                    <p:anim calcmode="lin" valueType="num">
                                      <p:cBhvr additive="base">
                                        <p:cTn id="25" dur="500" fill="hold"/>
                                        <p:tgtEl>
                                          <p:spTgt spid="1294345"/>
                                        </p:tgtEl>
                                        <p:attrNameLst>
                                          <p:attrName>ppt_x</p:attrName>
                                        </p:attrNameLst>
                                      </p:cBhvr>
                                      <p:tavLst>
                                        <p:tav tm="0">
                                          <p:val>
                                            <p:strVal val="0-#ppt_w/2"/>
                                          </p:val>
                                        </p:tav>
                                        <p:tav tm="100000">
                                          <p:val>
                                            <p:strVal val="#ppt_x"/>
                                          </p:val>
                                        </p:tav>
                                      </p:tavLst>
                                    </p:anim>
                                    <p:anim calcmode="lin" valueType="num">
                                      <p:cBhvr additive="base">
                                        <p:cTn id="26" dur="500" fill="hold"/>
                                        <p:tgtEl>
                                          <p:spTgt spid="129434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94343"/>
                                        </p:tgtEl>
                                        <p:attrNameLst>
                                          <p:attrName>style.visibility</p:attrName>
                                        </p:attrNameLst>
                                      </p:cBhvr>
                                      <p:to>
                                        <p:strVal val="visible"/>
                                      </p:to>
                                    </p:set>
                                    <p:animEffect transition="in" filter="dissolve">
                                      <p:cBhvr>
                                        <p:cTn id="30" dur="500"/>
                                        <p:tgtEl>
                                          <p:spTgt spid="12943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1294348"/>
                                        </p:tgtEl>
                                        <p:attrNameLst>
                                          <p:attrName>style.visibility</p:attrName>
                                        </p:attrNameLst>
                                      </p:cBhvr>
                                      <p:to>
                                        <p:strVal val="visible"/>
                                      </p:to>
                                    </p:set>
                                    <p:anim calcmode="lin" valueType="num">
                                      <p:cBhvr>
                                        <p:cTn id="35" dur="500" fill="hold"/>
                                        <p:tgtEl>
                                          <p:spTgt spid="1294348"/>
                                        </p:tgtEl>
                                        <p:attrNameLst>
                                          <p:attrName>ppt_x</p:attrName>
                                        </p:attrNameLst>
                                      </p:cBhvr>
                                      <p:tavLst>
                                        <p:tav tm="0">
                                          <p:val>
                                            <p:strVal val="#ppt_x"/>
                                          </p:val>
                                        </p:tav>
                                        <p:tav tm="100000">
                                          <p:val>
                                            <p:strVal val="#ppt_x"/>
                                          </p:val>
                                        </p:tav>
                                      </p:tavLst>
                                    </p:anim>
                                    <p:anim calcmode="lin" valueType="num">
                                      <p:cBhvr>
                                        <p:cTn id="36" dur="500" fill="hold"/>
                                        <p:tgtEl>
                                          <p:spTgt spid="1294348"/>
                                        </p:tgtEl>
                                        <p:attrNameLst>
                                          <p:attrName>ppt_y</p:attrName>
                                        </p:attrNameLst>
                                      </p:cBhvr>
                                      <p:tavLst>
                                        <p:tav tm="0">
                                          <p:val>
                                            <p:strVal val="#ppt_y+#ppt_h/2"/>
                                          </p:val>
                                        </p:tav>
                                        <p:tav tm="100000">
                                          <p:val>
                                            <p:strVal val="#ppt_y"/>
                                          </p:val>
                                        </p:tav>
                                      </p:tavLst>
                                    </p:anim>
                                    <p:anim calcmode="lin" valueType="num">
                                      <p:cBhvr>
                                        <p:cTn id="37" dur="500" fill="hold"/>
                                        <p:tgtEl>
                                          <p:spTgt spid="1294348"/>
                                        </p:tgtEl>
                                        <p:attrNameLst>
                                          <p:attrName>ppt_w</p:attrName>
                                        </p:attrNameLst>
                                      </p:cBhvr>
                                      <p:tavLst>
                                        <p:tav tm="0">
                                          <p:val>
                                            <p:strVal val="#ppt_w"/>
                                          </p:val>
                                        </p:tav>
                                        <p:tav tm="100000">
                                          <p:val>
                                            <p:strVal val="#ppt_w"/>
                                          </p:val>
                                        </p:tav>
                                      </p:tavLst>
                                    </p:anim>
                                    <p:anim calcmode="lin" valueType="num">
                                      <p:cBhvr>
                                        <p:cTn id="38" dur="500" fill="hold"/>
                                        <p:tgtEl>
                                          <p:spTgt spid="1294348"/>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2" presetClass="entr" presetSubtype="2" fill="hold" grpId="0" nodeType="afterEffect">
                                  <p:stCondLst>
                                    <p:cond delay="0"/>
                                  </p:stCondLst>
                                  <p:childTnLst>
                                    <p:set>
                                      <p:cBhvr>
                                        <p:cTn id="41" dur="1" fill="hold">
                                          <p:stCondLst>
                                            <p:cond delay="0"/>
                                          </p:stCondLst>
                                        </p:cTn>
                                        <p:tgtEl>
                                          <p:spTgt spid="1294346"/>
                                        </p:tgtEl>
                                        <p:attrNameLst>
                                          <p:attrName>style.visibility</p:attrName>
                                        </p:attrNameLst>
                                      </p:cBhvr>
                                      <p:to>
                                        <p:strVal val="visible"/>
                                      </p:to>
                                    </p:set>
                                    <p:anim calcmode="lin" valueType="num">
                                      <p:cBhvr additive="base">
                                        <p:cTn id="42" dur="500" fill="hold"/>
                                        <p:tgtEl>
                                          <p:spTgt spid="1294346"/>
                                        </p:tgtEl>
                                        <p:attrNameLst>
                                          <p:attrName>ppt_x</p:attrName>
                                        </p:attrNameLst>
                                      </p:cBhvr>
                                      <p:tavLst>
                                        <p:tav tm="0">
                                          <p:val>
                                            <p:strVal val="1+#ppt_w/2"/>
                                          </p:val>
                                        </p:tav>
                                        <p:tav tm="100000">
                                          <p:val>
                                            <p:strVal val="#ppt_x"/>
                                          </p:val>
                                        </p:tav>
                                      </p:tavLst>
                                    </p:anim>
                                    <p:anim calcmode="lin" valueType="num">
                                      <p:cBhvr additive="base">
                                        <p:cTn id="43" dur="500" fill="hold"/>
                                        <p:tgtEl>
                                          <p:spTgt spid="1294346"/>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294347"/>
                                        </p:tgtEl>
                                        <p:attrNameLst>
                                          <p:attrName>style.visibility</p:attrName>
                                        </p:attrNameLst>
                                      </p:cBhvr>
                                      <p:to>
                                        <p:strVal val="visible"/>
                                      </p:to>
                                    </p:set>
                                    <p:anim calcmode="lin" valueType="num">
                                      <p:cBhvr additive="base">
                                        <p:cTn id="48" dur="500" fill="hold"/>
                                        <p:tgtEl>
                                          <p:spTgt spid="1294347"/>
                                        </p:tgtEl>
                                        <p:attrNameLst>
                                          <p:attrName>ppt_x</p:attrName>
                                        </p:attrNameLst>
                                      </p:cBhvr>
                                      <p:tavLst>
                                        <p:tav tm="0">
                                          <p:val>
                                            <p:strVal val="1+#ppt_w/2"/>
                                          </p:val>
                                        </p:tav>
                                        <p:tav tm="100000">
                                          <p:val>
                                            <p:strVal val="#ppt_x"/>
                                          </p:val>
                                        </p:tav>
                                      </p:tavLst>
                                    </p:anim>
                                    <p:anim calcmode="lin" valueType="num">
                                      <p:cBhvr additive="base">
                                        <p:cTn id="49" dur="500" fill="hold"/>
                                        <p:tgtEl>
                                          <p:spTgt spid="129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9" grpId="0" autoUpdateAnimBg="0"/>
      <p:bldP spid="1294343" grpId="0" animBg="1" autoUpdateAnimBg="0"/>
      <p:bldP spid="1294344" grpId="0" animBg="1"/>
      <p:bldP spid="1294345" grpId="0" animBg="1"/>
      <p:bldP spid="1294346" grpId="0" animBg="1"/>
      <p:bldP spid="1294347" grpId="0" animBg="1"/>
      <p:bldP spid="129434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5463B347-8FF9-4679-AF2C-289C52386D8E}" type="slidenum">
              <a:rPr lang="ko-KR" altLang="en-US" sz="1600" smtClean="0">
                <a:solidFill>
                  <a:schemeClr val="accent2"/>
                </a:solidFill>
                <a:latin typeface="Verdana" pitchFamily="34" charset="0"/>
                <a:ea typeface="Gulim" pitchFamily="34" charset="-127"/>
              </a:rPr>
              <a:pPr/>
              <a:t>22</a:t>
            </a:fld>
            <a:endParaRPr lang="en-US" altLang="ko-KR" sz="1600" smtClean="0">
              <a:solidFill>
                <a:schemeClr val="accent2"/>
              </a:solidFill>
              <a:latin typeface="Verdana" pitchFamily="34" charset="0"/>
              <a:ea typeface="Gulim" pitchFamily="34" charset="-127"/>
            </a:endParaRPr>
          </a:p>
        </p:txBody>
      </p:sp>
      <p:sp>
        <p:nvSpPr>
          <p:cNvPr id="28676" name="Rectangle 4"/>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77" name="Rectangle 5"/>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296390" name="Rectangle 6"/>
          <p:cNvSpPr>
            <a:spLocks noChangeArrowheads="1"/>
          </p:cNvSpPr>
          <p:nvPr/>
        </p:nvSpPr>
        <p:spPr bwMode="auto">
          <a:xfrm>
            <a:off x="325438" y="1392238"/>
            <a:ext cx="1552575" cy="446087"/>
          </a:xfrm>
          <a:prstGeom prst="rect">
            <a:avLst/>
          </a:prstGeom>
          <a:noFill/>
          <a:ln w="25400">
            <a:solidFill>
              <a:srgbClr val="FF9900"/>
            </a:solidFill>
            <a:miter lim="800000"/>
            <a:headEnd/>
            <a:tailEnd/>
          </a:ln>
          <a:effectLst/>
        </p:spPr>
        <p:txBody>
          <a:bodyPr>
            <a:spAutoFit/>
          </a:bodyPr>
          <a:lstStyle/>
          <a:p>
            <a:pPr algn="ctr" eaLnBrk="1" hangingPunct="1">
              <a:lnSpc>
                <a:spcPct val="90000"/>
              </a:lnSpc>
              <a:spcBef>
                <a:spcPct val="30000"/>
              </a:spcBef>
              <a:buClr>
                <a:schemeClr val="hlink"/>
              </a:buClr>
              <a:buSzTx/>
              <a:buFont typeface="Wingdings" pitchFamily="2" charset="2"/>
              <a:buNone/>
              <a:defRPr/>
            </a:pPr>
            <a:r>
              <a:rPr kumimoji="1" lang="zh-CN" altLang="en-US" sz="2400" b="1">
                <a:solidFill>
                  <a:srgbClr val="FF3399"/>
                </a:solidFill>
                <a:effectLst>
                  <a:outerShdw blurRad="38100" dist="38100" dir="2700000" algn="tl">
                    <a:srgbClr val="C0C0C0"/>
                  </a:outerShdw>
                </a:effectLst>
                <a:latin typeface="华文彩云" pitchFamily="2" charset="-122"/>
                <a:ea typeface="华文彩云" pitchFamily="2" charset="-122"/>
              </a:rPr>
              <a:t>方法一</a:t>
            </a:r>
          </a:p>
        </p:txBody>
      </p:sp>
      <p:sp>
        <p:nvSpPr>
          <p:cNvPr id="1296391" name="Rectangle 7"/>
          <p:cNvSpPr>
            <a:spLocks noChangeArrowheads="1"/>
          </p:cNvSpPr>
          <p:nvPr/>
        </p:nvSpPr>
        <p:spPr bwMode="auto">
          <a:xfrm>
            <a:off x="0" y="2066925"/>
            <a:ext cx="4670425"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defTabSz="2716213" eaLnBrk="1" hangingPunct="1">
              <a:buSzPct val="110000"/>
            </a:pPr>
            <a:r>
              <a:rPr kumimoji="1" lang="zh-CN" altLang="en-US" sz="2400" b="1">
                <a:solidFill>
                  <a:schemeClr val="tx1"/>
                </a:solidFill>
                <a:latin typeface="Arial" charset="0"/>
              </a:rPr>
              <a:t>在</a:t>
            </a:r>
            <a:r>
              <a:rPr kumimoji="1" lang="en-US" altLang="zh-CN" sz="2400" b="1">
                <a:solidFill>
                  <a:schemeClr val="tx1"/>
                </a:solidFill>
                <a:latin typeface="Arial" charset="0"/>
              </a:rPr>
              <a:t>ModelSim</a:t>
            </a:r>
            <a:r>
              <a:rPr kumimoji="1" lang="zh-CN" altLang="en-US" sz="2400" b="1">
                <a:solidFill>
                  <a:schemeClr val="tx1"/>
                </a:solidFill>
                <a:latin typeface="Arial" charset="0"/>
              </a:rPr>
              <a:t>主界面的</a:t>
            </a:r>
            <a:r>
              <a:rPr kumimoji="1" lang="en-US" altLang="zh-CN" sz="2400" b="1">
                <a:solidFill>
                  <a:schemeClr val="tx1"/>
                </a:solidFill>
                <a:latin typeface="Arial" charset="0"/>
              </a:rPr>
              <a:t>Library</a:t>
            </a:r>
            <a:r>
              <a:rPr kumimoji="1" lang="zh-CN" altLang="en-US" sz="2400" b="1">
                <a:solidFill>
                  <a:schemeClr val="tx1"/>
                </a:solidFill>
                <a:latin typeface="Arial" charset="0"/>
              </a:rPr>
              <a:t>标签页中，单击</a:t>
            </a:r>
            <a:r>
              <a:rPr kumimoji="1" lang="en-US" altLang="zh-CN" sz="2400" b="1">
                <a:solidFill>
                  <a:schemeClr val="tx1"/>
                </a:solidFill>
                <a:latin typeface="Arial" charset="0"/>
              </a:rPr>
              <a:t>work</a:t>
            </a:r>
            <a:r>
              <a:rPr kumimoji="1" lang="zh-CN" altLang="en-US" sz="2400" b="1">
                <a:solidFill>
                  <a:schemeClr val="tx1"/>
                </a:solidFill>
                <a:latin typeface="Arial" charset="0"/>
              </a:rPr>
              <a:t>前面的“</a:t>
            </a:r>
            <a:r>
              <a:rPr kumimoji="1" lang="en-US" altLang="zh-CN" sz="2400" b="1">
                <a:solidFill>
                  <a:schemeClr val="tx1"/>
                </a:solidFill>
                <a:latin typeface="Arial" charset="0"/>
              </a:rPr>
              <a:t>+”</a:t>
            </a:r>
            <a:r>
              <a:rPr kumimoji="1" lang="zh-CN" altLang="en-US" sz="2400" b="1">
                <a:solidFill>
                  <a:schemeClr val="tx1"/>
                </a:solidFill>
                <a:latin typeface="Arial" charset="0"/>
              </a:rPr>
              <a:t>展开该库，可以看到编译后的设计模块</a:t>
            </a:r>
            <a:r>
              <a:rPr kumimoji="1" lang="en-US" altLang="zh-CN" sz="2400" b="1">
                <a:solidFill>
                  <a:schemeClr val="tx1"/>
                </a:solidFill>
                <a:latin typeface="Arial" charset="0"/>
              </a:rPr>
              <a:t>counter</a:t>
            </a:r>
            <a:r>
              <a:rPr kumimoji="1" lang="zh-CN" altLang="en-US" sz="2400" b="1">
                <a:solidFill>
                  <a:schemeClr val="tx1"/>
                </a:solidFill>
                <a:latin typeface="Arial" charset="0"/>
              </a:rPr>
              <a:t>和</a:t>
            </a:r>
            <a:r>
              <a:rPr kumimoji="1" lang="en-US" altLang="zh-CN" sz="2400" b="1">
                <a:solidFill>
                  <a:schemeClr val="tx1"/>
                </a:solidFill>
                <a:latin typeface="Arial" charset="0"/>
              </a:rPr>
              <a:t>tcounter</a:t>
            </a:r>
            <a:r>
              <a:rPr kumimoji="1" lang="zh-CN" altLang="en-US" sz="2400" b="1">
                <a:solidFill>
                  <a:schemeClr val="tx1"/>
                </a:solidFill>
                <a:latin typeface="Arial" charset="0"/>
              </a:rPr>
              <a:t>；</a:t>
            </a:r>
          </a:p>
          <a:p>
            <a:pPr marL="381000" indent="-381000" defTabSz="2716213" eaLnBrk="1" hangingPunct="1">
              <a:buSzPct val="110000"/>
            </a:pPr>
            <a:r>
              <a:rPr kumimoji="1" lang="zh-CN" altLang="en-US" sz="2400" b="1">
                <a:solidFill>
                  <a:schemeClr val="tx1"/>
                </a:solidFill>
                <a:latin typeface="Arial" charset="0"/>
              </a:rPr>
              <a:t>双击其中的</a:t>
            </a:r>
            <a:r>
              <a:rPr kumimoji="1" lang="en-US" altLang="zh-CN" sz="2400" b="1">
                <a:solidFill>
                  <a:srgbClr val="CC0066"/>
                </a:solidFill>
                <a:latin typeface="Arial" charset="0"/>
              </a:rPr>
              <a:t>tcounter</a:t>
            </a:r>
            <a:r>
              <a:rPr kumimoji="1" lang="zh-CN" altLang="en-US" sz="2400" b="1">
                <a:solidFill>
                  <a:schemeClr val="tx1"/>
                </a:solidFill>
                <a:latin typeface="Arial" charset="0"/>
              </a:rPr>
              <a:t>加载设计模块，则在</a:t>
            </a:r>
            <a:r>
              <a:rPr kumimoji="1" lang="en-US" altLang="zh-CN" sz="2400" b="1">
                <a:solidFill>
                  <a:schemeClr val="tx1"/>
                </a:solidFill>
                <a:latin typeface="Arial" charset="0"/>
              </a:rPr>
              <a:t>ModelSim</a:t>
            </a:r>
            <a:r>
              <a:rPr kumimoji="1" lang="zh-CN" altLang="en-US" sz="2400" b="1">
                <a:solidFill>
                  <a:schemeClr val="tx1"/>
                </a:solidFill>
                <a:latin typeface="Arial" charset="0"/>
              </a:rPr>
              <a:t>主窗口的工作区会出现一个新的</a:t>
            </a:r>
            <a:r>
              <a:rPr kumimoji="1" lang="en-US" altLang="zh-CN" sz="2400" b="1">
                <a:solidFill>
                  <a:srgbClr val="CC0066"/>
                </a:solidFill>
                <a:latin typeface="Arial" charset="0"/>
              </a:rPr>
              <a:t>sim</a:t>
            </a:r>
            <a:r>
              <a:rPr kumimoji="1" lang="zh-CN" altLang="en-US" sz="2400" b="1">
                <a:solidFill>
                  <a:schemeClr val="tx1"/>
                </a:solidFill>
                <a:latin typeface="Arial" charset="0"/>
              </a:rPr>
              <a:t>标签页，并在命令行操作区显示加载信息  </a:t>
            </a:r>
          </a:p>
        </p:txBody>
      </p:sp>
      <p:sp>
        <p:nvSpPr>
          <p:cNvPr id="28680" name="Rectangle 8"/>
          <p:cNvSpPr>
            <a:spLocks noChangeArrowheads="1"/>
          </p:cNvSpPr>
          <p:nvPr/>
        </p:nvSpPr>
        <p:spPr bwMode="auto">
          <a:xfrm>
            <a:off x="2824163" y="1895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96393" name="Object 9"/>
          <p:cNvGraphicFramePr>
            <a:graphicFrameLocks noChangeAspect="1"/>
          </p:cNvGraphicFramePr>
          <p:nvPr/>
        </p:nvGraphicFramePr>
        <p:xfrm>
          <a:off x="4629150" y="2127250"/>
          <a:ext cx="4467225" cy="3919538"/>
        </p:xfrm>
        <a:graphic>
          <a:graphicData uri="http://schemas.openxmlformats.org/presentationml/2006/ole">
            <mc:AlternateContent xmlns:mc="http://schemas.openxmlformats.org/markup-compatibility/2006">
              <mc:Choice xmlns:v="urn:schemas-microsoft-com:vml" Requires="v">
                <p:oleObj spid="_x0000_s28687" r:id="rId4" imgW="3495238" imgH="3067478" progId="Paint.Picture">
                  <p:embed/>
                </p:oleObj>
              </mc:Choice>
              <mc:Fallback>
                <p:oleObj r:id="rId4" imgW="3495238" imgH="3067478" progId="Paint.Picture">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50" y="2127250"/>
                        <a:ext cx="4467225" cy="391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6394" name="AutoShape 10"/>
          <p:cNvSpPr>
            <a:spLocks noChangeArrowheads="1"/>
          </p:cNvSpPr>
          <p:nvPr/>
        </p:nvSpPr>
        <p:spPr bwMode="auto">
          <a:xfrm>
            <a:off x="6275388" y="5322888"/>
            <a:ext cx="384175" cy="925512"/>
          </a:xfrm>
          <a:prstGeom prst="curvedLeftArrow">
            <a:avLst>
              <a:gd name="adj1" fmla="val 48182"/>
              <a:gd name="adj2" fmla="val 96364"/>
              <a:gd name="adj3" fmla="val 33333"/>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96395" name="Text Box 11"/>
          <p:cNvSpPr txBox="1">
            <a:spLocks noChangeArrowheads="1"/>
          </p:cNvSpPr>
          <p:nvPr/>
        </p:nvSpPr>
        <p:spPr bwMode="auto">
          <a:xfrm>
            <a:off x="6061075" y="4938713"/>
            <a:ext cx="8874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b="1">
                <a:solidFill>
                  <a:srgbClr val="FF3399"/>
                </a:solidFill>
                <a:latin typeface="楷体_GB2312" pitchFamily="49" charset="-122"/>
                <a:ea typeface="楷体_GB2312" pitchFamily="49" charset="-122"/>
              </a:rPr>
              <a:t>双击</a:t>
            </a:r>
            <a:r>
              <a:rPr lang="zh-CN" altLang="en-US" b="1">
                <a:solidFill>
                  <a:schemeClr val="tx1"/>
                </a:solidFill>
                <a:latin typeface="Times New Roman" pitchFamily="18" charset="0"/>
              </a:rPr>
              <a:t> </a:t>
            </a:r>
          </a:p>
        </p:txBody>
      </p:sp>
      <p:sp>
        <p:nvSpPr>
          <p:cNvPr id="1296396" name="AutoShape 12"/>
          <p:cNvSpPr>
            <a:spLocks noChangeArrowheads="1"/>
          </p:cNvSpPr>
          <p:nvPr/>
        </p:nvSpPr>
        <p:spPr bwMode="auto">
          <a:xfrm>
            <a:off x="4424363" y="1031875"/>
            <a:ext cx="1744662" cy="730250"/>
          </a:xfrm>
          <a:prstGeom prst="wedgeRoundRectCallout">
            <a:avLst>
              <a:gd name="adj1" fmla="val -82394"/>
              <a:gd name="adj2" fmla="val -68042"/>
              <a:gd name="adj3" fmla="val 16667"/>
            </a:avLst>
          </a:prstGeom>
          <a:solidFill>
            <a:srgbClr val="FFFF99"/>
          </a:solidFill>
          <a:ln w="9525">
            <a:solidFill>
              <a:srgbClr val="FF9933"/>
            </a:solidFill>
            <a:miter lim="800000"/>
            <a:headEnd/>
            <a:tailEnd/>
          </a:ln>
          <a:effectLst>
            <a:prstShdw prst="shdw17" dist="17961" dir="2700000">
              <a:srgbClr val="995C1F"/>
            </a:prstShdw>
          </a:effectLst>
        </p:spPr>
        <p:txBody>
          <a:bodyPr anchor="b"/>
          <a:lstStyle/>
          <a:p>
            <a:pPr eaLnBrk="1" hangingPunct="1">
              <a:lnSpc>
                <a:spcPct val="100000"/>
              </a:lnSpc>
              <a:spcBef>
                <a:spcPct val="0"/>
              </a:spcBef>
              <a:buClrTx/>
              <a:buSzTx/>
              <a:buFontTx/>
              <a:buNone/>
            </a:pPr>
            <a:r>
              <a:rPr kumimoji="1" lang="zh-CN" altLang="en-US" b="1">
                <a:solidFill>
                  <a:schemeClr val="tx1"/>
                </a:solidFill>
                <a:latin typeface="楷体_GB2312" pitchFamily="49" charset="-122"/>
                <a:ea typeface="楷体_GB2312" pitchFamily="49" charset="-122"/>
              </a:rPr>
              <a:t>载入编译后的设计模块</a:t>
            </a:r>
          </a:p>
        </p:txBody>
      </p:sp>
      <p:sp>
        <p:nvSpPr>
          <p:cNvPr id="28684" name="Rectangle 15"/>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加载设计模块</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96396"/>
                                        </p:tgtEl>
                                        <p:attrNameLst>
                                          <p:attrName>style.visibility</p:attrName>
                                        </p:attrNameLst>
                                      </p:cBhvr>
                                      <p:to>
                                        <p:strVal val="visible"/>
                                      </p:to>
                                    </p:set>
                                    <p:animEffect transition="in" filter="dissolve">
                                      <p:cBhvr>
                                        <p:cTn id="7" dur="500"/>
                                        <p:tgtEl>
                                          <p:spTgt spid="1296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296390"/>
                                        </p:tgtEl>
                                        <p:attrNameLst>
                                          <p:attrName>style.visibility</p:attrName>
                                        </p:attrNameLst>
                                      </p:cBhvr>
                                      <p:to>
                                        <p:strVal val="visible"/>
                                      </p:to>
                                    </p:set>
                                    <p:anim calcmode="lin" valueType="num">
                                      <p:cBhvr>
                                        <p:cTn id="12" dur="1000" fill="hold"/>
                                        <p:tgtEl>
                                          <p:spTgt spid="1296390"/>
                                        </p:tgtEl>
                                        <p:attrNameLst>
                                          <p:attrName>ppt_w</p:attrName>
                                        </p:attrNameLst>
                                      </p:cBhvr>
                                      <p:tavLst>
                                        <p:tav tm="0">
                                          <p:val>
                                            <p:fltVal val="0"/>
                                          </p:val>
                                        </p:tav>
                                        <p:tav tm="100000">
                                          <p:val>
                                            <p:strVal val="#ppt_w"/>
                                          </p:val>
                                        </p:tav>
                                      </p:tavLst>
                                    </p:anim>
                                    <p:anim calcmode="lin" valueType="num">
                                      <p:cBhvr>
                                        <p:cTn id="13" dur="1000" fill="hold"/>
                                        <p:tgtEl>
                                          <p:spTgt spid="1296390"/>
                                        </p:tgtEl>
                                        <p:attrNameLst>
                                          <p:attrName>ppt_h</p:attrName>
                                        </p:attrNameLst>
                                      </p:cBhvr>
                                      <p:tavLst>
                                        <p:tav tm="0">
                                          <p:val>
                                            <p:fltVal val="0"/>
                                          </p:val>
                                        </p:tav>
                                        <p:tav tm="100000">
                                          <p:val>
                                            <p:strVal val="#ppt_h"/>
                                          </p:val>
                                        </p:tav>
                                      </p:tavLst>
                                    </p:anim>
                                    <p:anim calcmode="lin" valueType="num">
                                      <p:cBhvr>
                                        <p:cTn id="14" dur="1000" fill="hold"/>
                                        <p:tgtEl>
                                          <p:spTgt spid="1296390"/>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296390"/>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296391"/>
                                        </p:tgtEl>
                                        <p:attrNameLst>
                                          <p:attrName>style.visibility</p:attrName>
                                        </p:attrNameLst>
                                      </p:cBhvr>
                                      <p:to>
                                        <p:strVal val="visible"/>
                                      </p:to>
                                    </p:set>
                                    <p:anim calcmode="lin" valueType="num">
                                      <p:cBhvr additive="base">
                                        <p:cTn id="19" dur="500" fill="hold"/>
                                        <p:tgtEl>
                                          <p:spTgt spid="1296391"/>
                                        </p:tgtEl>
                                        <p:attrNameLst>
                                          <p:attrName>ppt_x</p:attrName>
                                        </p:attrNameLst>
                                      </p:cBhvr>
                                      <p:tavLst>
                                        <p:tav tm="0">
                                          <p:val>
                                            <p:strVal val="0-#ppt_w/2"/>
                                          </p:val>
                                        </p:tav>
                                        <p:tav tm="100000">
                                          <p:val>
                                            <p:strVal val="#ppt_x"/>
                                          </p:val>
                                        </p:tav>
                                      </p:tavLst>
                                    </p:anim>
                                    <p:anim calcmode="lin" valueType="num">
                                      <p:cBhvr additive="base">
                                        <p:cTn id="20" dur="500" fill="hold"/>
                                        <p:tgtEl>
                                          <p:spTgt spid="12963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296393"/>
                                        </p:tgtEl>
                                        <p:attrNameLst>
                                          <p:attrName>style.visibility</p:attrName>
                                        </p:attrNameLst>
                                      </p:cBhvr>
                                      <p:to>
                                        <p:strVal val="visible"/>
                                      </p:to>
                                    </p:set>
                                    <p:anim calcmode="lin" valueType="num">
                                      <p:cBhvr additive="base">
                                        <p:cTn id="25" dur="500" fill="hold"/>
                                        <p:tgtEl>
                                          <p:spTgt spid="1296393"/>
                                        </p:tgtEl>
                                        <p:attrNameLst>
                                          <p:attrName>ppt_x</p:attrName>
                                        </p:attrNameLst>
                                      </p:cBhvr>
                                      <p:tavLst>
                                        <p:tav tm="0">
                                          <p:val>
                                            <p:strVal val="1+#ppt_w/2"/>
                                          </p:val>
                                        </p:tav>
                                        <p:tav tm="100000">
                                          <p:val>
                                            <p:strVal val="#ppt_x"/>
                                          </p:val>
                                        </p:tav>
                                      </p:tavLst>
                                    </p:anim>
                                    <p:anim calcmode="lin" valueType="num">
                                      <p:cBhvr additive="base">
                                        <p:cTn id="26" dur="500" fill="hold"/>
                                        <p:tgtEl>
                                          <p:spTgt spid="129639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296395"/>
                                        </p:tgtEl>
                                        <p:attrNameLst>
                                          <p:attrName>style.visibility</p:attrName>
                                        </p:attrNameLst>
                                      </p:cBhvr>
                                      <p:to>
                                        <p:strVal val="visible"/>
                                      </p:to>
                                    </p:set>
                                    <p:anim calcmode="lin" valueType="num">
                                      <p:cBhvr>
                                        <p:cTn id="31" dur="500" fill="hold"/>
                                        <p:tgtEl>
                                          <p:spTgt spid="1296395"/>
                                        </p:tgtEl>
                                        <p:attrNameLst>
                                          <p:attrName>ppt_w</p:attrName>
                                        </p:attrNameLst>
                                      </p:cBhvr>
                                      <p:tavLst>
                                        <p:tav tm="0">
                                          <p:val>
                                            <p:fltVal val="0"/>
                                          </p:val>
                                        </p:tav>
                                        <p:tav tm="100000">
                                          <p:val>
                                            <p:strVal val="#ppt_w"/>
                                          </p:val>
                                        </p:tav>
                                      </p:tavLst>
                                    </p:anim>
                                    <p:anim calcmode="lin" valueType="num">
                                      <p:cBhvr>
                                        <p:cTn id="32" dur="500" fill="hold"/>
                                        <p:tgtEl>
                                          <p:spTgt spid="1296395"/>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17" presetClass="entr" presetSubtype="1" fill="hold" grpId="0" nodeType="afterEffect">
                                  <p:stCondLst>
                                    <p:cond delay="0"/>
                                  </p:stCondLst>
                                  <p:childTnLst>
                                    <p:set>
                                      <p:cBhvr>
                                        <p:cTn id="35" dur="1" fill="hold">
                                          <p:stCondLst>
                                            <p:cond delay="0"/>
                                          </p:stCondLst>
                                        </p:cTn>
                                        <p:tgtEl>
                                          <p:spTgt spid="1296394"/>
                                        </p:tgtEl>
                                        <p:attrNameLst>
                                          <p:attrName>style.visibility</p:attrName>
                                        </p:attrNameLst>
                                      </p:cBhvr>
                                      <p:to>
                                        <p:strVal val="visible"/>
                                      </p:to>
                                    </p:set>
                                    <p:anim calcmode="lin" valueType="num">
                                      <p:cBhvr>
                                        <p:cTn id="36" dur="500" fill="hold"/>
                                        <p:tgtEl>
                                          <p:spTgt spid="1296394"/>
                                        </p:tgtEl>
                                        <p:attrNameLst>
                                          <p:attrName>ppt_x</p:attrName>
                                        </p:attrNameLst>
                                      </p:cBhvr>
                                      <p:tavLst>
                                        <p:tav tm="0">
                                          <p:val>
                                            <p:strVal val="#ppt_x"/>
                                          </p:val>
                                        </p:tav>
                                        <p:tav tm="100000">
                                          <p:val>
                                            <p:strVal val="#ppt_x"/>
                                          </p:val>
                                        </p:tav>
                                      </p:tavLst>
                                    </p:anim>
                                    <p:anim calcmode="lin" valueType="num">
                                      <p:cBhvr>
                                        <p:cTn id="37" dur="500" fill="hold"/>
                                        <p:tgtEl>
                                          <p:spTgt spid="1296394"/>
                                        </p:tgtEl>
                                        <p:attrNameLst>
                                          <p:attrName>ppt_y</p:attrName>
                                        </p:attrNameLst>
                                      </p:cBhvr>
                                      <p:tavLst>
                                        <p:tav tm="0">
                                          <p:val>
                                            <p:strVal val="#ppt_y-#ppt_h/2"/>
                                          </p:val>
                                        </p:tav>
                                        <p:tav tm="100000">
                                          <p:val>
                                            <p:strVal val="#ppt_y"/>
                                          </p:val>
                                        </p:tav>
                                      </p:tavLst>
                                    </p:anim>
                                    <p:anim calcmode="lin" valueType="num">
                                      <p:cBhvr>
                                        <p:cTn id="38" dur="500" fill="hold"/>
                                        <p:tgtEl>
                                          <p:spTgt spid="1296394"/>
                                        </p:tgtEl>
                                        <p:attrNameLst>
                                          <p:attrName>ppt_w</p:attrName>
                                        </p:attrNameLst>
                                      </p:cBhvr>
                                      <p:tavLst>
                                        <p:tav tm="0">
                                          <p:val>
                                            <p:strVal val="#ppt_w"/>
                                          </p:val>
                                        </p:tav>
                                        <p:tav tm="100000">
                                          <p:val>
                                            <p:strVal val="#ppt_w"/>
                                          </p:val>
                                        </p:tav>
                                      </p:tavLst>
                                    </p:anim>
                                    <p:anim calcmode="lin" valueType="num">
                                      <p:cBhvr>
                                        <p:cTn id="39" dur="500" fill="hold"/>
                                        <p:tgtEl>
                                          <p:spTgt spid="1296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390" grpId="0" animBg="1" autoUpdateAnimBg="0"/>
      <p:bldP spid="1296391" grpId="0" autoUpdateAnimBg="0"/>
      <p:bldP spid="1296394" grpId="0" animBg="1"/>
      <p:bldP spid="1296395" grpId="0" autoUpdateAnimBg="0"/>
      <p:bldP spid="129639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69239752-30DE-4097-ACD5-99D000BACD79}" type="slidenum">
              <a:rPr lang="ko-KR" altLang="en-US" sz="1600" smtClean="0">
                <a:solidFill>
                  <a:schemeClr val="accent2"/>
                </a:solidFill>
                <a:latin typeface="Verdana" pitchFamily="34" charset="0"/>
                <a:ea typeface="Gulim" pitchFamily="34" charset="-127"/>
              </a:rPr>
              <a:pPr/>
              <a:t>23</a:t>
            </a:fld>
            <a:endParaRPr lang="en-US" altLang="ko-KR" sz="1600" smtClean="0">
              <a:solidFill>
                <a:schemeClr val="accent2"/>
              </a:solidFill>
              <a:latin typeface="Verdana" pitchFamily="34" charset="0"/>
              <a:ea typeface="Gulim" pitchFamily="34" charset="-127"/>
            </a:endParaRPr>
          </a:p>
        </p:txBody>
      </p:sp>
      <p:sp>
        <p:nvSpPr>
          <p:cNvPr id="29700" name="Rectangle 3"/>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9701" name="Rectangle 4"/>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98437" name="Object 5"/>
          <p:cNvGraphicFramePr>
            <a:graphicFrameLocks noChangeAspect="1"/>
          </p:cNvGraphicFramePr>
          <p:nvPr/>
        </p:nvGraphicFramePr>
        <p:xfrm>
          <a:off x="1579563" y="1109663"/>
          <a:ext cx="5621337" cy="4959350"/>
        </p:xfrm>
        <a:graphic>
          <a:graphicData uri="http://schemas.openxmlformats.org/presentationml/2006/ole">
            <mc:AlternateContent xmlns:mc="http://schemas.openxmlformats.org/markup-compatibility/2006">
              <mc:Choice xmlns:v="urn:schemas-microsoft-com:vml" Requires="v">
                <p:oleObj spid="_x0000_s29710" r:id="rId4" imgW="3476190" imgH="3067478" progId="Paint.Picture">
                  <p:embed/>
                </p:oleObj>
              </mc:Choice>
              <mc:Fallback>
                <p:oleObj r:id="rId4" imgW="3476190" imgH="3067478"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1109663"/>
                        <a:ext cx="5621337" cy="495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8438" name="Oval 6"/>
          <p:cNvSpPr>
            <a:spLocks noChangeArrowheads="1"/>
          </p:cNvSpPr>
          <p:nvPr/>
        </p:nvSpPr>
        <p:spPr bwMode="auto">
          <a:xfrm>
            <a:off x="2192338" y="5300663"/>
            <a:ext cx="733425" cy="3492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8439" name="Text Box 7"/>
          <p:cNvSpPr txBox="1">
            <a:spLocks noChangeArrowheads="1"/>
          </p:cNvSpPr>
          <p:nvPr/>
        </p:nvSpPr>
        <p:spPr bwMode="auto">
          <a:xfrm>
            <a:off x="7537450" y="4710113"/>
            <a:ext cx="124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100000"/>
              </a:lnSpc>
              <a:spcBef>
                <a:spcPct val="50000"/>
              </a:spcBef>
              <a:buClrTx/>
              <a:buSzTx/>
              <a:buFontTx/>
              <a:buNone/>
            </a:pPr>
            <a:r>
              <a:rPr lang="zh-CN" altLang="en-US" b="1">
                <a:solidFill>
                  <a:srgbClr val="FF3399"/>
                </a:solidFill>
                <a:latin typeface="Tahoma" pitchFamily="34" charset="0"/>
                <a:ea typeface="楷体_GB2312" pitchFamily="49" charset="-122"/>
              </a:rPr>
              <a:t>加载信息</a:t>
            </a:r>
          </a:p>
        </p:txBody>
      </p:sp>
      <p:sp>
        <p:nvSpPr>
          <p:cNvPr id="1298440" name="Line 8"/>
          <p:cNvSpPr>
            <a:spLocks noChangeShapeType="1"/>
          </p:cNvSpPr>
          <p:nvPr/>
        </p:nvSpPr>
        <p:spPr bwMode="auto">
          <a:xfrm>
            <a:off x="6670675" y="4900613"/>
            <a:ext cx="842963" cy="4762"/>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98441" name="Oval 9"/>
          <p:cNvSpPr>
            <a:spLocks noChangeArrowheads="1"/>
          </p:cNvSpPr>
          <p:nvPr/>
        </p:nvSpPr>
        <p:spPr bwMode="auto">
          <a:xfrm>
            <a:off x="4630738" y="4610100"/>
            <a:ext cx="1841500" cy="54451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8442" name="Text Box 10"/>
          <p:cNvSpPr txBox="1">
            <a:spLocks noChangeArrowheads="1"/>
          </p:cNvSpPr>
          <p:nvPr/>
        </p:nvSpPr>
        <p:spPr bwMode="auto">
          <a:xfrm>
            <a:off x="2941638" y="5316538"/>
            <a:ext cx="139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100000"/>
              </a:lnSpc>
              <a:spcBef>
                <a:spcPct val="50000"/>
              </a:spcBef>
              <a:buClrTx/>
              <a:buSzTx/>
              <a:buFontTx/>
              <a:buNone/>
            </a:pPr>
            <a:r>
              <a:rPr lang="en-US" altLang="zh-CN" sz="1800" b="1">
                <a:solidFill>
                  <a:srgbClr val="FF3399"/>
                </a:solidFill>
                <a:latin typeface="楷体_GB2312" pitchFamily="49" charset="-122"/>
                <a:ea typeface="楷体_GB2312" pitchFamily="49" charset="-122"/>
              </a:rPr>
              <a:t>sim</a:t>
            </a:r>
            <a:r>
              <a:rPr lang="zh-CN" altLang="en-US" sz="1800" b="1">
                <a:solidFill>
                  <a:srgbClr val="FF3399"/>
                </a:solidFill>
                <a:latin typeface="楷体_GB2312" pitchFamily="49" charset="-122"/>
                <a:ea typeface="楷体_GB2312" pitchFamily="49" charset="-122"/>
              </a:rPr>
              <a:t>标签页</a:t>
            </a:r>
          </a:p>
        </p:txBody>
      </p:sp>
      <p:sp>
        <p:nvSpPr>
          <p:cNvPr id="29707" name="Rectangle 13"/>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加载设计模块</a:t>
            </a:r>
            <a:r>
              <a:rPr lang="zh-CN" altLang="en-US" smtClean="0">
                <a:solidFill>
                  <a:srgbClr val="FFCC00"/>
                </a:solidFill>
                <a:latin typeface="Arial" charset="0"/>
                <a:ea typeface="黑体" pitchFamily="49" charset="-122"/>
              </a:rPr>
              <a:t>方法一</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98437"/>
                                        </p:tgtEl>
                                        <p:attrNameLst>
                                          <p:attrName>style.visibility</p:attrName>
                                        </p:attrNameLst>
                                      </p:cBhvr>
                                      <p:to>
                                        <p:strVal val="visible"/>
                                      </p:to>
                                    </p:set>
                                    <p:anim calcmode="lin" valueType="num">
                                      <p:cBhvr additive="base">
                                        <p:cTn id="7" dur="500" fill="hold"/>
                                        <p:tgtEl>
                                          <p:spTgt spid="1298437"/>
                                        </p:tgtEl>
                                        <p:attrNameLst>
                                          <p:attrName>ppt_x</p:attrName>
                                        </p:attrNameLst>
                                      </p:cBhvr>
                                      <p:tavLst>
                                        <p:tav tm="0">
                                          <p:val>
                                            <p:strVal val="#ppt_x"/>
                                          </p:val>
                                        </p:tav>
                                        <p:tav tm="100000">
                                          <p:val>
                                            <p:strVal val="#ppt_x"/>
                                          </p:val>
                                        </p:tav>
                                      </p:tavLst>
                                    </p:anim>
                                    <p:anim calcmode="lin" valueType="num">
                                      <p:cBhvr additive="base">
                                        <p:cTn id="8" dur="500" fill="hold"/>
                                        <p:tgtEl>
                                          <p:spTgt spid="12984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8438"/>
                                        </p:tgtEl>
                                        <p:attrNameLst>
                                          <p:attrName>style.visibility</p:attrName>
                                        </p:attrNameLst>
                                      </p:cBhvr>
                                      <p:to>
                                        <p:strVal val="visible"/>
                                      </p:to>
                                    </p:set>
                                    <p:anim calcmode="lin" valueType="num">
                                      <p:cBhvr additive="base">
                                        <p:cTn id="13" dur="500" fill="hold"/>
                                        <p:tgtEl>
                                          <p:spTgt spid="1298438"/>
                                        </p:tgtEl>
                                        <p:attrNameLst>
                                          <p:attrName>ppt_x</p:attrName>
                                        </p:attrNameLst>
                                      </p:cBhvr>
                                      <p:tavLst>
                                        <p:tav tm="0">
                                          <p:val>
                                            <p:strVal val="#ppt_x"/>
                                          </p:val>
                                        </p:tav>
                                        <p:tav tm="100000">
                                          <p:val>
                                            <p:strVal val="#ppt_x"/>
                                          </p:val>
                                        </p:tav>
                                      </p:tavLst>
                                    </p:anim>
                                    <p:anim calcmode="lin" valueType="num">
                                      <p:cBhvr additive="base">
                                        <p:cTn id="14" dur="500" fill="hold"/>
                                        <p:tgtEl>
                                          <p:spTgt spid="12984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298442"/>
                                        </p:tgtEl>
                                        <p:attrNameLst>
                                          <p:attrName>style.visibility</p:attrName>
                                        </p:attrNameLst>
                                      </p:cBhvr>
                                      <p:to>
                                        <p:strVal val="visible"/>
                                      </p:to>
                                    </p:set>
                                    <p:animEffect transition="in" filter="dissolve">
                                      <p:cBhvr>
                                        <p:cTn id="18" dur="500"/>
                                        <p:tgtEl>
                                          <p:spTgt spid="12984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98441"/>
                                        </p:tgtEl>
                                        <p:attrNameLst>
                                          <p:attrName>style.visibility</p:attrName>
                                        </p:attrNameLst>
                                      </p:cBhvr>
                                      <p:to>
                                        <p:strVal val="visible"/>
                                      </p:to>
                                    </p:set>
                                    <p:anim calcmode="lin" valueType="num">
                                      <p:cBhvr additive="base">
                                        <p:cTn id="23" dur="500" fill="hold"/>
                                        <p:tgtEl>
                                          <p:spTgt spid="1298441"/>
                                        </p:tgtEl>
                                        <p:attrNameLst>
                                          <p:attrName>ppt_x</p:attrName>
                                        </p:attrNameLst>
                                      </p:cBhvr>
                                      <p:tavLst>
                                        <p:tav tm="0">
                                          <p:val>
                                            <p:strVal val="1+#ppt_w/2"/>
                                          </p:val>
                                        </p:tav>
                                        <p:tav tm="100000">
                                          <p:val>
                                            <p:strVal val="#ppt_x"/>
                                          </p:val>
                                        </p:tav>
                                      </p:tavLst>
                                    </p:anim>
                                    <p:anim calcmode="lin" valueType="num">
                                      <p:cBhvr additive="base">
                                        <p:cTn id="24" dur="500" fill="hold"/>
                                        <p:tgtEl>
                                          <p:spTgt spid="129844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17" presetClass="entr" presetSubtype="8" fill="hold" grpId="0" nodeType="afterEffect">
                                  <p:stCondLst>
                                    <p:cond delay="0"/>
                                  </p:stCondLst>
                                  <p:childTnLst>
                                    <p:set>
                                      <p:cBhvr>
                                        <p:cTn id="27" dur="1" fill="hold">
                                          <p:stCondLst>
                                            <p:cond delay="0"/>
                                          </p:stCondLst>
                                        </p:cTn>
                                        <p:tgtEl>
                                          <p:spTgt spid="1298440"/>
                                        </p:tgtEl>
                                        <p:attrNameLst>
                                          <p:attrName>style.visibility</p:attrName>
                                        </p:attrNameLst>
                                      </p:cBhvr>
                                      <p:to>
                                        <p:strVal val="visible"/>
                                      </p:to>
                                    </p:set>
                                    <p:anim calcmode="lin" valueType="num">
                                      <p:cBhvr>
                                        <p:cTn id="28" dur="500" fill="hold"/>
                                        <p:tgtEl>
                                          <p:spTgt spid="1298440"/>
                                        </p:tgtEl>
                                        <p:attrNameLst>
                                          <p:attrName>ppt_x</p:attrName>
                                        </p:attrNameLst>
                                      </p:cBhvr>
                                      <p:tavLst>
                                        <p:tav tm="0">
                                          <p:val>
                                            <p:strVal val="#ppt_x-#ppt_w/2"/>
                                          </p:val>
                                        </p:tav>
                                        <p:tav tm="100000">
                                          <p:val>
                                            <p:strVal val="#ppt_x"/>
                                          </p:val>
                                        </p:tav>
                                      </p:tavLst>
                                    </p:anim>
                                    <p:anim calcmode="lin" valueType="num">
                                      <p:cBhvr>
                                        <p:cTn id="29" dur="500" fill="hold"/>
                                        <p:tgtEl>
                                          <p:spTgt spid="1298440"/>
                                        </p:tgtEl>
                                        <p:attrNameLst>
                                          <p:attrName>ppt_y</p:attrName>
                                        </p:attrNameLst>
                                      </p:cBhvr>
                                      <p:tavLst>
                                        <p:tav tm="0">
                                          <p:val>
                                            <p:strVal val="#ppt_y"/>
                                          </p:val>
                                        </p:tav>
                                        <p:tav tm="100000">
                                          <p:val>
                                            <p:strVal val="#ppt_y"/>
                                          </p:val>
                                        </p:tav>
                                      </p:tavLst>
                                    </p:anim>
                                    <p:anim calcmode="lin" valueType="num">
                                      <p:cBhvr>
                                        <p:cTn id="30" dur="500" fill="hold"/>
                                        <p:tgtEl>
                                          <p:spTgt spid="1298440"/>
                                        </p:tgtEl>
                                        <p:attrNameLst>
                                          <p:attrName>ppt_w</p:attrName>
                                        </p:attrNameLst>
                                      </p:cBhvr>
                                      <p:tavLst>
                                        <p:tav tm="0">
                                          <p:val>
                                            <p:fltVal val="0"/>
                                          </p:val>
                                        </p:tav>
                                        <p:tav tm="100000">
                                          <p:val>
                                            <p:strVal val="#ppt_w"/>
                                          </p:val>
                                        </p:tav>
                                      </p:tavLst>
                                    </p:anim>
                                    <p:anim calcmode="lin" valueType="num">
                                      <p:cBhvr>
                                        <p:cTn id="31" dur="500" fill="hold"/>
                                        <p:tgtEl>
                                          <p:spTgt spid="1298440"/>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1298439"/>
                                        </p:tgtEl>
                                        <p:attrNameLst>
                                          <p:attrName>style.visibility</p:attrName>
                                        </p:attrNameLst>
                                      </p:cBhvr>
                                      <p:to>
                                        <p:strVal val="visible"/>
                                      </p:to>
                                    </p:set>
                                    <p:animEffect transition="in" filter="dissolve">
                                      <p:cBhvr>
                                        <p:cTn id="35" dur="500"/>
                                        <p:tgtEl>
                                          <p:spTgt spid="129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438" grpId="0" animBg="1"/>
      <p:bldP spid="1298439" grpId="0" autoUpdateAnimBg="0"/>
      <p:bldP spid="1298440" grpId="0" animBg="1"/>
      <p:bldP spid="1298441" grpId="0" animBg="1"/>
      <p:bldP spid="129844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5DD92F46-2AE6-4A96-8F5E-F2E37F44A320}" type="slidenum">
              <a:rPr lang="ko-KR" altLang="en-US" sz="1600" smtClean="0">
                <a:solidFill>
                  <a:schemeClr val="accent2"/>
                </a:solidFill>
                <a:latin typeface="Verdana" pitchFamily="34" charset="0"/>
                <a:ea typeface="Gulim" pitchFamily="34" charset="-127"/>
              </a:rPr>
              <a:pPr/>
              <a:t>24</a:t>
            </a:fld>
            <a:endParaRPr lang="en-US" altLang="ko-KR" sz="1600" smtClean="0">
              <a:solidFill>
                <a:schemeClr val="accent2"/>
              </a:solidFill>
              <a:latin typeface="Verdana" pitchFamily="34" charset="0"/>
              <a:ea typeface="Gulim" pitchFamily="34" charset="-127"/>
            </a:endParaRPr>
          </a:p>
        </p:txBody>
      </p:sp>
      <p:sp>
        <p:nvSpPr>
          <p:cNvPr id="30724" name="Rectangle 3"/>
          <p:cNvSpPr>
            <a:spLocks noChangeArrowheads="1"/>
          </p:cNvSpPr>
          <p:nvPr/>
        </p:nvSpPr>
        <p:spPr bwMode="auto">
          <a:xfrm>
            <a:off x="3608388"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00484" name="Rectangle 4"/>
          <p:cNvSpPr>
            <a:spLocks noChangeArrowheads="1"/>
          </p:cNvSpPr>
          <p:nvPr/>
        </p:nvSpPr>
        <p:spPr bwMode="auto">
          <a:xfrm>
            <a:off x="336550" y="1214438"/>
            <a:ext cx="1268413" cy="446087"/>
          </a:xfrm>
          <a:prstGeom prst="rect">
            <a:avLst/>
          </a:prstGeom>
          <a:noFill/>
          <a:ln w="25400">
            <a:solidFill>
              <a:srgbClr val="FF9900"/>
            </a:solidFill>
            <a:miter lim="800000"/>
            <a:headEnd/>
            <a:tailEnd/>
          </a:ln>
          <a:effectLst/>
        </p:spPr>
        <p:txBody>
          <a:bodyPr>
            <a:spAutoFit/>
          </a:bodyPr>
          <a:lstStyle/>
          <a:p>
            <a:pPr eaLnBrk="1" hangingPunct="1">
              <a:lnSpc>
                <a:spcPct val="90000"/>
              </a:lnSpc>
              <a:spcBef>
                <a:spcPct val="30000"/>
              </a:spcBef>
              <a:buClr>
                <a:schemeClr val="tx2"/>
              </a:buClr>
              <a:buSzPct val="85000"/>
              <a:buFont typeface="Wingdings" pitchFamily="2" charset="2"/>
              <a:buNone/>
              <a:defRPr/>
            </a:pPr>
            <a:r>
              <a:rPr kumimoji="1" lang="zh-CN" altLang="en-US" sz="2400" b="1">
                <a:solidFill>
                  <a:srgbClr val="FF3399"/>
                </a:solidFill>
                <a:effectLst>
                  <a:outerShdw blurRad="38100" dist="38100" dir="2700000" algn="tl">
                    <a:srgbClr val="C0C0C0"/>
                  </a:outerShdw>
                </a:effectLst>
                <a:latin typeface="华文彩云" pitchFamily="2" charset="-122"/>
                <a:ea typeface="华文彩云" pitchFamily="2" charset="-122"/>
              </a:rPr>
              <a:t>方法二</a:t>
            </a:r>
          </a:p>
        </p:txBody>
      </p:sp>
      <p:sp>
        <p:nvSpPr>
          <p:cNvPr id="1300485" name="Rectangle 5"/>
          <p:cNvSpPr>
            <a:spLocks noChangeArrowheads="1"/>
          </p:cNvSpPr>
          <p:nvPr/>
        </p:nvSpPr>
        <p:spPr bwMode="auto">
          <a:xfrm>
            <a:off x="1754188" y="1050925"/>
            <a:ext cx="7389812"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defTabSz="2716213" eaLnBrk="1" hangingPunct="1">
              <a:buSzPct val="110000"/>
            </a:pPr>
            <a:r>
              <a:rPr kumimoji="1" lang="zh-CN" altLang="en-US" sz="2200" b="1">
                <a:solidFill>
                  <a:schemeClr val="tx1"/>
                </a:solidFill>
                <a:latin typeface="Arial" charset="0"/>
              </a:rPr>
              <a:t>在</a:t>
            </a:r>
            <a:r>
              <a:rPr kumimoji="1" lang="zh-CN" altLang="en-US" b="1">
                <a:solidFill>
                  <a:schemeClr val="tx1"/>
                </a:solidFill>
              </a:rPr>
              <a:t>主窗口</a:t>
            </a:r>
            <a:r>
              <a:rPr kumimoji="1" lang="zh-CN" altLang="en-US" sz="2200" b="1">
                <a:solidFill>
                  <a:schemeClr val="tx1"/>
                </a:solidFill>
                <a:latin typeface="Arial" charset="0"/>
              </a:rPr>
              <a:t>中执行</a:t>
            </a:r>
            <a:r>
              <a:rPr kumimoji="1" lang="en-US" altLang="zh-CN" sz="2200" b="1">
                <a:solidFill>
                  <a:srgbClr val="CC0066"/>
                </a:solidFill>
                <a:latin typeface="Arial" charset="0"/>
              </a:rPr>
              <a:t>Simulate&gt;Simulate…</a:t>
            </a:r>
            <a:r>
              <a:rPr kumimoji="1" lang="zh-CN" altLang="en-US" sz="2200" b="1">
                <a:solidFill>
                  <a:schemeClr val="tx1"/>
                </a:solidFill>
                <a:latin typeface="Arial" charset="0"/>
              </a:rPr>
              <a:t>菜单命令，则弹出 “</a:t>
            </a:r>
            <a:r>
              <a:rPr kumimoji="1" lang="en-US" altLang="zh-CN" sz="2200" b="1">
                <a:solidFill>
                  <a:schemeClr val="tx1"/>
                </a:solidFill>
                <a:latin typeface="Arial" charset="0"/>
              </a:rPr>
              <a:t>Simulate”</a:t>
            </a:r>
            <a:r>
              <a:rPr kumimoji="1" lang="zh-CN" altLang="en-US" sz="2200" b="1">
                <a:solidFill>
                  <a:schemeClr val="tx1"/>
                </a:solidFill>
                <a:latin typeface="Arial" charset="0"/>
              </a:rPr>
              <a:t>对话框 ；</a:t>
            </a:r>
          </a:p>
        </p:txBody>
      </p:sp>
      <p:graphicFrame>
        <p:nvGraphicFramePr>
          <p:cNvPr id="1300486" name="Object 6"/>
          <p:cNvGraphicFramePr>
            <a:graphicFrameLocks noChangeAspect="1"/>
          </p:cNvGraphicFramePr>
          <p:nvPr/>
        </p:nvGraphicFramePr>
        <p:xfrm>
          <a:off x="1368425" y="1844675"/>
          <a:ext cx="5926138" cy="4743450"/>
        </p:xfrm>
        <a:graphic>
          <a:graphicData uri="http://schemas.openxmlformats.org/presentationml/2006/ole">
            <mc:AlternateContent xmlns:mc="http://schemas.openxmlformats.org/markup-compatibility/2006">
              <mc:Choice xmlns:v="urn:schemas-microsoft-com:vml" Requires="v">
                <p:oleObj spid="_x0000_s30737" r:id="rId4" imgW="4200000" imgH="3362794" progId="Paint.Picture">
                  <p:embed/>
                </p:oleObj>
              </mc:Choice>
              <mc:Fallback>
                <p:oleObj r:id="rId4" imgW="4200000" imgH="3362794"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425" y="1844675"/>
                        <a:ext cx="5926138" cy="474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487" name="Text Box 7"/>
          <p:cNvSpPr txBox="1">
            <a:spLocks noChangeArrowheads="1"/>
          </p:cNvSpPr>
          <p:nvPr/>
        </p:nvSpPr>
        <p:spPr bwMode="auto">
          <a:xfrm>
            <a:off x="3222625" y="3255963"/>
            <a:ext cx="12731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en-US" altLang="zh-CN" b="1">
                <a:solidFill>
                  <a:srgbClr val="CC3300"/>
                </a:solidFill>
                <a:latin typeface="Arial" charset="0"/>
              </a:rPr>
              <a:t>1</a:t>
            </a:r>
            <a:r>
              <a:rPr lang="en-US" altLang="zh-CN" sz="2400" b="1">
                <a:solidFill>
                  <a:srgbClr val="FF3399"/>
                </a:solidFill>
              </a:rPr>
              <a:t> </a:t>
            </a:r>
            <a:r>
              <a:rPr lang="zh-CN" altLang="en-US" b="1">
                <a:solidFill>
                  <a:srgbClr val="FF3399"/>
                </a:solidFill>
                <a:latin typeface="楷体_GB2312" pitchFamily="49" charset="-122"/>
                <a:ea typeface="楷体_GB2312" pitchFamily="49" charset="-122"/>
              </a:rPr>
              <a:t>选择</a:t>
            </a:r>
            <a:r>
              <a:rPr lang="zh-CN" altLang="en-US" b="1">
                <a:solidFill>
                  <a:schemeClr val="tx1"/>
                </a:solidFill>
                <a:latin typeface="Times New Roman" pitchFamily="18" charset="0"/>
              </a:rPr>
              <a:t> </a:t>
            </a:r>
          </a:p>
        </p:txBody>
      </p:sp>
      <p:sp>
        <p:nvSpPr>
          <p:cNvPr id="1300488" name="Text Box 8"/>
          <p:cNvSpPr txBox="1">
            <a:spLocks noChangeArrowheads="1"/>
          </p:cNvSpPr>
          <p:nvPr/>
        </p:nvSpPr>
        <p:spPr bwMode="auto">
          <a:xfrm>
            <a:off x="4300538" y="5148263"/>
            <a:ext cx="6000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en-US" altLang="zh-CN" b="1">
                <a:solidFill>
                  <a:srgbClr val="CC3300"/>
                </a:solidFill>
                <a:latin typeface="Arial" charset="0"/>
              </a:rPr>
              <a:t>2</a:t>
            </a:r>
            <a:endParaRPr lang="en-US" altLang="zh-CN" b="1">
              <a:solidFill>
                <a:schemeClr val="tx1"/>
              </a:solidFill>
              <a:latin typeface="Arial" charset="0"/>
            </a:endParaRPr>
          </a:p>
        </p:txBody>
      </p:sp>
      <p:sp>
        <p:nvSpPr>
          <p:cNvPr id="1300489" name="Oval 9"/>
          <p:cNvSpPr>
            <a:spLocks noChangeArrowheads="1"/>
          </p:cNvSpPr>
          <p:nvPr/>
        </p:nvSpPr>
        <p:spPr bwMode="auto">
          <a:xfrm>
            <a:off x="4260850" y="5535613"/>
            <a:ext cx="636588" cy="3238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490" name="Text Box 10"/>
          <p:cNvSpPr txBox="1">
            <a:spLocks noChangeArrowheads="1"/>
          </p:cNvSpPr>
          <p:nvPr/>
        </p:nvSpPr>
        <p:spPr bwMode="auto">
          <a:xfrm>
            <a:off x="1889125" y="5846763"/>
            <a:ext cx="6000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en-US" altLang="zh-CN" b="1">
                <a:solidFill>
                  <a:srgbClr val="CC3300"/>
                </a:solidFill>
                <a:latin typeface="Arial" charset="0"/>
              </a:rPr>
              <a:t>3</a:t>
            </a:r>
            <a:endParaRPr lang="en-US" altLang="zh-CN" b="1">
              <a:solidFill>
                <a:schemeClr val="tx1"/>
              </a:solidFill>
              <a:latin typeface="Arial" charset="0"/>
            </a:endParaRPr>
          </a:p>
        </p:txBody>
      </p:sp>
      <p:sp>
        <p:nvSpPr>
          <p:cNvPr id="1300491" name="Oval 11"/>
          <p:cNvSpPr>
            <a:spLocks noChangeArrowheads="1"/>
          </p:cNvSpPr>
          <p:nvPr/>
        </p:nvSpPr>
        <p:spPr bwMode="auto">
          <a:xfrm>
            <a:off x="2247900" y="6094413"/>
            <a:ext cx="636588" cy="3238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492" name="Text Box 12"/>
          <p:cNvSpPr txBox="1">
            <a:spLocks noChangeArrowheads="1"/>
          </p:cNvSpPr>
          <p:nvPr/>
        </p:nvSpPr>
        <p:spPr bwMode="auto">
          <a:xfrm>
            <a:off x="7319963" y="5302250"/>
            <a:ext cx="1293812" cy="682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b="1">
                <a:solidFill>
                  <a:srgbClr val="FF3399"/>
                </a:solidFill>
                <a:latin typeface="楷体_GB2312" pitchFamily="49" charset="-122"/>
                <a:ea typeface="楷体_GB2312" pitchFamily="49" charset="-122"/>
              </a:rPr>
              <a:t>设置仿真分辨率 </a:t>
            </a:r>
          </a:p>
        </p:txBody>
      </p:sp>
      <p:sp>
        <p:nvSpPr>
          <p:cNvPr id="1300493" name="Line 13"/>
          <p:cNvSpPr>
            <a:spLocks noChangeShapeType="1"/>
          </p:cNvSpPr>
          <p:nvPr/>
        </p:nvSpPr>
        <p:spPr bwMode="auto">
          <a:xfrm>
            <a:off x="6732588" y="5649913"/>
            <a:ext cx="673100" cy="3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Rectangle 16"/>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加载设计模块</a:t>
            </a:r>
            <a:r>
              <a:rPr lang="zh-CN" altLang="en-US" smtClean="0">
                <a:solidFill>
                  <a:srgbClr val="FFCC00"/>
                </a:solidFill>
                <a:latin typeface="Arial" charset="0"/>
                <a:ea typeface="黑体" pitchFamily="49" charset="-122"/>
              </a:rPr>
              <a:t>方法二（</a:t>
            </a:r>
            <a:r>
              <a:rPr lang="en-US" altLang="zh-CN" smtClean="0">
                <a:solidFill>
                  <a:srgbClr val="FFCC00"/>
                </a:solidFill>
                <a:latin typeface="Arial" charset="0"/>
                <a:ea typeface="黑体" pitchFamily="49" charset="-122"/>
              </a:rPr>
              <a:t>1/2</a:t>
            </a:r>
            <a:r>
              <a:rPr lang="zh-CN" altLang="en-US" smtClean="0">
                <a:solidFill>
                  <a:srgbClr val="FFCC00"/>
                </a:solidFill>
                <a:latin typeface="Arial" charset="0"/>
                <a:ea typeface="黑体" pitchFamily="49"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300484"/>
                                        </p:tgtEl>
                                        <p:attrNameLst>
                                          <p:attrName>style.visibility</p:attrName>
                                        </p:attrNameLst>
                                      </p:cBhvr>
                                      <p:to>
                                        <p:strVal val="visible"/>
                                      </p:to>
                                    </p:set>
                                    <p:anim calcmode="lin" valueType="num">
                                      <p:cBhvr>
                                        <p:cTn id="7" dur="1000" fill="hold"/>
                                        <p:tgtEl>
                                          <p:spTgt spid="1300484"/>
                                        </p:tgtEl>
                                        <p:attrNameLst>
                                          <p:attrName>ppt_w</p:attrName>
                                        </p:attrNameLst>
                                      </p:cBhvr>
                                      <p:tavLst>
                                        <p:tav tm="0">
                                          <p:val>
                                            <p:fltVal val="0"/>
                                          </p:val>
                                        </p:tav>
                                        <p:tav tm="100000">
                                          <p:val>
                                            <p:strVal val="#ppt_w"/>
                                          </p:val>
                                        </p:tav>
                                      </p:tavLst>
                                    </p:anim>
                                    <p:anim calcmode="lin" valueType="num">
                                      <p:cBhvr>
                                        <p:cTn id="8" dur="1000" fill="hold"/>
                                        <p:tgtEl>
                                          <p:spTgt spid="1300484"/>
                                        </p:tgtEl>
                                        <p:attrNameLst>
                                          <p:attrName>ppt_h</p:attrName>
                                        </p:attrNameLst>
                                      </p:cBhvr>
                                      <p:tavLst>
                                        <p:tav tm="0">
                                          <p:val>
                                            <p:fltVal val="0"/>
                                          </p:val>
                                        </p:tav>
                                        <p:tav tm="100000">
                                          <p:val>
                                            <p:strVal val="#ppt_h"/>
                                          </p:val>
                                        </p:tav>
                                      </p:tavLst>
                                    </p:anim>
                                    <p:anim calcmode="lin" valueType="num">
                                      <p:cBhvr>
                                        <p:cTn id="9" dur="1000" fill="hold"/>
                                        <p:tgtEl>
                                          <p:spTgt spid="130048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0048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300485"/>
                                        </p:tgtEl>
                                        <p:attrNameLst>
                                          <p:attrName>style.visibility</p:attrName>
                                        </p:attrNameLst>
                                      </p:cBhvr>
                                      <p:to>
                                        <p:strVal val="visible"/>
                                      </p:to>
                                    </p:set>
                                    <p:anim calcmode="lin" valueType="num">
                                      <p:cBhvr additive="base">
                                        <p:cTn id="14" dur="500" fill="hold"/>
                                        <p:tgtEl>
                                          <p:spTgt spid="1300485"/>
                                        </p:tgtEl>
                                        <p:attrNameLst>
                                          <p:attrName>ppt_x</p:attrName>
                                        </p:attrNameLst>
                                      </p:cBhvr>
                                      <p:tavLst>
                                        <p:tav tm="0">
                                          <p:val>
                                            <p:strVal val="1+#ppt_w/2"/>
                                          </p:val>
                                        </p:tav>
                                        <p:tav tm="100000">
                                          <p:val>
                                            <p:strVal val="#ppt_x"/>
                                          </p:val>
                                        </p:tav>
                                      </p:tavLst>
                                    </p:anim>
                                    <p:anim calcmode="lin" valueType="num">
                                      <p:cBhvr additive="base">
                                        <p:cTn id="15" dur="500" fill="hold"/>
                                        <p:tgtEl>
                                          <p:spTgt spid="1300485"/>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300486"/>
                                        </p:tgtEl>
                                        <p:attrNameLst>
                                          <p:attrName>style.visibility</p:attrName>
                                        </p:attrNameLst>
                                      </p:cBhvr>
                                      <p:to>
                                        <p:strVal val="visible"/>
                                      </p:to>
                                    </p:set>
                                    <p:anim calcmode="lin" valueType="num">
                                      <p:cBhvr additive="base">
                                        <p:cTn id="20" dur="500" fill="hold"/>
                                        <p:tgtEl>
                                          <p:spTgt spid="1300486"/>
                                        </p:tgtEl>
                                        <p:attrNameLst>
                                          <p:attrName>ppt_x</p:attrName>
                                        </p:attrNameLst>
                                      </p:cBhvr>
                                      <p:tavLst>
                                        <p:tav tm="0">
                                          <p:val>
                                            <p:strVal val="#ppt_x"/>
                                          </p:val>
                                        </p:tav>
                                        <p:tav tm="100000">
                                          <p:val>
                                            <p:strVal val="#ppt_x"/>
                                          </p:val>
                                        </p:tav>
                                      </p:tavLst>
                                    </p:anim>
                                    <p:anim calcmode="lin" valueType="num">
                                      <p:cBhvr additive="base">
                                        <p:cTn id="21" dur="500" fill="hold"/>
                                        <p:tgtEl>
                                          <p:spTgt spid="1300486"/>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300487"/>
                                        </p:tgtEl>
                                        <p:attrNameLst>
                                          <p:attrName>style.visibility</p:attrName>
                                        </p:attrNameLst>
                                      </p:cBhvr>
                                      <p:to>
                                        <p:strVal val="visible"/>
                                      </p:to>
                                    </p:set>
                                    <p:anim calcmode="lin" valueType="num">
                                      <p:cBhvr>
                                        <p:cTn id="26" dur="500" fill="hold"/>
                                        <p:tgtEl>
                                          <p:spTgt spid="1300487"/>
                                        </p:tgtEl>
                                        <p:attrNameLst>
                                          <p:attrName>ppt_w</p:attrName>
                                        </p:attrNameLst>
                                      </p:cBhvr>
                                      <p:tavLst>
                                        <p:tav tm="0">
                                          <p:val>
                                            <p:fltVal val="0"/>
                                          </p:val>
                                        </p:tav>
                                        <p:tav tm="100000">
                                          <p:val>
                                            <p:strVal val="#ppt_w"/>
                                          </p:val>
                                        </p:tav>
                                      </p:tavLst>
                                    </p:anim>
                                    <p:anim calcmode="lin" valueType="num">
                                      <p:cBhvr>
                                        <p:cTn id="27" dur="500" fill="hold"/>
                                        <p:tgtEl>
                                          <p:spTgt spid="1300487"/>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00488"/>
                                        </p:tgtEl>
                                        <p:attrNameLst>
                                          <p:attrName>style.visibility</p:attrName>
                                        </p:attrNameLst>
                                      </p:cBhvr>
                                      <p:to>
                                        <p:strVal val="visible"/>
                                      </p:to>
                                    </p:set>
                                    <p:anim calcmode="lin" valueType="num">
                                      <p:cBhvr additive="base">
                                        <p:cTn id="32" dur="500" fill="hold"/>
                                        <p:tgtEl>
                                          <p:spTgt spid="1300488"/>
                                        </p:tgtEl>
                                        <p:attrNameLst>
                                          <p:attrName>ppt_x</p:attrName>
                                        </p:attrNameLst>
                                      </p:cBhvr>
                                      <p:tavLst>
                                        <p:tav tm="0">
                                          <p:val>
                                            <p:strVal val="#ppt_x"/>
                                          </p:val>
                                        </p:tav>
                                        <p:tav tm="100000">
                                          <p:val>
                                            <p:strVal val="#ppt_x"/>
                                          </p:val>
                                        </p:tav>
                                      </p:tavLst>
                                    </p:anim>
                                    <p:anim calcmode="lin" valueType="num">
                                      <p:cBhvr additive="base">
                                        <p:cTn id="33" dur="500" fill="hold"/>
                                        <p:tgtEl>
                                          <p:spTgt spid="130048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1300489"/>
                                        </p:tgtEl>
                                        <p:attrNameLst>
                                          <p:attrName>style.visibility</p:attrName>
                                        </p:attrNameLst>
                                      </p:cBhvr>
                                      <p:to>
                                        <p:strVal val="visible"/>
                                      </p:to>
                                    </p:set>
                                    <p:anim calcmode="lin" valueType="num">
                                      <p:cBhvr additive="base">
                                        <p:cTn id="37" dur="500" fill="hold"/>
                                        <p:tgtEl>
                                          <p:spTgt spid="1300489"/>
                                        </p:tgtEl>
                                        <p:attrNameLst>
                                          <p:attrName>ppt_x</p:attrName>
                                        </p:attrNameLst>
                                      </p:cBhvr>
                                      <p:tavLst>
                                        <p:tav tm="0">
                                          <p:val>
                                            <p:strVal val="#ppt_x"/>
                                          </p:val>
                                        </p:tav>
                                        <p:tav tm="100000">
                                          <p:val>
                                            <p:strVal val="#ppt_x"/>
                                          </p:val>
                                        </p:tav>
                                      </p:tavLst>
                                    </p:anim>
                                    <p:anim calcmode="lin" valueType="num">
                                      <p:cBhvr additive="base">
                                        <p:cTn id="38" dur="500" fill="hold"/>
                                        <p:tgtEl>
                                          <p:spTgt spid="130048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490"/>
                                        </p:tgtEl>
                                        <p:attrNameLst>
                                          <p:attrName>style.visibility</p:attrName>
                                        </p:attrNameLst>
                                      </p:cBhvr>
                                      <p:to>
                                        <p:strVal val="visible"/>
                                      </p:to>
                                    </p:set>
                                    <p:anim calcmode="lin" valueType="num">
                                      <p:cBhvr additive="base">
                                        <p:cTn id="43" dur="500" fill="hold"/>
                                        <p:tgtEl>
                                          <p:spTgt spid="1300490"/>
                                        </p:tgtEl>
                                        <p:attrNameLst>
                                          <p:attrName>ppt_x</p:attrName>
                                        </p:attrNameLst>
                                      </p:cBhvr>
                                      <p:tavLst>
                                        <p:tav tm="0">
                                          <p:val>
                                            <p:strVal val="#ppt_x"/>
                                          </p:val>
                                        </p:tav>
                                        <p:tav tm="100000">
                                          <p:val>
                                            <p:strVal val="#ppt_x"/>
                                          </p:val>
                                        </p:tav>
                                      </p:tavLst>
                                    </p:anim>
                                    <p:anim calcmode="lin" valueType="num">
                                      <p:cBhvr additive="base">
                                        <p:cTn id="44" dur="500" fill="hold"/>
                                        <p:tgtEl>
                                          <p:spTgt spid="1300490"/>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1300491"/>
                                        </p:tgtEl>
                                        <p:attrNameLst>
                                          <p:attrName>style.visibility</p:attrName>
                                        </p:attrNameLst>
                                      </p:cBhvr>
                                      <p:to>
                                        <p:strVal val="visible"/>
                                      </p:to>
                                    </p:set>
                                    <p:anim calcmode="lin" valueType="num">
                                      <p:cBhvr additive="base">
                                        <p:cTn id="48" dur="500" fill="hold"/>
                                        <p:tgtEl>
                                          <p:spTgt spid="1300491"/>
                                        </p:tgtEl>
                                        <p:attrNameLst>
                                          <p:attrName>ppt_x</p:attrName>
                                        </p:attrNameLst>
                                      </p:cBhvr>
                                      <p:tavLst>
                                        <p:tav tm="0">
                                          <p:val>
                                            <p:strVal val="#ppt_x"/>
                                          </p:val>
                                        </p:tav>
                                        <p:tav tm="100000">
                                          <p:val>
                                            <p:strVal val="#ppt_x"/>
                                          </p:val>
                                        </p:tav>
                                      </p:tavLst>
                                    </p:anim>
                                    <p:anim calcmode="lin" valueType="num">
                                      <p:cBhvr additive="base">
                                        <p:cTn id="49" dur="500" fill="hold"/>
                                        <p:tgtEl>
                                          <p:spTgt spid="1300491"/>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1300493"/>
                                        </p:tgtEl>
                                        <p:attrNameLst>
                                          <p:attrName>style.visibility</p:attrName>
                                        </p:attrNameLst>
                                      </p:cBhvr>
                                      <p:to>
                                        <p:strVal val="visible"/>
                                      </p:to>
                                    </p:set>
                                    <p:anim calcmode="lin" valueType="num">
                                      <p:cBhvr>
                                        <p:cTn id="54" dur="500" fill="hold"/>
                                        <p:tgtEl>
                                          <p:spTgt spid="1300493"/>
                                        </p:tgtEl>
                                        <p:attrNameLst>
                                          <p:attrName>ppt_x</p:attrName>
                                        </p:attrNameLst>
                                      </p:cBhvr>
                                      <p:tavLst>
                                        <p:tav tm="0">
                                          <p:val>
                                            <p:strVal val="#ppt_x"/>
                                          </p:val>
                                        </p:tav>
                                        <p:tav tm="100000">
                                          <p:val>
                                            <p:strVal val="#ppt_x"/>
                                          </p:val>
                                        </p:tav>
                                      </p:tavLst>
                                    </p:anim>
                                    <p:anim calcmode="lin" valueType="num">
                                      <p:cBhvr>
                                        <p:cTn id="55" dur="500" fill="hold"/>
                                        <p:tgtEl>
                                          <p:spTgt spid="1300493"/>
                                        </p:tgtEl>
                                        <p:attrNameLst>
                                          <p:attrName>ppt_y</p:attrName>
                                        </p:attrNameLst>
                                      </p:cBhvr>
                                      <p:tavLst>
                                        <p:tav tm="0">
                                          <p:val>
                                            <p:strVal val="#ppt_y-#ppt_h/2"/>
                                          </p:val>
                                        </p:tav>
                                        <p:tav tm="100000">
                                          <p:val>
                                            <p:strVal val="#ppt_y"/>
                                          </p:val>
                                        </p:tav>
                                      </p:tavLst>
                                    </p:anim>
                                    <p:anim calcmode="lin" valueType="num">
                                      <p:cBhvr>
                                        <p:cTn id="56" dur="500" fill="hold"/>
                                        <p:tgtEl>
                                          <p:spTgt spid="1300493"/>
                                        </p:tgtEl>
                                        <p:attrNameLst>
                                          <p:attrName>ppt_w</p:attrName>
                                        </p:attrNameLst>
                                      </p:cBhvr>
                                      <p:tavLst>
                                        <p:tav tm="0">
                                          <p:val>
                                            <p:strVal val="#ppt_w"/>
                                          </p:val>
                                        </p:tav>
                                        <p:tav tm="100000">
                                          <p:val>
                                            <p:strVal val="#ppt_w"/>
                                          </p:val>
                                        </p:tav>
                                      </p:tavLst>
                                    </p:anim>
                                    <p:anim calcmode="lin" valueType="num">
                                      <p:cBhvr>
                                        <p:cTn id="57" dur="500" fill="hold"/>
                                        <p:tgtEl>
                                          <p:spTgt spid="1300493"/>
                                        </p:tgtEl>
                                        <p:attrNameLst>
                                          <p:attrName>ppt_h</p:attrName>
                                        </p:attrNameLst>
                                      </p:cBhvr>
                                      <p:tavLst>
                                        <p:tav tm="0">
                                          <p:val>
                                            <p:fltVal val="0"/>
                                          </p:val>
                                        </p:tav>
                                        <p:tav tm="100000">
                                          <p:val>
                                            <p:strVal val="#ppt_h"/>
                                          </p:val>
                                        </p:tav>
                                      </p:tavLst>
                                    </p:anim>
                                  </p:childTnLst>
                                </p:cTn>
                              </p:par>
                            </p:childTnLst>
                          </p:cTn>
                        </p:par>
                        <p:par>
                          <p:cTn id="58" fill="hold" nodeType="afterGroup">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1300492">
                                            <p:txEl>
                                              <p:charRg st="4294967295" end="4294967295"/>
                                            </p:txEl>
                                          </p:spTgt>
                                        </p:tgtEl>
                                        <p:attrNameLst>
                                          <p:attrName>style.visibility</p:attrName>
                                        </p:attrNameLst>
                                      </p:cBhvr>
                                      <p:to>
                                        <p:strVal val="visible"/>
                                      </p:to>
                                    </p:set>
                                    <p:animEffect transition="in" filter="dissolve">
                                      <p:cBhvr>
                                        <p:cTn id="61" dur="500"/>
                                        <p:tgtEl>
                                          <p:spTgt spid="130049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484" grpId="0" animBg="1" autoUpdateAnimBg="0"/>
      <p:bldP spid="1300485" grpId="0" autoUpdateAnimBg="0"/>
      <p:bldP spid="1300487" grpId="0" autoUpdateAnimBg="0"/>
      <p:bldP spid="1300488" grpId="0" autoUpdateAnimBg="0"/>
      <p:bldP spid="1300489" grpId="0" animBg="1"/>
      <p:bldP spid="1300490" grpId="0" autoUpdateAnimBg="0"/>
      <p:bldP spid="1300491" grpId="0" animBg="1"/>
      <p:bldP spid="1300492" grpId="0" autoUpdateAnimBg="0"/>
      <p:bldP spid="130049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C8C4E038-696E-4D44-ACE1-3B3B5FB3478C}" type="slidenum">
              <a:rPr lang="ko-KR" altLang="en-US" sz="1600" smtClean="0">
                <a:solidFill>
                  <a:schemeClr val="accent2"/>
                </a:solidFill>
                <a:latin typeface="Verdana" pitchFamily="34" charset="0"/>
                <a:ea typeface="Gulim" pitchFamily="34" charset="-127"/>
              </a:rPr>
              <a:pPr/>
              <a:t>25</a:t>
            </a:fld>
            <a:endParaRPr lang="en-US" altLang="ko-KR" sz="1600" smtClean="0">
              <a:solidFill>
                <a:schemeClr val="accent2"/>
              </a:solidFill>
              <a:latin typeface="Verdana" pitchFamily="34" charset="0"/>
              <a:ea typeface="Gulim" pitchFamily="34" charset="-127"/>
            </a:endParaRPr>
          </a:p>
        </p:txBody>
      </p:sp>
      <p:sp>
        <p:nvSpPr>
          <p:cNvPr id="1302531" name="Rectangle 3"/>
          <p:cNvSpPr>
            <a:spLocks noGrp="1" noChangeArrowheads="1"/>
          </p:cNvSpPr>
          <p:nvPr>
            <p:ph type="body" idx="1"/>
          </p:nvPr>
        </p:nvSpPr>
        <p:spPr>
          <a:xfrm>
            <a:off x="407988" y="800100"/>
            <a:ext cx="8151812" cy="3140075"/>
          </a:xfrm>
        </p:spPr>
        <p:txBody>
          <a:bodyPr/>
          <a:lstStyle/>
          <a:p>
            <a:pPr marL="193675" indent="-193675" defTabSz="2716213">
              <a:lnSpc>
                <a:spcPct val="110000"/>
              </a:lnSpc>
              <a:buFont typeface="Wingdings" pitchFamily="2" charset="2"/>
              <a:buNone/>
            </a:pPr>
            <a:endParaRPr lang="zh-CN" altLang="en-US" smtClean="0"/>
          </a:p>
          <a:p>
            <a:pPr marL="661988" lvl="1" indent="-276225" algn="just" defTabSz="2716213">
              <a:lnSpc>
                <a:spcPct val="110000"/>
              </a:lnSpc>
            </a:pPr>
            <a:r>
              <a:rPr lang="zh-CN" altLang="en-US" smtClean="0"/>
              <a:t>单击</a:t>
            </a:r>
            <a:r>
              <a:rPr lang="en-US" altLang="zh-CN" smtClean="0"/>
              <a:t>work</a:t>
            </a:r>
            <a:r>
              <a:rPr lang="zh-CN" altLang="en-US" smtClean="0"/>
              <a:t>旁的“</a:t>
            </a:r>
            <a:r>
              <a:rPr lang="en-US" altLang="zh-CN" smtClean="0"/>
              <a:t>+”</a:t>
            </a:r>
            <a:r>
              <a:rPr lang="zh-CN" altLang="en-US" smtClean="0"/>
              <a:t>号则看见其中的设计模块</a:t>
            </a:r>
            <a:r>
              <a:rPr lang="en-US" altLang="zh-CN" smtClean="0"/>
              <a:t>counter</a:t>
            </a:r>
            <a:r>
              <a:rPr lang="zh-CN" altLang="en-US" smtClean="0"/>
              <a:t>和</a:t>
            </a:r>
            <a:r>
              <a:rPr lang="en-US" altLang="zh-CN" smtClean="0"/>
              <a:t>tcounter</a:t>
            </a:r>
            <a:r>
              <a:rPr lang="zh-CN" altLang="en-US" smtClean="0"/>
              <a:t>；</a:t>
            </a:r>
          </a:p>
          <a:p>
            <a:pPr marL="661988" lvl="1" indent="-276225" algn="just" defTabSz="2716213">
              <a:lnSpc>
                <a:spcPct val="110000"/>
              </a:lnSpc>
            </a:pPr>
            <a:r>
              <a:rPr lang="zh-CN" altLang="en-US" smtClean="0"/>
              <a:t>选择要加载的模块</a:t>
            </a:r>
            <a:r>
              <a:rPr lang="en-US" altLang="zh-CN" smtClean="0">
                <a:solidFill>
                  <a:srgbClr val="CC0066"/>
                </a:solidFill>
              </a:rPr>
              <a:t>tcounter</a:t>
            </a:r>
            <a:r>
              <a:rPr lang="zh-CN" altLang="en-US" smtClean="0"/>
              <a:t>，并单击</a:t>
            </a:r>
            <a:r>
              <a:rPr lang="en-US" altLang="zh-CN" smtClean="0">
                <a:solidFill>
                  <a:srgbClr val="CC0066"/>
                </a:solidFill>
              </a:rPr>
              <a:t>Add</a:t>
            </a:r>
            <a:r>
              <a:rPr lang="zh-CN" altLang="en-US" smtClean="0"/>
              <a:t>按钮使其添加到</a:t>
            </a:r>
            <a:r>
              <a:rPr lang="en-US" altLang="zh-CN" smtClean="0"/>
              <a:t>Simulate</a:t>
            </a:r>
            <a:r>
              <a:rPr lang="zh-CN" altLang="en-US" smtClean="0"/>
              <a:t>栏中；</a:t>
            </a:r>
          </a:p>
          <a:p>
            <a:pPr marL="661988" lvl="1" indent="-276225" algn="just" defTabSz="2716213">
              <a:lnSpc>
                <a:spcPct val="110000"/>
              </a:lnSpc>
            </a:pPr>
            <a:r>
              <a:rPr lang="zh-CN" altLang="en-US" smtClean="0"/>
              <a:t>按</a:t>
            </a:r>
            <a:r>
              <a:rPr lang="en-US" altLang="zh-CN" smtClean="0">
                <a:solidFill>
                  <a:srgbClr val="CC0066"/>
                </a:solidFill>
              </a:rPr>
              <a:t>Load</a:t>
            </a:r>
            <a:r>
              <a:rPr lang="zh-CN" altLang="en-US" smtClean="0"/>
              <a:t>按钮，在主窗口的命令</a:t>
            </a:r>
            <a:r>
              <a:rPr lang="zh-CN" altLang="en-US" smtClean="0">
                <a:cs typeface="Arial" charset="0"/>
              </a:rPr>
              <a:t>窗口</a:t>
            </a:r>
            <a:r>
              <a:rPr lang="zh-CN" altLang="en-US" smtClean="0"/>
              <a:t>会显示加载信息。</a:t>
            </a:r>
          </a:p>
        </p:txBody>
      </p:sp>
      <p:sp>
        <p:nvSpPr>
          <p:cNvPr id="139268" name="Rectangle 4"/>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9269" name="Rectangle 5"/>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02534" name="AutoShape 6"/>
          <p:cNvSpPr>
            <a:spLocks noChangeArrowheads="1"/>
          </p:cNvSpPr>
          <p:nvPr/>
        </p:nvSpPr>
        <p:spPr bwMode="auto">
          <a:xfrm>
            <a:off x="690563" y="3727450"/>
            <a:ext cx="7600950" cy="2344738"/>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88938" indent="-388938" algn="just" eaLnBrk="1" hangingPunct="1">
              <a:lnSpc>
                <a:spcPct val="115000"/>
              </a:lnSpc>
              <a:spcBef>
                <a:spcPct val="0"/>
              </a:spcBef>
              <a:buClr>
                <a:schemeClr val="hlink"/>
              </a:buClr>
              <a:buSzPct val="90000"/>
              <a:buFont typeface="Wingdings" pitchFamily="2" charset="2"/>
              <a:buChar char="v"/>
            </a:pPr>
            <a:r>
              <a:rPr kumimoji="1" lang="zh-CN" altLang="en-US" sz="2400" b="1">
                <a:solidFill>
                  <a:schemeClr val="tx1"/>
                </a:solidFill>
                <a:latin typeface="Arial" charset="0"/>
                <a:ea typeface="楷体_GB2312" pitchFamily="49" charset="-122"/>
              </a:rPr>
              <a:t>虽然只选择了加载测试模块</a:t>
            </a:r>
            <a:r>
              <a:rPr kumimoji="1" lang="en-US" altLang="zh-CN" sz="2400" b="1">
                <a:solidFill>
                  <a:schemeClr val="tx1"/>
                </a:solidFill>
                <a:latin typeface="Arial" charset="0"/>
                <a:ea typeface="楷体_GB2312" pitchFamily="49" charset="-122"/>
              </a:rPr>
              <a:t>tcounter</a:t>
            </a:r>
            <a:r>
              <a:rPr kumimoji="1" lang="zh-CN" altLang="en-US" sz="2400" b="1">
                <a:solidFill>
                  <a:schemeClr val="tx1"/>
                </a:solidFill>
                <a:latin typeface="Arial" charset="0"/>
                <a:ea typeface="楷体_GB2312" pitchFamily="49" charset="-122"/>
              </a:rPr>
              <a:t>，但系统会自动将源程序</a:t>
            </a:r>
            <a:r>
              <a:rPr kumimoji="1" lang="en-US" altLang="zh-CN" sz="2400" b="1">
                <a:solidFill>
                  <a:schemeClr val="tx1"/>
                </a:solidFill>
                <a:latin typeface="Arial" charset="0"/>
                <a:ea typeface="楷体_GB2312" pitchFamily="49" charset="-122"/>
              </a:rPr>
              <a:t>counter</a:t>
            </a:r>
            <a:r>
              <a:rPr kumimoji="1" lang="zh-CN" altLang="en-US" sz="2400" b="1">
                <a:solidFill>
                  <a:schemeClr val="tx1"/>
                </a:solidFill>
                <a:latin typeface="Arial" charset="0"/>
                <a:ea typeface="楷体_GB2312" pitchFamily="49" charset="-122"/>
              </a:rPr>
              <a:t>加载。</a:t>
            </a:r>
          </a:p>
          <a:p>
            <a:pPr marL="388938" indent="-388938" algn="just" eaLnBrk="1" hangingPunct="1">
              <a:lnSpc>
                <a:spcPct val="115000"/>
              </a:lnSpc>
              <a:spcBef>
                <a:spcPct val="0"/>
              </a:spcBef>
              <a:buClr>
                <a:schemeClr val="hlink"/>
              </a:buClr>
              <a:buSzPct val="90000"/>
              <a:buFont typeface="Wingdings" pitchFamily="2" charset="2"/>
              <a:buChar char="v"/>
            </a:pPr>
            <a:r>
              <a:rPr kumimoji="1" lang="zh-CN" altLang="en-US" sz="2400" b="1">
                <a:solidFill>
                  <a:schemeClr val="tx1"/>
                </a:solidFill>
                <a:latin typeface="Arial" charset="0"/>
                <a:ea typeface="楷体_GB2312" pitchFamily="49" charset="-122"/>
              </a:rPr>
              <a:t>单击图中的“</a:t>
            </a:r>
            <a:r>
              <a:rPr kumimoji="1" lang="en-US" altLang="zh-CN" sz="2400" b="1">
                <a:solidFill>
                  <a:srgbClr val="CC0066"/>
                </a:solidFill>
                <a:latin typeface="Arial" charset="0"/>
                <a:ea typeface="楷体_GB2312" pitchFamily="49" charset="-122"/>
              </a:rPr>
              <a:t>default</a:t>
            </a:r>
            <a:r>
              <a:rPr kumimoji="1" lang="en-US" altLang="zh-CN" sz="2400" b="1">
                <a:solidFill>
                  <a:schemeClr val="tx1"/>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按钮，用户还可选择仿真的分辨率，缺省值为</a:t>
            </a:r>
            <a:r>
              <a:rPr kumimoji="1" lang="en-US" altLang="zh-CN" sz="2400" b="1">
                <a:solidFill>
                  <a:srgbClr val="CC0066"/>
                </a:solidFill>
                <a:latin typeface="Arial" charset="0"/>
                <a:ea typeface="楷体_GB2312" pitchFamily="49" charset="-122"/>
              </a:rPr>
              <a:t>1ns</a:t>
            </a:r>
            <a:r>
              <a:rPr kumimoji="1" lang="zh-CN" altLang="en-US" sz="2400" b="1">
                <a:solidFill>
                  <a:schemeClr val="tx1"/>
                </a:solidFill>
                <a:latin typeface="Arial" charset="0"/>
                <a:ea typeface="楷体_GB2312" pitchFamily="49" charset="-122"/>
              </a:rPr>
              <a:t>。</a:t>
            </a:r>
            <a:r>
              <a:rPr kumimoji="1" lang="zh-CN" altLang="en-US" sz="2400" b="1">
                <a:solidFill>
                  <a:schemeClr val="tx1"/>
                </a:solidFill>
                <a:latin typeface="Arial" charset="0"/>
              </a:rPr>
              <a:t> </a:t>
            </a:r>
          </a:p>
        </p:txBody>
      </p:sp>
      <p:sp>
        <p:nvSpPr>
          <p:cNvPr id="139271" name="Rectangle 9"/>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加载设计模块</a:t>
            </a:r>
            <a:r>
              <a:rPr lang="zh-CN" altLang="en-US" smtClean="0">
                <a:solidFill>
                  <a:srgbClr val="FFCC00"/>
                </a:solidFill>
                <a:latin typeface="Arial" charset="0"/>
                <a:ea typeface="黑体" pitchFamily="49" charset="-122"/>
              </a:rPr>
              <a:t>方法二（</a:t>
            </a:r>
            <a:r>
              <a:rPr lang="en-US" altLang="zh-CN" smtClean="0">
                <a:solidFill>
                  <a:srgbClr val="FFCC00"/>
                </a:solidFill>
                <a:latin typeface="Arial" charset="0"/>
                <a:ea typeface="黑体" pitchFamily="49" charset="-122"/>
              </a:rPr>
              <a:t>2/2</a:t>
            </a:r>
            <a:r>
              <a:rPr lang="zh-CN" altLang="en-US" smtClean="0">
                <a:solidFill>
                  <a:srgbClr val="FFCC00"/>
                </a:solidFill>
                <a:latin typeface="Arial" charset="0"/>
                <a:ea typeface="黑体" pitchFamily="49"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02531"/>
                                        </p:tgtEl>
                                        <p:attrNameLst>
                                          <p:attrName>style.visibility</p:attrName>
                                        </p:attrNameLst>
                                      </p:cBhvr>
                                      <p:to>
                                        <p:strVal val="visible"/>
                                      </p:to>
                                    </p:set>
                                    <p:anim calcmode="lin" valueType="num">
                                      <p:cBhvr additive="base">
                                        <p:cTn id="7" dur="500" fill="hold"/>
                                        <p:tgtEl>
                                          <p:spTgt spid="1302531"/>
                                        </p:tgtEl>
                                        <p:attrNameLst>
                                          <p:attrName>ppt_x</p:attrName>
                                        </p:attrNameLst>
                                      </p:cBhvr>
                                      <p:tavLst>
                                        <p:tav tm="0">
                                          <p:val>
                                            <p:strVal val="0-#ppt_w/2"/>
                                          </p:val>
                                        </p:tav>
                                        <p:tav tm="100000">
                                          <p:val>
                                            <p:strVal val="#ppt_x"/>
                                          </p:val>
                                        </p:tav>
                                      </p:tavLst>
                                    </p:anim>
                                    <p:anim calcmode="lin" valueType="num">
                                      <p:cBhvr additive="base">
                                        <p:cTn id="8" dur="500" fill="hold"/>
                                        <p:tgtEl>
                                          <p:spTgt spid="1302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302534"/>
                                        </p:tgtEl>
                                        <p:attrNameLst>
                                          <p:attrName>style.visibility</p:attrName>
                                        </p:attrNameLst>
                                      </p:cBhvr>
                                      <p:to>
                                        <p:strVal val="visible"/>
                                      </p:to>
                                    </p:set>
                                    <p:animEffect transition="in" filter="barn(outVertical)">
                                      <p:cBhvr>
                                        <p:cTn id="13" dur="500"/>
                                        <p:tgtEl>
                                          <p:spTgt spid="130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531" grpId="0" autoUpdateAnimBg="0"/>
      <p:bldP spid="130253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14481213-F484-400D-917E-43351C036058}" type="slidenum">
              <a:rPr lang="ko-KR" altLang="en-US" sz="1600" smtClean="0">
                <a:solidFill>
                  <a:schemeClr val="accent2"/>
                </a:solidFill>
                <a:latin typeface="Verdana" pitchFamily="34" charset="0"/>
                <a:ea typeface="Gulim" pitchFamily="34" charset="-127"/>
              </a:rPr>
              <a:pPr/>
              <a:t>26</a:t>
            </a:fld>
            <a:endParaRPr lang="en-US" altLang="ko-KR" sz="1600" smtClean="0">
              <a:solidFill>
                <a:schemeClr val="accent2"/>
              </a:solidFill>
              <a:latin typeface="Verdana" pitchFamily="34" charset="0"/>
              <a:ea typeface="Gulim" pitchFamily="34" charset="-127"/>
            </a:endParaRPr>
          </a:p>
        </p:txBody>
      </p:sp>
      <p:sp>
        <p:nvSpPr>
          <p:cNvPr id="1304578" name="Text Box 2"/>
          <p:cNvSpPr txBox="1">
            <a:spLocks noChangeArrowheads="1"/>
          </p:cNvSpPr>
          <p:nvPr/>
        </p:nvSpPr>
        <p:spPr bwMode="auto">
          <a:xfrm>
            <a:off x="5322888" y="5348288"/>
            <a:ext cx="1774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ctr">
              <a:lnSpc>
                <a:spcPct val="100000"/>
              </a:lnSpc>
              <a:spcBef>
                <a:spcPct val="0"/>
              </a:spcBef>
              <a:buClrTx/>
              <a:buSzTx/>
              <a:buFontTx/>
              <a:buNone/>
            </a:pPr>
            <a:r>
              <a:rPr lang="zh-CN" altLang="en-US" b="1">
                <a:solidFill>
                  <a:srgbClr val="FF3399"/>
                </a:solidFill>
                <a:latin typeface="Times New Roman" pitchFamily="18" charset="0"/>
                <a:ea typeface="楷体_GB2312" pitchFamily="49" charset="-122"/>
              </a:rPr>
              <a:t>信号值面板</a:t>
            </a:r>
          </a:p>
        </p:txBody>
      </p:sp>
      <p:sp>
        <p:nvSpPr>
          <p:cNvPr id="1304579" name="Text Box 3"/>
          <p:cNvSpPr txBox="1">
            <a:spLocks noChangeArrowheads="1"/>
          </p:cNvSpPr>
          <p:nvPr/>
        </p:nvSpPr>
        <p:spPr bwMode="auto">
          <a:xfrm>
            <a:off x="1065213" y="5287963"/>
            <a:ext cx="1485900"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b="1">
                <a:solidFill>
                  <a:srgbClr val="FF3399"/>
                </a:solidFill>
                <a:latin typeface="Times New Roman" pitchFamily="18" charset="0"/>
                <a:ea typeface="楷体_GB2312" pitchFamily="49" charset="-122"/>
              </a:rPr>
              <a:t>信号名面板</a:t>
            </a:r>
          </a:p>
        </p:txBody>
      </p:sp>
      <p:sp>
        <p:nvSpPr>
          <p:cNvPr id="1304581" name="Rectangle 5"/>
          <p:cNvSpPr>
            <a:spLocks noGrp="1" noChangeArrowheads="1"/>
          </p:cNvSpPr>
          <p:nvPr>
            <p:ph type="body" idx="1"/>
          </p:nvPr>
        </p:nvSpPr>
        <p:spPr>
          <a:xfrm>
            <a:off x="357188" y="1384300"/>
            <a:ext cx="8304212" cy="1296988"/>
          </a:xfrm>
        </p:spPr>
        <p:txBody>
          <a:bodyPr/>
          <a:lstStyle/>
          <a:p>
            <a:pPr marL="661988" lvl="1" indent="-276225" defTabSz="2716213">
              <a:lnSpc>
                <a:spcPct val="110000"/>
              </a:lnSpc>
            </a:pPr>
            <a:r>
              <a:rPr lang="zh-CN" altLang="en-US" sz="2200" smtClean="0"/>
              <a:t>在</a:t>
            </a:r>
            <a:r>
              <a:rPr kumimoji="1" lang="zh-CN" altLang="en-US" smtClean="0"/>
              <a:t>主窗口</a:t>
            </a:r>
            <a:r>
              <a:rPr lang="zh-CN" altLang="en-US" sz="2200" smtClean="0"/>
              <a:t>的</a:t>
            </a:r>
            <a:r>
              <a:rPr lang="en-US" altLang="zh-CN" sz="2200" smtClean="0"/>
              <a:t>sim</a:t>
            </a:r>
            <a:r>
              <a:rPr lang="zh-CN" altLang="en-US" sz="2200" smtClean="0"/>
              <a:t>标签页中选择测试模块</a:t>
            </a:r>
            <a:r>
              <a:rPr lang="en-US" altLang="zh-CN" sz="2200" smtClean="0">
                <a:solidFill>
                  <a:srgbClr val="CC0066"/>
                </a:solidFill>
              </a:rPr>
              <a:t>tcounter</a:t>
            </a:r>
            <a:r>
              <a:rPr lang="zh-CN" altLang="en-US" sz="2200" smtClean="0"/>
              <a:t>，然后选择</a:t>
            </a:r>
            <a:r>
              <a:rPr lang="en-US" altLang="zh-CN" sz="2200" smtClean="0"/>
              <a:t>View</a:t>
            </a:r>
            <a:r>
              <a:rPr lang="zh-CN" altLang="en-US" sz="2200" smtClean="0"/>
              <a:t>菜单中的</a:t>
            </a:r>
            <a:r>
              <a:rPr lang="en-US" altLang="zh-CN" sz="2200" smtClean="0">
                <a:solidFill>
                  <a:srgbClr val="CC0066"/>
                </a:solidFill>
              </a:rPr>
              <a:t>Signals</a:t>
            </a:r>
            <a:r>
              <a:rPr lang="zh-CN" altLang="en-US" sz="2200" smtClean="0"/>
              <a:t>选项和</a:t>
            </a:r>
            <a:r>
              <a:rPr lang="en-US" altLang="zh-CN" sz="2200" smtClean="0">
                <a:solidFill>
                  <a:srgbClr val="CC0066"/>
                </a:solidFill>
              </a:rPr>
              <a:t>Wave</a:t>
            </a:r>
            <a:r>
              <a:rPr lang="zh-CN" altLang="en-US" sz="2200" smtClean="0"/>
              <a:t>选项，会弹出</a:t>
            </a:r>
            <a:r>
              <a:rPr lang="en-US" altLang="zh-CN" sz="2200" smtClean="0"/>
              <a:t>signals</a:t>
            </a:r>
            <a:r>
              <a:rPr lang="zh-CN" altLang="en-US" sz="2200" smtClean="0"/>
              <a:t>窗口和</a:t>
            </a:r>
            <a:r>
              <a:rPr lang="en-US" altLang="zh-CN" sz="2200" smtClean="0"/>
              <a:t>wave</a:t>
            </a:r>
            <a:r>
              <a:rPr lang="zh-CN" altLang="en-US" sz="2200" smtClean="0"/>
              <a:t>窗口：</a:t>
            </a:r>
          </a:p>
        </p:txBody>
      </p:sp>
      <p:sp>
        <p:nvSpPr>
          <p:cNvPr id="31751" name="Rectangle 6"/>
          <p:cNvSpPr>
            <a:spLocks noChangeArrowheads="1"/>
          </p:cNvSpPr>
          <p:nvPr/>
        </p:nvSpPr>
        <p:spPr bwMode="auto">
          <a:xfrm>
            <a:off x="44338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1752" name="Rectangle 7"/>
          <p:cNvSpPr>
            <a:spLocks noChangeArrowheads="1"/>
          </p:cNvSpPr>
          <p:nvPr/>
        </p:nvSpPr>
        <p:spPr bwMode="auto">
          <a:xfrm>
            <a:off x="3705225" y="2281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04584" name="Object 8"/>
          <p:cNvGraphicFramePr>
            <a:graphicFrameLocks noChangeAspect="1"/>
          </p:cNvGraphicFramePr>
          <p:nvPr/>
        </p:nvGraphicFramePr>
        <p:xfrm>
          <a:off x="2609850" y="2840038"/>
          <a:ext cx="2863850" cy="3541712"/>
        </p:xfrm>
        <a:graphic>
          <a:graphicData uri="http://schemas.openxmlformats.org/presentationml/2006/ole">
            <mc:AlternateContent xmlns:mc="http://schemas.openxmlformats.org/markup-compatibility/2006">
              <mc:Choice xmlns:v="urn:schemas-microsoft-com:vml" Requires="v">
                <p:oleObj spid="_x0000_s31758" r:id="rId4" imgW="1733333" imgH="2142857" progId="Paint.Picture">
                  <p:embed/>
                </p:oleObj>
              </mc:Choice>
              <mc:Fallback>
                <p:oleObj r:id="rId4" imgW="1733333" imgH="2142857"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50" y="2840038"/>
                        <a:ext cx="2863850" cy="354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4585" name="Line 9"/>
          <p:cNvSpPr>
            <a:spLocks noChangeShapeType="1"/>
          </p:cNvSpPr>
          <p:nvPr/>
        </p:nvSpPr>
        <p:spPr bwMode="auto">
          <a:xfrm flipH="1">
            <a:off x="2192338" y="4826000"/>
            <a:ext cx="706437" cy="4730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4586" name="Line 10"/>
          <p:cNvSpPr>
            <a:spLocks noChangeShapeType="1"/>
          </p:cNvSpPr>
          <p:nvPr/>
        </p:nvSpPr>
        <p:spPr bwMode="auto">
          <a:xfrm>
            <a:off x="4916488" y="4914900"/>
            <a:ext cx="720725" cy="4127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5" name="Rectangle 13"/>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向wave窗口添加需要仿真的信号</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04581"/>
                                        </p:tgtEl>
                                        <p:attrNameLst>
                                          <p:attrName>style.visibility</p:attrName>
                                        </p:attrNameLst>
                                      </p:cBhvr>
                                      <p:to>
                                        <p:strVal val="visible"/>
                                      </p:to>
                                    </p:set>
                                    <p:anim calcmode="lin" valueType="num">
                                      <p:cBhvr additive="base">
                                        <p:cTn id="7" dur="500" fill="hold"/>
                                        <p:tgtEl>
                                          <p:spTgt spid="1304581"/>
                                        </p:tgtEl>
                                        <p:attrNameLst>
                                          <p:attrName>ppt_x</p:attrName>
                                        </p:attrNameLst>
                                      </p:cBhvr>
                                      <p:tavLst>
                                        <p:tav tm="0">
                                          <p:val>
                                            <p:strVal val="0-#ppt_w/2"/>
                                          </p:val>
                                        </p:tav>
                                        <p:tav tm="100000">
                                          <p:val>
                                            <p:strVal val="#ppt_x"/>
                                          </p:val>
                                        </p:tav>
                                      </p:tavLst>
                                    </p:anim>
                                    <p:anim calcmode="lin" valueType="num">
                                      <p:cBhvr additive="base">
                                        <p:cTn id="8" dur="500" fill="hold"/>
                                        <p:tgtEl>
                                          <p:spTgt spid="13045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04584"/>
                                        </p:tgtEl>
                                        <p:attrNameLst>
                                          <p:attrName>style.visibility</p:attrName>
                                        </p:attrNameLst>
                                      </p:cBhvr>
                                      <p:to>
                                        <p:strVal val="visible"/>
                                      </p:to>
                                    </p:set>
                                    <p:anim calcmode="lin" valueType="num">
                                      <p:cBhvr additive="base">
                                        <p:cTn id="13" dur="500" fill="hold"/>
                                        <p:tgtEl>
                                          <p:spTgt spid="1304584"/>
                                        </p:tgtEl>
                                        <p:attrNameLst>
                                          <p:attrName>ppt_x</p:attrName>
                                        </p:attrNameLst>
                                      </p:cBhvr>
                                      <p:tavLst>
                                        <p:tav tm="0">
                                          <p:val>
                                            <p:strVal val="#ppt_x"/>
                                          </p:val>
                                        </p:tav>
                                        <p:tav tm="100000">
                                          <p:val>
                                            <p:strVal val="#ppt_x"/>
                                          </p:val>
                                        </p:tav>
                                      </p:tavLst>
                                    </p:anim>
                                    <p:anim calcmode="lin" valueType="num">
                                      <p:cBhvr additive="base">
                                        <p:cTn id="14" dur="500" fill="hold"/>
                                        <p:tgtEl>
                                          <p:spTgt spid="13045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1304585"/>
                                        </p:tgtEl>
                                        <p:attrNameLst>
                                          <p:attrName>style.visibility</p:attrName>
                                        </p:attrNameLst>
                                      </p:cBhvr>
                                      <p:to>
                                        <p:strVal val="visible"/>
                                      </p:to>
                                    </p:set>
                                    <p:anim calcmode="lin" valueType="num">
                                      <p:cBhvr>
                                        <p:cTn id="19" dur="500" fill="hold"/>
                                        <p:tgtEl>
                                          <p:spTgt spid="1304585"/>
                                        </p:tgtEl>
                                        <p:attrNameLst>
                                          <p:attrName>ppt_x</p:attrName>
                                        </p:attrNameLst>
                                      </p:cBhvr>
                                      <p:tavLst>
                                        <p:tav tm="0">
                                          <p:val>
                                            <p:strVal val="#ppt_x"/>
                                          </p:val>
                                        </p:tav>
                                        <p:tav tm="100000">
                                          <p:val>
                                            <p:strVal val="#ppt_x"/>
                                          </p:val>
                                        </p:tav>
                                      </p:tavLst>
                                    </p:anim>
                                    <p:anim calcmode="lin" valueType="num">
                                      <p:cBhvr>
                                        <p:cTn id="20" dur="500" fill="hold"/>
                                        <p:tgtEl>
                                          <p:spTgt spid="1304585"/>
                                        </p:tgtEl>
                                        <p:attrNameLst>
                                          <p:attrName>ppt_y</p:attrName>
                                        </p:attrNameLst>
                                      </p:cBhvr>
                                      <p:tavLst>
                                        <p:tav tm="0">
                                          <p:val>
                                            <p:strVal val="#ppt_y-#ppt_h/2"/>
                                          </p:val>
                                        </p:tav>
                                        <p:tav tm="100000">
                                          <p:val>
                                            <p:strVal val="#ppt_y"/>
                                          </p:val>
                                        </p:tav>
                                      </p:tavLst>
                                    </p:anim>
                                    <p:anim calcmode="lin" valueType="num">
                                      <p:cBhvr>
                                        <p:cTn id="21" dur="500" fill="hold"/>
                                        <p:tgtEl>
                                          <p:spTgt spid="1304585"/>
                                        </p:tgtEl>
                                        <p:attrNameLst>
                                          <p:attrName>ppt_w</p:attrName>
                                        </p:attrNameLst>
                                      </p:cBhvr>
                                      <p:tavLst>
                                        <p:tav tm="0">
                                          <p:val>
                                            <p:strVal val="#ppt_w"/>
                                          </p:val>
                                        </p:tav>
                                        <p:tav tm="100000">
                                          <p:val>
                                            <p:strVal val="#ppt_w"/>
                                          </p:val>
                                        </p:tav>
                                      </p:tavLst>
                                    </p:anim>
                                    <p:anim calcmode="lin" valueType="num">
                                      <p:cBhvr>
                                        <p:cTn id="22" dur="500" fill="hold"/>
                                        <p:tgtEl>
                                          <p:spTgt spid="1304585"/>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304579">
                                            <p:txEl>
                                              <p:charRg st="4294967295" end="4294967295"/>
                                            </p:txEl>
                                          </p:spTgt>
                                        </p:tgtEl>
                                        <p:attrNameLst>
                                          <p:attrName>style.visibility</p:attrName>
                                        </p:attrNameLst>
                                      </p:cBhvr>
                                      <p:to>
                                        <p:strVal val="visible"/>
                                      </p:to>
                                    </p:set>
                                    <p:animEffect transition="in" filter="dissolve">
                                      <p:cBhvr>
                                        <p:cTn id="26" dur="500"/>
                                        <p:tgtEl>
                                          <p:spTgt spid="1304579">
                                            <p:txEl>
                                              <p:charRg st="4294967295" end="429496729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304586"/>
                                        </p:tgtEl>
                                        <p:attrNameLst>
                                          <p:attrName>style.visibility</p:attrName>
                                        </p:attrNameLst>
                                      </p:cBhvr>
                                      <p:to>
                                        <p:strVal val="visible"/>
                                      </p:to>
                                    </p:set>
                                    <p:anim calcmode="lin" valueType="num">
                                      <p:cBhvr>
                                        <p:cTn id="31" dur="500" fill="hold"/>
                                        <p:tgtEl>
                                          <p:spTgt spid="1304586"/>
                                        </p:tgtEl>
                                        <p:attrNameLst>
                                          <p:attrName>ppt_x</p:attrName>
                                        </p:attrNameLst>
                                      </p:cBhvr>
                                      <p:tavLst>
                                        <p:tav tm="0">
                                          <p:val>
                                            <p:strVal val="#ppt_x"/>
                                          </p:val>
                                        </p:tav>
                                        <p:tav tm="100000">
                                          <p:val>
                                            <p:strVal val="#ppt_x"/>
                                          </p:val>
                                        </p:tav>
                                      </p:tavLst>
                                    </p:anim>
                                    <p:anim calcmode="lin" valueType="num">
                                      <p:cBhvr>
                                        <p:cTn id="32" dur="500" fill="hold"/>
                                        <p:tgtEl>
                                          <p:spTgt spid="1304586"/>
                                        </p:tgtEl>
                                        <p:attrNameLst>
                                          <p:attrName>ppt_y</p:attrName>
                                        </p:attrNameLst>
                                      </p:cBhvr>
                                      <p:tavLst>
                                        <p:tav tm="0">
                                          <p:val>
                                            <p:strVal val="#ppt_y-#ppt_h/2"/>
                                          </p:val>
                                        </p:tav>
                                        <p:tav tm="100000">
                                          <p:val>
                                            <p:strVal val="#ppt_y"/>
                                          </p:val>
                                        </p:tav>
                                      </p:tavLst>
                                    </p:anim>
                                    <p:anim calcmode="lin" valueType="num">
                                      <p:cBhvr>
                                        <p:cTn id="33" dur="500" fill="hold"/>
                                        <p:tgtEl>
                                          <p:spTgt spid="1304586"/>
                                        </p:tgtEl>
                                        <p:attrNameLst>
                                          <p:attrName>ppt_w</p:attrName>
                                        </p:attrNameLst>
                                      </p:cBhvr>
                                      <p:tavLst>
                                        <p:tav tm="0">
                                          <p:val>
                                            <p:strVal val="#ppt_w"/>
                                          </p:val>
                                        </p:tav>
                                        <p:tav tm="100000">
                                          <p:val>
                                            <p:strVal val="#ppt_w"/>
                                          </p:val>
                                        </p:tav>
                                      </p:tavLst>
                                    </p:anim>
                                    <p:anim calcmode="lin" valueType="num">
                                      <p:cBhvr>
                                        <p:cTn id="34" dur="500" fill="hold"/>
                                        <p:tgtEl>
                                          <p:spTgt spid="1304586"/>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4578">
                                            <p:txEl>
                                              <p:charRg st="4294967295" end="4294967295"/>
                                            </p:txEl>
                                          </p:spTgt>
                                        </p:tgtEl>
                                        <p:attrNameLst>
                                          <p:attrName>style.visibility</p:attrName>
                                        </p:attrNameLst>
                                      </p:cBhvr>
                                      <p:to>
                                        <p:strVal val="visible"/>
                                      </p:to>
                                    </p:set>
                                    <p:animEffect transition="in" filter="dissolve">
                                      <p:cBhvr>
                                        <p:cTn id="38" dur="500"/>
                                        <p:tgtEl>
                                          <p:spTgt spid="1304578">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578" grpId="0" autoUpdateAnimBg="0"/>
      <p:bldP spid="1304579" grpId="0" autoUpdateAnimBg="0"/>
      <p:bldP spid="1304581" grpId="0" autoUpdateAnimBg="0"/>
      <p:bldP spid="1304585" grpId="0" animBg="1"/>
      <p:bldP spid="130458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117FC74E-74C6-4A37-B855-606529BD97AE}" type="slidenum">
              <a:rPr lang="ko-KR" altLang="en-US" sz="1600" smtClean="0">
                <a:solidFill>
                  <a:schemeClr val="accent2"/>
                </a:solidFill>
                <a:latin typeface="Verdana" pitchFamily="34" charset="0"/>
                <a:ea typeface="Gulim" pitchFamily="34" charset="-127"/>
              </a:rPr>
              <a:pPr/>
              <a:t>27</a:t>
            </a:fld>
            <a:endParaRPr lang="en-US" altLang="ko-KR" sz="1600" smtClean="0">
              <a:solidFill>
                <a:schemeClr val="accent2"/>
              </a:solidFill>
              <a:latin typeface="Verdana" pitchFamily="34" charset="0"/>
              <a:ea typeface="Gulim" pitchFamily="34" charset="-127"/>
            </a:endParaRPr>
          </a:p>
        </p:txBody>
      </p:sp>
      <p:sp>
        <p:nvSpPr>
          <p:cNvPr id="1306627" name="Rectangle 3"/>
          <p:cNvSpPr>
            <a:spLocks noGrp="1" noChangeArrowheads="1"/>
          </p:cNvSpPr>
          <p:nvPr>
            <p:ph type="body" idx="1"/>
          </p:nvPr>
        </p:nvSpPr>
        <p:spPr>
          <a:xfrm>
            <a:off x="71438" y="1212850"/>
            <a:ext cx="8304212" cy="2925763"/>
          </a:xfrm>
        </p:spPr>
        <p:txBody>
          <a:bodyPr/>
          <a:lstStyle/>
          <a:p>
            <a:pPr marL="193675" indent="-193675" defTabSz="2716213">
              <a:lnSpc>
                <a:spcPct val="110000"/>
              </a:lnSpc>
              <a:buFont typeface="Wingdings" pitchFamily="2" charset="2"/>
              <a:buNone/>
            </a:pPr>
            <a:endParaRPr lang="zh-CN" altLang="en-US" smtClean="0"/>
          </a:p>
          <a:p>
            <a:pPr marL="661988" lvl="1" indent="-276225" algn="just" defTabSz="2716213">
              <a:lnSpc>
                <a:spcPct val="115000"/>
              </a:lnSpc>
            </a:pPr>
            <a:r>
              <a:rPr lang="zh-CN" altLang="en-US" smtClean="0"/>
              <a:t>在</a:t>
            </a:r>
            <a:r>
              <a:rPr lang="en-US" altLang="zh-CN" smtClean="0"/>
              <a:t>signals</a:t>
            </a:r>
            <a:r>
              <a:rPr lang="zh-CN" altLang="en-US" smtClean="0"/>
              <a:t>窗口，用鼠标选中需要的信号，执行</a:t>
            </a:r>
            <a:r>
              <a:rPr lang="en-US" altLang="zh-CN" smtClean="0">
                <a:solidFill>
                  <a:srgbClr val="CC0066"/>
                </a:solidFill>
              </a:rPr>
              <a:t>Add&gt;Wave&gt;Selected</a:t>
            </a:r>
            <a:r>
              <a:rPr lang="en-US" altLang="zh-CN" smtClean="0">
                <a:solidFill>
                  <a:srgbClr val="FF3399"/>
                </a:solidFill>
              </a:rPr>
              <a:t> </a:t>
            </a:r>
            <a:r>
              <a:rPr lang="en-US" altLang="zh-CN" smtClean="0">
                <a:solidFill>
                  <a:srgbClr val="CC0066"/>
                </a:solidFill>
              </a:rPr>
              <a:t>Signals</a:t>
            </a:r>
            <a:r>
              <a:rPr lang="zh-CN" altLang="en-US" smtClean="0"/>
              <a:t>菜单命令，将其送到</a:t>
            </a:r>
            <a:r>
              <a:rPr lang="en-US" altLang="zh-CN" smtClean="0"/>
              <a:t>wave</a:t>
            </a:r>
            <a:r>
              <a:rPr lang="zh-CN" altLang="en-US" smtClean="0"/>
              <a:t>窗口中显示。</a:t>
            </a:r>
          </a:p>
          <a:p>
            <a:pPr marL="661988" lvl="1" indent="-276225" algn="just" defTabSz="2716213">
              <a:lnSpc>
                <a:spcPct val="115000"/>
              </a:lnSpc>
            </a:pPr>
            <a:r>
              <a:rPr lang="zh-CN" altLang="en-US" smtClean="0"/>
              <a:t>若要在</a:t>
            </a:r>
            <a:r>
              <a:rPr lang="en-US" altLang="zh-CN" smtClean="0"/>
              <a:t>wave</a:t>
            </a:r>
            <a:r>
              <a:rPr lang="zh-CN" altLang="en-US" smtClean="0"/>
              <a:t>窗口中显示所有的信号，则执行</a:t>
            </a:r>
            <a:r>
              <a:rPr lang="en-US" altLang="zh-CN" smtClean="0">
                <a:solidFill>
                  <a:srgbClr val="CC0066"/>
                </a:solidFill>
              </a:rPr>
              <a:t>Add&gt;Wave&gt; Signals</a:t>
            </a:r>
            <a:r>
              <a:rPr lang="en-US" altLang="zh-CN" smtClean="0">
                <a:solidFill>
                  <a:srgbClr val="FF3399"/>
                </a:solidFill>
              </a:rPr>
              <a:t> </a:t>
            </a:r>
            <a:r>
              <a:rPr lang="en-US" altLang="zh-CN" smtClean="0">
                <a:solidFill>
                  <a:srgbClr val="CC0066"/>
                </a:solidFill>
              </a:rPr>
              <a:t>in Region</a:t>
            </a:r>
            <a:r>
              <a:rPr lang="zh-CN" altLang="en-US" smtClean="0"/>
              <a:t>菜单命令。</a:t>
            </a:r>
          </a:p>
        </p:txBody>
      </p:sp>
      <p:sp>
        <p:nvSpPr>
          <p:cNvPr id="140292" name="Rectangle 4"/>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06630" name="Rectangle 6"/>
          <p:cNvSpPr>
            <a:spLocks noChangeArrowheads="1"/>
          </p:cNvSpPr>
          <p:nvPr/>
        </p:nvSpPr>
        <p:spPr bwMode="auto">
          <a:xfrm>
            <a:off x="336550" y="1308100"/>
            <a:ext cx="1268413" cy="446088"/>
          </a:xfrm>
          <a:prstGeom prst="rect">
            <a:avLst/>
          </a:prstGeom>
          <a:noFill/>
          <a:ln w="25400">
            <a:solidFill>
              <a:srgbClr val="FF9900"/>
            </a:solidFill>
            <a:miter lim="800000"/>
            <a:headEnd/>
            <a:tailEnd/>
          </a:ln>
          <a:effectLst/>
        </p:spPr>
        <p:txBody>
          <a:bodyPr>
            <a:spAutoFit/>
          </a:bodyPr>
          <a:lstStyle/>
          <a:p>
            <a:pPr algn="ctr" eaLnBrk="1" hangingPunct="1">
              <a:lnSpc>
                <a:spcPct val="90000"/>
              </a:lnSpc>
              <a:spcBef>
                <a:spcPct val="30000"/>
              </a:spcBef>
              <a:buClr>
                <a:schemeClr val="tx2"/>
              </a:buClr>
              <a:buSzPct val="85000"/>
              <a:buFont typeface="Wingdings" pitchFamily="2" charset="2"/>
              <a:buNone/>
              <a:defRPr/>
            </a:pPr>
            <a:r>
              <a:rPr kumimoji="1" lang="zh-CN" altLang="en-US" sz="2400" b="1">
                <a:solidFill>
                  <a:srgbClr val="CC3300"/>
                </a:solidFill>
                <a:effectLst>
                  <a:outerShdw blurRad="38100" dist="38100" dir="2700000" algn="tl">
                    <a:srgbClr val="C0C0C0"/>
                  </a:outerShdw>
                </a:effectLst>
                <a:latin typeface="Arial" charset="0"/>
                <a:ea typeface="华文彩云" pitchFamily="2" charset="-122"/>
              </a:rPr>
              <a:t>方法一</a:t>
            </a:r>
          </a:p>
        </p:txBody>
      </p:sp>
      <p:sp>
        <p:nvSpPr>
          <p:cNvPr id="1306631" name="Rectangle 7"/>
          <p:cNvSpPr>
            <a:spLocks noChangeArrowheads="1"/>
          </p:cNvSpPr>
          <p:nvPr/>
        </p:nvSpPr>
        <p:spPr bwMode="auto">
          <a:xfrm>
            <a:off x="311150" y="4133850"/>
            <a:ext cx="1447800" cy="446088"/>
          </a:xfrm>
          <a:prstGeom prst="rect">
            <a:avLst/>
          </a:prstGeom>
          <a:noFill/>
          <a:ln w="25400">
            <a:solidFill>
              <a:srgbClr val="FF9900"/>
            </a:solidFill>
            <a:miter lim="800000"/>
            <a:headEnd/>
            <a:tailEnd/>
          </a:ln>
          <a:effectLst/>
        </p:spPr>
        <p:txBody>
          <a:bodyPr>
            <a:spAutoFit/>
          </a:bodyPr>
          <a:lstStyle/>
          <a:p>
            <a:pPr algn="ctr" eaLnBrk="1" hangingPunct="1">
              <a:lnSpc>
                <a:spcPct val="90000"/>
              </a:lnSpc>
              <a:spcBef>
                <a:spcPct val="30000"/>
              </a:spcBef>
              <a:buClr>
                <a:schemeClr val="hlink"/>
              </a:buClr>
              <a:buSzTx/>
              <a:buFont typeface="Wingdings" pitchFamily="2" charset="2"/>
              <a:buNone/>
              <a:defRPr/>
            </a:pPr>
            <a:r>
              <a:rPr kumimoji="1" lang="zh-CN" altLang="en-US" sz="2400" b="1">
                <a:solidFill>
                  <a:srgbClr val="CC3300"/>
                </a:solidFill>
                <a:effectLst>
                  <a:outerShdw blurRad="38100" dist="38100" dir="2700000" algn="tl">
                    <a:srgbClr val="C0C0C0"/>
                  </a:outerShdw>
                </a:effectLst>
                <a:latin typeface="Arial" charset="0"/>
                <a:ea typeface="华文彩云" pitchFamily="2" charset="-122"/>
              </a:rPr>
              <a:t>方法二</a:t>
            </a:r>
          </a:p>
        </p:txBody>
      </p:sp>
      <p:sp>
        <p:nvSpPr>
          <p:cNvPr id="140295" name="Rectangle 10"/>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添加需要仿真的信号</a:t>
            </a:r>
            <a:r>
              <a:rPr lang="zh-CN" altLang="en-US" smtClean="0">
                <a:solidFill>
                  <a:srgbClr val="FFCC00"/>
                </a:solidFill>
                <a:latin typeface="Arial" charset="0"/>
                <a:ea typeface="黑体" pitchFamily="49" charset="-122"/>
              </a:rPr>
              <a:t>的方法</a:t>
            </a:r>
          </a:p>
        </p:txBody>
      </p:sp>
      <p:sp>
        <p:nvSpPr>
          <p:cNvPr id="2930692" name="AutoShape 4"/>
          <p:cNvSpPr>
            <a:spLocks noChangeArrowheads="1"/>
          </p:cNvSpPr>
          <p:nvPr/>
        </p:nvSpPr>
        <p:spPr bwMode="auto">
          <a:xfrm>
            <a:off x="723900" y="4495800"/>
            <a:ext cx="7570788" cy="178435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88938" indent="-388938" algn="just" eaLnBrk="1" hangingPunct="1">
              <a:lnSpc>
                <a:spcPct val="115000"/>
              </a:lnSpc>
              <a:spcBef>
                <a:spcPct val="0"/>
              </a:spcBef>
              <a:buClr>
                <a:schemeClr val="hlink"/>
              </a:buClr>
              <a:buSzPct val="90000"/>
              <a:buFont typeface="Wingdings" pitchFamily="2" charset="2"/>
              <a:buChar char="v"/>
            </a:pPr>
            <a:r>
              <a:rPr kumimoji="1" lang="zh-CN" altLang="en-US" sz="2400" b="1">
                <a:solidFill>
                  <a:srgbClr val="000000"/>
                </a:solidFill>
                <a:latin typeface="Arial" charset="0"/>
                <a:ea typeface="楷体_GB2312" pitchFamily="49" charset="-122"/>
              </a:rPr>
              <a:t>最简单的方法是在</a:t>
            </a:r>
            <a:r>
              <a:rPr kumimoji="1" lang="en-US" altLang="zh-CN" sz="2400" b="1">
                <a:solidFill>
                  <a:srgbClr val="000000"/>
                </a:solidFill>
                <a:latin typeface="Arial" charset="0"/>
                <a:ea typeface="楷体_GB2312" pitchFamily="49" charset="-122"/>
              </a:rPr>
              <a:t>signals</a:t>
            </a:r>
            <a:r>
              <a:rPr kumimoji="1" lang="zh-CN" altLang="en-US" sz="2400" b="1">
                <a:solidFill>
                  <a:srgbClr val="000000"/>
                </a:solidFill>
                <a:latin typeface="Arial" charset="0"/>
                <a:ea typeface="楷体_GB2312" pitchFamily="49" charset="-122"/>
              </a:rPr>
              <a:t>窗口，用</a:t>
            </a:r>
            <a:r>
              <a:rPr kumimoji="1" lang="zh-CN" altLang="en-US" sz="2400" b="1">
                <a:solidFill>
                  <a:srgbClr val="FF0066"/>
                </a:solidFill>
                <a:latin typeface="Arial" charset="0"/>
                <a:ea typeface="楷体_GB2312" pitchFamily="49" charset="-122"/>
              </a:rPr>
              <a:t>鼠标左键</a:t>
            </a:r>
            <a:r>
              <a:rPr kumimoji="1" lang="en-US" altLang="zh-CN" sz="2400" b="1">
                <a:solidFill>
                  <a:srgbClr val="FF0066"/>
                </a:solidFill>
                <a:latin typeface="Arial" charset="0"/>
                <a:ea typeface="楷体_GB2312" pitchFamily="49" charset="-122"/>
              </a:rPr>
              <a:t>+Ctrl</a:t>
            </a:r>
            <a:r>
              <a:rPr kumimoji="1" lang="zh-CN" altLang="en-US" sz="2400" b="1">
                <a:solidFill>
                  <a:srgbClr val="000000"/>
                </a:solidFill>
                <a:latin typeface="Arial" charset="0"/>
                <a:ea typeface="楷体_GB2312" pitchFamily="49" charset="-122"/>
              </a:rPr>
              <a:t>键，选中所需信号，然后按住鼠标左键不放，将其拖放到</a:t>
            </a:r>
            <a:r>
              <a:rPr kumimoji="1" lang="en-US" altLang="zh-CN" sz="2400" b="1">
                <a:solidFill>
                  <a:srgbClr val="000000"/>
                </a:solidFill>
                <a:latin typeface="Arial" charset="0"/>
                <a:ea typeface="楷体_GB2312" pitchFamily="49" charset="-122"/>
              </a:rPr>
              <a:t>wave</a:t>
            </a:r>
            <a:r>
              <a:rPr kumimoji="1" lang="zh-CN" altLang="en-US" sz="2400" b="1">
                <a:solidFill>
                  <a:srgbClr val="000000"/>
                </a:solidFill>
                <a:latin typeface="Arial" charset="0"/>
                <a:ea typeface="楷体_GB2312" pitchFamily="49" charset="-122"/>
              </a:rPr>
              <a:t>窗口中的信号名或数值面板上。</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306630"/>
                                        </p:tgtEl>
                                        <p:attrNameLst>
                                          <p:attrName>style.visibility</p:attrName>
                                        </p:attrNameLst>
                                      </p:cBhvr>
                                      <p:to>
                                        <p:strVal val="visible"/>
                                      </p:to>
                                    </p:set>
                                    <p:anim calcmode="lin" valueType="num">
                                      <p:cBhvr>
                                        <p:cTn id="7" dur="1000" fill="hold"/>
                                        <p:tgtEl>
                                          <p:spTgt spid="1306630"/>
                                        </p:tgtEl>
                                        <p:attrNameLst>
                                          <p:attrName>ppt_w</p:attrName>
                                        </p:attrNameLst>
                                      </p:cBhvr>
                                      <p:tavLst>
                                        <p:tav tm="0">
                                          <p:val>
                                            <p:fltVal val="0"/>
                                          </p:val>
                                        </p:tav>
                                        <p:tav tm="100000">
                                          <p:val>
                                            <p:strVal val="#ppt_w"/>
                                          </p:val>
                                        </p:tav>
                                      </p:tavLst>
                                    </p:anim>
                                    <p:anim calcmode="lin" valueType="num">
                                      <p:cBhvr>
                                        <p:cTn id="8" dur="1000" fill="hold"/>
                                        <p:tgtEl>
                                          <p:spTgt spid="1306630"/>
                                        </p:tgtEl>
                                        <p:attrNameLst>
                                          <p:attrName>ppt_h</p:attrName>
                                        </p:attrNameLst>
                                      </p:cBhvr>
                                      <p:tavLst>
                                        <p:tav tm="0">
                                          <p:val>
                                            <p:fltVal val="0"/>
                                          </p:val>
                                        </p:tav>
                                        <p:tav tm="100000">
                                          <p:val>
                                            <p:strVal val="#ppt_h"/>
                                          </p:val>
                                        </p:tav>
                                      </p:tavLst>
                                    </p:anim>
                                    <p:anim calcmode="lin" valueType="num">
                                      <p:cBhvr>
                                        <p:cTn id="9" dur="1000" fill="hold"/>
                                        <p:tgtEl>
                                          <p:spTgt spid="13066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0663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306627"/>
                                        </p:tgtEl>
                                        <p:attrNameLst>
                                          <p:attrName>style.visibility</p:attrName>
                                        </p:attrNameLst>
                                      </p:cBhvr>
                                      <p:to>
                                        <p:strVal val="visible"/>
                                      </p:to>
                                    </p:set>
                                    <p:anim calcmode="lin" valueType="num">
                                      <p:cBhvr additive="base">
                                        <p:cTn id="14" dur="500" fill="hold"/>
                                        <p:tgtEl>
                                          <p:spTgt spid="1306627"/>
                                        </p:tgtEl>
                                        <p:attrNameLst>
                                          <p:attrName>ppt_x</p:attrName>
                                        </p:attrNameLst>
                                      </p:cBhvr>
                                      <p:tavLst>
                                        <p:tav tm="0">
                                          <p:val>
                                            <p:strVal val="0-#ppt_w/2"/>
                                          </p:val>
                                        </p:tav>
                                        <p:tav tm="100000">
                                          <p:val>
                                            <p:strVal val="#ppt_x"/>
                                          </p:val>
                                        </p:tav>
                                      </p:tavLst>
                                    </p:anim>
                                    <p:anim calcmode="lin" valueType="num">
                                      <p:cBhvr additive="base">
                                        <p:cTn id="15" dur="500" fill="hold"/>
                                        <p:tgtEl>
                                          <p:spTgt spid="1306627"/>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306631"/>
                                        </p:tgtEl>
                                        <p:attrNameLst>
                                          <p:attrName>style.visibility</p:attrName>
                                        </p:attrNameLst>
                                      </p:cBhvr>
                                      <p:to>
                                        <p:strVal val="visible"/>
                                      </p:to>
                                    </p:set>
                                    <p:anim calcmode="lin" valueType="num">
                                      <p:cBhvr>
                                        <p:cTn id="20" dur="1000" fill="hold"/>
                                        <p:tgtEl>
                                          <p:spTgt spid="1306631"/>
                                        </p:tgtEl>
                                        <p:attrNameLst>
                                          <p:attrName>ppt_w</p:attrName>
                                        </p:attrNameLst>
                                      </p:cBhvr>
                                      <p:tavLst>
                                        <p:tav tm="0">
                                          <p:val>
                                            <p:fltVal val="0"/>
                                          </p:val>
                                        </p:tav>
                                        <p:tav tm="100000">
                                          <p:val>
                                            <p:strVal val="#ppt_w"/>
                                          </p:val>
                                        </p:tav>
                                      </p:tavLst>
                                    </p:anim>
                                    <p:anim calcmode="lin" valueType="num">
                                      <p:cBhvr>
                                        <p:cTn id="21" dur="1000" fill="hold"/>
                                        <p:tgtEl>
                                          <p:spTgt spid="1306631"/>
                                        </p:tgtEl>
                                        <p:attrNameLst>
                                          <p:attrName>ppt_h</p:attrName>
                                        </p:attrNameLst>
                                      </p:cBhvr>
                                      <p:tavLst>
                                        <p:tav tm="0">
                                          <p:val>
                                            <p:fltVal val="0"/>
                                          </p:val>
                                        </p:tav>
                                        <p:tav tm="100000">
                                          <p:val>
                                            <p:strVal val="#ppt_h"/>
                                          </p:val>
                                        </p:tav>
                                      </p:tavLst>
                                    </p:anim>
                                    <p:anim calcmode="lin" valueType="num">
                                      <p:cBhvr>
                                        <p:cTn id="22" dur="1000" fill="hold"/>
                                        <p:tgtEl>
                                          <p:spTgt spid="1306631"/>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306631"/>
                                        </p:tgtEl>
                                        <p:attrNameLst>
                                          <p:attrName>ppt_y</p:attrName>
                                        </p:attrNameLst>
                                      </p:cBhvr>
                                      <p:tavLst>
                                        <p:tav tm="0" fmla="#ppt_y+(sin(-2*pi*(1-$))*-#ppt_x+cos(-2*pi*(1-$))*(1-#ppt_y))*(1-$)">
                                          <p:val>
                                            <p:fltVal val="0"/>
                                          </p:val>
                                        </p:tav>
                                        <p:tav tm="100000">
                                          <p:val>
                                            <p:fltVal val="1"/>
                                          </p:val>
                                        </p:tav>
                                      </p:tavLst>
                                    </p:anim>
                                  </p:childTnLst>
                                </p:cTn>
                              </p:par>
                            </p:childTnLst>
                          </p:cTn>
                        </p:par>
                        <p:par>
                          <p:cTn id="24" fill="hold" nodeType="afterGroup">
                            <p:stCondLst>
                              <p:cond delay="1000"/>
                            </p:stCondLst>
                            <p:childTnLst>
                              <p:par>
                                <p:cTn id="25" presetID="16" presetClass="entr" presetSubtype="37" fill="hold" grpId="0" nodeType="afterEffect">
                                  <p:stCondLst>
                                    <p:cond delay="0"/>
                                  </p:stCondLst>
                                  <p:childTnLst>
                                    <p:set>
                                      <p:cBhvr>
                                        <p:cTn id="26" dur="1" fill="hold">
                                          <p:stCondLst>
                                            <p:cond delay="0"/>
                                          </p:stCondLst>
                                        </p:cTn>
                                        <p:tgtEl>
                                          <p:spTgt spid="2930692"/>
                                        </p:tgtEl>
                                        <p:attrNameLst>
                                          <p:attrName>style.visibility</p:attrName>
                                        </p:attrNameLst>
                                      </p:cBhvr>
                                      <p:to>
                                        <p:strVal val="visible"/>
                                      </p:to>
                                    </p:set>
                                    <p:animEffect transition="in" filter="barn(outVertical)">
                                      <p:cBhvr>
                                        <p:cTn id="27" dur="500"/>
                                        <p:tgtEl>
                                          <p:spTgt spid="2930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6627" grpId="0" autoUpdateAnimBg="0"/>
      <p:bldP spid="1306630" grpId="0" animBg="1" autoUpdateAnimBg="0"/>
      <p:bldP spid="1306631" grpId="0" animBg="1" autoUpdateAnimBg="0"/>
      <p:bldP spid="293069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196BCEEB-1958-4980-8B98-6EDB5AFB14B8}" type="slidenum">
              <a:rPr lang="ko-KR" altLang="en-US" sz="1600" smtClean="0">
                <a:solidFill>
                  <a:schemeClr val="accent2"/>
                </a:solidFill>
                <a:latin typeface="Verdana" pitchFamily="34" charset="0"/>
                <a:ea typeface="Gulim" pitchFamily="34" charset="-127"/>
              </a:rPr>
              <a:pPr/>
              <a:t>28</a:t>
            </a:fld>
            <a:endParaRPr lang="en-US" altLang="ko-KR" sz="1600" smtClean="0">
              <a:solidFill>
                <a:schemeClr val="accent2"/>
              </a:solidFill>
              <a:latin typeface="Verdana" pitchFamily="34" charset="0"/>
              <a:ea typeface="Gulim" pitchFamily="34" charset="-127"/>
            </a:endParaRPr>
          </a:p>
        </p:txBody>
      </p:sp>
      <p:sp>
        <p:nvSpPr>
          <p:cNvPr id="32773" name="Rectangle 3"/>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4" name="Rectangle 4"/>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2" name="Group 5"/>
          <p:cNvGrpSpPr>
            <a:grpSpLocks/>
          </p:cNvGrpSpPr>
          <p:nvPr/>
        </p:nvGrpSpPr>
        <p:grpSpPr bwMode="auto">
          <a:xfrm>
            <a:off x="1098550" y="1189038"/>
            <a:ext cx="6557963" cy="5500687"/>
            <a:chOff x="692" y="749"/>
            <a:chExt cx="4131" cy="3465"/>
          </a:xfrm>
        </p:grpSpPr>
        <p:graphicFrame>
          <p:nvGraphicFramePr>
            <p:cNvPr id="32770" name="Object 6"/>
            <p:cNvGraphicFramePr>
              <a:graphicFrameLocks noChangeAspect="1"/>
            </p:cNvGraphicFramePr>
            <p:nvPr/>
          </p:nvGraphicFramePr>
          <p:xfrm>
            <a:off x="692" y="749"/>
            <a:ext cx="2094" cy="2047"/>
          </p:xfrm>
          <a:graphic>
            <a:graphicData uri="http://schemas.openxmlformats.org/presentationml/2006/ole">
              <mc:AlternateContent xmlns:mc="http://schemas.openxmlformats.org/markup-compatibility/2006">
                <mc:Choice xmlns:v="urn:schemas-microsoft-com:vml" Requires="v">
                  <p:oleObj spid="_x0000_s32783" name="位图图像" r:id="rId4" imgW="1724266" imgH="1685714" progId="Paint.Picture">
                    <p:embed/>
                  </p:oleObj>
                </mc:Choice>
                <mc:Fallback>
                  <p:oleObj name="位图图像" r:id="rId4" imgW="1724266" imgH="1685714"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 y="749"/>
                          <a:ext cx="2094" cy="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1" name="Object 7"/>
            <p:cNvGraphicFramePr>
              <a:graphicFrameLocks noChangeAspect="1"/>
            </p:cNvGraphicFramePr>
            <p:nvPr/>
          </p:nvGraphicFramePr>
          <p:xfrm>
            <a:off x="1794" y="2190"/>
            <a:ext cx="3029" cy="2024"/>
          </p:xfrm>
          <a:graphic>
            <a:graphicData uri="http://schemas.openxmlformats.org/presentationml/2006/ole">
              <mc:AlternateContent xmlns:mc="http://schemas.openxmlformats.org/markup-compatibility/2006">
                <mc:Choice xmlns:v="urn:schemas-microsoft-com:vml" Requires="v">
                  <p:oleObj spid="_x0000_s32784" name="位图图像" r:id="rId6" imgW="3761905" imgH="2514286" progId="Paint.Picture">
                    <p:embed/>
                  </p:oleObj>
                </mc:Choice>
                <mc:Fallback>
                  <p:oleObj name="位图图像" r:id="rId6" imgW="3761905" imgH="2514286"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 y="2190"/>
                          <a:ext cx="3029" cy="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8"/>
            <p:cNvSpPr>
              <a:spLocks noChangeShapeType="1"/>
            </p:cNvSpPr>
            <p:nvPr/>
          </p:nvSpPr>
          <p:spPr bwMode="auto">
            <a:xfrm>
              <a:off x="1573" y="2077"/>
              <a:ext cx="955" cy="912"/>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776" name="Rectangle 13"/>
          <p:cNvSpPr>
            <a:spLocks noGrp="1" noChangeArrowheads="1"/>
          </p:cNvSpPr>
          <p:nvPr>
            <p:ph type="title"/>
          </p:nvPr>
        </p:nvSpPr>
        <p:spPr/>
        <p:txBody>
          <a:bodyPr/>
          <a:lstStyle/>
          <a:p>
            <a:r>
              <a:rPr lang="zh-CN" altLang="en-US" smtClean="0">
                <a:solidFill>
                  <a:srgbClr val="FFCC00"/>
                </a:solidFill>
                <a:latin typeface="Arial" charset="0"/>
                <a:ea typeface="黑体" pitchFamily="49" charset="-122"/>
              </a:rPr>
              <a:t>拖放操作演示</a:t>
            </a:r>
          </a:p>
        </p:txBody>
      </p:sp>
      <p:sp>
        <p:nvSpPr>
          <p:cNvPr id="1308687" name="AutoShape 15"/>
          <p:cNvSpPr>
            <a:spLocks noChangeArrowheads="1"/>
          </p:cNvSpPr>
          <p:nvPr/>
        </p:nvSpPr>
        <p:spPr bwMode="auto">
          <a:xfrm rot="-479700">
            <a:off x="5229225" y="1027113"/>
            <a:ext cx="3165475" cy="19113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SzTx/>
              <a:buFontTx/>
              <a:buNone/>
              <a:defRPr/>
            </a:pPr>
            <a:r>
              <a:rPr lang="zh-CN" altLang="en-US" sz="2400" b="1">
                <a:solidFill>
                  <a:srgbClr val="000000"/>
                </a:solidFill>
                <a:latin typeface="华文新魏" pitchFamily="2" charset="-122"/>
                <a:ea typeface="华文新魏" pitchFamily="2" charset="-122"/>
              </a:rPr>
              <a:t>最简单的方法</a:t>
            </a:r>
            <a:r>
              <a:rPr lang="en-US" altLang="zh-CN" sz="2400" b="1">
                <a:solidFill>
                  <a:srgbClr val="000000"/>
                </a:solidFill>
                <a:latin typeface="Times New Roman"/>
                <a:ea typeface="华文新魏" pitchFamily="2" charset="-122"/>
              </a:rPr>
              <a:t>——</a:t>
            </a:r>
            <a:r>
              <a:rPr lang="zh-CN" altLang="en-US" sz="2400" b="1">
                <a:solidFill>
                  <a:srgbClr val="000000"/>
                </a:solidFill>
                <a:latin typeface="华文新魏" pitchFamily="2" charset="-122"/>
                <a:ea typeface="华文新魏" pitchFamily="2" charset="-122"/>
              </a:rPr>
              <a:t>拖放操作 </a:t>
            </a:r>
            <a:r>
              <a:rPr lang="en-US" altLang="zh-CN" sz="2400" b="1">
                <a:solidFill>
                  <a:srgbClr val="000000"/>
                </a:solidFill>
                <a:latin typeface="华文新魏" pitchFamily="2" charset="-122"/>
                <a:ea typeface="华文新魏" pitchFamily="2"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308687"/>
                                        </p:tgtEl>
                                        <p:attrNameLst>
                                          <p:attrName>style.visibility</p:attrName>
                                        </p:attrNameLst>
                                      </p:cBhvr>
                                      <p:to>
                                        <p:strVal val="visible"/>
                                      </p:to>
                                    </p:set>
                                    <p:anim calcmode="lin" valueType="num">
                                      <p:cBhvr>
                                        <p:cTn id="12" dur="500" fill="hold"/>
                                        <p:tgtEl>
                                          <p:spTgt spid="1308687"/>
                                        </p:tgtEl>
                                        <p:attrNameLst>
                                          <p:attrName>ppt_w</p:attrName>
                                        </p:attrNameLst>
                                      </p:cBhvr>
                                      <p:tavLst>
                                        <p:tav tm="0">
                                          <p:val>
                                            <p:fltVal val="0"/>
                                          </p:val>
                                        </p:tav>
                                        <p:tav tm="100000">
                                          <p:val>
                                            <p:strVal val="#ppt_w"/>
                                          </p:val>
                                        </p:tav>
                                      </p:tavLst>
                                    </p:anim>
                                    <p:anim calcmode="lin" valueType="num">
                                      <p:cBhvr>
                                        <p:cTn id="13" dur="500" fill="hold"/>
                                        <p:tgtEl>
                                          <p:spTgt spid="13086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8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0C0ACAB1-C2B3-4A32-8797-660096D56D31}" type="slidenum">
              <a:rPr lang="ko-KR" altLang="en-US" sz="1600" smtClean="0">
                <a:solidFill>
                  <a:schemeClr val="accent2"/>
                </a:solidFill>
                <a:latin typeface="Verdana" pitchFamily="34" charset="0"/>
                <a:ea typeface="Gulim" pitchFamily="34" charset="-127"/>
              </a:rPr>
              <a:pPr/>
              <a:t>29</a:t>
            </a:fld>
            <a:endParaRPr lang="en-US" altLang="ko-KR" sz="1600" smtClean="0">
              <a:solidFill>
                <a:schemeClr val="accent2"/>
              </a:solidFill>
              <a:latin typeface="Verdana" pitchFamily="34" charset="0"/>
              <a:ea typeface="Gulim" pitchFamily="34" charset="-127"/>
            </a:endParaRPr>
          </a:p>
        </p:txBody>
      </p:sp>
      <p:sp>
        <p:nvSpPr>
          <p:cNvPr id="1310723" name="Rectangle 3"/>
          <p:cNvSpPr>
            <a:spLocks noGrp="1" noChangeArrowheads="1"/>
          </p:cNvSpPr>
          <p:nvPr>
            <p:ph type="body" idx="1"/>
          </p:nvPr>
        </p:nvSpPr>
        <p:spPr>
          <a:xfrm>
            <a:off x="169863" y="862013"/>
            <a:ext cx="8304212" cy="1912937"/>
          </a:xfrm>
        </p:spPr>
        <p:txBody>
          <a:bodyPr/>
          <a:lstStyle/>
          <a:p>
            <a:pPr marL="193675" indent="-193675" defTabSz="2716213">
              <a:lnSpc>
                <a:spcPct val="110000"/>
              </a:lnSpc>
              <a:spcBef>
                <a:spcPct val="0"/>
              </a:spcBef>
              <a:buFont typeface="Wingdings" pitchFamily="2" charset="2"/>
              <a:buNone/>
            </a:pPr>
            <a:endParaRPr lang="zh-CN" altLang="en-US" smtClean="0"/>
          </a:p>
          <a:p>
            <a:pPr marL="661988" lvl="1" indent="-276225" defTabSz="2716213">
              <a:lnSpc>
                <a:spcPct val="110000"/>
              </a:lnSpc>
              <a:spcBef>
                <a:spcPct val="0"/>
              </a:spcBef>
            </a:pPr>
            <a:r>
              <a:rPr lang="zh-CN" altLang="en-US" sz="2200" smtClean="0">
                <a:solidFill>
                  <a:srgbClr val="CC0099"/>
                </a:solidFill>
                <a:ea typeface="华文彩云" pitchFamily="2" charset="-122"/>
              </a:rPr>
              <a:t>方法一</a:t>
            </a:r>
            <a:r>
              <a:rPr lang="zh-CN" altLang="en-US" sz="2200" smtClean="0"/>
              <a:t>：单击</a:t>
            </a:r>
            <a:r>
              <a:rPr lang="en-US" altLang="zh-CN" sz="2200" smtClean="0"/>
              <a:t>Main</a:t>
            </a:r>
            <a:r>
              <a:rPr lang="zh-CN" altLang="en-US" sz="2200" smtClean="0"/>
              <a:t>窗口工具条中的“</a:t>
            </a:r>
            <a:r>
              <a:rPr lang="en-US" altLang="zh-CN" sz="2200" smtClean="0">
                <a:solidFill>
                  <a:srgbClr val="CC0066"/>
                </a:solidFill>
              </a:rPr>
              <a:t>Run</a:t>
            </a:r>
            <a:r>
              <a:rPr lang="en-US" altLang="zh-CN" sz="2200" smtClean="0"/>
              <a:t>”</a:t>
            </a:r>
            <a:r>
              <a:rPr lang="zh-CN" altLang="en-US" sz="2200" smtClean="0"/>
              <a:t>按钮，或执行菜单命令</a:t>
            </a:r>
            <a:r>
              <a:rPr lang="en-US" altLang="zh-CN" sz="2200" smtClean="0">
                <a:solidFill>
                  <a:srgbClr val="CC0066"/>
                </a:solidFill>
              </a:rPr>
              <a:t>Simulate&gt;Run&gt;Run</a:t>
            </a:r>
            <a:r>
              <a:rPr lang="en-US" altLang="zh-CN" sz="2200" smtClean="0">
                <a:solidFill>
                  <a:srgbClr val="FF3399"/>
                </a:solidFill>
              </a:rPr>
              <a:t> </a:t>
            </a:r>
            <a:r>
              <a:rPr lang="en-US" altLang="zh-CN" sz="2200" smtClean="0">
                <a:solidFill>
                  <a:srgbClr val="CC0066"/>
                </a:solidFill>
              </a:rPr>
              <a:t>100ns</a:t>
            </a:r>
            <a:r>
              <a:rPr lang="zh-CN" altLang="en-US" sz="2200" smtClean="0"/>
              <a:t>，则开始运行仿真，并在</a:t>
            </a:r>
            <a:r>
              <a:rPr lang="en-US" altLang="zh-CN" sz="2200" smtClean="0"/>
              <a:t>100ns</a:t>
            </a:r>
            <a:r>
              <a:rPr lang="zh-CN" altLang="en-US" sz="2200" smtClean="0"/>
              <a:t>后结束（缺省仿真长度）。</a:t>
            </a:r>
          </a:p>
        </p:txBody>
      </p:sp>
      <p:sp>
        <p:nvSpPr>
          <p:cNvPr id="33797" name="Rectangle 4"/>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798" name="Rectangle 5"/>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799" name="Rectangle 6"/>
          <p:cNvSpPr>
            <a:spLocks noChangeArrowheads="1"/>
          </p:cNvSpPr>
          <p:nvPr/>
        </p:nvSpPr>
        <p:spPr bwMode="auto">
          <a:xfrm>
            <a:off x="2924175" y="186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10727" name="Object 7"/>
          <p:cNvGraphicFramePr>
            <a:graphicFrameLocks noChangeAspect="1"/>
          </p:cNvGraphicFramePr>
          <p:nvPr/>
        </p:nvGraphicFramePr>
        <p:xfrm>
          <a:off x="1600200" y="2568575"/>
          <a:ext cx="4176713" cy="3971925"/>
        </p:xfrm>
        <a:graphic>
          <a:graphicData uri="http://schemas.openxmlformats.org/presentationml/2006/ole">
            <mc:AlternateContent xmlns:mc="http://schemas.openxmlformats.org/markup-compatibility/2006">
              <mc:Choice xmlns:v="urn:schemas-microsoft-com:vml" Requires="v">
                <p:oleObj spid="_x0000_s33808" r:id="rId4" imgW="3296110" imgH="3134162" progId="Paint.Picture">
                  <p:embed/>
                </p:oleObj>
              </mc:Choice>
              <mc:Fallback>
                <p:oleObj r:id="rId4" imgW="3296110" imgH="3134162"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568575"/>
                        <a:ext cx="4176713"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28" name="Text Box 8"/>
          <p:cNvSpPr txBox="1">
            <a:spLocks noChangeArrowheads="1"/>
          </p:cNvSpPr>
          <p:nvPr/>
        </p:nvSpPr>
        <p:spPr bwMode="auto">
          <a:xfrm>
            <a:off x="6005513" y="4322763"/>
            <a:ext cx="2184400"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b="1">
                <a:solidFill>
                  <a:srgbClr val="CC0066"/>
                </a:solidFill>
                <a:latin typeface="Arial" charset="0"/>
                <a:ea typeface="楷体_GB2312" pitchFamily="49" charset="-122"/>
              </a:rPr>
              <a:t>系统任务</a:t>
            </a:r>
            <a:r>
              <a:rPr lang="en-US" altLang="zh-CN" b="1">
                <a:solidFill>
                  <a:srgbClr val="CC0066"/>
                </a:solidFill>
                <a:latin typeface="Arial" charset="0"/>
                <a:ea typeface="楷体_GB2312" pitchFamily="49" charset="-122"/>
              </a:rPr>
              <a:t>$monitor($stime,,, clk,,, rst,,,, count);</a:t>
            </a:r>
            <a:r>
              <a:rPr lang="zh-CN" altLang="en-US" b="1">
                <a:solidFill>
                  <a:srgbClr val="CC0066"/>
                </a:solidFill>
                <a:latin typeface="Arial" charset="0"/>
                <a:ea typeface="楷体_GB2312" pitchFamily="49" charset="-122"/>
              </a:rPr>
              <a:t>输出显示的值</a:t>
            </a:r>
          </a:p>
        </p:txBody>
      </p:sp>
      <p:sp>
        <p:nvSpPr>
          <p:cNvPr id="1310729" name="Line 9"/>
          <p:cNvSpPr>
            <a:spLocks noChangeShapeType="1"/>
          </p:cNvSpPr>
          <p:nvPr/>
        </p:nvSpPr>
        <p:spPr bwMode="auto">
          <a:xfrm>
            <a:off x="5156200" y="5014913"/>
            <a:ext cx="796925" cy="3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730" name="Oval 10"/>
          <p:cNvSpPr>
            <a:spLocks noChangeArrowheads="1"/>
          </p:cNvSpPr>
          <p:nvPr/>
        </p:nvSpPr>
        <p:spPr bwMode="auto">
          <a:xfrm>
            <a:off x="4164013" y="3322638"/>
            <a:ext cx="349250" cy="395287"/>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731" name="Line 11"/>
          <p:cNvSpPr>
            <a:spLocks noChangeShapeType="1"/>
          </p:cNvSpPr>
          <p:nvPr/>
        </p:nvSpPr>
        <p:spPr bwMode="auto">
          <a:xfrm flipH="1">
            <a:off x="4441825" y="1673225"/>
            <a:ext cx="1335088" cy="16700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Rectangle 14"/>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5</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运行仿真 </a:t>
            </a:r>
            <a:endParaRPr lang="zh-CN" altLang="en-US" smtClean="0">
              <a:solidFill>
                <a:srgbClr val="FFCC00"/>
              </a:solidFill>
              <a:latin typeface="Arial" charset="0"/>
              <a:ea typeface="黑体" pitchFamily="49" charset="-122"/>
            </a:endParaRPr>
          </a:p>
        </p:txBody>
      </p:sp>
      <p:sp>
        <p:nvSpPr>
          <p:cNvPr id="1310736" name="AutoShape 16"/>
          <p:cNvSpPr>
            <a:spLocks noChangeArrowheads="1"/>
          </p:cNvSpPr>
          <p:nvPr/>
        </p:nvSpPr>
        <p:spPr bwMode="auto">
          <a:xfrm rot="-479700">
            <a:off x="6218238" y="2259013"/>
            <a:ext cx="2887662" cy="1408112"/>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SzTx/>
              <a:buFontTx/>
              <a:buNone/>
              <a:defRPr/>
            </a:pPr>
            <a:r>
              <a:rPr lang="zh-CN" altLang="en-US" sz="2400" b="1">
                <a:solidFill>
                  <a:srgbClr val="000000"/>
                </a:solidFill>
                <a:latin typeface="华文新魏" pitchFamily="2" charset="-122"/>
                <a:ea typeface="华文新魏" pitchFamily="2" charset="-122"/>
              </a:rPr>
              <a:t>默认仿真单位为</a:t>
            </a:r>
            <a:r>
              <a:rPr lang="en-US" altLang="zh-CN" sz="2400" b="1">
                <a:solidFill>
                  <a:srgbClr val="000000"/>
                </a:solidFill>
                <a:latin typeface="华文新魏" pitchFamily="2" charset="-122"/>
                <a:ea typeface="华文新魏" pitchFamily="2" charset="-122"/>
              </a:rPr>
              <a:t>ns</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0723"/>
                                        </p:tgtEl>
                                        <p:attrNameLst>
                                          <p:attrName>style.visibility</p:attrName>
                                        </p:attrNameLst>
                                      </p:cBhvr>
                                      <p:to>
                                        <p:strVal val="visible"/>
                                      </p:to>
                                    </p:set>
                                    <p:anim calcmode="lin" valueType="num">
                                      <p:cBhvr additive="base">
                                        <p:cTn id="7" dur="500" fill="hold"/>
                                        <p:tgtEl>
                                          <p:spTgt spid="1310723"/>
                                        </p:tgtEl>
                                        <p:attrNameLst>
                                          <p:attrName>ppt_x</p:attrName>
                                        </p:attrNameLst>
                                      </p:cBhvr>
                                      <p:tavLst>
                                        <p:tav tm="0">
                                          <p:val>
                                            <p:strVal val="0-#ppt_w/2"/>
                                          </p:val>
                                        </p:tav>
                                        <p:tav tm="100000">
                                          <p:val>
                                            <p:strVal val="#ppt_x"/>
                                          </p:val>
                                        </p:tav>
                                      </p:tavLst>
                                    </p:anim>
                                    <p:anim calcmode="lin" valueType="num">
                                      <p:cBhvr additive="base">
                                        <p:cTn id="8" dur="500" fill="hold"/>
                                        <p:tgtEl>
                                          <p:spTgt spid="1310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27"/>
                                        </p:tgtEl>
                                        <p:attrNameLst>
                                          <p:attrName>style.visibility</p:attrName>
                                        </p:attrNameLst>
                                      </p:cBhvr>
                                      <p:to>
                                        <p:strVal val="visible"/>
                                      </p:to>
                                    </p:set>
                                    <p:anim calcmode="lin" valueType="num">
                                      <p:cBhvr additive="base">
                                        <p:cTn id="13" dur="500" fill="hold"/>
                                        <p:tgtEl>
                                          <p:spTgt spid="1310727"/>
                                        </p:tgtEl>
                                        <p:attrNameLst>
                                          <p:attrName>ppt_x</p:attrName>
                                        </p:attrNameLst>
                                      </p:cBhvr>
                                      <p:tavLst>
                                        <p:tav tm="0">
                                          <p:val>
                                            <p:strVal val="#ppt_x"/>
                                          </p:val>
                                        </p:tav>
                                        <p:tav tm="100000">
                                          <p:val>
                                            <p:strVal val="#ppt_x"/>
                                          </p:val>
                                        </p:tav>
                                      </p:tavLst>
                                    </p:anim>
                                    <p:anim calcmode="lin" valueType="num">
                                      <p:cBhvr additive="base">
                                        <p:cTn id="14" dur="500" fill="hold"/>
                                        <p:tgtEl>
                                          <p:spTgt spid="13107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1310731"/>
                                        </p:tgtEl>
                                        <p:attrNameLst>
                                          <p:attrName>style.visibility</p:attrName>
                                        </p:attrNameLst>
                                      </p:cBhvr>
                                      <p:to>
                                        <p:strVal val="visible"/>
                                      </p:to>
                                    </p:set>
                                    <p:anim calcmode="lin" valueType="num">
                                      <p:cBhvr>
                                        <p:cTn id="19" dur="500" fill="hold"/>
                                        <p:tgtEl>
                                          <p:spTgt spid="1310731"/>
                                        </p:tgtEl>
                                        <p:attrNameLst>
                                          <p:attrName>ppt_x</p:attrName>
                                        </p:attrNameLst>
                                      </p:cBhvr>
                                      <p:tavLst>
                                        <p:tav tm="0">
                                          <p:val>
                                            <p:strVal val="#ppt_x"/>
                                          </p:val>
                                        </p:tav>
                                        <p:tav tm="100000">
                                          <p:val>
                                            <p:strVal val="#ppt_x"/>
                                          </p:val>
                                        </p:tav>
                                      </p:tavLst>
                                    </p:anim>
                                    <p:anim calcmode="lin" valueType="num">
                                      <p:cBhvr>
                                        <p:cTn id="20" dur="500" fill="hold"/>
                                        <p:tgtEl>
                                          <p:spTgt spid="1310731"/>
                                        </p:tgtEl>
                                        <p:attrNameLst>
                                          <p:attrName>ppt_y</p:attrName>
                                        </p:attrNameLst>
                                      </p:cBhvr>
                                      <p:tavLst>
                                        <p:tav tm="0">
                                          <p:val>
                                            <p:strVal val="#ppt_y-#ppt_h/2"/>
                                          </p:val>
                                        </p:tav>
                                        <p:tav tm="100000">
                                          <p:val>
                                            <p:strVal val="#ppt_y"/>
                                          </p:val>
                                        </p:tav>
                                      </p:tavLst>
                                    </p:anim>
                                    <p:anim calcmode="lin" valueType="num">
                                      <p:cBhvr>
                                        <p:cTn id="21" dur="500" fill="hold"/>
                                        <p:tgtEl>
                                          <p:spTgt spid="1310731"/>
                                        </p:tgtEl>
                                        <p:attrNameLst>
                                          <p:attrName>ppt_w</p:attrName>
                                        </p:attrNameLst>
                                      </p:cBhvr>
                                      <p:tavLst>
                                        <p:tav tm="0">
                                          <p:val>
                                            <p:strVal val="#ppt_w"/>
                                          </p:val>
                                        </p:tav>
                                        <p:tav tm="100000">
                                          <p:val>
                                            <p:strVal val="#ppt_w"/>
                                          </p:val>
                                        </p:tav>
                                      </p:tavLst>
                                    </p:anim>
                                    <p:anim calcmode="lin" valueType="num">
                                      <p:cBhvr>
                                        <p:cTn id="22" dur="500" fill="hold"/>
                                        <p:tgtEl>
                                          <p:spTgt spid="1310731"/>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310730"/>
                                        </p:tgtEl>
                                        <p:attrNameLst>
                                          <p:attrName>style.visibility</p:attrName>
                                        </p:attrNameLst>
                                      </p:cBhvr>
                                      <p:to>
                                        <p:strVal val="visible"/>
                                      </p:to>
                                    </p:set>
                                    <p:animEffect transition="in" filter="dissolve">
                                      <p:cBhvr>
                                        <p:cTn id="26" dur="500"/>
                                        <p:tgtEl>
                                          <p:spTgt spid="13107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310729"/>
                                        </p:tgtEl>
                                        <p:attrNameLst>
                                          <p:attrName>style.visibility</p:attrName>
                                        </p:attrNameLst>
                                      </p:cBhvr>
                                      <p:to>
                                        <p:strVal val="visible"/>
                                      </p:to>
                                    </p:set>
                                    <p:anim calcmode="lin" valueType="num">
                                      <p:cBhvr>
                                        <p:cTn id="31" dur="500" fill="hold"/>
                                        <p:tgtEl>
                                          <p:spTgt spid="1310729"/>
                                        </p:tgtEl>
                                        <p:attrNameLst>
                                          <p:attrName>ppt_x</p:attrName>
                                        </p:attrNameLst>
                                      </p:cBhvr>
                                      <p:tavLst>
                                        <p:tav tm="0">
                                          <p:val>
                                            <p:strVal val="#ppt_x"/>
                                          </p:val>
                                        </p:tav>
                                        <p:tav tm="100000">
                                          <p:val>
                                            <p:strVal val="#ppt_x"/>
                                          </p:val>
                                        </p:tav>
                                      </p:tavLst>
                                    </p:anim>
                                    <p:anim calcmode="lin" valueType="num">
                                      <p:cBhvr>
                                        <p:cTn id="32" dur="500" fill="hold"/>
                                        <p:tgtEl>
                                          <p:spTgt spid="1310729"/>
                                        </p:tgtEl>
                                        <p:attrNameLst>
                                          <p:attrName>ppt_y</p:attrName>
                                        </p:attrNameLst>
                                      </p:cBhvr>
                                      <p:tavLst>
                                        <p:tav tm="0">
                                          <p:val>
                                            <p:strVal val="#ppt_y-#ppt_h/2"/>
                                          </p:val>
                                        </p:tav>
                                        <p:tav tm="100000">
                                          <p:val>
                                            <p:strVal val="#ppt_y"/>
                                          </p:val>
                                        </p:tav>
                                      </p:tavLst>
                                    </p:anim>
                                    <p:anim calcmode="lin" valueType="num">
                                      <p:cBhvr>
                                        <p:cTn id="33" dur="500" fill="hold"/>
                                        <p:tgtEl>
                                          <p:spTgt spid="1310729"/>
                                        </p:tgtEl>
                                        <p:attrNameLst>
                                          <p:attrName>ppt_w</p:attrName>
                                        </p:attrNameLst>
                                      </p:cBhvr>
                                      <p:tavLst>
                                        <p:tav tm="0">
                                          <p:val>
                                            <p:strVal val="#ppt_w"/>
                                          </p:val>
                                        </p:tav>
                                        <p:tav tm="100000">
                                          <p:val>
                                            <p:strVal val="#ppt_w"/>
                                          </p:val>
                                        </p:tav>
                                      </p:tavLst>
                                    </p:anim>
                                    <p:anim calcmode="lin" valueType="num">
                                      <p:cBhvr>
                                        <p:cTn id="34" dur="500" fill="hold"/>
                                        <p:tgtEl>
                                          <p:spTgt spid="131072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10728">
                                            <p:txEl>
                                              <p:charRg st="4294967295" end="4294967295"/>
                                            </p:txEl>
                                          </p:spTgt>
                                        </p:tgtEl>
                                        <p:attrNameLst>
                                          <p:attrName>style.visibility</p:attrName>
                                        </p:attrNameLst>
                                      </p:cBhvr>
                                      <p:to>
                                        <p:strVal val="visible"/>
                                      </p:to>
                                    </p:set>
                                    <p:animEffect transition="in" filter="dissolve">
                                      <p:cBhvr>
                                        <p:cTn id="38" dur="500"/>
                                        <p:tgtEl>
                                          <p:spTgt spid="1310728">
                                            <p:txEl>
                                              <p:charRg st="4294967295" end="429496729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310736"/>
                                        </p:tgtEl>
                                        <p:attrNameLst>
                                          <p:attrName>style.visibility</p:attrName>
                                        </p:attrNameLst>
                                      </p:cBhvr>
                                      <p:to>
                                        <p:strVal val="visible"/>
                                      </p:to>
                                    </p:set>
                                    <p:anim calcmode="lin" valueType="num">
                                      <p:cBhvr>
                                        <p:cTn id="43" dur="500" fill="hold"/>
                                        <p:tgtEl>
                                          <p:spTgt spid="1310736"/>
                                        </p:tgtEl>
                                        <p:attrNameLst>
                                          <p:attrName>ppt_w</p:attrName>
                                        </p:attrNameLst>
                                      </p:cBhvr>
                                      <p:tavLst>
                                        <p:tav tm="0">
                                          <p:val>
                                            <p:fltVal val="0"/>
                                          </p:val>
                                        </p:tav>
                                        <p:tav tm="100000">
                                          <p:val>
                                            <p:strVal val="#ppt_w"/>
                                          </p:val>
                                        </p:tav>
                                      </p:tavLst>
                                    </p:anim>
                                    <p:anim calcmode="lin" valueType="num">
                                      <p:cBhvr>
                                        <p:cTn id="44" dur="500" fill="hold"/>
                                        <p:tgtEl>
                                          <p:spTgt spid="13107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3" grpId="0" autoUpdateAnimBg="0"/>
      <p:bldP spid="1310728" grpId="0" autoUpdateAnimBg="0"/>
      <p:bldP spid="1310729" grpId="0" animBg="1"/>
      <p:bldP spid="1310730" grpId="0" animBg="1"/>
      <p:bldP spid="1310731" grpId="0" animBg="1"/>
      <p:bldP spid="131073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A3E15DDD-4463-4D69-AB4A-CB2086B4EB66}" type="slidenum">
              <a:rPr lang="ko-KR" altLang="en-US" sz="1600" smtClean="0">
                <a:solidFill>
                  <a:schemeClr val="accent2"/>
                </a:solidFill>
                <a:latin typeface="Verdana" pitchFamily="34" charset="0"/>
                <a:ea typeface="Gulim" pitchFamily="34" charset="-127"/>
              </a:rPr>
              <a:pPr/>
              <a:t>3</a:t>
            </a:fld>
            <a:endParaRPr lang="en-US" altLang="ko-KR" sz="1600" smtClean="0">
              <a:solidFill>
                <a:schemeClr val="accent2"/>
              </a:solidFill>
              <a:latin typeface="Verdana" pitchFamily="34" charset="0"/>
              <a:ea typeface="Gulim" pitchFamily="34" charset="-127"/>
            </a:endParaRPr>
          </a:p>
        </p:txBody>
      </p:sp>
      <p:sp>
        <p:nvSpPr>
          <p:cNvPr id="1253379" name="Rectangle 3"/>
          <p:cNvSpPr>
            <a:spLocks noGrp="1" noChangeArrowheads="1"/>
          </p:cNvSpPr>
          <p:nvPr>
            <p:ph type="body" idx="1"/>
          </p:nvPr>
        </p:nvSpPr>
        <p:spPr>
          <a:xfrm>
            <a:off x="736600" y="4586288"/>
            <a:ext cx="8161338" cy="1200150"/>
          </a:xfrm>
        </p:spPr>
        <p:txBody>
          <a:bodyPr/>
          <a:lstStyle/>
          <a:p>
            <a:pPr marL="287338" indent="-287338" defTabSz="2716213"/>
            <a:r>
              <a:rPr lang="zh-CN" altLang="en-US" sz="2200" smtClean="0">
                <a:latin typeface="宋体" pitchFamily="2" charset="-122"/>
              </a:rPr>
              <a:t>设计加载以前，命令行操作区的提示符为</a:t>
            </a:r>
            <a:r>
              <a:rPr lang="en-US" altLang="zh-CN" sz="2200" smtClean="0">
                <a:solidFill>
                  <a:srgbClr val="CC0066"/>
                </a:solidFill>
              </a:rPr>
              <a:t>ModelSim&gt;</a:t>
            </a:r>
          </a:p>
          <a:p>
            <a:pPr marL="871538" lvl="1" indent="-393700" defTabSz="2716213"/>
            <a:r>
              <a:rPr lang="zh-CN" altLang="en-US" sz="2200" smtClean="0"/>
              <a:t>无需加载设计，可以查看帮助，编辑库，编辑源代码</a:t>
            </a:r>
          </a:p>
          <a:p>
            <a:pPr marL="287338" indent="-287338" defTabSz="2716213"/>
            <a:r>
              <a:rPr lang="zh-CN" altLang="en-US" sz="2200" smtClean="0"/>
              <a:t>设计加载以后，提示符为</a:t>
            </a:r>
            <a:r>
              <a:rPr lang="en-US" altLang="zh-CN" sz="2200" smtClean="0">
                <a:solidFill>
                  <a:srgbClr val="CC0066"/>
                </a:solidFill>
              </a:rPr>
              <a:t>VSIM&gt;</a:t>
            </a:r>
            <a:r>
              <a:rPr lang="en-US" altLang="zh-CN" sz="2200" smtClean="0"/>
              <a:t> </a:t>
            </a:r>
          </a:p>
        </p:txBody>
      </p:sp>
      <p:sp>
        <p:nvSpPr>
          <p:cNvPr id="1253380" name="AutoShape 4"/>
          <p:cNvSpPr>
            <a:spLocks noChangeArrowheads="1"/>
          </p:cNvSpPr>
          <p:nvPr/>
        </p:nvSpPr>
        <p:spPr bwMode="auto">
          <a:xfrm>
            <a:off x="1676400" y="5737225"/>
            <a:ext cx="6100763" cy="747713"/>
          </a:xfrm>
          <a:prstGeom prst="horizontalScroll">
            <a:avLst>
              <a:gd name="adj" fmla="val 12500"/>
            </a:avLst>
          </a:prstGeom>
          <a:solidFill>
            <a:srgbClr val="FFC58B"/>
          </a:solidFill>
          <a:ln w="9525">
            <a:solidFill>
              <a:srgbClr val="FF9933"/>
            </a:solidFill>
            <a:round/>
            <a:headEnd/>
            <a:tailEnd/>
          </a:ln>
        </p:spPr>
        <p:txBody>
          <a:bodyPr anchor="ctr">
            <a:spAutoFit/>
          </a:bodyPr>
          <a:lstStyle/>
          <a:p>
            <a:pPr algn="just" eaLnBrk="1" hangingPunct="1">
              <a:lnSpc>
                <a:spcPct val="115000"/>
              </a:lnSpc>
              <a:buClr>
                <a:schemeClr val="hlink"/>
              </a:buClr>
              <a:buSzPct val="90000"/>
              <a:buFont typeface="Wingdings" pitchFamily="2" charset="2"/>
              <a:buChar char="v"/>
            </a:pPr>
            <a:r>
              <a:rPr kumimoji="1" lang="zh-CN" altLang="en-US" sz="2800" b="1">
                <a:solidFill>
                  <a:schemeClr val="tx1"/>
                </a:solidFill>
                <a:latin typeface="华文新魏" pitchFamily="2" charset="-122"/>
                <a:ea typeface="华文新魏" pitchFamily="2" charset="-122"/>
              </a:rPr>
              <a:t>只有将设计加载，才能进行仿真！</a:t>
            </a:r>
          </a:p>
        </p:txBody>
      </p:sp>
      <p:sp>
        <p:nvSpPr>
          <p:cNvPr id="23558" name="Rectangle 8"/>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主窗口</a:t>
            </a:r>
            <a:endParaRPr lang="zh-CN" altLang="en-US" smtClean="0">
              <a:solidFill>
                <a:srgbClr val="FFCC00"/>
              </a:solidFill>
              <a:latin typeface="Arial" charset="0"/>
              <a:ea typeface="黑体" pitchFamily="49" charset="-122"/>
            </a:endParaRPr>
          </a:p>
        </p:txBody>
      </p:sp>
      <p:graphicFrame>
        <p:nvGraphicFramePr>
          <p:cNvPr id="6" name="Object 4"/>
          <p:cNvGraphicFramePr>
            <a:graphicFrameLocks noChangeAspect="1"/>
          </p:cNvGraphicFramePr>
          <p:nvPr/>
        </p:nvGraphicFramePr>
        <p:xfrm>
          <a:off x="1612900" y="1092200"/>
          <a:ext cx="6554788" cy="3494088"/>
        </p:xfrm>
        <a:graphic>
          <a:graphicData uri="http://schemas.openxmlformats.org/presentationml/2006/ole">
            <mc:AlternateContent xmlns:mc="http://schemas.openxmlformats.org/markup-compatibility/2006">
              <mc:Choice xmlns:v="urn:schemas-microsoft-com:vml" Requires="v">
                <p:oleObj spid="_x0000_s23567" name="位图图像" r:id="rId4" imgW="4486901" imgH="2390476" progId="Paint.Picture">
                  <p:embed/>
                </p:oleObj>
              </mc:Choice>
              <mc:Fallback>
                <p:oleObj name="位图图像" r:id="rId4" imgW="4486901" imgH="239047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1092200"/>
                        <a:ext cx="6554788" cy="349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5"/>
          <p:cNvSpPr>
            <a:spLocks noChangeShapeType="1"/>
          </p:cNvSpPr>
          <p:nvPr/>
        </p:nvSpPr>
        <p:spPr bwMode="auto">
          <a:xfrm>
            <a:off x="1370013" y="1420813"/>
            <a:ext cx="690562" cy="0"/>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8" name="Text Box 6"/>
          <p:cNvSpPr txBox="1">
            <a:spLocks noChangeArrowheads="1"/>
          </p:cNvSpPr>
          <p:nvPr/>
        </p:nvSpPr>
        <p:spPr bwMode="auto">
          <a:xfrm>
            <a:off x="392113" y="2695575"/>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100000"/>
              </a:lnSpc>
              <a:spcBef>
                <a:spcPct val="50000"/>
              </a:spcBef>
              <a:buClrTx/>
              <a:buSzTx/>
              <a:buFontTx/>
              <a:buNone/>
            </a:pPr>
            <a:r>
              <a:rPr lang="zh-CN" altLang="en-US" b="1">
                <a:solidFill>
                  <a:srgbClr val="CC0066"/>
                </a:solidFill>
                <a:latin typeface="Tahoma" pitchFamily="34" charset="0"/>
                <a:ea typeface="楷体_GB2312" pitchFamily="49" charset="-122"/>
              </a:rPr>
              <a:t>工作区</a:t>
            </a:r>
          </a:p>
        </p:txBody>
      </p:sp>
      <p:sp>
        <p:nvSpPr>
          <p:cNvPr id="9" name="Line 7"/>
          <p:cNvSpPr>
            <a:spLocks noChangeShapeType="1"/>
          </p:cNvSpPr>
          <p:nvPr/>
        </p:nvSpPr>
        <p:spPr bwMode="auto">
          <a:xfrm flipH="1">
            <a:off x="1325563" y="2917825"/>
            <a:ext cx="503237" cy="3175"/>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0" name="Text Box 8"/>
          <p:cNvSpPr txBox="1">
            <a:spLocks noChangeArrowheads="1"/>
          </p:cNvSpPr>
          <p:nvPr/>
        </p:nvSpPr>
        <p:spPr bwMode="auto">
          <a:xfrm>
            <a:off x="6107113" y="286543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100000"/>
              </a:lnSpc>
              <a:spcBef>
                <a:spcPct val="50000"/>
              </a:spcBef>
              <a:buClrTx/>
              <a:buSzTx/>
              <a:buFontTx/>
              <a:buNone/>
            </a:pPr>
            <a:r>
              <a:rPr lang="zh-CN" altLang="en-US" b="1">
                <a:solidFill>
                  <a:srgbClr val="CC0066"/>
                </a:solidFill>
                <a:latin typeface="Tahoma" pitchFamily="34" charset="0"/>
                <a:ea typeface="楷体_GB2312" pitchFamily="49" charset="-122"/>
              </a:rPr>
              <a:t>命令行操作区</a:t>
            </a:r>
          </a:p>
        </p:txBody>
      </p:sp>
      <p:sp>
        <p:nvSpPr>
          <p:cNvPr id="11" name="Text Box 10"/>
          <p:cNvSpPr txBox="1">
            <a:spLocks noChangeArrowheads="1"/>
          </p:cNvSpPr>
          <p:nvPr/>
        </p:nvSpPr>
        <p:spPr bwMode="auto">
          <a:xfrm>
            <a:off x="411163" y="3721100"/>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100000"/>
              </a:lnSpc>
              <a:spcBef>
                <a:spcPct val="50000"/>
              </a:spcBef>
              <a:buClrTx/>
              <a:buSzTx/>
              <a:buFontTx/>
              <a:buNone/>
            </a:pPr>
            <a:r>
              <a:rPr lang="zh-CN" altLang="en-US" b="1">
                <a:solidFill>
                  <a:srgbClr val="CC0066"/>
                </a:solidFill>
                <a:latin typeface="Tahoma" pitchFamily="34" charset="0"/>
                <a:ea typeface="楷体_GB2312" pitchFamily="49" charset="-122"/>
              </a:rPr>
              <a:t>库标签</a:t>
            </a:r>
          </a:p>
        </p:txBody>
      </p:sp>
      <p:sp>
        <p:nvSpPr>
          <p:cNvPr id="12" name="Line 11"/>
          <p:cNvSpPr>
            <a:spLocks noChangeShapeType="1"/>
          </p:cNvSpPr>
          <p:nvPr/>
        </p:nvSpPr>
        <p:spPr bwMode="auto">
          <a:xfrm flipH="1">
            <a:off x="1325563" y="3984625"/>
            <a:ext cx="503237" cy="3175"/>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3379"/>
                                        </p:tgtEl>
                                        <p:attrNameLst>
                                          <p:attrName>style.visibility</p:attrName>
                                        </p:attrNameLst>
                                      </p:cBhvr>
                                      <p:to>
                                        <p:strVal val="visible"/>
                                      </p:to>
                                    </p:set>
                                    <p:anim calcmode="lin" valueType="num">
                                      <p:cBhvr additive="base">
                                        <p:cTn id="7" dur="500" fill="hold"/>
                                        <p:tgtEl>
                                          <p:spTgt spid="1253379"/>
                                        </p:tgtEl>
                                        <p:attrNameLst>
                                          <p:attrName>ppt_x</p:attrName>
                                        </p:attrNameLst>
                                      </p:cBhvr>
                                      <p:tavLst>
                                        <p:tav tm="0">
                                          <p:val>
                                            <p:strVal val="0-#ppt_w/2"/>
                                          </p:val>
                                        </p:tav>
                                        <p:tav tm="100000">
                                          <p:val>
                                            <p:strVal val="#ppt_x"/>
                                          </p:val>
                                        </p:tav>
                                      </p:tavLst>
                                    </p:anim>
                                    <p:anim calcmode="lin" valueType="num">
                                      <p:cBhvr additive="base">
                                        <p:cTn id="8" dur="500" fill="hold"/>
                                        <p:tgtEl>
                                          <p:spTgt spid="12533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253380"/>
                                        </p:tgtEl>
                                        <p:attrNameLst>
                                          <p:attrName>style.visibility</p:attrName>
                                        </p:attrNameLst>
                                      </p:cBhvr>
                                      <p:to>
                                        <p:strVal val="visible"/>
                                      </p:to>
                                    </p:set>
                                    <p:animEffect transition="in" filter="barn(outVertical)">
                                      <p:cBhvr>
                                        <p:cTn id="13" dur="500"/>
                                        <p:tgtEl>
                                          <p:spTgt spid="12533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ppt_h/2"/>
                                          </p:val>
                                        </p:tav>
                                        <p:tav tm="100000">
                                          <p:val>
                                            <p:strVal val="#ppt_y"/>
                                          </p:val>
                                        </p:tav>
                                      </p:tavLst>
                                    </p:anim>
                                    <p:anim calcmode="lin" valueType="num">
                                      <p:cBhvr>
                                        <p:cTn id="20" dur="500" fill="hold"/>
                                        <p:tgtEl>
                                          <p:spTgt spid="7"/>
                                        </p:tgtEl>
                                        <p:attrNameLst>
                                          <p:attrName>ppt_w</p:attrName>
                                        </p:attrNameLst>
                                      </p:cBhvr>
                                      <p:tavLst>
                                        <p:tav tm="0">
                                          <p:val>
                                            <p:strVal val="#ppt_w"/>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ppt_w/2"/>
                                          </p:val>
                                        </p:tav>
                                        <p:tav tm="100000">
                                          <p:val>
                                            <p:strVal val="#ppt_x"/>
                                          </p:val>
                                        </p:tav>
                                      </p:tavLst>
                                    </p:anim>
                                    <p:anim calcmode="lin" valueType="num">
                                      <p:cBhvr>
                                        <p:cTn id="32" dur="500" fill="hold"/>
                                        <p:tgtEl>
                                          <p:spTgt spid="9"/>
                                        </p:tgtEl>
                                        <p:attrNameLst>
                                          <p:attrName>ppt_y</p:attrName>
                                        </p:attrNameLst>
                                      </p:cBhvr>
                                      <p:tavLst>
                                        <p:tav tm="0">
                                          <p:val>
                                            <p:strVal val="#ppt_y"/>
                                          </p:val>
                                        </p:tav>
                                        <p:tav tm="100000">
                                          <p:val>
                                            <p:strVal val="#ppt_y"/>
                                          </p:val>
                                        </p:tav>
                                      </p:tavLst>
                                    </p:anim>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ppt_x</p:attrName>
                                        </p:attrNameLst>
                                      </p:cBhvr>
                                      <p:tavLst>
                                        <p:tav tm="0">
                                          <p:val>
                                            <p:strVal val="#ppt_x+#ppt_w/2"/>
                                          </p:val>
                                        </p:tav>
                                        <p:tav tm="100000">
                                          <p:val>
                                            <p:strVal val="#ppt_x"/>
                                          </p:val>
                                        </p:tav>
                                      </p:tavLst>
                                    </p:anim>
                                    <p:anim calcmode="lin" valueType="num">
                                      <p:cBhvr>
                                        <p:cTn id="44" dur="500" fill="hold"/>
                                        <p:tgtEl>
                                          <p:spTgt spid="12"/>
                                        </p:tgtEl>
                                        <p:attrNameLst>
                                          <p:attrName>ppt_y</p:attrName>
                                        </p:attrNameLst>
                                      </p:cBhvr>
                                      <p:tavLst>
                                        <p:tav tm="0">
                                          <p:val>
                                            <p:strVal val="#ppt_y"/>
                                          </p:val>
                                        </p:tav>
                                        <p:tav tm="100000">
                                          <p:val>
                                            <p:strVal val="#ppt_y"/>
                                          </p:val>
                                        </p:tav>
                                      </p:tavLst>
                                    </p:anim>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dissolve">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autoUpdateAnimBg="0"/>
      <p:bldP spid="1253380" grpId="0" animBg="1" autoUpdateAnimBg="0"/>
      <p:bldP spid="7" grpId="0" animBg="1"/>
      <p:bldP spid="8" grpId="0" autoUpdateAnimBg="0"/>
      <p:bldP spid="9" grpId="0" animBg="1"/>
      <p:bldP spid="10" grpId="0" autoUpdateAnimBg="0"/>
      <p:bldP spid="11" grpId="0" autoUpdateAnimBg="0"/>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A020D69A-D754-423A-B0CF-20009D4BE6A2}" type="slidenum">
              <a:rPr lang="ko-KR" altLang="en-US" sz="1600" smtClean="0">
                <a:solidFill>
                  <a:schemeClr val="accent2"/>
                </a:solidFill>
                <a:latin typeface="Verdana" pitchFamily="34" charset="0"/>
                <a:ea typeface="Gulim" pitchFamily="34" charset="-127"/>
              </a:rPr>
              <a:pPr/>
              <a:t>30</a:t>
            </a:fld>
            <a:endParaRPr lang="en-US" altLang="ko-KR" sz="1600" smtClean="0">
              <a:solidFill>
                <a:schemeClr val="accent2"/>
              </a:solidFill>
              <a:latin typeface="Verdana" pitchFamily="34" charset="0"/>
              <a:ea typeface="Gulim" pitchFamily="34" charset="-127"/>
            </a:endParaRPr>
          </a:p>
        </p:txBody>
      </p:sp>
      <p:graphicFrame>
        <p:nvGraphicFramePr>
          <p:cNvPr id="1312770" name="Object 2"/>
          <p:cNvGraphicFramePr>
            <a:graphicFrameLocks noChangeAspect="1"/>
          </p:cNvGraphicFramePr>
          <p:nvPr/>
        </p:nvGraphicFramePr>
        <p:xfrm>
          <a:off x="2071688" y="2033588"/>
          <a:ext cx="4781550" cy="4476750"/>
        </p:xfrm>
        <a:graphic>
          <a:graphicData uri="http://schemas.openxmlformats.org/presentationml/2006/ole">
            <mc:AlternateContent xmlns:mc="http://schemas.openxmlformats.org/markup-compatibility/2006">
              <mc:Choice xmlns:v="urn:schemas-microsoft-com:vml" Requires="v">
                <p:oleObj spid="_x0000_s34832" r:id="rId4" imgW="3277057" imgH="3067478" progId="Paint.Picture">
                  <p:embed/>
                </p:oleObj>
              </mc:Choice>
              <mc:Fallback>
                <p:oleObj r:id="rId4" imgW="3277057" imgH="306747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2033588"/>
                        <a:ext cx="4781550" cy="447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2772" name="Rectangle 4"/>
          <p:cNvSpPr>
            <a:spLocks noGrp="1" noChangeArrowheads="1"/>
          </p:cNvSpPr>
          <p:nvPr>
            <p:ph type="body" idx="1"/>
          </p:nvPr>
        </p:nvSpPr>
        <p:spPr>
          <a:xfrm>
            <a:off x="0" y="585788"/>
            <a:ext cx="8494713" cy="1912937"/>
          </a:xfrm>
        </p:spPr>
        <p:txBody>
          <a:bodyPr/>
          <a:lstStyle/>
          <a:p>
            <a:pPr marL="193675" indent="-193675" defTabSz="2716213">
              <a:lnSpc>
                <a:spcPct val="110000"/>
              </a:lnSpc>
              <a:buFont typeface="Wingdings" pitchFamily="2" charset="2"/>
              <a:buNone/>
            </a:pPr>
            <a:endParaRPr lang="zh-CN" altLang="en-US" smtClean="0"/>
          </a:p>
          <a:p>
            <a:pPr marL="661988" lvl="1" indent="-276225" defTabSz="2716213">
              <a:lnSpc>
                <a:spcPct val="110000"/>
              </a:lnSpc>
            </a:pPr>
            <a:r>
              <a:rPr lang="zh-CN" altLang="en-US" sz="2200" smtClean="0">
                <a:solidFill>
                  <a:srgbClr val="CC0099"/>
                </a:solidFill>
                <a:ea typeface="华文彩云" pitchFamily="2" charset="-122"/>
              </a:rPr>
              <a:t>方法二</a:t>
            </a:r>
            <a:r>
              <a:rPr lang="zh-CN" altLang="en-US" sz="2200" smtClean="0"/>
              <a:t>：在</a:t>
            </a:r>
            <a:r>
              <a:rPr lang="en-US" altLang="zh-CN" sz="2200" smtClean="0"/>
              <a:t>ModelSim</a:t>
            </a:r>
            <a:r>
              <a:rPr lang="zh-CN" altLang="en-US" sz="2200" smtClean="0"/>
              <a:t>主界面工具栏上的仿真时间选项框里填写好仿真时间（如</a:t>
            </a:r>
            <a:r>
              <a:rPr lang="en-US" altLang="zh-CN" sz="2200" smtClean="0"/>
              <a:t>500ns</a:t>
            </a:r>
            <a:r>
              <a:rPr lang="zh-CN" altLang="en-US" sz="2200" smtClean="0"/>
              <a:t>）后，再单击</a:t>
            </a:r>
            <a:r>
              <a:rPr lang="en-US" altLang="zh-CN" sz="2200" smtClean="0">
                <a:solidFill>
                  <a:srgbClr val="CC0066"/>
                </a:solidFill>
              </a:rPr>
              <a:t>Run</a:t>
            </a:r>
            <a:r>
              <a:rPr lang="zh-CN" altLang="en-US" sz="2200" smtClean="0"/>
              <a:t>按钮开始仿真。</a:t>
            </a:r>
            <a:r>
              <a:rPr lang="zh-CN" altLang="en-US" smtClean="0"/>
              <a:t> </a:t>
            </a:r>
          </a:p>
        </p:txBody>
      </p:sp>
      <p:sp>
        <p:nvSpPr>
          <p:cNvPr id="34821" name="Rectangle 5"/>
          <p:cNvSpPr>
            <a:spLocks noChangeArrowheads="1"/>
          </p:cNvSpPr>
          <p:nvPr/>
        </p:nvSpPr>
        <p:spPr bwMode="auto">
          <a:xfrm>
            <a:off x="4433888" y="3241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2" name="Rectangle 6"/>
          <p:cNvSpPr>
            <a:spLocks noChangeArrowheads="1"/>
          </p:cNvSpPr>
          <p:nvPr/>
        </p:nvSpPr>
        <p:spPr bwMode="auto">
          <a:xfrm>
            <a:off x="3705225" y="230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12776" name="Oval 8"/>
          <p:cNvSpPr>
            <a:spLocks noChangeArrowheads="1"/>
          </p:cNvSpPr>
          <p:nvPr/>
        </p:nvSpPr>
        <p:spPr bwMode="auto">
          <a:xfrm>
            <a:off x="4454525" y="2981325"/>
            <a:ext cx="422275" cy="32226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4" name="Rectangle 9"/>
          <p:cNvSpPr>
            <a:spLocks noChangeArrowheads="1"/>
          </p:cNvSpPr>
          <p:nvPr/>
        </p:nvSpPr>
        <p:spPr bwMode="auto">
          <a:xfrm>
            <a:off x="2933700" y="184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12778" name="Line 10"/>
          <p:cNvSpPr>
            <a:spLocks noChangeShapeType="1"/>
          </p:cNvSpPr>
          <p:nvPr/>
        </p:nvSpPr>
        <p:spPr bwMode="auto">
          <a:xfrm>
            <a:off x="3705225" y="1863725"/>
            <a:ext cx="925513" cy="11255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2779" name="Rectangle 11"/>
          <p:cNvSpPr>
            <a:spLocks noChangeArrowheads="1"/>
          </p:cNvSpPr>
          <p:nvPr/>
        </p:nvSpPr>
        <p:spPr bwMode="auto">
          <a:xfrm>
            <a:off x="441325" y="5392738"/>
            <a:ext cx="1563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spcBef>
                <a:spcPct val="0"/>
              </a:spcBef>
              <a:buClrTx/>
              <a:buSzTx/>
              <a:buFontTx/>
              <a:buNone/>
            </a:pPr>
            <a:r>
              <a:rPr kumimoji="1" lang="zh-CN" altLang="en-US" sz="1800" b="1">
                <a:solidFill>
                  <a:srgbClr val="CC0066"/>
                </a:solidFill>
                <a:latin typeface="Arial" charset="0"/>
                <a:ea typeface="楷体_GB2312" pitchFamily="49" charset="-122"/>
              </a:rPr>
              <a:t>仿真一共运行了</a:t>
            </a:r>
            <a:r>
              <a:rPr kumimoji="1" lang="en-US" altLang="zh-CN" sz="1800" b="1">
                <a:solidFill>
                  <a:srgbClr val="CC0066"/>
                </a:solidFill>
                <a:latin typeface="Arial" charset="0"/>
                <a:ea typeface="楷体_GB2312" pitchFamily="49" charset="-122"/>
                <a:cs typeface="Times New Roman" pitchFamily="18" charset="0"/>
              </a:rPr>
              <a:t>600ns</a:t>
            </a:r>
            <a:r>
              <a:rPr kumimoji="1" lang="en-US" altLang="zh-CN" sz="1400">
                <a:solidFill>
                  <a:srgbClr val="CC0066"/>
                </a:solidFill>
                <a:latin typeface="Arial" charset="0"/>
              </a:rPr>
              <a:t> </a:t>
            </a:r>
            <a:endParaRPr kumimoji="1" lang="en-US" altLang="zh-CN" sz="2400">
              <a:solidFill>
                <a:srgbClr val="CC0066"/>
              </a:solidFill>
              <a:latin typeface="Arial" charset="0"/>
            </a:endParaRPr>
          </a:p>
        </p:txBody>
      </p:sp>
      <p:sp>
        <p:nvSpPr>
          <p:cNvPr id="1312780" name="Oval 12"/>
          <p:cNvSpPr>
            <a:spLocks noChangeArrowheads="1"/>
          </p:cNvSpPr>
          <p:nvPr/>
        </p:nvSpPr>
        <p:spPr bwMode="auto">
          <a:xfrm>
            <a:off x="2584450" y="6140450"/>
            <a:ext cx="422275" cy="322263"/>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2781" name="Line 13"/>
          <p:cNvSpPr>
            <a:spLocks noChangeShapeType="1"/>
          </p:cNvSpPr>
          <p:nvPr/>
        </p:nvSpPr>
        <p:spPr bwMode="auto">
          <a:xfrm flipH="1" flipV="1">
            <a:off x="1598613" y="5857875"/>
            <a:ext cx="974725" cy="387350"/>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Rectangle 16"/>
          <p:cNvSpPr>
            <a:spLocks noGrp="1" noChangeArrowheads="1"/>
          </p:cNvSpPr>
          <p:nvPr>
            <p:ph type="title"/>
          </p:nvPr>
        </p:nvSpPr>
        <p:spPr>
          <a:noFill/>
        </p:spPr>
        <p:txBody>
          <a:bodyPr/>
          <a:lstStyle/>
          <a:p>
            <a:r>
              <a:rPr lang="en-US" altLang="en-US" smtClean="0">
                <a:solidFill>
                  <a:srgbClr val="FFCC00"/>
                </a:solidFill>
                <a:latin typeface="Arial" charset="0"/>
                <a:ea typeface="黑体" pitchFamily="49" charset="-122"/>
              </a:rPr>
              <a:t>运行仿真</a:t>
            </a:r>
            <a:r>
              <a:rPr lang="en-US" altLang="zh-CN" smtClean="0">
                <a:solidFill>
                  <a:srgbClr val="FFCC00"/>
                </a:solidFill>
                <a:latin typeface="Arial" charset="0"/>
                <a:ea typeface="黑体" pitchFamily="49" charset="-122"/>
              </a:rPr>
              <a:t>方</a:t>
            </a:r>
            <a:r>
              <a:rPr lang="zh-CN" altLang="en-US" smtClean="0">
                <a:solidFill>
                  <a:srgbClr val="FFCC00"/>
                </a:solidFill>
                <a:latin typeface="Arial" charset="0"/>
                <a:ea typeface="黑体" pitchFamily="49" charset="-122"/>
              </a:rPr>
              <a:t>法二</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2772"/>
                                        </p:tgtEl>
                                        <p:attrNameLst>
                                          <p:attrName>style.visibility</p:attrName>
                                        </p:attrNameLst>
                                      </p:cBhvr>
                                      <p:to>
                                        <p:strVal val="visible"/>
                                      </p:to>
                                    </p:set>
                                    <p:anim calcmode="lin" valueType="num">
                                      <p:cBhvr additive="base">
                                        <p:cTn id="7" dur="500" fill="hold"/>
                                        <p:tgtEl>
                                          <p:spTgt spid="1312772"/>
                                        </p:tgtEl>
                                        <p:attrNameLst>
                                          <p:attrName>ppt_x</p:attrName>
                                        </p:attrNameLst>
                                      </p:cBhvr>
                                      <p:tavLst>
                                        <p:tav tm="0">
                                          <p:val>
                                            <p:strVal val="0-#ppt_w/2"/>
                                          </p:val>
                                        </p:tav>
                                        <p:tav tm="100000">
                                          <p:val>
                                            <p:strVal val="#ppt_x"/>
                                          </p:val>
                                        </p:tav>
                                      </p:tavLst>
                                    </p:anim>
                                    <p:anim calcmode="lin" valueType="num">
                                      <p:cBhvr additive="base">
                                        <p:cTn id="8" dur="500" fill="hold"/>
                                        <p:tgtEl>
                                          <p:spTgt spid="13127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2770"/>
                                        </p:tgtEl>
                                        <p:attrNameLst>
                                          <p:attrName>style.visibility</p:attrName>
                                        </p:attrNameLst>
                                      </p:cBhvr>
                                      <p:to>
                                        <p:strVal val="visible"/>
                                      </p:to>
                                    </p:set>
                                    <p:anim calcmode="lin" valueType="num">
                                      <p:cBhvr additive="base">
                                        <p:cTn id="13" dur="500" fill="hold"/>
                                        <p:tgtEl>
                                          <p:spTgt spid="1312770"/>
                                        </p:tgtEl>
                                        <p:attrNameLst>
                                          <p:attrName>ppt_x</p:attrName>
                                        </p:attrNameLst>
                                      </p:cBhvr>
                                      <p:tavLst>
                                        <p:tav tm="0">
                                          <p:val>
                                            <p:strVal val="#ppt_x"/>
                                          </p:val>
                                        </p:tav>
                                        <p:tav tm="100000">
                                          <p:val>
                                            <p:strVal val="#ppt_x"/>
                                          </p:val>
                                        </p:tav>
                                      </p:tavLst>
                                    </p:anim>
                                    <p:anim calcmode="lin" valueType="num">
                                      <p:cBhvr additive="base">
                                        <p:cTn id="14" dur="500" fill="hold"/>
                                        <p:tgtEl>
                                          <p:spTgt spid="13127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1312778"/>
                                        </p:tgtEl>
                                        <p:attrNameLst>
                                          <p:attrName>style.visibility</p:attrName>
                                        </p:attrNameLst>
                                      </p:cBhvr>
                                      <p:to>
                                        <p:strVal val="visible"/>
                                      </p:to>
                                    </p:set>
                                    <p:anim calcmode="lin" valueType="num">
                                      <p:cBhvr>
                                        <p:cTn id="19" dur="500" fill="hold"/>
                                        <p:tgtEl>
                                          <p:spTgt spid="1312778"/>
                                        </p:tgtEl>
                                        <p:attrNameLst>
                                          <p:attrName>ppt_x</p:attrName>
                                        </p:attrNameLst>
                                      </p:cBhvr>
                                      <p:tavLst>
                                        <p:tav tm="0">
                                          <p:val>
                                            <p:strVal val="#ppt_x"/>
                                          </p:val>
                                        </p:tav>
                                        <p:tav tm="100000">
                                          <p:val>
                                            <p:strVal val="#ppt_x"/>
                                          </p:val>
                                        </p:tav>
                                      </p:tavLst>
                                    </p:anim>
                                    <p:anim calcmode="lin" valueType="num">
                                      <p:cBhvr>
                                        <p:cTn id="20" dur="500" fill="hold"/>
                                        <p:tgtEl>
                                          <p:spTgt spid="1312778"/>
                                        </p:tgtEl>
                                        <p:attrNameLst>
                                          <p:attrName>ppt_y</p:attrName>
                                        </p:attrNameLst>
                                      </p:cBhvr>
                                      <p:tavLst>
                                        <p:tav tm="0">
                                          <p:val>
                                            <p:strVal val="#ppt_y-#ppt_h/2"/>
                                          </p:val>
                                        </p:tav>
                                        <p:tav tm="100000">
                                          <p:val>
                                            <p:strVal val="#ppt_y"/>
                                          </p:val>
                                        </p:tav>
                                      </p:tavLst>
                                    </p:anim>
                                    <p:anim calcmode="lin" valueType="num">
                                      <p:cBhvr>
                                        <p:cTn id="21" dur="500" fill="hold"/>
                                        <p:tgtEl>
                                          <p:spTgt spid="1312778"/>
                                        </p:tgtEl>
                                        <p:attrNameLst>
                                          <p:attrName>ppt_w</p:attrName>
                                        </p:attrNameLst>
                                      </p:cBhvr>
                                      <p:tavLst>
                                        <p:tav tm="0">
                                          <p:val>
                                            <p:strVal val="#ppt_w"/>
                                          </p:val>
                                        </p:tav>
                                        <p:tav tm="100000">
                                          <p:val>
                                            <p:strVal val="#ppt_w"/>
                                          </p:val>
                                        </p:tav>
                                      </p:tavLst>
                                    </p:anim>
                                    <p:anim calcmode="lin" valueType="num">
                                      <p:cBhvr>
                                        <p:cTn id="22" dur="500" fill="hold"/>
                                        <p:tgtEl>
                                          <p:spTgt spid="1312778"/>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312776"/>
                                        </p:tgtEl>
                                        <p:attrNameLst>
                                          <p:attrName>style.visibility</p:attrName>
                                        </p:attrNameLst>
                                      </p:cBhvr>
                                      <p:to>
                                        <p:strVal val="visible"/>
                                      </p:to>
                                    </p:set>
                                    <p:animEffect transition="in" filter="dissolve">
                                      <p:cBhvr>
                                        <p:cTn id="26" dur="500"/>
                                        <p:tgtEl>
                                          <p:spTgt spid="13127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312780"/>
                                        </p:tgtEl>
                                        <p:attrNameLst>
                                          <p:attrName>style.visibility</p:attrName>
                                        </p:attrNameLst>
                                      </p:cBhvr>
                                      <p:to>
                                        <p:strVal val="visible"/>
                                      </p:to>
                                    </p:set>
                                    <p:anim calcmode="lin" valueType="num">
                                      <p:cBhvr>
                                        <p:cTn id="31" dur="500" fill="hold"/>
                                        <p:tgtEl>
                                          <p:spTgt spid="1312780"/>
                                        </p:tgtEl>
                                        <p:attrNameLst>
                                          <p:attrName>ppt_w</p:attrName>
                                        </p:attrNameLst>
                                      </p:cBhvr>
                                      <p:tavLst>
                                        <p:tav tm="0">
                                          <p:val>
                                            <p:fltVal val="0"/>
                                          </p:val>
                                        </p:tav>
                                        <p:tav tm="100000">
                                          <p:val>
                                            <p:strVal val="#ppt_w"/>
                                          </p:val>
                                        </p:tav>
                                      </p:tavLst>
                                    </p:anim>
                                    <p:anim calcmode="lin" valueType="num">
                                      <p:cBhvr>
                                        <p:cTn id="32" dur="500" fill="hold"/>
                                        <p:tgtEl>
                                          <p:spTgt spid="1312780"/>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17" presetClass="entr" presetSubtype="2" fill="hold" grpId="0" nodeType="afterEffect">
                                  <p:stCondLst>
                                    <p:cond delay="0"/>
                                  </p:stCondLst>
                                  <p:childTnLst>
                                    <p:set>
                                      <p:cBhvr>
                                        <p:cTn id="35" dur="1" fill="hold">
                                          <p:stCondLst>
                                            <p:cond delay="0"/>
                                          </p:stCondLst>
                                        </p:cTn>
                                        <p:tgtEl>
                                          <p:spTgt spid="1312781"/>
                                        </p:tgtEl>
                                        <p:attrNameLst>
                                          <p:attrName>style.visibility</p:attrName>
                                        </p:attrNameLst>
                                      </p:cBhvr>
                                      <p:to>
                                        <p:strVal val="visible"/>
                                      </p:to>
                                    </p:set>
                                    <p:anim calcmode="lin" valueType="num">
                                      <p:cBhvr>
                                        <p:cTn id="36" dur="500" fill="hold"/>
                                        <p:tgtEl>
                                          <p:spTgt spid="1312781"/>
                                        </p:tgtEl>
                                        <p:attrNameLst>
                                          <p:attrName>ppt_x</p:attrName>
                                        </p:attrNameLst>
                                      </p:cBhvr>
                                      <p:tavLst>
                                        <p:tav tm="0">
                                          <p:val>
                                            <p:strVal val="#ppt_x+#ppt_w/2"/>
                                          </p:val>
                                        </p:tav>
                                        <p:tav tm="100000">
                                          <p:val>
                                            <p:strVal val="#ppt_x"/>
                                          </p:val>
                                        </p:tav>
                                      </p:tavLst>
                                    </p:anim>
                                    <p:anim calcmode="lin" valueType="num">
                                      <p:cBhvr>
                                        <p:cTn id="37" dur="500" fill="hold"/>
                                        <p:tgtEl>
                                          <p:spTgt spid="1312781"/>
                                        </p:tgtEl>
                                        <p:attrNameLst>
                                          <p:attrName>ppt_y</p:attrName>
                                        </p:attrNameLst>
                                      </p:cBhvr>
                                      <p:tavLst>
                                        <p:tav tm="0">
                                          <p:val>
                                            <p:strVal val="#ppt_y"/>
                                          </p:val>
                                        </p:tav>
                                        <p:tav tm="100000">
                                          <p:val>
                                            <p:strVal val="#ppt_y"/>
                                          </p:val>
                                        </p:tav>
                                      </p:tavLst>
                                    </p:anim>
                                    <p:anim calcmode="lin" valueType="num">
                                      <p:cBhvr>
                                        <p:cTn id="38" dur="500" fill="hold"/>
                                        <p:tgtEl>
                                          <p:spTgt spid="1312781"/>
                                        </p:tgtEl>
                                        <p:attrNameLst>
                                          <p:attrName>ppt_w</p:attrName>
                                        </p:attrNameLst>
                                      </p:cBhvr>
                                      <p:tavLst>
                                        <p:tav tm="0">
                                          <p:val>
                                            <p:fltVal val="0"/>
                                          </p:val>
                                        </p:tav>
                                        <p:tav tm="100000">
                                          <p:val>
                                            <p:strVal val="#ppt_w"/>
                                          </p:val>
                                        </p:tav>
                                      </p:tavLst>
                                    </p:anim>
                                    <p:anim calcmode="lin" valueType="num">
                                      <p:cBhvr>
                                        <p:cTn id="39" dur="500" fill="hold"/>
                                        <p:tgtEl>
                                          <p:spTgt spid="1312781"/>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12779"/>
                                        </p:tgtEl>
                                        <p:attrNameLst>
                                          <p:attrName>style.visibility</p:attrName>
                                        </p:attrNameLst>
                                      </p:cBhvr>
                                      <p:to>
                                        <p:strVal val="visible"/>
                                      </p:to>
                                    </p:set>
                                    <p:animEffect transition="in" filter="dissolve">
                                      <p:cBhvr>
                                        <p:cTn id="43" dur="500"/>
                                        <p:tgtEl>
                                          <p:spTgt spid="131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2" grpId="0" autoUpdateAnimBg="0"/>
      <p:bldP spid="1312776" grpId="0" animBg="1"/>
      <p:bldP spid="1312778" grpId="0" animBg="1"/>
      <p:bldP spid="1312779" grpId="0" autoUpdateAnimBg="0"/>
      <p:bldP spid="1312780" grpId="0" animBg="1"/>
      <p:bldP spid="131278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D59DF20D-9CD9-4BE2-9DDC-1F0C29122BAB}" type="slidenum">
              <a:rPr lang="ko-KR" altLang="en-US" sz="1600" smtClean="0">
                <a:solidFill>
                  <a:schemeClr val="accent2"/>
                </a:solidFill>
                <a:latin typeface="Verdana" pitchFamily="34" charset="0"/>
                <a:ea typeface="Gulim" pitchFamily="34" charset="-127"/>
              </a:rPr>
              <a:pPr/>
              <a:t>31</a:t>
            </a:fld>
            <a:endParaRPr lang="en-US" altLang="ko-KR" sz="1600" smtClean="0">
              <a:solidFill>
                <a:schemeClr val="accent2"/>
              </a:solidFill>
              <a:latin typeface="Verdana" pitchFamily="34" charset="0"/>
              <a:ea typeface="Gulim" pitchFamily="34" charset="-127"/>
            </a:endParaRPr>
          </a:p>
        </p:txBody>
      </p:sp>
      <p:graphicFrame>
        <p:nvGraphicFramePr>
          <p:cNvPr id="1314818" name="Object 2"/>
          <p:cNvGraphicFramePr>
            <a:graphicFrameLocks noChangeAspect="1"/>
          </p:cNvGraphicFramePr>
          <p:nvPr/>
        </p:nvGraphicFramePr>
        <p:xfrm>
          <a:off x="992188" y="2143125"/>
          <a:ext cx="7213600" cy="3775075"/>
        </p:xfrm>
        <a:graphic>
          <a:graphicData uri="http://schemas.openxmlformats.org/presentationml/2006/ole">
            <mc:AlternateContent xmlns:mc="http://schemas.openxmlformats.org/markup-compatibility/2006">
              <mc:Choice xmlns:v="urn:schemas-microsoft-com:vml" Requires="v">
                <p:oleObj spid="_x0000_s35855" r:id="rId4" imgW="4896533" imgH="2561905" progId="Paint.Picture">
                  <p:embed/>
                </p:oleObj>
              </mc:Choice>
              <mc:Fallback>
                <p:oleObj r:id="rId4" imgW="4896533" imgH="2561905"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2143125"/>
                        <a:ext cx="7213600" cy="377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4820" name="Rectangle 4"/>
          <p:cNvSpPr>
            <a:spLocks noGrp="1" noChangeArrowheads="1"/>
          </p:cNvSpPr>
          <p:nvPr>
            <p:ph type="body" idx="1"/>
          </p:nvPr>
        </p:nvSpPr>
        <p:spPr>
          <a:xfrm>
            <a:off x="425450" y="1077913"/>
            <a:ext cx="8072438" cy="1357312"/>
          </a:xfrm>
        </p:spPr>
        <p:txBody>
          <a:bodyPr/>
          <a:lstStyle/>
          <a:p>
            <a:pPr marL="285750" indent="-285750" defTabSz="2716213" eaLnBrk="1" hangingPunct="1">
              <a:lnSpc>
                <a:spcPct val="110000"/>
              </a:lnSpc>
              <a:spcBef>
                <a:spcPct val="50000"/>
              </a:spcBef>
              <a:buClr>
                <a:srgbClr val="006666"/>
              </a:buClr>
              <a:buSzPct val="110000"/>
              <a:buFont typeface="Wingdings" pitchFamily="2" charset="2"/>
              <a:buChar char="w"/>
            </a:pPr>
            <a:r>
              <a:rPr kumimoji="1" lang="zh-CN" altLang="en-US" sz="2000" smtClean="0">
                <a:solidFill>
                  <a:srgbClr val="000000"/>
                </a:solidFill>
                <a:cs typeface="Arial" charset="0"/>
              </a:rPr>
              <a:t>若执行</a:t>
            </a:r>
            <a:r>
              <a:rPr kumimoji="1" lang="en-US" altLang="zh-CN" sz="2000" smtClean="0">
                <a:solidFill>
                  <a:srgbClr val="CC0066"/>
                </a:solidFill>
                <a:cs typeface="Arial" charset="0"/>
              </a:rPr>
              <a:t>Simulate&gt;Run&gt;Run-All</a:t>
            </a:r>
            <a:r>
              <a:rPr kumimoji="1" lang="zh-CN" altLang="en-US" sz="2000" smtClean="0">
                <a:solidFill>
                  <a:srgbClr val="000000"/>
                </a:solidFill>
                <a:cs typeface="Arial" charset="0"/>
              </a:rPr>
              <a:t>菜单命令或单击</a:t>
            </a:r>
            <a:r>
              <a:rPr kumimoji="1" lang="en-US" altLang="zh-CN" sz="2000" smtClean="0">
                <a:solidFill>
                  <a:srgbClr val="CC0066"/>
                </a:solidFill>
                <a:cs typeface="Arial" charset="0"/>
              </a:rPr>
              <a:t>Run-All</a:t>
            </a:r>
            <a:r>
              <a:rPr kumimoji="1" lang="zh-CN" altLang="en-US" sz="2000" smtClean="0">
                <a:solidFill>
                  <a:srgbClr val="CC0066"/>
                </a:solidFill>
                <a:cs typeface="Arial" charset="0"/>
              </a:rPr>
              <a:t>按钮</a:t>
            </a:r>
            <a:r>
              <a:rPr kumimoji="1" lang="zh-CN" altLang="en-US" sz="2000" smtClean="0">
                <a:solidFill>
                  <a:srgbClr val="000000"/>
                </a:solidFill>
                <a:cs typeface="Arial" charset="0"/>
              </a:rPr>
              <a:t>      ，则仿真将一直运行，直到遇到测试文件中暂停仿真语句（如</a:t>
            </a:r>
            <a:r>
              <a:rPr kumimoji="1" lang="en-US" altLang="zh-CN" sz="2000" smtClean="0">
                <a:solidFill>
                  <a:srgbClr val="000000"/>
                </a:solidFill>
                <a:cs typeface="Arial" charset="0"/>
              </a:rPr>
              <a:t>#50000 $stop;</a:t>
            </a:r>
            <a:r>
              <a:rPr kumimoji="1" lang="zh-CN" altLang="en-US" sz="2000" smtClean="0">
                <a:solidFill>
                  <a:srgbClr val="000000"/>
                </a:solidFill>
                <a:cs typeface="Arial" charset="0"/>
              </a:rPr>
              <a:t>）或结束仿真语句（如</a:t>
            </a:r>
            <a:r>
              <a:rPr kumimoji="1" lang="en-US" altLang="zh-CN" sz="2000" smtClean="0">
                <a:solidFill>
                  <a:srgbClr val="000000"/>
                </a:solidFill>
                <a:cs typeface="Arial" charset="0"/>
              </a:rPr>
              <a:t>#50000 $finish;</a:t>
            </a:r>
            <a:r>
              <a:rPr kumimoji="1" lang="zh-CN" altLang="en-US" sz="2000" smtClean="0">
                <a:solidFill>
                  <a:srgbClr val="000000"/>
                </a:solidFill>
                <a:cs typeface="Arial" charset="0"/>
              </a:rPr>
              <a:t>）才终止</a:t>
            </a:r>
            <a:endParaRPr lang="zh-CN" altLang="en-US" sz="2200" smtClean="0"/>
          </a:p>
        </p:txBody>
      </p:sp>
      <p:sp>
        <p:nvSpPr>
          <p:cNvPr id="35845" name="Rectangle 6"/>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6" name="Rectangle 7"/>
          <p:cNvSpPr>
            <a:spLocks noChangeArrowheads="1"/>
          </p:cNvSpPr>
          <p:nvPr/>
        </p:nvSpPr>
        <p:spPr bwMode="auto">
          <a:xfrm>
            <a:off x="2924175" y="186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14824" name="Rectangle 8"/>
          <p:cNvSpPr>
            <a:spLocks noChangeArrowheads="1"/>
          </p:cNvSpPr>
          <p:nvPr/>
        </p:nvSpPr>
        <p:spPr bwMode="auto">
          <a:xfrm>
            <a:off x="2259013" y="5978525"/>
            <a:ext cx="1900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spcBef>
                <a:spcPct val="0"/>
              </a:spcBef>
              <a:buClrTx/>
              <a:buSzTx/>
              <a:buFontTx/>
              <a:buNone/>
            </a:pPr>
            <a:r>
              <a:rPr kumimoji="1" lang="zh-CN" altLang="en-US" sz="1800" b="1">
                <a:solidFill>
                  <a:srgbClr val="FF3399"/>
                </a:solidFill>
                <a:latin typeface="楷体_GB2312" pitchFamily="49" charset="-122"/>
                <a:ea typeface="楷体_GB2312" pitchFamily="49" charset="-122"/>
              </a:rPr>
              <a:t>仿真结束时间</a:t>
            </a:r>
            <a:r>
              <a:rPr kumimoji="1" lang="zh-CN" altLang="en-US" sz="1800" b="1">
                <a:solidFill>
                  <a:srgbClr val="FF3399"/>
                </a:solidFill>
              </a:rPr>
              <a:t> </a:t>
            </a:r>
          </a:p>
        </p:txBody>
      </p:sp>
      <p:sp>
        <p:nvSpPr>
          <p:cNvPr id="1314825" name="Line 9"/>
          <p:cNvSpPr>
            <a:spLocks noChangeShapeType="1"/>
          </p:cNvSpPr>
          <p:nvPr/>
        </p:nvSpPr>
        <p:spPr bwMode="auto">
          <a:xfrm flipH="1">
            <a:off x="3027363" y="4911725"/>
            <a:ext cx="530225" cy="1152525"/>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4827" name="Rectangle 11"/>
          <p:cNvSpPr>
            <a:spLocks noChangeArrowheads="1"/>
          </p:cNvSpPr>
          <p:nvPr/>
        </p:nvSpPr>
        <p:spPr bwMode="auto">
          <a:xfrm>
            <a:off x="5424488" y="6019800"/>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spcBef>
                <a:spcPct val="0"/>
              </a:spcBef>
              <a:buClrTx/>
              <a:buSzTx/>
              <a:buFontTx/>
              <a:buNone/>
            </a:pPr>
            <a:r>
              <a:rPr kumimoji="1" lang="zh-CN" altLang="en-US" sz="1800" b="1">
                <a:solidFill>
                  <a:srgbClr val="FF3399"/>
                </a:solidFill>
                <a:latin typeface="楷体_GB2312" pitchFamily="49" charset="-122"/>
                <a:ea typeface="楷体_GB2312" pitchFamily="49" charset="-122"/>
              </a:rPr>
              <a:t>参考线</a:t>
            </a:r>
            <a:r>
              <a:rPr kumimoji="1" lang="zh-CN" altLang="en-US" sz="1800" b="1">
                <a:solidFill>
                  <a:srgbClr val="FF3399"/>
                </a:solidFill>
              </a:rPr>
              <a:t> </a:t>
            </a:r>
          </a:p>
        </p:txBody>
      </p:sp>
      <p:sp>
        <p:nvSpPr>
          <p:cNvPr id="1314828" name="Line 12"/>
          <p:cNvSpPr>
            <a:spLocks noChangeShapeType="1"/>
          </p:cNvSpPr>
          <p:nvPr/>
        </p:nvSpPr>
        <p:spPr bwMode="auto">
          <a:xfrm>
            <a:off x="5203825" y="4775200"/>
            <a:ext cx="673100" cy="1254125"/>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Rectangle 15"/>
          <p:cNvSpPr>
            <a:spLocks noGrp="1" noChangeArrowheads="1"/>
          </p:cNvSpPr>
          <p:nvPr>
            <p:ph type="title"/>
          </p:nvPr>
        </p:nvSpPr>
        <p:spPr>
          <a:noFill/>
        </p:spPr>
        <p:txBody>
          <a:bodyPr/>
          <a:lstStyle/>
          <a:p>
            <a:r>
              <a:rPr lang="en-US" altLang="en-US" smtClean="0">
                <a:solidFill>
                  <a:srgbClr val="FFCC00"/>
                </a:solidFill>
                <a:latin typeface="Arial" charset="0"/>
                <a:ea typeface="黑体" pitchFamily="49" charset="-122"/>
              </a:rPr>
              <a:t>运行仿真</a:t>
            </a:r>
            <a:r>
              <a:rPr lang="en-US" altLang="zh-CN"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cs typeface="Times New Roman" pitchFamily="18" charset="0"/>
              </a:rPr>
              <a:t>Run-All</a:t>
            </a:r>
            <a:r>
              <a:rPr lang="zh-CN" altLang="en-US" smtClean="0">
                <a:solidFill>
                  <a:srgbClr val="FFCC00"/>
                </a:solidFill>
                <a:latin typeface="Arial" charset="0"/>
                <a:ea typeface="黑体" pitchFamily="49" charset="-122"/>
                <a:cs typeface="Times New Roman" pitchFamily="18" charset="0"/>
              </a:rPr>
              <a:t>）</a:t>
            </a:r>
          </a:p>
        </p:txBody>
      </p:sp>
      <p:pic>
        <p:nvPicPr>
          <p:cNvPr id="13148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7288" y="1084263"/>
            <a:ext cx="42545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4820"/>
                                        </p:tgtEl>
                                        <p:attrNameLst>
                                          <p:attrName>style.visibility</p:attrName>
                                        </p:attrNameLst>
                                      </p:cBhvr>
                                      <p:to>
                                        <p:strVal val="visible"/>
                                      </p:to>
                                    </p:set>
                                    <p:anim calcmode="lin" valueType="num">
                                      <p:cBhvr additive="base">
                                        <p:cTn id="7" dur="500" fill="hold"/>
                                        <p:tgtEl>
                                          <p:spTgt spid="1314820"/>
                                        </p:tgtEl>
                                        <p:attrNameLst>
                                          <p:attrName>ppt_x</p:attrName>
                                        </p:attrNameLst>
                                      </p:cBhvr>
                                      <p:tavLst>
                                        <p:tav tm="0">
                                          <p:val>
                                            <p:strVal val="0-#ppt_w/2"/>
                                          </p:val>
                                        </p:tav>
                                        <p:tav tm="100000">
                                          <p:val>
                                            <p:strVal val="#ppt_x"/>
                                          </p:val>
                                        </p:tav>
                                      </p:tavLst>
                                    </p:anim>
                                    <p:anim calcmode="lin" valueType="num">
                                      <p:cBhvr additive="base">
                                        <p:cTn id="8" dur="500" fill="hold"/>
                                        <p:tgtEl>
                                          <p:spTgt spid="1314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314832"/>
                                        </p:tgtEl>
                                        <p:attrNameLst>
                                          <p:attrName>style.visibility</p:attrName>
                                        </p:attrNameLst>
                                      </p:cBhvr>
                                      <p:to>
                                        <p:strVal val="visible"/>
                                      </p:to>
                                    </p:set>
                                    <p:anim calcmode="lin" valueType="num">
                                      <p:cBhvr>
                                        <p:cTn id="13" dur="500" fill="hold"/>
                                        <p:tgtEl>
                                          <p:spTgt spid="1314832"/>
                                        </p:tgtEl>
                                        <p:attrNameLst>
                                          <p:attrName>ppt_w</p:attrName>
                                        </p:attrNameLst>
                                      </p:cBhvr>
                                      <p:tavLst>
                                        <p:tav tm="0">
                                          <p:val>
                                            <p:fltVal val="0"/>
                                          </p:val>
                                        </p:tav>
                                        <p:tav tm="100000">
                                          <p:val>
                                            <p:strVal val="#ppt_w"/>
                                          </p:val>
                                        </p:tav>
                                      </p:tavLst>
                                    </p:anim>
                                    <p:anim calcmode="lin" valueType="num">
                                      <p:cBhvr>
                                        <p:cTn id="14" dur="500" fill="hold"/>
                                        <p:tgtEl>
                                          <p:spTgt spid="131483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14818"/>
                                        </p:tgtEl>
                                        <p:attrNameLst>
                                          <p:attrName>style.visibility</p:attrName>
                                        </p:attrNameLst>
                                      </p:cBhvr>
                                      <p:to>
                                        <p:strVal val="visible"/>
                                      </p:to>
                                    </p:set>
                                    <p:anim calcmode="lin" valueType="num">
                                      <p:cBhvr additive="base">
                                        <p:cTn id="19" dur="500" fill="hold"/>
                                        <p:tgtEl>
                                          <p:spTgt spid="1314818"/>
                                        </p:tgtEl>
                                        <p:attrNameLst>
                                          <p:attrName>ppt_x</p:attrName>
                                        </p:attrNameLst>
                                      </p:cBhvr>
                                      <p:tavLst>
                                        <p:tav tm="0">
                                          <p:val>
                                            <p:strVal val="#ppt_x"/>
                                          </p:val>
                                        </p:tav>
                                        <p:tav tm="100000">
                                          <p:val>
                                            <p:strVal val="#ppt_x"/>
                                          </p:val>
                                        </p:tav>
                                      </p:tavLst>
                                    </p:anim>
                                    <p:anim calcmode="lin" valueType="num">
                                      <p:cBhvr additive="base">
                                        <p:cTn id="20" dur="500" fill="hold"/>
                                        <p:tgtEl>
                                          <p:spTgt spid="13148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1314825"/>
                                        </p:tgtEl>
                                        <p:attrNameLst>
                                          <p:attrName>style.visibility</p:attrName>
                                        </p:attrNameLst>
                                      </p:cBhvr>
                                      <p:to>
                                        <p:strVal val="visible"/>
                                      </p:to>
                                    </p:set>
                                    <p:anim calcmode="lin" valueType="num">
                                      <p:cBhvr>
                                        <p:cTn id="25" dur="500" fill="hold"/>
                                        <p:tgtEl>
                                          <p:spTgt spid="1314825"/>
                                        </p:tgtEl>
                                        <p:attrNameLst>
                                          <p:attrName>ppt_x</p:attrName>
                                        </p:attrNameLst>
                                      </p:cBhvr>
                                      <p:tavLst>
                                        <p:tav tm="0">
                                          <p:val>
                                            <p:strVal val="#ppt_x"/>
                                          </p:val>
                                        </p:tav>
                                        <p:tav tm="100000">
                                          <p:val>
                                            <p:strVal val="#ppt_x"/>
                                          </p:val>
                                        </p:tav>
                                      </p:tavLst>
                                    </p:anim>
                                    <p:anim calcmode="lin" valueType="num">
                                      <p:cBhvr>
                                        <p:cTn id="26" dur="500" fill="hold"/>
                                        <p:tgtEl>
                                          <p:spTgt spid="1314825"/>
                                        </p:tgtEl>
                                        <p:attrNameLst>
                                          <p:attrName>ppt_y</p:attrName>
                                        </p:attrNameLst>
                                      </p:cBhvr>
                                      <p:tavLst>
                                        <p:tav tm="0">
                                          <p:val>
                                            <p:strVal val="#ppt_y-#ppt_h/2"/>
                                          </p:val>
                                        </p:tav>
                                        <p:tav tm="100000">
                                          <p:val>
                                            <p:strVal val="#ppt_y"/>
                                          </p:val>
                                        </p:tav>
                                      </p:tavLst>
                                    </p:anim>
                                    <p:anim calcmode="lin" valueType="num">
                                      <p:cBhvr>
                                        <p:cTn id="27" dur="500" fill="hold"/>
                                        <p:tgtEl>
                                          <p:spTgt spid="1314825"/>
                                        </p:tgtEl>
                                        <p:attrNameLst>
                                          <p:attrName>ppt_w</p:attrName>
                                        </p:attrNameLst>
                                      </p:cBhvr>
                                      <p:tavLst>
                                        <p:tav tm="0">
                                          <p:val>
                                            <p:strVal val="#ppt_w"/>
                                          </p:val>
                                        </p:tav>
                                        <p:tav tm="100000">
                                          <p:val>
                                            <p:strVal val="#ppt_w"/>
                                          </p:val>
                                        </p:tav>
                                      </p:tavLst>
                                    </p:anim>
                                    <p:anim calcmode="lin" valueType="num">
                                      <p:cBhvr>
                                        <p:cTn id="28" dur="500" fill="hold"/>
                                        <p:tgtEl>
                                          <p:spTgt spid="1314825"/>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314824"/>
                                        </p:tgtEl>
                                        <p:attrNameLst>
                                          <p:attrName>style.visibility</p:attrName>
                                        </p:attrNameLst>
                                      </p:cBhvr>
                                      <p:to>
                                        <p:strVal val="visible"/>
                                      </p:to>
                                    </p:set>
                                    <p:animEffect transition="in" filter="dissolve">
                                      <p:cBhvr>
                                        <p:cTn id="32" dur="500"/>
                                        <p:tgtEl>
                                          <p:spTgt spid="13148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 fill="hold" grpId="0" nodeType="clickEffect">
                                  <p:stCondLst>
                                    <p:cond delay="0"/>
                                  </p:stCondLst>
                                  <p:childTnLst>
                                    <p:set>
                                      <p:cBhvr>
                                        <p:cTn id="36" dur="1" fill="hold">
                                          <p:stCondLst>
                                            <p:cond delay="0"/>
                                          </p:stCondLst>
                                        </p:cTn>
                                        <p:tgtEl>
                                          <p:spTgt spid="1314828"/>
                                        </p:tgtEl>
                                        <p:attrNameLst>
                                          <p:attrName>style.visibility</p:attrName>
                                        </p:attrNameLst>
                                      </p:cBhvr>
                                      <p:to>
                                        <p:strVal val="visible"/>
                                      </p:to>
                                    </p:set>
                                    <p:anim calcmode="lin" valueType="num">
                                      <p:cBhvr>
                                        <p:cTn id="37" dur="500" fill="hold"/>
                                        <p:tgtEl>
                                          <p:spTgt spid="1314828"/>
                                        </p:tgtEl>
                                        <p:attrNameLst>
                                          <p:attrName>ppt_x</p:attrName>
                                        </p:attrNameLst>
                                      </p:cBhvr>
                                      <p:tavLst>
                                        <p:tav tm="0">
                                          <p:val>
                                            <p:strVal val="#ppt_x"/>
                                          </p:val>
                                        </p:tav>
                                        <p:tav tm="100000">
                                          <p:val>
                                            <p:strVal val="#ppt_x"/>
                                          </p:val>
                                        </p:tav>
                                      </p:tavLst>
                                    </p:anim>
                                    <p:anim calcmode="lin" valueType="num">
                                      <p:cBhvr>
                                        <p:cTn id="38" dur="500" fill="hold"/>
                                        <p:tgtEl>
                                          <p:spTgt spid="1314828"/>
                                        </p:tgtEl>
                                        <p:attrNameLst>
                                          <p:attrName>ppt_y</p:attrName>
                                        </p:attrNameLst>
                                      </p:cBhvr>
                                      <p:tavLst>
                                        <p:tav tm="0">
                                          <p:val>
                                            <p:strVal val="#ppt_y-#ppt_h/2"/>
                                          </p:val>
                                        </p:tav>
                                        <p:tav tm="100000">
                                          <p:val>
                                            <p:strVal val="#ppt_y"/>
                                          </p:val>
                                        </p:tav>
                                      </p:tavLst>
                                    </p:anim>
                                    <p:anim calcmode="lin" valueType="num">
                                      <p:cBhvr>
                                        <p:cTn id="39" dur="500" fill="hold"/>
                                        <p:tgtEl>
                                          <p:spTgt spid="1314828"/>
                                        </p:tgtEl>
                                        <p:attrNameLst>
                                          <p:attrName>ppt_w</p:attrName>
                                        </p:attrNameLst>
                                      </p:cBhvr>
                                      <p:tavLst>
                                        <p:tav tm="0">
                                          <p:val>
                                            <p:strVal val="#ppt_w"/>
                                          </p:val>
                                        </p:tav>
                                        <p:tav tm="100000">
                                          <p:val>
                                            <p:strVal val="#ppt_w"/>
                                          </p:val>
                                        </p:tav>
                                      </p:tavLst>
                                    </p:anim>
                                    <p:anim calcmode="lin" valueType="num">
                                      <p:cBhvr>
                                        <p:cTn id="40" dur="500" fill="hold"/>
                                        <p:tgtEl>
                                          <p:spTgt spid="1314828"/>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314827"/>
                                        </p:tgtEl>
                                        <p:attrNameLst>
                                          <p:attrName>style.visibility</p:attrName>
                                        </p:attrNameLst>
                                      </p:cBhvr>
                                      <p:to>
                                        <p:strVal val="visible"/>
                                      </p:to>
                                    </p:set>
                                    <p:animEffect transition="in" filter="dissolve">
                                      <p:cBhvr>
                                        <p:cTn id="44" dur="500"/>
                                        <p:tgtEl>
                                          <p:spTgt spid="131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0" grpId="0" autoUpdateAnimBg="0"/>
      <p:bldP spid="1314824" grpId="0" autoUpdateAnimBg="0"/>
      <p:bldP spid="1314825" grpId="0" animBg="1"/>
      <p:bldP spid="1314827" grpId="0" autoUpdateAnimBg="0"/>
      <p:bldP spid="13148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C9698A75-52E8-4AD0-92E1-1F792F2D387E}" type="slidenum">
              <a:rPr lang="ko-KR" altLang="en-US" sz="1600" smtClean="0">
                <a:solidFill>
                  <a:schemeClr val="accent2"/>
                </a:solidFill>
                <a:latin typeface="Verdana" pitchFamily="34" charset="0"/>
                <a:ea typeface="Gulim" pitchFamily="34" charset="-127"/>
              </a:rPr>
              <a:pPr/>
              <a:t>32</a:t>
            </a:fld>
            <a:endParaRPr lang="en-US" altLang="ko-KR" sz="1600" smtClean="0">
              <a:solidFill>
                <a:schemeClr val="accent2"/>
              </a:solidFill>
              <a:latin typeface="Verdana" pitchFamily="34" charset="0"/>
              <a:ea typeface="Gulim" pitchFamily="34" charset="-127"/>
            </a:endParaRPr>
          </a:p>
        </p:txBody>
      </p:sp>
      <p:sp>
        <p:nvSpPr>
          <p:cNvPr id="1316867" name="Rectangle 3"/>
          <p:cNvSpPr>
            <a:spLocks noGrp="1" noChangeArrowheads="1"/>
          </p:cNvSpPr>
          <p:nvPr>
            <p:ph type="body" idx="1"/>
          </p:nvPr>
        </p:nvSpPr>
        <p:spPr>
          <a:xfrm>
            <a:off x="0" y="1808163"/>
            <a:ext cx="8880475" cy="3997325"/>
          </a:xfrm>
        </p:spPr>
        <p:txBody>
          <a:bodyPr/>
          <a:lstStyle/>
          <a:p>
            <a:pPr marL="381000" indent="333375" defTabSz="2716213">
              <a:lnSpc>
                <a:spcPct val="110000"/>
              </a:lnSpc>
              <a:buClr>
                <a:srgbClr val="006666"/>
              </a:buClr>
              <a:buSzPct val="110000"/>
              <a:buFont typeface="Wingdings" pitchFamily="2" charset="2"/>
              <a:buChar char="w"/>
            </a:pPr>
            <a:r>
              <a:rPr lang="zh-CN" altLang="en-US" sz="2400" smtClean="0">
                <a:solidFill>
                  <a:srgbClr val="CC3300"/>
                </a:solidFill>
                <a:latin typeface="Times New Roman" pitchFamily="18" charset="0"/>
              </a:rPr>
              <a:t>保存仿真波形的格式</a:t>
            </a:r>
          </a:p>
          <a:p>
            <a:pPr marL="1179513" lvl="1" defTabSz="2716213">
              <a:lnSpc>
                <a:spcPct val="110000"/>
              </a:lnSpc>
              <a:buClr>
                <a:schemeClr val="tx2"/>
              </a:buClr>
              <a:buSzPct val="55000"/>
              <a:buFont typeface="Wingdings" pitchFamily="2" charset="2"/>
              <a:buChar char="n"/>
            </a:pPr>
            <a:r>
              <a:rPr lang="zh-CN" altLang="en-US" sz="2200" smtClean="0"/>
              <a:t>在</a:t>
            </a:r>
            <a:r>
              <a:rPr lang="en-US" altLang="zh-CN" sz="2200" smtClean="0"/>
              <a:t>wave</a:t>
            </a:r>
            <a:r>
              <a:rPr lang="zh-CN" altLang="en-US" sz="2200" smtClean="0"/>
              <a:t>窗口中单击“</a:t>
            </a:r>
            <a:r>
              <a:rPr lang="zh-CN" altLang="en-US" sz="2200" smtClean="0">
                <a:solidFill>
                  <a:srgbClr val="CC0066"/>
                </a:solidFill>
              </a:rPr>
              <a:t>保存</a:t>
            </a:r>
            <a:r>
              <a:rPr lang="zh-CN" altLang="en-US" sz="2200" smtClean="0"/>
              <a:t>”按钮，或执行</a:t>
            </a:r>
            <a:r>
              <a:rPr lang="en-US" altLang="zh-CN" sz="2200" smtClean="0">
                <a:solidFill>
                  <a:srgbClr val="CC0066"/>
                </a:solidFill>
              </a:rPr>
              <a:t>File&gt;Save Format…</a:t>
            </a:r>
            <a:r>
              <a:rPr lang="zh-CN" altLang="en-US" sz="2200" smtClean="0"/>
              <a:t>菜单命令，保存仿真波形的格式（如所选的仿真信号和信号的进制等），文件名默认为</a:t>
            </a:r>
            <a:r>
              <a:rPr lang="en-US" altLang="zh-CN" sz="2200" smtClean="0">
                <a:solidFill>
                  <a:srgbClr val="CC0066"/>
                </a:solidFill>
              </a:rPr>
              <a:t>wave.do</a:t>
            </a:r>
            <a:r>
              <a:rPr lang="en-US" altLang="zh-CN" sz="2200" smtClean="0">
                <a:solidFill>
                  <a:srgbClr val="FF66FF"/>
                </a:solidFill>
              </a:rPr>
              <a:t> </a:t>
            </a:r>
            <a:r>
              <a:rPr lang="zh-CN" altLang="en-US" sz="2200" smtClean="0"/>
              <a:t>（批处理文件）</a:t>
            </a:r>
            <a:r>
              <a:rPr lang="zh-CN" altLang="en-US" sz="2200" smtClean="0">
                <a:solidFill>
                  <a:srgbClr val="FF66FF"/>
                </a:solidFill>
              </a:rPr>
              <a:t> </a:t>
            </a:r>
            <a:r>
              <a:rPr lang="zh-CN" altLang="en-US" sz="2200" smtClean="0"/>
              <a:t>，也可以起为与测试文件同名（如</a:t>
            </a:r>
            <a:r>
              <a:rPr lang="en-US" altLang="zh-CN" sz="2200" smtClean="0"/>
              <a:t>tcounter.do</a:t>
            </a:r>
            <a:r>
              <a:rPr lang="zh-CN" altLang="en-US" sz="2200" smtClean="0"/>
              <a:t>）。</a:t>
            </a:r>
          </a:p>
          <a:p>
            <a:pPr marL="1179513" lvl="1" defTabSz="2716213">
              <a:lnSpc>
                <a:spcPct val="110000"/>
              </a:lnSpc>
              <a:buClr>
                <a:schemeClr val="tx2"/>
              </a:buClr>
              <a:buSzPct val="55000"/>
              <a:buFont typeface="Wingdings" pitchFamily="2" charset="2"/>
              <a:buChar char="n"/>
            </a:pPr>
            <a:r>
              <a:rPr lang="zh-CN" altLang="en-US" sz="2200" smtClean="0"/>
              <a:t>则当你关闭了</a:t>
            </a:r>
            <a:r>
              <a:rPr lang="en-US" altLang="zh-CN" sz="2200" smtClean="0"/>
              <a:t>wave</a:t>
            </a:r>
            <a:r>
              <a:rPr lang="zh-CN" altLang="en-US" sz="2200" smtClean="0"/>
              <a:t>窗口后，希望再次打开原来的波形文件，只需重新打开</a:t>
            </a:r>
            <a:r>
              <a:rPr lang="en-US" altLang="zh-CN" sz="2200" smtClean="0"/>
              <a:t>wave</a:t>
            </a:r>
            <a:r>
              <a:rPr lang="zh-CN" altLang="en-US" sz="2200" smtClean="0"/>
              <a:t>窗口，执行</a:t>
            </a:r>
            <a:r>
              <a:rPr lang="en-US" altLang="zh-CN" sz="2200" smtClean="0">
                <a:solidFill>
                  <a:srgbClr val="CC0066"/>
                </a:solidFill>
              </a:rPr>
              <a:t>File&gt;Load Format…</a:t>
            </a:r>
            <a:r>
              <a:rPr lang="zh-CN" altLang="en-US" sz="2200" smtClean="0"/>
              <a:t>菜单命令，就打开了原来的仿真波形，同时也装载了原来的波形格式。而不必重新加载设计模块、重新挑选仿真信号和设置信号的进制、重新运行仿真等。</a:t>
            </a:r>
            <a:endParaRPr lang="zh-CN" altLang="en-US" smtClean="0"/>
          </a:p>
        </p:txBody>
      </p:sp>
      <p:sp>
        <p:nvSpPr>
          <p:cNvPr id="141316" name="Rectangle 4"/>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1317" name="Rectangle 5"/>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1318" name="Rectangle 6"/>
          <p:cNvSpPr>
            <a:spLocks noChangeArrowheads="1"/>
          </p:cNvSpPr>
          <p:nvPr/>
        </p:nvSpPr>
        <p:spPr bwMode="auto">
          <a:xfrm>
            <a:off x="2924175" y="186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1319" name="Rectangle 10"/>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6</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保存仿真波形 </a:t>
            </a:r>
            <a:endParaRPr lang="zh-CN" altLang="en-US" smtClean="0">
              <a:solidFill>
                <a:srgbClr val="FFCC00"/>
              </a:solidFill>
              <a:latin typeface="Arial" charset="0"/>
              <a:ea typeface="黑体" pitchFamily="49" charset="-122"/>
            </a:endParaRPr>
          </a:p>
        </p:txBody>
      </p:sp>
      <p:sp>
        <p:nvSpPr>
          <p:cNvPr id="1316877" name="AutoShape 13"/>
          <p:cNvSpPr>
            <a:spLocks noChangeArrowheads="1"/>
          </p:cNvSpPr>
          <p:nvPr/>
        </p:nvSpPr>
        <p:spPr bwMode="auto">
          <a:xfrm rot="-479700">
            <a:off x="3738563" y="977900"/>
            <a:ext cx="3409950" cy="104933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SzTx/>
              <a:buFontTx/>
              <a:buNone/>
              <a:defRPr/>
            </a:pPr>
            <a:r>
              <a:rPr lang="zh-CN" altLang="en-US" sz="2400" b="1">
                <a:solidFill>
                  <a:srgbClr val="000000"/>
                </a:solidFill>
                <a:latin typeface="华文新魏" pitchFamily="2" charset="-122"/>
                <a:ea typeface="华文新魏" pitchFamily="2" charset="-122"/>
              </a:rPr>
              <a:t>其后缀为</a:t>
            </a:r>
            <a:r>
              <a:rPr lang="en-US" altLang="zh-CN" sz="2400" b="1">
                <a:solidFill>
                  <a:srgbClr val="CC3300"/>
                </a:solidFill>
                <a:latin typeface="华文新魏" pitchFamily="2" charset="-122"/>
                <a:ea typeface="华文新魏" pitchFamily="2" charset="-122"/>
              </a:rPr>
              <a:t>.do</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6867">
                                            <p:txEl>
                                              <p:pRg st="0" end="0"/>
                                            </p:txEl>
                                          </p:spTgt>
                                        </p:tgtEl>
                                        <p:attrNameLst>
                                          <p:attrName>style.visibility</p:attrName>
                                        </p:attrNameLst>
                                      </p:cBhvr>
                                      <p:to>
                                        <p:strVal val="visible"/>
                                      </p:to>
                                    </p:set>
                                    <p:anim calcmode="lin" valueType="num">
                                      <p:cBhvr additive="base">
                                        <p:cTn id="7" dur="500" fill="hold"/>
                                        <p:tgtEl>
                                          <p:spTgt spid="131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6867">
                                            <p:txEl>
                                              <p:pRg st="1" end="1"/>
                                            </p:txEl>
                                          </p:spTgt>
                                        </p:tgtEl>
                                        <p:attrNameLst>
                                          <p:attrName>style.visibility</p:attrName>
                                        </p:attrNameLst>
                                      </p:cBhvr>
                                      <p:to>
                                        <p:strVal val="visible"/>
                                      </p:to>
                                    </p:set>
                                    <p:anim calcmode="lin" valueType="num">
                                      <p:cBhvr additive="base">
                                        <p:cTn id="13" dur="500" fill="hold"/>
                                        <p:tgtEl>
                                          <p:spTgt spid="131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6867">
                                            <p:txEl>
                                              <p:pRg st="2" end="2"/>
                                            </p:txEl>
                                          </p:spTgt>
                                        </p:tgtEl>
                                        <p:attrNameLst>
                                          <p:attrName>style.visibility</p:attrName>
                                        </p:attrNameLst>
                                      </p:cBhvr>
                                      <p:to>
                                        <p:strVal val="visible"/>
                                      </p:to>
                                    </p:set>
                                    <p:anim calcmode="lin" valueType="num">
                                      <p:cBhvr additive="base">
                                        <p:cTn id="19" dur="500" fill="hold"/>
                                        <p:tgtEl>
                                          <p:spTgt spid="131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316877"/>
                                        </p:tgtEl>
                                        <p:attrNameLst>
                                          <p:attrName>style.visibility</p:attrName>
                                        </p:attrNameLst>
                                      </p:cBhvr>
                                      <p:to>
                                        <p:strVal val="visible"/>
                                      </p:to>
                                    </p:set>
                                    <p:anim calcmode="lin" valueType="num">
                                      <p:cBhvr>
                                        <p:cTn id="25" dur="500" fill="hold"/>
                                        <p:tgtEl>
                                          <p:spTgt spid="1316877"/>
                                        </p:tgtEl>
                                        <p:attrNameLst>
                                          <p:attrName>ppt_w</p:attrName>
                                        </p:attrNameLst>
                                      </p:cBhvr>
                                      <p:tavLst>
                                        <p:tav tm="0">
                                          <p:val>
                                            <p:fltVal val="0"/>
                                          </p:val>
                                        </p:tav>
                                        <p:tav tm="100000">
                                          <p:val>
                                            <p:strVal val="#ppt_w"/>
                                          </p:val>
                                        </p:tav>
                                      </p:tavLst>
                                    </p:anim>
                                    <p:anim calcmode="lin" valueType="num">
                                      <p:cBhvr>
                                        <p:cTn id="26" dur="500" fill="hold"/>
                                        <p:tgtEl>
                                          <p:spTgt spid="13168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6867" grpId="0" build="p" bldLvl="3" autoUpdateAnimBg="0"/>
      <p:bldP spid="131687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A8899CF8-F367-410E-9A64-2FF689DCDCAA}" type="slidenum">
              <a:rPr lang="ko-KR" altLang="en-US" sz="1600" smtClean="0">
                <a:solidFill>
                  <a:schemeClr val="accent2"/>
                </a:solidFill>
                <a:latin typeface="Verdana" pitchFamily="34" charset="0"/>
                <a:ea typeface="Gulim" pitchFamily="34" charset="-127"/>
              </a:rPr>
              <a:pPr/>
              <a:t>33</a:t>
            </a:fld>
            <a:endParaRPr lang="en-US" altLang="ko-KR" sz="1600" smtClean="0">
              <a:solidFill>
                <a:schemeClr val="accent2"/>
              </a:solidFill>
              <a:latin typeface="Verdana" pitchFamily="34" charset="0"/>
              <a:ea typeface="Gulim" pitchFamily="34" charset="-127"/>
            </a:endParaRPr>
          </a:p>
        </p:txBody>
      </p:sp>
      <p:sp>
        <p:nvSpPr>
          <p:cNvPr id="1318915" name="Rectangle 3"/>
          <p:cNvSpPr>
            <a:spLocks noGrp="1" noChangeArrowheads="1"/>
          </p:cNvSpPr>
          <p:nvPr>
            <p:ph type="body" idx="1"/>
          </p:nvPr>
        </p:nvSpPr>
        <p:spPr>
          <a:xfrm>
            <a:off x="500063" y="819150"/>
            <a:ext cx="8643937" cy="2157413"/>
          </a:xfrm>
        </p:spPr>
        <p:txBody>
          <a:bodyPr/>
          <a:lstStyle/>
          <a:p>
            <a:pPr marL="381000" indent="-381000" defTabSz="2716213">
              <a:lnSpc>
                <a:spcPct val="110000"/>
              </a:lnSpc>
              <a:buFont typeface="Wingdings" pitchFamily="2" charset="2"/>
              <a:buNone/>
            </a:pPr>
            <a:endParaRPr lang="zh-CN" altLang="en-US" sz="1600" smtClean="0"/>
          </a:p>
          <a:p>
            <a:pPr marL="381000" indent="-381000" defTabSz="2716213">
              <a:lnSpc>
                <a:spcPct val="110000"/>
              </a:lnSpc>
              <a:buClr>
                <a:srgbClr val="006666"/>
              </a:buClr>
              <a:buSzPct val="110000"/>
              <a:buFont typeface="Wingdings" pitchFamily="2" charset="2"/>
              <a:buChar char="w"/>
            </a:pPr>
            <a:r>
              <a:rPr lang="zh-CN" altLang="en-US" sz="2400" smtClean="0">
                <a:solidFill>
                  <a:srgbClr val="CC3300"/>
                </a:solidFill>
              </a:rPr>
              <a:t>保存仿真波形结果</a:t>
            </a:r>
          </a:p>
          <a:p>
            <a:pPr marL="857250" lvl="1" defTabSz="2716213">
              <a:lnSpc>
                <a:spcPct val="110000"/>
              </a:lnSpc>
              <a:spcBef>
                <a:spcPct val="0"/>
              </a:spcBef>
              <a:buClr>
                <a:schemeClr val="tx2"/>
              </a:buClr>
              <a:buSzPct val="55000"/>
              <a:buFont typeface="Wingdings" pitchFamily="2" charset="2"/>
              <a:buChar char="n"/>
            </a:pPr>
            <a:r>
              <a:rPr lang="zh-CN" altLang="en-US" sz="2000" smtClean="0"/>
              <a:t>在</a:t>
            </a:r>
            <a:r>
              <a:rPr lang="en-US" altLang="zh-CN" sz="2000" smtClean="0"/>
              <a:t>ModelSim SE PLUS</a:t>
            </a:r>
            <a:r>
              <a:rPr lang="en-US" altLang="zh-CN" sz="2000" smtClean="0">
                <a:solidFill>
                  <a:srgbClr val="CC0066"/>
                </a:solidFill>
              </a:rPr>
              <a:t> 5.6</a:t>
            </a:r>
            <a:r>
              <a:rPr lang="zh-CN" altLang="en-US" sz="2000" smtClean="0"/>
              <a:t> 中，在</a:t>
            </a:r>
            <a:r>
              <a:rPr lang="en-US" altLang="zh-CN" sz="2000" smtClean="0"/>
              <a:t>wave</a:t>
            </a:r>
            <a:r>
              <a:rPr lang="zh-CN" altLang="en-US" sz="2000" smtClean="0"/>
              <a:t>窗口中执行</a:t>
            </a:r>
            <a:r>
              <a:rPr lang="en-US" altLang="zh-CN" sz="2000" smtClean="0">
                <a:solidFill>
                  <a:srgbClr val="CC0066"/>
                </a:solidFill>
              </a:rPr>
              <a:t>File&gt;Save</a:t>
            </a:r>
            <a:r>
              <a:rPr lang="en-US" altLang="zh-CN" sz="2000" smtClean="0">
                <a:solidFill>
                  <a:srgbClr val="FF3399"/>
                </a:solidFill>
              </a:rPr>
              <a:t> </a:t>
            </a:r>
            <a:r>
              <a:rPr lang="en-US" altLang="zh-CN" sz="2000" smtClean="0">
                <a:solidFill>
                  <a:srgbClr val="CC0066"/>
                </a:solidFill>
              </a:rPr>
              <a:t>Dataset&gt;sim</a:t>
            </a:r>
            <a:r>
              <a:rPr lang="zh-CN" altLang="en-US" sz="2000" smtClean="0"/>
              <a:t>命令，保存仿真波形结果，文件名默认为</a:t>
            </a:r>
            <a:r>
              <a:rPr lang="en-US" altLang="zh-CN" sz="2000" smtClean="0">
                <a:solidFill>
                  <a:srgbClr val="CC0066"/>
                </a:solidFill>
              </a:rPr>
              <a:t>vsim.wlf</a:t>
            </a:r>
            <a:r>
              <a:rPr lang="zh-CN" altLang="en-US" sz="2000" smtClean="0"/>
              <a:t>，也可以起为与测试文件同名（如</a:t>
            </a:r>
            <a:r>
              <a:rPr lang="en-US" altLang="zh-CN" sz="2000" smtClean="0"/>
              <a:t>tcounter.wlf</a:t>
            </a:r>
            <a:r>
              <a:rPr lang="zh-CN" altLang="en-US" sz="2000" smtClean="0"/>
              <a:t>）。</a:t>
            </a:r>
          </a:p>
        </p:txBody>
      </p:sp>
      <p:sp>
        <p:nvSpPr>
          <p:cNvPr id="142340" name="Rectangle 4"/>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2341" name="Rectangle 5"/>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2342" name="Rectangle 13"/>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保存仿真波形结果</a:t>
            </a:r>
            <a:endParaRPr lang="zh-CN" altLang="en-US" smtClean="0">
              <a:solidFill>
                <a:srgbClr val="FFCC00"/>
              </a:solidFill>
              <a:latin typeface="Arial" charset="0"/>
              <a:ea typeface="黑体" pitchFamily="49" charset="-122"/>
            </a:endParaRPr>
          </a:p>
        </p:txBody>
      </p:sp>
      <p:sp>
        <p:nvSpPr>
          <p:cNvPr id="1318927" name="AutoShape 15"/>
          <p:cNvSpPr>
            <a:spLocks noChangeArrowheads="1"/>
          </p:cNvSpPr>
          <p:nvPr/>
        </p:nvSpPr>
        <p:spPr bwMode="auto">
          <a:xfrm rot="-479700">
            <a:off x="5734050" y="415925"/>
            <a:ext cx="3409950" cy="104933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SzTx/>
              <a:buFontTx/>
              <a:buNone/>
              <a:defRPr/>
            </a:pPr>
            <a:r>
              <a:rPr lang="zh-CN" altLang="en-US" sz="2400" b="1">
                <a:solidFill>
                  <a:srgbClr val="000000"/>
                </a:solidFill>
                <a:latin typeface="华文新魏" pitchFamily="2" charset="-122"/>
                <a:ea typeface="华文新魏" pitchFamily="2" charset="-122"/>
              </a:rPr>
              <a:t>其后缀为</a:t>
            </a:r>
            <a:r>
              <a:rPr lang="en-US" altLang="zh-CN" sz="2400" b="1">
                <a:solidFill>
                  <a:srgbClr val="CC3300"/>
                </a:solidFill>
                <a:latin typeface="华文新魏" pitchFamily="2" charset="-122"/>
                <a:ea typeface="华文新魏" pitchFamily="2" charset="-122"/>
              </a:rPr>
              <a:t>.wlf</a:t>
            </a:r>
          </a:p>
        </p:txBody>
      </p:sp>
      <p:pic>
        <p:nvPicPr>
          <p:cNvPr id="131892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2703513"/>
            <a:ext cx="502285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18930" name="Rectangle 18"/>
          <p:cNvSpPr>
            <a:spLocks noChangeArrowheads="1"/>
          </p:cNvSpPr>
          <p:nvPr/>
        </p:nvSpPr>
        <p:spPr bwMode="auto">
          <a:xfrm>
            <a:off x="0" y="3063875"/>
            <a:ext cx="424338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2716213">
              <a:buClr>
                <a:schemeClr val="bg2"/>
              </a:buClr>
              <a:buSzTx/>
              <a:buFont typeface="Wingdings" pitchFamily="2" charset="2"/>
              <a:buNone/>
            </a:pPr>
            <a:endParaRPr lang="zh-CN" altLang="en-US" b="1">
              <a:solidFill>
                <a:schemeClr val="tx1"/>
              </a:solidFill>
              <a:latin typeface="Arial" charset="0"/>
            </a:endParaRPr>
          </a:p>
          <a:p>
            <a:pPr marL="536575" lvl="1" indent="-357188" defTabSz="2716213">
              <a:spcBef>
                <a:spcPct val="0"/>
              </a:spcBef>
              <a:buClr>
                <a:schemeClr val="tx2"/>
              </a:buClr>
              <a:buSzPct val="55000"/>
              <a:buFont typeface="Wingdings" pitchFamily="2" charset="2"/>
              <a:buChar char="n"/>
            </a:pPr>
            <a:r>
              <a:rPr lang="zh-CN" altLang="en-US" b="1">
                <a:solidFill>
                  <a:schemeClr val="tx1"/>
                </a:solidFill>
                <a:latin typeface="Arial" charset="0"/>
              </a:rPr>
              <a:t>在</a:t>
            </a:r>
            <a:r>
              <a:rPr lang="en-US" altLang="zh-CN" b="1">
                <a:solidFill>
                  <a:schemeClr val="tx1"/>
                </a:solidFill>
                <a:latin typeface="Arial" charset="0"/>
              </a:rPr>
              <a:t>Modelsim SE PLUS</a:t>
            </a:r>
            <a:r>
              <a:rPr lang="en-US" altLang="zh-CN" b="1">
                <a:solidFill>
                  <a:srgbClr val="CC0066"/>
                </a:solidFill>
                <a:latin typeface="Arial" charset="0"/>
              </a:rPr>
              <a:t> 6.1b</a:t>
            </a:r>
            <a:r>
              <a:rPr lang="zh-CN" altLang="en-US" b="1">
                <a:solidFill>
                  <a:schemeClr val="tx1"/>
                </a:solidFill>
                <a:latin typeface="Arial" charset="0"/>
              </a:rPr>
              <a:t>中，在</a:t>
            </a:r>
            <a:r>
              <a:rPr lang="en-US" altLang="zh-CN" b="1">
                <a:solidFill>
                  <a:schemeClr val="tx1"/>
                </a:solidFill>
                <a:latin typeface="Arial" charset="0"/>
              </a:rPr>
              <a:t>vsim</a:t>
            </a:r>
            <a:r>
              <a:rPr lang="zh-CN" altLang="en-US" b="1">
                <a:solidFill>
                  <a:schemeClr val="tx1"/>
                </a:solidFill>
                <a:latin typeface="Arial" charset="0"/>
              </a:rPr>
              <a:t>标签页中选中</a:t>
            </a:r>
            <a:r>
              <a:rPr lang="en-US" altLang="zh-CN" b="1">
                <a:solidFill>
                  <a:schemeClr val="tx1"/>
                </a:solidFill>
                <a:latin typeface="Arial" charset="0"/>
              </a:rPr>
              <a:t>tcounter</a:t>
            </a:r>
            <a:r>
              <a:rPr lang="zh-CN" altLang="en-US" b="1">
                <a:solidFill>
                  <a:schemeClr val="tx1"/>
                </a:solidFill>
                <a:latin typeface="Arial" charset="0"/>
              </a:rPr>
              <a:t>，单击“</a:t>
            </a:r>
            <a:r>
              <a:rPr lang="zh-CN" altLang="en-US" b="1">
                <a:solidFill>
                  <a:srgbClr val="CC0066"/>
                </a:solidFill>
                <a:latin typeface="Arial" charset="0"/>
              </a:rPr>
              <a:t>保存</a:t>
            </a:r>
            <a:r>
              <a:rPr lang="zh-CN" altLang="en-US" b="1">
                <a:solidFill>
                  <a:schemeClr val="tx1"/>
                </a:solidFill>
                <a:latin typeface="Arial" charset="0"/>
              </a:rPr>
              <a:t>”按钮，则弹出</a:t>
            </a:r>
            <a:r>
              <a:rPr lang="en-US" altLang="zh-CN" b="1">
                <a:solidFill>
                  <a:schemeClr val="tx1"/>
                </a:solidFill>
                <a:latin typeface="Arial" charset="0"/>
              </a:rPr>
              <a:t>“</a:t>
            </a:r>
            <a:r>
              <a:rPr lang="zh-CN" altLang="en-US" b="1">
                <a:solidFill>
                  <a:schemeClr val="tx1"/>
                </a:solidFill>
                <a:latin typeface="Arial" charset="0"/>
              </a:rPr>
              <a:t> </a:t>
            </a:r>
            <a:r>
              <a:rPr lang="en-US" altLang="zh-CN" b="1">
                <a:solidFill>
                  <a:schemeClr val="tx1"/>
                </a:solidFill>
                <a:latin typeface="Arial" charset="0"/>
              </a:rPr>
              <a:t>Save Dataset vsim </a:t>
            </a:r>
            <a:r>
              <a:rPr lang="zh-CN" altLang="en-US" b="1">
                <a:solidFill>
                  <a:schemeClr val="tx1"/>
                </a:solidFill>
                <a:latin typeface="Arial" charset="0"/>
              </a:rPr>
              <a:t>”对话框，在其中选择</a:t>
            </a:r>
            <a:r>
              <a:rPr lang="en-US" altLang="zh-CN" b="1">
                <a:solidFill>
                  <a:srgbClr val="CC0066"/>
                </a:solidFill>
                <a:latin typeface="Arial" charset="0"/>
              </a:rPr>
              <a:t>vsim</a:t>
            </a:r>
            <a:r>
              <a:rPr lang="zh-CN" altLang="en-US" b="1">
                <a:solidFill>
                  <a:schemeClr val="tx1"/>
                </a:solidFill>
                <a:latin typeface="Arial" charset="0"/>
              </a:rPr>
              <a:t>，单击“保存”按钮，则保存了数据集文件（默认为</a:t>
            </a:r>
            <a:r>
              <a:rPr lang="en-US" altLang="zh-CN" b="1">
                <a:solidFill>
                  <a:srgbClr val="CC0066"/>
                </a:solidFill>
                <a:latin typeface="Arial" charset="0"/>
              </a:rPr>
              <a:t>vsim.wlf</a:t>
            </a:r>
            <a:r>
              <a:rPr lang="en-US" altLang="zh-CN" b="1">
                <a:solidFill>
                  <a:srgbClr val="FF66FF"/>
                </a:solidFill>
                <a:latin typeface="Arial" charset="0"/>
              </a:rPr>
              <a:t> </a:t>
            </a:r>
            <a:r>
              <a:rPr lang="zh-CN" altLang="en-US" b="1">
                <a:solidFill>
                  <a:srgbClr val="FF66FF"/>
                </a:solidFill>
                <a:latin typeface="Arial" charset="0"/>
              </a:rPr>
              <a:t>）</a:t>
            </a:r>
            <a:r>
              <a:rPr lang="zh-CN" altLang="en-US" b="1">
                <a:solidFill>
                  <a:schemeClr val="tx1"/>
                </a:solidFill>
                <a:latin typeface="Arial" charset="0"/>
              </a:rPr>
              <a:t>。</a:t>
            </a:r>
          </a:p>
        </p:txBody>
      </p:sp>
      <p:sp>
        <p:nvSpPr>
          <p:cNvPr id="1318931" name="Oval 19"/>
          <p:cNvSpPr>
            <a:spLocks noChangeArrowheads="1"/>
          </p:cNvSpPr>
          <p:nvPr/>
        </p:nvSpPr>
        <p:spPr bwMode="auto">
          <a:xfrm>
            <a:off x="5022850" y="4040188"/>
            <a:ext cx="422275" cy="211137"/>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8932" name="Line 20"/>
          <p:cNvSpPr>
            <a:spLocks noChangeShapeType="1"/>
          </p:cNvSpPr>
          <p:nvPr/>
        </p:nvSpPr>
        <p:spPr bwMode="auto">
          <a:xfrm flipV="1">
            <a:off x="3389313" y="4198938"/>
            <a:ext cx="1668462" cy="6921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18927"/>
                                        </p:tgtEl>
                                        <p:attrNameLst>
                                          <p:attrName>style.visibility</p:attrName>
                                        </p:attrNameLst>
                                      </p:cBhvr>
                                      <p:to>
                                        <p:strVal val="visible"/>
                                      </p:to>
                                    </p:set>
                                    <p:anim calcmode="lin" valueType="num">
                                      <p:cBhvr>
                                        <p:cTn id="7" dur="500" fill="hold"/>
                                        <p:tgtEl>
                                          <p:spTgt spid="1318927"/>
                                        </p:tgtEl>
                                        <p:attrNameLst>
                                          <p:attrName>ppt_w</p:attrName>
                                        </p:attrNameLst>
                                      </p:cBhvr>
                                      <p:tavLst>
                                        <p:tav tm="0">
                                          <p:val>
                                            <p:fltVal val="0"/>
                                          </p:val>
                                        </p:tav>
                                        <p:tav tm="100000">
                                          <p:val>
                                            <p:strVal val="#ppt_w"/>
                                          </p:val>
                                        </p:tav>
                                      </p:tavLst>
                                    </p:anim>
                                    <p:anim calcmode="lin" valueType="num">
                                      <p:cBhvr>
                                        <p:cTn id="8" dur="500" fill="hold"/>
                                        <p:tgtEl>
                                          <p:spTgt spid="131892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8915"/>
                                        </p:tgtEl>
                                        <p:attrNameLst>
                                          <p:attrName>style.visibility</p:attrName>
                                        </p:attrNameLst>
                                      </p:cBhvr>
                                      <p:to>
                                        <p:strVal val="visible"/>
                                      </p:to>
                                    </p:set>
                                    <p:anim calcmode="lin" valueType="num">
                                      <p:cBhvr additive="base">
                                        <p:cTn id="13" dur="500" fill="hold"/>
                                        <p:tgtEl>
                                          <p:spTgt spid="1318915"/>
                                        </p:tgtEl>
                                        <p:attrNameLst>
                                          <p:attrName>ppt_x</p:attrName>
                                        </p:attrNameLst>
                                      </p:cBhvr>
                                      <p:tavLst>
                                        <p:tav tm="0">
                                          <p:val>
                                            <p:strVal val="0-#ppt_w/2"/>
                                          </p:val>
                                        </p:tav>
                                        <p:tav tm="100000">
                                          <p:val>
                                            <p:strVal val="#ppt_x"/>
                                          </p:val>
                                        </p:tav>
                                      </p:tavLst>
                                    </p:anim>
                                    <p:anim calcmode="lin" valueType="num">
                                      <p:cBhvr additive="base">
                                        <p:cTn id="14" dur="500" fill="hold"/>
                                        <p:tgtEl>
                                          <p:spTgt spid="13189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8930">
                                            <p:txEl>
                                              <p:pRg st="1" end="1"/>
                                            </p:txEl>
                                          </p:spTgt>
                                        </p:tgtEl>
                                        <p:attrNameLst>
                                          <p:attrName>style.visibility</p:attrName>
                                        </p:attrNameLst>
                                      </p:cBhvr>
                                      <p:to>
                                        <p:strVal val="visible"/>
                                      </p:to>
                                    </p:set>
                                    <p:anim calcmode="lin" valueType="num">
                                      <p:cBhvr additive="base">
                                        <p:cTn id="19" dur="500" fill="hold"/>
                                        <p:tgtEl>
                                          <p:spTgt spid="131893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89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18929"/>
                                        </p:tgtEl>
                                        <p:attrNameLst>
                                          <p:attrName>style.visibility</p:attrName>
                                        </p:attrNameLst>
                                      </p:cBhvr>
                                      <p:to>
                                        <p:strVal val="visible"/>
                                      </p:to>
                                    </p:set>
                                    <p:animEffect transition="in" filter="blinds(horizontal)">
                                      <p:cBhvr>
                                        <p:cTn id="25" dur="500"/>
                                        <p:tgtEl>
                                          <p:spTgt spid="13189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1318932"/>
                                        </p:tgtEl>
                                        <p:attrNameLst>
                                          <p:attrName>style.visibility</p:attrName>
                                        </p:attrNameLst>
                                      </p:cBhvr>
                                      <p:to>
                                        <p:strVal val="visible"/>
                                      </p:to>
                                    </p:set>
                                    <p:anim calcmode="lin" valueType="num">
                                      <p:cBhvr>
                                        <p:cTn id="30" dur="500" fill="hold"/>
                                        <p:tgtEl>
                                          <p:spTgt spid="1318932"/>
                                        </p:tgtEl>
                                        <p:attrNameLst>
                                          <p:attrName>ppt_x</p:attrName>
                                        </p:attrNameLst>
                                      </p:cBhvr>
                                      <p:tavLst>
                                        <p:tav tm="0">
                                          <p:val>
                                            <p:strVal val="#ppt_x"/>
                                          </p:val>
                                        </p:tav>
                                        <p:tav tm="100000">
                                          <p:val>
                                            <p:strVal val="#ppt_x"/>
                                          </p:val>
                                        </p:tav>
                                      </p:tavLst>
                                    </p:anim>
                                    <p:anim calcmode="lin" valueType="num">
                                      <p:cBhvr>
                                        <p:cTn id="31" dur="500" fill="hold"/>
                                        <p:tgtEl>
                                          <p:spTgt spid="1318932"/>
                                        </p:tgtEl>
                                        <p:attrNameLst>
                                          <p:attrName>ppt_y</p:attrName>
                                        </p:attrNameLst>
                                      </p:cBhvr>
                                      <p:tavLst>
                                        <p:tav tm="0">
                                          <p:val>
                                            <p:strVal val="#ppt_y+#ppt_h/2"/>
                                          </p:val>
                                        </p:tav>
                                        <p:tav tm="100000">
                                          <p:val>
                                            <p:strVal val="#ppt_y"/>
                                          </p:val>
                                        </p:tav>
                                      </p:tavLst>
                                    </p:anim>
                                    <p:anim calcmode="lin" valueType="num">
                                      <p:cBhvr>
                                        <p:cTn id="32" dur="500" fill="hold"/>
                                        <p:tgtEl>
                                          <p:spTgt spid="1318932"/>
                                        </p:tgtEl>
                                        <p:attrNameLst>
                                          <p:attrName>ppt_w</p:attrName>
                                        </p:attrNameLst>
                                      </p:cBhvr>
                                      <p:tavLst>
                                        <p:tav tm="0">
                                          <p:val>
                                            <p:strVal val="#ppt_w"/>
                                          </p:val>
                                        </p:tav>
                                        <p:tav tm="100000">
                                          <p:val>
                                            <p:strVal val="#ppt_w"/>
                                          </p:val>
                                        </p:tav>
                                      </p:tavLst>
                                    </p:anim>
                                    <p:anim calcmode="lin" valueType="num">
                                      <p:cBhvr>
                                        <p:cTn id="33" dur="500" fill="hold"/>
                                        <p:tgtEl>
                                          <p:spTgt spid="1318932"/>
                                        </p:tgtEl>
                                        <p:attrNameLst>
                                          <p:attrName>ppt_h</p:attrName>
                                        </p:attrNameLst>
                                      </p:cBhvr>
                                      <p:tavLst>
                                        <p:tav tm="0">
                                          <p:val>
                                            <p:fltVal val="0"/>
                                          </p:val>
                                        </p:tav>
                                        <p:tav tm="100000">
                                          <p:val>
                                            <p:strVal val="#ppt_h"/>
                                          </p:val>
                                        </p:tav>
                                      </p:tavLst>
                                    </p:anim>
                                  </p:childTnLst>
                                </p:cTn>
                              </p:par>
                            </p:childTnLst>
                          </p:cTn>
                        </p:par>
                        <p:par>
                          <p:cTn id="34" fill="hold" nodeType="afterGroup">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318931"/>
                                        </p:tgtEl>
                                        <p:attrNameLst>
                                          <p:attrName>style.visibility</p:attrName>
                                        </p:attrNameLst>
                                      </p:cBhvr>
                                      <p:to>
                                        <p:strVal val="visible"/>
                                      </p:to>
                                    </p:set>
                                    <p:animEffect transition="in" filter="dissolve">
                                      <p:cBhvr>
                                        <p:cTn id="37" dur="500"/>
                                        <p:tgtEl>
                                          <p:spTgt spid="1318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915" grpId="0" bldLvl="2" autoUpdateAnimBg="0"/>
      <p:bldP spid="1318927" grpId="0" animBg="1" autoUpdateAnimBg="0"/>
      <p:bldP spid="1318930" grpId="0" build="p" bldLvl="2" autoUpdateAnimBg="0"/>
      <p:bldP spid="1318931" grpId="0" animBg="1"/>
      <p:bldP spid="131893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E55381D1-E397-48A5-8AF0-79E99EE9ECED}" type="slidenum">
              <a:rPr lang="ko-KR" altLang="en-US" sz="1600" smtClean="0">
                <a:solidFill>
                  <a:schemeClr val="accent2"/>
                </a:solidFill>
                <a:latin typeface="Verdana" pitchFamily="34" charset="0"/>
                <a:ea typeface="Gulim" pitchFamily="34" charset="-127"/>
              </a:rPr>
              <a:pPr/>
              <a:t>34</a:t>
            </a:fld>
            <a:endParaRPr lang="en-US" altLang="ko-KR" sz="1600" smtClean="0">
              <a:solidFill>
                <a:schemeClr val="accent2"/>
              </a:solidFill>
              <a:latin typeface="Verdana" pitchFamily="34" charset="0"/>
              <a:ea typeface="Gulim" pitchFamily="34" charset="-127"/>
            </a:endParaRPr>
          </a:p>
        </p:txBody>
      </p:sp>
      <p:sp>
        <p:nvSpPr>
          <p:cNvPr id="1325058" name="Rectangle 2"/>
          <p:cNvSpPr>
            <a:spLocks noChangeArrowheads="1"/>
          </p:cNvSpPr>
          <p:nvPr/>
        </p:nvSpPr>
        <p:spPr bwMode="auto">
          <a:xfrm>
            <a:off x="920750" y="1160463"/>
            <a:ext cx="7720013" cy="2736850"/>
          </a:xfrm>
          <a:prstGeom prst="rect">
            <a:avLst/>
          </a:prstGeom>
          <a:solidFill>
            <a:srgbClr val="FFDEBD"/>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defTabSz="2716213" eaLnBrk="1" hangingPunct="1">
              <a:buClr>
                <a:schemeClr val="hlink"/>
              </a:buClr>
              <a:buSzPct val="85000"/>
              <a:buFont typeface="Wingdings" pitchFamily="2" charset="2"/>
              <a:buNone/>
            </a:pPr>
            <a:r>
              <a:rPr kumimoji="1" lang="zh-CN" altLang="en-US" sz="2200" b="1">
                <a:solidFill>
                  <a:srgbClr val="CC3300"/>
                </a:solidFill>
                <a:latin typeface="Arial" charset="0"/>
              </a:rPr>
              <a:t>① </a:t>
            </a:r>
            <a:r>
              <a:rPr kumimoji="1" lang="zh-CN" altLang="en-US" sz="2200" b="1">
                <a:solidFill>
                  <a:srgbClr val="CC3300"/>
                </a:solidFill>
                <a:latin typeface="Arial" charset="0"/>
                <a:ea typeface="黑体" pitchFamily="49" charset="-122"/>
              </a:rPr>
              <a:t>改变信号的进制</a:t>
            </a:r>
            <a:r>
              <a:rPr kumimoji="1" lang="zh-CN" altLang="en-US" sz="2200">
                <a:solidFill>
                  <a:schemeClr val="tx1"/>
                </a:solidFill>
                <a:latin typeface="Arial" charset="0"/>
              </a:rPr>
              <a:t>：</a:t>
            </a:r>
            <a:r>
              <a:rPr kumimoji="1" lang="zh-CN" altLang="en-US" sz="2200" b="1">
                <a:solidFill>
                  <a:schemeClr val="tx1"/>
                </a:solidFill>
                <a:latin typeface="Arial" charset="0"/>
                <a:ea typeface="楷体_GB2312" pitchFamily="49" charset="-122"/>
              </a:rPr>
              <a:t>若在</a:t>
            </a:r>
            <a:r>
              <a:rPr kumimoji="1" lang="en-US" altLang="zh-CN" sz="2200" b="1">
                <a:solidFill>
                  <a:schemeClr val="tx1"/>
                </a:solidFill>
                <a:latin typeface="Arial" charset="0"/>
                <a:ea typeface="楷体_GB2312" pitchFamily="49" charset="-122"/>
              </a:rPr>
              <a:t>wave</a:t>
            </a:r>
            <a:r>
              <a:rPr kumimoji="1" lang="zh-CN" altLang="en-US" sz="2200" b="1">
                <a:solidFill>
                  <a:schemeClr val="tx1"/>
                </a:solidFill>
                <a:latin typeface="Arial" charset="0"/>
                <a:ea typeface="楷体_GB2312" pitchFamily="49" charset="-122"/>
              </a:rPr>
              <a:t>窗口某总线当前是以二进制显示其数值的，为观察方便起见，可将其改为十进制显示：</a:t>
            </a:r>
          </a:p>
          <a:p>
            <a:pPr marL="476250" lvl="1" indent="-285750" defTabSz="2716213" eaLnBrk="1" hangingPunct="1">
              <a:buClr>
                <a:srgbClr val="FF0000"/>
              </a:buClr>
              <a:buSzPct val="85000"/>
              <a:buFont typeface="Wingdings" pitchFamily="2" charset="2"/>
              <a:buChar char="Ø"/>
            </a:pPr>
            <a:r>
              <a:rPr kumimoji="1" lang="zh-CN" altLang="en-US" sz="2200" b="1">
                <a:solidFill>
                  <a:schemeClr val="tx1"/>
                </a:solidFill>
                <a:latin typeface="Arial" charset="0"/>
                <a:ea typeface="楷体_GB2312" pitchFamily="49" charset="-122"/>
              </a:rPr>
              <a:t>在信号名面板上右击要更改进制的信号名称，在快捷菜单中选择</a:t>
            </a:r>
            <a:r>
              <a:rPr kumimoji="1" lang="en-US" altLang="zh-CN" sz="2200" b="1">
                <a:solidFill>
                  <a:srgbClr val="CC0066"/>
                </a:solidFill>
                <a:latin typeface="Arial" charset="0"/>
                <a:ea typeface="楷体_GB2312" pitchFamily="49" charset="-122"/>
              </a:rPr>
              <a:t>Radix&gt;Decimal</a:t>
            </a:r>
            <a:r>
              <a:rPr kumimoji="1" lang="zh-CN" altLang="en-US" sz="2200" b="1">
                <a:solidFill>
                  <a:schemeClr val="tx1"/>
                </a:solidFill>
                <a:latin typeface="Arial" charset="0"/>
                <a:ea typeface="楷体_GB2312" pitchFamily="49" charset="-122"/>
              </a:rPr>
              <a:t>菜单命令，则该信号值的进制改为</a:t>
            </a:r>
            <a:r>
              <a:rPr kumimoji="1" lang="zh-CN" altLang="en-US" sz="2200" b="1">
                <a:solidFill>
                  <a:srgbClr val="CC0066"/>
                </a:solidFill>
                <a:latin typeface="Arial" charset="0"/>
                <a:ea typeface="楷体_GB2312" pitchFamily="49" charset="-122"/>
              </a:rPr>
              <a:t>带符号</a:t>
            </a:r>
            <a:r>
              <a:rPr kumimoji="1" lang="zh-CN" altLang="en-US" sz="2200" b="1">
                <a:solidFill>
                  <a:schemeClr val="tx1"/>
                </a:solidFill>
                <a:latin typeface="Arial" charset="0"/>
                <a:ea typeface="楷体_GB2312" pitchFamily="49" charset="-122"/>
              </a:rPr>
              <a:t>十进制，并在波形图上显示为十进制的值。若选择</a:t>
            </a:r>
            <a:r>
              <a:rPr kumimoji="1" lang="en-US" altLang="zh-CN" sz="2200" b="1">
                <a:solidFill>
                  <a:srgbClr val="CC0066"/>
                </a:solidFill>
                <a:latin typeface="Arial" charset="0"/>
                <a:ea typeface="楷体_GB2312" pitchFamily="49" charset="-122"/>
              </a:rPr>
              <a:t>Radix&gt;Unsigned</a:t>
            </a:r>
            <a:r>
              <a:rPr kumimoji="1" lang="zh-CN" altLang="en-US" sz="2200" b="1">
                <a:solidFill>
                  <a:schemeClr val="tx1"/>
                </a:solidFill>
                <a:latin typeface="Arial" charset="0"/>
                <a:ea typeface="楷体_GB2312" pitchFamily="49" charset="-122"/>
              </a:rPr>
              <a:t>菜单命令，则该信号值的进制改为</a:t>
            </a:r>
            <a:r>
              <a:rPr kumimoji="1" lang="zh-CN" altLang="en-US" sz="2200" b="1">
                <a:solidFill>
                  <a:srgbClr val="CC0066"/>
                </a:solidFill>
                <a:latin typeface="Arial" charset="0"/>
                <a:ea typeface="楷体_GB2312" pitchFamily="49" charset="-122"/>
              </a:rPr>
              <a:t>不带符号</a:t>
            </a:r>
            <a:r>
              <a:rPr kumimoji="1" lang="zh-CN" altLang="en-US" sz="2200" b="1">
                <a:solidFill>
                  <a:schemeClr val="tx1"/>
                </a:solidFill>
                <a:latin typeface="Arial" charset="0"/>
                <a:ea typeface="楷体_GB2312" pitchFamily="49" charset="-122"/>
              </a:rPr>
              <a:t>的十进制。 </a:t>
            </a:r>
          </a:p>
        </p:txBody>
      </p:sp>
      <p:pic>
        <p:nvPicPr>
          <p:cNvPr id="132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3513138"/>
            <a:ext cx="37592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5062" name="Oval 6"/>
          <p:cNvSpPr>
            <a:spLocks noChangeArrowheads="1"/>
          </p:cNvSpPr>
          <p:nvPr/>
        </p:nvSpPr>
        <p:spPr bwMode="auto">
          <a:xfrm>
            <a:off x="4905375" y="5022850"/>
            <a:ext cx="763588" cy="25876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5063" name="Oval 7"/>
          <p:cNvSpPr>
            <a:spLocks noChangeArrowheads="1"/>
          </p:cNvSpPr>
          <p:nvPr/>
        </p:nvSpPr>
        <p:spPr bwMode="auto">
          <a:xfrm>
            <a:off x="6227763" y="5848350"/>
            <a:ext cx="763587" cy="25876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367" name="Rectangle 10"/>
          <p:cNvSpPr>
            <a:spLocks noGrp="1" noChangeArrowheads="1"/>
          </p:cNvSpPr>
          <p:nvPr>
            <p:ph type="title"/>
          </p:nvPr>
        </p:nvSpPr>
        <p:spPr>
          <a:noFill/>
        </p:spPr>
        <p:txBody>
          <a:bodyPr/>
          <a:lstStyle/>
          <a:p>
            <a:r>
              <a:rPr lang="zh-CN" altLang="en-US" smtClean="0">
                <a:solidFill>
                  <a:srgbClr val="FFCC00"/>
                </a:solidFill>
                <a:latin typeface="Arial" charset="0"/>
                <a:ea typeface="黑体" pitchFamily="49" charset="-122"/>
              </a:rPr>
              <a:t>技巧</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改变信号的进制</a:t>
            </a:r>
          </a:p>
        </p:txBody>
      </p:sp>
      <p:sp>
        <p:nvSpPr>
          <p:cNvPr id="1325068" name="AutoShape 12"/>
          <p:cNvSpPr>
            <a:spLocks noChangeArrowheads="1"/>
          </p:cNvSpPr>
          <p:nvPr/>
        </p:nvSpPr>
        <p:spPr bwMode="auto">
          <a:xfrm rot="-1445763">
            <a:off x="0" y="3576638"/>
            <a:ext cx="1409700" cy="6572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SzTx/>
              <a:buFontTx/>
              <a:buNone/>
              <a:defRPr/>
            </a:pPr>
            <a:r>
              <a:rPr lang="zh-CN" altLang="en-US" sz="2400" b="1">
                <a:solidFill>
                  <a:srgbClr val="800000"/>
                </a:solidFill>
                <a:effectLst>
                  <a:outerShdw blurRad="38100" dist="38100" dir="2700000" algn="tl">
                    <a:srgbClr val="000000"/>
                  </a:outerShdw>
                </a:effectLst>
                <a:latin typeface="Times New Roman" pitchFamily="18" charset="0"/>
                <a:ea typeface="华文楷体" pitchFamily="2" charset="-122"/>
              </a:rPr>
              <a:t>技巧</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325068"/>
                                        </p:tgtEl>
                                        <p:attrNameLst>
                                          <p:attrName>style.visibility</p:attrName>
                                        </p:attrNameLst>
                                      </p:cBhvr>
                                      <p:to>
                                        <p:strVal val="visible"/>
                                      </p:to>
                                    </p:set>
                                    <p:anim calcmode="lin" valueType="num">
                                      <p:cBhvr>
                                        <p:cTn id="7" dur="500" fill="hold"/>
                                        <p:tgtEl>
                                          <p:spTgt spid="1325068"/>
                                        </p:tgtEl>
                                        <p:attrNameLst>
                                          <p:attrName>ppt_w</p:attrName>
                                        </p:attrNameLst>
                                      </p:cBhvr>
                                      <p:tavLst>
                                        <p:tav tm="0">
                                          <p:val>
                                            <p:strVal val="4/3*#ppt_w"/>
                                          </p:val>
                                        </p:tav>
                                        <p:tav tm="100000">
                                          <p:val>
                                            <p:strVal val="#ppt_w"/>
                                          </p:val>
                                        </p:tav>
                                      </p:tavLst>
                                    </p:anim>
                                    <p:anim calcmode="lin" valueType="num">
                                      <p:cBhvr>
                                        <p:cTn id="8" dur="500" fill="hold"/>
                                        <p:tgtEl>
                                          <p:spTgt spid="1325068"/>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25058"/>
                                        </p:tgtEl>
                                        <p:attrNameLst>
                                          <p:attrName>style.visibility</p:attrName>
                                        </p:attrNameLst>
                                      </p:cBhvr>
                                      <p:to>
                                        <p:strVal val="visible"/>
                                      </p:to>
                                    </p:set>
                                    <p:anim calcmode="lin" valueType="num">
                                      <p:cBhvr additive="base">
                                        <p:cTn id="12" dur="500" fill="hold"/>
                                        <p:tgtEl>
                                          <p:spTgt spid="1325058"/>
                                        </p:tgtEl>
                                        <p:attrNameLst>
                                          <p:attrName>ppt_x</p:attrName>
                                        </p:attrNameLst>
                                      </p:cBhvr>
                                      <p:tavLst>
                                        <p:tav tm="0">
                                          <p:val>
                                            <p:strVal val="0-#ppt_w/2"/>
                                          </p:val>
                                        </p:tav>
                                        <p:tav tm="100000">
                                          <p:val>
                                            <p:strVal val="#ppt_x"/>
                                          </p:val>
                                        </p:tav>
                                      </p:tavLst>
                                    </p:anim>
                                    <p:anim calcmode="lin" valueType="num">
                                      <p:cBhvr additive="base">
                                        <p:cTn id="13" dur="500" fill="hold"/>
                                        <p:tgtEl>
                                          <p:spTgt spid="132505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25061"/>
                                        </p:tgtEl>
                                        <p:attrNameLst>
                                          <p:attrName>style.visibility</p:attrName>
                                        </p:attrNameLst>
                                      </p:cBhvr>
                                      <p:to>
                                        <p:strVal val="visible"/>
                                      </p:to>
                                    </p:set>
                                    <p:anim calcmode="lin" valueType="num">
                                      <p:cBhvr additive="base">
                                        <p:cTn id="18" dur="500" fill="hold"/>
                                        <p:tgtEl>
                                          <p:spTgt spid="1325061"/>
                                        </p:tgtEl>
                                        <p:attrNameLst>
                                          <p:attrName>ppt_x</p:attrName>
                                        </p:attrNameLst>
                                      </p:cBhvr>
                                      <p:tavLst>
                                        <p:tav tm="0">
                                          <p:val>
                                            <p:strVal val="#ppt_x"/>
                                          </p:val>
                                        </p:tav>
                                        <p:tav tm="100000">
                                          <p:val>
                                            <p:strVal val="#ppt_x"/>
                                          </p:val>
                                        </p:tav>
                                      </p:tavLst>
                                    </p:anim>
                                    <p:anim calcmode="lin" valueType="num">
                                      <p:cBhvr additive="base">
                                        <p:cTn id="19" dur="500" fill="hold"/>
                                        <p:tgtEl>
                                          <p:spTgt spid="132506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325062"/>
                                        </p:tgtEl>
                                        <p:attrNameLst>
                                          <p:attrName>style.visibility</p:attrName>
                                        </p:attrNameLst>
                                      </p:cBhvr>
                                      <p:to>
                                        <p:strVal val="visible"/>
                                      </p:to>
                                    </p:set>
                                    <p:anim calcmode="lin" valueType="num">
                                      <p:cBhvr>
                                        <p:cTn id="24" dur="500" fill="hold"/>
                                        <p:tgtEl>
                                          <p:spTgt spid="1325062"/>
                                        </p:tgtEl>
                                        <p:attrNameLst>
                                          <p:attrName>ppt_w</p:attrName>
                                        </p:attrNameLst>
                                      </p:cBhvr>
                                      <p:tavLst>
                                        <p:tav tm="0">
                                          <p:val>
                                            <p:fltVal val="0"/>
                                          </p:val>
                                        </p:tav>
                                        <p:tav tm="100000">
                                          <p:val>
                                            <p:strVal val="#ppt_w"/>
                                          </p:val>
                                        </p:tav>
                                      </p:tavLst>
                                    </p:anim>
                                    <p:anim calcmode="lin" valueType="num">
                                      <p:cBhvr>
                                        <p:cTn id="25" dur="500" fill="hold"/>
                                        <p:tgtEl>
                                          <p:spTgt spid="132506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325063"/>
                                        </p:tgtEl>
                                        <p:attrNameLst>
                                          <p:attrName>style.visibility</p:attrName>
                                        </p:attrNameLst>
                                      </p:cBhvr>
                                      <p:to>
                                        <p:strVal val="visible"/>
                                      </p:to>
                                    </p:set>
                                    <p:anim calcmode="lin" valueType="num">
                                      <p:cBhvr>
                                        <p:cTn id="30" dur="500" fill="hold"/>
                                        <p:tgtEl>
                                          <p:spTgt spid="1325063"/>
                                        </p:tgtEl>
                                        <p:attrNameLst>
                                          <p:attrName>ppt_w</p:attrName>
                                        </p:attrNameLst>
                                      </p:cBhvr>
                                      <p:tavLst>
                                        <p:tav tm="0">
                                          <p:val>
                                            <p:fltVal val="0"/>
                                          </p:val>
                                        </p:tav>
                                        <p:tav tm="100000">
                                          <p:val>
                                            <p:strVal val="#ppt_w"/>
                                          </p:val>
                                        </p:tav>
                                      </p:tavLst>
                                    </p:anim>
                                    <p:anim calcmode="lin" valueType="num">
                                      <p:cBhvr>
                                        <p:cTn id="31" dur="500" fill="hold"/>
                                        <p:tgtEl>
                                          <p:spTgt spid="13250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058" grpId="0" animBg="1" autoUpdateAnimBg="0"/>
      <p:bldP spid="1325062" grpId="0" animBg="1"/>
      <p:bldP spid="1325063" grpId="0" animBg="1"/>
      <p:bldP spid="132506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61571078-EECA-40BE-A0A6-AB1D83B4232B}" type="slidenum">
              <a:rPr lang="ko-KR" altLang="en-US" sz="1600" smtClean="0">
                <a:solidFill>
                  <a:schemeClr val="accent2"/>
                </a:solidFill>
                <a:latin typeface="Verdana" pitchFamily="34" charset="0"/>
                <a:ea typeface="Gulim" pitchFamily="34" charset="-127"/>
              </a:rPr>
              <a:pPr/>
              <a:t>35</a:t>
            </a:fld>
            <a:endParaRPr lang="en-US" altLang="ko-KR" sz="1600" smtClean="0">
              <a:solidFill>
                <a:schemeClr val="accent2"/>
              </a:solidFill>
              <a:latin typeface="Verdana" pitchFamily="34" charset="0"/>
              <a:ea typeface="Gulim" pitchFamily="34" charset="-127"/>
            </a:endParaRPr>
          </a:p>
        </p:txBody>
      </p:sp>
      <p:sp>
        <p:nvSpPr>
          <p:cNvPr id="1327106" name="Rectangle 2"/>
          <p:cNvSpPr>
            <a:spLocks noChangeArrowheads="1"/>
          </p:cNvSpPr>
          <p:nvPr/>
        </p:nvSpPr>
        <p:spPr bwMode="auto">
          <a:xfrm>
            <a:off x="1049338" y="1490663"/>
            <a:ext cx="7077075" cy="1717675"/>
          </a:xfrm>
          <a:prstGeom prst="rect">
            <a:avLst/>
          </a:prstGeom>
          <a:solidFill>
            <a:srgbClr val="FFDEBD"/>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defTabSz="2716213" eaLnBrk="1" hangingPunct="1">
              <a:buClr>
                <a:schemeClr val="hlink"/>
              </a:buClr>
              <a:buSzPct val="85000"/>
              <a:buFont typeface="Wingdings" pitchFamily="2" charset="2"/>
              <a:buNone/>
            </a:pPr>
            <a:r>
              <a:rPr kumimoji="1" lang="zh-CN" altLang="en-US" sz="2200" b="1">
                <a:solidFill>
                  <a:srgbClr val="CC3300"/>
                </a:solidFill>
                <a:latin typeface="Times New Roman" pitchFamily="18" charset="0"/>
                <a:ea typeface="黑体" pitchFamily="49" charset="-122"/>
              </a:rPr>
              <a:t>② 通过参考线观察某时刻各信号的具体数值</a:t>
            </a:r>
            <a:r>
              <a:rPr kumimoji="1" lang="zh-CN" altLang="en-US" sz="2200">
                <a:solidFill>
                  <a:schemeClr val="tx1"/>
                </a:solidFill>
              </a:rPr>
              <a:t>：</a:t>
            </a:r>
          </a:p>
          <a:p>
            <a:pPr marL="476250" lvl="1" indent="-285750" defTabSz="2716213" eaLnBrk="1" hangingPunct="1">
              <a:buSzPct val="110000"/>
            </a:pPr>
            <a:r>
              <a:rPr kumimoji="1" lang="zh-CN" altLang="en-US" sz="2200" b="1">
                <a:solidFill>
                  <a:schemeClr val="tx1"/>
                </a:solidFill>
                <a:latin typeface="Arial" charset="0"/>
                <a:ea typeface="楷体_GB2312" pitchFamily="49" charset="-122"/>
              </a:rPr>
              <a:t>在</a:t>
            </a:r>
            <a:r>
              <a:rPr kumimoji="1" lang="en-US" altLang="zh-CN" sz="2200" b="1">
                <a:solidFill>
                  <a:schemeClr val="tx1"/>
                </a:solidFill>
                <a:latin typeface="Arial" charset="0"/>
                <a:ea typeface="楷体_GB2312" pitchFamily="49" charset="-122"/>
              </a:rPr>
              <a:t>wave</a:t>
            </a:r>
            <a:r>
              <a:rPr kumimoji="1" lang="zh-CN" altLang="en-US" sz="2200" b="1">
                <a:solidFill>
                  <a:schemeClr val="tx1"/>
                </a:solidFill>
                <a:latin typeface="Arial" charset="0"/>
                <a:ea typeface="楷体_GB2312" pitchFamily="49" charset="-122"/>
              </a:rPr>
              <a:t>窗口波形区域某位置单击鼠标，则参考线将移动到该点，可以方便地观察在该点的</a:t>
            </a:r>
            <a:r>
              <a:rPr kumimoji="1" lang="zh-CN" altLang="en-US" sz="2200" b="1">
                <a:solidFill>
                  <a:srgbClr val="CC0066"/>
                </a:solidFill>
                <a:latin typeface="Arial" charset="0"/>
                <a:ea typeface="楷体_GB2312" pitchFamily="49" charset="-122"/>
              </a:rPr>
              <a:t>仿真时间</a:t>
            </a:r>
            <a:r>
              <a:rPr kumimoji="1" lang="zh-CN" altLang="en-US" sz="2200" b="1">
                <a:solidFill>
                  <a:schemeClr val="tx1"/>
                </a:solidFill>
                <a:latin typeface="Arial" charset="0"/>
                <a:ea typeface="楷体_GB2312" pitchFamily="49" charset="-122"/>
              </a:rPr>
              <a:t>，并从信号值面板上显示出此时各信号的</a:t>
            </a:r>
            <a:r>
              <a:rPr kumimoji="1" lang="zh-CN" altLang="en-US" sz="2200" b="1">
                <a:solidFill>
                  <a:srgbClr val="CC0066"/>
                </a:solidFill>
                <a:latin typeface="Arial" charset="0"/>
                <a:ea typeface="楷体_GB2312" pitchFamily="49" charset="-122"/>
              </a:rPr>
              <a:t>具体数值</a:t>
            </a:r>
            <a:r>
              <a:rPr kumimoji="1" lang="zh-CN" altLang="en-US" sz="2200" b="1">
                <a:solidFill>
                  <a:schemeClr val="tx1"/>
                </a:solidFill>
                <a:latin typeface="Arial" charset="0"/>
                <a:ea typeface="楷体_GB2312" pitchFamily="49" charset="-122"/>
              </a:rPr>
              <a:t>。 </a:t>
            </a:r>
          </a:p>
        </p:txBody>
      </p:sp>
      <p:pic>
        <p:nvPicPr>
          <p:cNvPr id="132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3390900"/>
            <a:ext cx="7564437"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7110" name="Text Box 6"/>
          <p:cNvSpPr txBox="1">
            <a:spLocks noChangeArrowheads="1"/>
          </p:cNvSpPr>
          <p:nvPr/>
        </p:nvSpPr>
        <p:spPr bwMode="auto">
          <a:xfrm>
            <a:off x="1082675" y="5470525"/>
            <a:ext cx="142716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sz="1800" b="1">
                <a:solidFill>
                  <a:srgbClr val="FF0000"/>
                </a:solidFill>
                <a:latin typeface="楷体_GB2312" pitchFamily="49" charset="-122"/>
                <a:ea typeface="楷体_GB2312" pitchFamily="49" charset="-122"/>
              </a:rPr>
              <a:t>仿真时间</a:t>
            </a:r>
          </a:p>
        </p:txBody>
      </p:sp>
      <p:sp>
        <p:nvSpPr>
          <p:cNvPr id="1327111" name="Oval 7"/>
          <p:cNvSpPr>
            <a:spLocks noChangeArrowheads="1"/>
          </p:cNvSpPr>
          <p:nvPr/>
        </p:nvSpPr>
        <p:spPr bwMode="auto">
          <a:xfrm>
            <a:off x="2300288" y="4238625"/>
            <a:ext cx="285750" cy="7080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7112" name="Line 8"/>
          <p:cNvSpPr>
            <a:spLocks noChangeShapeType="1"/>
          </p:cNvSpPr>
          <p:nvPr/>
        </p:nvSpPr>
        <p:spPr bwMode="auto">
          <a:xfrm flipH="1">
            <a:off x="2592388" y="3028950"/>
            <a:ext cx="4403725" cy="1428750"/>
          </a:xfrm>
          <a:prstGeom prst="line">
            <a:avLst/>
          </a:prstGeom>
          <a:noFill/>
          <a:ln w="25400">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7113" name="Oval 9"/>
          <p:cNvSpPr>
            <a:spLocks noChangeArrowheads="1"/>
          </p:cNvSpPr>
          <p:nvPr/>
        </p:nvSpPr>
        <p:spPr bwMode="auto">
          <a:xfrm>
            <a:off x="2333625" y="5549900"/>
            <a:ext cx="481013" cy="30321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393" name="Rectangle 12"/>
          <p:cNvSpPr>
            <a:spLocks noGrp="1" noChangeArrowheads="1"/>
          </p:cNvSpPr>
          <p:nvPr>
            <p:ph type="title"/>
          </p:nvPr>
        </p:nvSpPr>
        <p:spPr>
          <a:noFill/>
        </p:spPr>
        <p:txBody>
          <a:bodyPr/>
          <a:lstStyle/>
          <a:p>
            <a:r>
              <a:rPr lang="zh-CN" altLang="en-US" smtClean="0">
                <a:solidFill>
                  <a:srgbClr val="FFCC00"/>
                </a:solidFill>
                <a:latin typeface="Arial" charset="0"/>
                <a:ea typeface="黑体" pitchFamily="49" charset="-122"/>
              </a:rPr>
              <a:t>技巧</a:t>
            </a:r>
            <a:r>
              <a:rPr lang="en-US" altLang="zh-CN" smtClean="0">
                <a:solidFill>
                  <a:srgbClr val="FFCC00"/>
                </a:solidFill>
                <a:latin typeface="Arial" charset="0"/>
                <a:ea typeface="黑体" pitchFamily="49" charset="-122"/>
              </a:rPr>
              <a:t>— 观察某时刻各信号的具体数值</a:t>
            </a:r>
            <a:endParaRPr lang="zh-CN" altLang="en-US" smtClean="0">
              <a:solidFill>
                <a:srgbClr val="FFCC00"/>
              </a:solidFill>
              <a:latin typeface="Arial" charset="0"/>
              <a:ea typeface="黑体" pitchFamily="49" charset="-122"/>
            </a:endParaRPr>
          </a:p>
        </p:txBody>
      </p:sp>
      <p:sp>
        <p:nvSpPr>
          <p:cNvPr id="1327118" name="AutoShape 14"/>
          <p:cNvSpPr>
            <a:spLocks noChangeArrowheads="1"/>
          </p:cNvSpPr>
          <p:nvPr/>
        </p:nvSpPr>
        <p:spPr bwMode="auto">
          <a:xfrm rot="-1445763">
            <a:off x="0" y="1133475"/>
            <a:ext cx="1409700" cy="6572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SzTx/>
              <a:buFontTx/>
              <a:buNone/>
              <a:defRPr/>
            </a:pPr>
            <a:r>
              <a:rPr lang="zh-CN" altLang="en-US" sz="2400" b="1">
                <a:solidFill>
                  <a:srgbClr val="800000"/>
                </a:solidFill>
                <a:effectLst>
                  <a:outerShdw blurRad="38100" dist="38100" dir="2700000" algn="tl">
                    <a:srgbClr val="000000"/>
                  </a:outerShdw>
                </a:effectLst>
                <a:latin typeface="Times New Roman" pitchFamily="18" charset="0"/>
                <a:ea typeface="华文楷体" pitchFamily="2" charset="-122"/>
              </a:rPr>
              <a:t>技巧</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327118"/>
                                        </p:tgtEl>
                                        <p:attrNameLst>
                                          <p:attrName>style.visibility</p:attrName>
                                        </p:attrNameLst>
                                      </p:cBhvr>
                                      <p:to>
                                        <p:strVal val="visible"/>
                                      </p:to>
                                    </p:set>
                                    <p:anim calcmode="lin" valueType="num">
                                      <p:cBhvr>
                                        <p:cTn id="7" dur="500" fill="hold"/>
                                        <p:tgtEl>
                                          <p:spTgt spid="1327118"/>
                                        </p:tgtEl>
                                        <p:attrNameLst>
                                          <p:attrName>ppt_w</p:attrName>
                                        </p:attrNameLst>
                                      </p:cBhvr>
                                      <p:tavLst>
                                        <p:tav tm="0">
                                          <p:val>
                                            <p:strVal val="4/3*#ppt_w"/>
                                          </p:val>
                                        </p:tav>
                                        <p:tav tm="100000">
                                          <p:val>
                                            <p:strVal val="#ppt_w"/>
                                          </p:val>
                                        </p:tav>
                                      </p:tavLst>
                                    </p:anim>
                                    <p:anim calcmode="lin" valueType="num">
                                      <p:cBhvr>
                                        <p:cTn id="8" dur="500" fill="hold"/>
                                        <p:tgtEl>
                                          <p:spTgt spid="1327118"/>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327106"/>
                                        </p:tgtEl>
                                        <p:attrNameLst>
                                          <p:attrName>style.visibility</p:attrName>
                                        </p:attrNameLst>
                                      </p:cBhvr>
                                      <p:to>
                                        <p:strVal val="visible"/>
                                      </p:to>
                                    </p:set>
                                    <p:animEffect transition="in" filter="dissolve">
                                      <p:cBhvr>
                                        <p:cTn id="12" dur="500"/>
                                        <p:tgtEl>
                                          <p:spTgt spid="1327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27109"/>
                                        </p:tgtEl>
                                        <p:attrNameLst>
                                          <p:attrName>style.visibility</p:attrName>
                                        </p:attrNameLst>
                                      </p:cBhvr>
                                      <p:to>
                                        <p:strVal val="visible"/>
                                      </p:to>
                                    </p:set>
                                    <p:anim calcmode="lin" valueType="num">
                                      <p:cBhvr additive="base">
                                        <p:cTn id="17" dur="500" fill="hold"/>
                                        <p:tgtEl>
                                          <p:spTgt spid="1327109"/>
                                        </p:tgtEl>
                                        <p:attrNameLst>
                                          <p:attrName>ppt_x</p:attrName>
                                        </p:attrNameLst>
                                      </p:cBhvr>
                                      <p:tavLst>
                                        <p:tav tm="0">
                                          <p:val>
                                            <p:strVal val="#ppt_x"/>
                                          </p:val>
                                        </p:tav>
                                        <p:tav tm="100000">
                                          <p:val>
                                            <p:strVal val="#ppt_x"/>
                                          </p:val>
                                        </p:tav>
                                      </p:tavLst>
                                    </p:anim>
                                    <p:anim calcmode="lin" valueType="num">
                                      <p:cBhvr additive="base">
                                        <p:cTn id="18" dur="500" fill="hold"/>
                                        <p:tgtEl>
                                          <p:spTgt spid="132710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327113"/>
                                        </p:tgtEl>
                                        <p:attrNameLst>
                                          <p:attrName>style.visibility</p:attrName>
                                        </p:attrNameLst>
                                      </p:cBhvr>
                                      <p:to>
                                        <p:strVal val="visible"/>
                                      </p:to>
                                    </p:set>
                                    <p:anim calcmode="lin" valueType="num">
                                      <p:cBhvr>
                                        <p:cTn id="23" dur="500" fill="hold"/>
                                        <p:tgtEl>
                                          <p:spTgt spid="1327113"/>
                                        </p:tgtEl>
                                        <p:attrNameLst>
                                          <p:attrName>ppt_w</p:attrName>
                                        </p:attrNameLst>
                                      </p:cBhvr>
                                      <p:tavLst>
                                        <p:tav tm="0">
                                          <p:val>
                                            <p:fltVal val="0"/>
                                          </p:val>
                                        </p:tav>
                                        <p:tav tm="100000">
                                          <p:val>
                                            <p:strVal val="#ppt_w"/>
                                          </p:val>
                                        </p:tav>
                                      </p:tavLst>
                                    </p:anim>
                                    <p:anim calcmode="lin" valueType="num">
                                      <p:cBhvr>
                                        <p:cTn id="24" dur="500" fill="hold"/>
                                        <p:tgtEl>
                                          <p:spTgt spid="132711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2" presetClass="entr" presetSubtype="4" fill="hold" grpId="0" nodeType="afterEffect">
                                  <p:stCondLst>
                                    <p:cond delay="0"/>
                                  </p:stCondLst>
                                  <p:childTnLst>
                                    <p:set>
                                      <p:cBhvr>
                                        <p:cTn id="27" dur="1" fill="hold">
                                          <p:stCondLst>
                                            <p:cond delay="0"/>
                                          </p:stCondLst>
                                        </p:cTn>
                                        <p:tgtEl>
                                          <p:spTgt spid="1327110"/>
                                        </p:tgtEl>
                                        <p:attrNameLst>
                                          <p:attrName>style.visibility</p:attrName>
                                        </p:attrNameLst>
                                      </p:cBhvr>
                                      <p:to>
                                        <p:strVal val="visible"/>
                                      </p:to>
                                    </p:set>
                                    <p:animEffect transition="in" filter="slide(fromBottom)">
                                      <p:cBhvr>
                                        <p:cTn id="28" dur="500"/>
                                        <p:tgtEl>
                                          <p:spTgt spid="13271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327112"/>
                                        </p:tgtEl>
                                        <p:attrNameLst>
                                          <p:attrName>style.visibility</p:attrName>
                                        </p:attrNameLst>
                                      </p:cBhvr>
                                      <p:to>
                                        <p:strVal val="visible"/>
                                      </p:to>
                                    </p:set>
                                    <p:anim calcmode="lin" valueType="num">
                                      <p:cBhvr>
                                        <p:cTn id="33" dur="500" fill="hold"/>
                                        <p:tgtEl>
                                          <p:spTgt spid="1327112"/>
                                        </p:tgtEl>
                                        <p:attrNameLst>
                                          <p:attrName>ppt_x</p:attrName>
                                        </p:attrNameLst>
                                      </p:cBhvr>
                                      <p:tavLst>
                                        <p:tav tm="0">
                                          <p:val>
                                            <p:strVal val="#ppt_x"/>
                                          </p:val>
                                        </p:tav>
                                        <p:tav tm="100000">
                                          <p:val>
                                            <p:strVal val="#ppt_x"/>
                                          </p:val>
                                        </p:tav>
                                      </p:tavLst>
                                    </p:anim>
                                    <p:anim calcmode="lin" valueType="num">
                                      <p:cBhvr>
                                        <p:cTn id="34" dur="500" fill="hold"/>
                                        <p:tgtEl>
                                          <p:spTgt spid="1327112"/>
                                        </p:tgtEl>
                                        <p:attrNameLst>
                                          <p:attrName>ppt_y</p:attrName>
                                        </p:attrNameLst>
                                      </p:cBhvr>
                                      <p:tavLst>
                                        <p:tav tm="0">
                                          <p:val>
                                            <p:strVal val="#ppt_y-#ppt_h/2"/>
                                          </p:val>
                                        </p:tav>
                                        <p:tav tm="100000">
                                          <p:val>
                                            <p:strVal val="#ppt_y"/>
                                          </p:val>
                                        </p:tav>
                                      </p:tavLst>
                                    </p:anim>
                                    <p:anim calcmode="lin" valueType="num">
                                      <p:cBhvr>
                                        <p:cTn id="35" dur="500" fill="hold"/>
                                        <p:tgtEl>
                                          <p:spTgt spid="1327112"/>
                                        </p:tgtEl>
                                        <p:attrNameLst>
                                          <p:attrName>ppt_w</p:attrName>
                                        </p:attrNameLst>
                                      </p:cBhvr>
                                      <p:tavLst>
                                        <p:tav tm="0">
                                          <p:val>
                                            <p:strVal val="#ppt_w"/>
                                          </p:val>
                                        </p:tav>
                                        <p:tav tm="100000">
                                          <p:val>
                                            <p:strVal val="#ppt_w"/>
                                          </p:val>
                                        </p:tav>
                                      </p:tavLst>
                                    </p:anim>
                                    <p:anim calcmode="lin" valueType="num">
                                      <p:cBhvr>
                                        <p:cTn id="36" dur="500" fill="hold"/>
                                        <p:tgtEl>
                                          <p:spTgt spid="1327112"/>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23" presetClass="entr" presetSubtype="16" fill="hold" grpId="0" nodeType="afterEffect">
                                  <p:stCondLst>
                                    <p:cond delay="0"/>
                                  </p:stCondLst>
                                  <p:childTnLst>
                                    <p:set>
                                      <p:cBhvr>
                                        <p:cTn id="39" dur="1" fill="hold">
                                          <p:stCondLst>
                                            <p:cond delay="0"/>
                                          </p:stCondLst>
                                        </p:cTn>
                                        <p:tgtEl>
                                          <p:spTgt spid="1327111"/>
                                        </p:tgtEl>
                                        <p:attrNameLst>
                                          <p:attrName>style.visibility</p:attrName>
                                        </p:attrNameLst>
                                      </p:cBhvr>
                                      <p:to>
                                        <p:strVal val="visible"/>
                                      </p:to>
                                    </p:set>
                                    <p:anim calcmode="lin" valueType="num">
                                      <p:cBhvr>
                                        <p:cTn id="40" dur="500" fill="hold"/>
                                        <p:tgtEl>
                                          <p:spTgt spid="1327111"/>
                                        </p:tgtEl>
                                        <p:attrNameLst>
                                          <p:attrName>ppt_w</p:attrName>
                                        </p:attrNameLst>
                                      </p:cBhvr>
                                      <p:tavLst>
                                        <p:tav tm="0">
                                          <p:val>
                                            <p:fltVal val="0"/>
                                          </p:val>
                                        </p:tav>
                                        <p:tav tm="100000">
                                          <p:val>
                                            <p:strVal val="#ppt_w"/>
                                          </p:val>
                                        </p:tav>
                                      </p:tavLst>
                                    </p:anim>
                                    <p:anim calcmode="lin" valueType="num">
                                      <p:cBhvr>
                                        <p:cTn id="41" dur="500" fill="hold"/>
                                        <p:tgtEl>
                                          <p:spTgt spid="13271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06" grpId="0" animBg="1" autoUpdateAnimBg="0"/>
      <p:bldP spid="1327110" grpId="0" autoUpdateAnimBg="0"/>
      <p:bldP spid="1327111" grpId="0" animBg="1"/>
      <p:bldP spid="1327112" grpId="0" animBg="1"/>
      <p:bldP spid="1327113" grpId="0" animBg="1"/>
      <p:bldP spid="132711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46BA0E8A-C189-41CD-B668-D260DC45C353}" type="slidenum">
              <a:rPr lang="ko-KR" altLang="en-US" sz="1600" smtClean="0">
                <a:solidFill>
                  <a:schemeClr val="accent2"/>
                </a:solidFill>
                <a:latin typeface="Verdana" pitchFamily="34" charset="0"/>
                <a:ea typeface="Gulim" pitchFamily="34" charset="-127"/>
              </a:rPr>
              <a:pPr/>
              <a:t>36</a:t>
            </a:fld>
            <a:endParaRPr lang="en-US" altLang="ko-KR" sz="1600" smtClean="0">
              <a:solidFill>
                <a:schemeClr val="accent2"/>
              </a:solidFill>
              <a:latin typeface="Verdana" pitchFamily="34" charset="0"/>
              <a:ea typeface="Gulim" pitchFamily="34" charset="-127"/>
            </a:endParaRPr>
          </a:p>
        </p:txBody>
      </p:sp>
      <p:sp>
        <p:nvSpPr>
          <p:cNvPr id="1331203" name="Rectangle 3"/>
          <p:cNvSpPr>
            <a:spLocks noGrp="1" noChangeArrowheads="1"/>
          </p:cNvSpPr>
          <p:nvPr>
            <p:ph type="body" idx="1"/>
          </p:nvPr>
        </p:nvSpPr>
        <p:spPr>
          <a:xfrm>
            <a:off x="527050" y="1185863"/>
            <a:ext cx="7962900" cy="2686050"/>
          </a:xfrm>
        </p:spPr>
        <p:txBody>
          <a:bodyPr/>
          <a:lstStyle/>
          <a:p>
            <a:pPr marL="381000" indent="-381000" defTabSz="2716213">
              <a:lnSpc>
                <a:spcPct val="110000"/>
              </a:lnSpc>
              <a:buClr>
                <a:srgbClr val="006666"/>
              </a:buClr>
              <a:buSzPct val="110000"/>
              <a:buFont typeface="Wingdings" pitchFamily="2" charset="2"/>
              <a:buChar char="w"/>
            </a:pPr>
            <a:r>
              <a:rPr lang="zh-CN" altLang="en-US" sz="2400" smtClean="0"/>
              <a:t>若仿真结果未达到预定的功能，则需要在文本编辑界面中修改源程序或测试文件 ，存盘；</a:t>
            </a:r>
          </a:p>
          <a:p>
            <a:pPr marL="381000" indent="-381000" defTabSz="2716213">
              <a:lnSpc>
                <a:spcPct val="110000"/>
              </a:lnSpc>
              <a:spcBef>
                <a:spcPct val="0"/>
              </a:spcBef>
              <a:buClr>
                <a:srgbClr val="006666"/>
              </a:buClr>
              <a:buSzPct val="110000"/>
              <a:buFont typeface="Wingdings" pitchFamily="2" charset="2"/>
              <a:buChar char="w"/>
            </a:pPr>
            <a:r>
              <a:rPr lang="zh-CN" altLang="en-US" sz="2400" smtClean="0"/>
              <a:t>再对修改后的文件</a:t>
            </a:r>
            <a:r>
              <a:rPr lang="zh-CN" altLang="en-US" sz="2400" smtClean="0">
                <a:solidFill>
                  <a:srgbClr val="CC0066"/>
                </a:solidFill>
              </a:rPr>
              <a:t>重新</a:t>
            </a:r>
            <a:r>
              <a:rPr lang="zh-CN" altLang="en-US" sz="2400" smtClean="0"/>
              <a:t>进行</a:t>
            </a:r>
            <a:r>
              <a:rPr lang="zh-CN" altLang="en-US" sz="2400" smtClean="0">
                <a:solidFill>
                  <a:srgbClr val="CC0066"/>
                </a:solidFill>
              </a:rPr>
              <a:t>编译</a:t>
            </a:r>
            <a:r>
              <a:rPr lang="zh-CN" altLang="en-US" sz="2400" smtClean="0"/>
              <a:t>；</a:t>
            </a:r>
          </a:p>
          <a:p>
            <a:pPr marL="381000" indent="-381000" defTabSz="2716213">
              <a:lnSpc>
                <a:spcPct val="110000"/>
              </a:lnSpc>
              <a:spcBef>
                <a:spcPct val="0"/>
              </a:spcBef>
              <a:buClr>
                <a:srgbClr val="006666"/>
              </a:buClr>
              <a:buSzPct val="110000"/>
              <a:buFont typeface="Wingdings" pitchFamily="2" charset="2"/>
              <a:buChar char="w"/>
            </a:pPr>
            <a:r>
              <a:rPr lang="zh-CN" altLang="en-US" sz="2400" smtClean="0"/>
              <a:t>在</a:t>
            </a:r>
            <a:r>
              <a:rPr lang="en-US" altLang="zh-CN" sz="2400" smtClean="0"/>
              <a:t>ModelSim</a:t>
            </a:r>
            <a:r>
              <a:rPr lang="zh-CN" altLang="en-US" sz="2400" smtClean="0"/>
              <a:t>主界面工具栏上单击</a:t>
            </a:r>
            <a:r>
              <a:rPr lang="en-US" altLang="zh-CN" sz="2400" smtClean="0">
                <a:solidFill>
                  <a:srgbClr val="CC0066"/>
                </a:solidFill>
              </a:rPr>
              <a:t>Restart</a:t>
            </a:r>
            <a:r>
              <a:rPr lang="zh-CN" altLang="en-US" sz="2400" smtClean="0"/>
              <a:t>按钮，则</a:t>
            </a:r>
            <a:r>
              <a:rPr lang="zh-CN" altLang="en-US" sz="2400" smtClean="0">
                <a:solidFill>
                  <a:srgbClr val="CC0066"/>
                </a:solidFill>
              </a:rPr>
              <a:t>自动重新加载</a:t>
            </a:r>
            <a:r>
              <a:rPr lang="zh-CN" altLang="en-US" sz="2400" smtClean="0"/>
              <a:t>编译后的设计模块，并将仿真时间复位到</a:t>
            </a:r>
            <a:r>
              <a:rPr lang="en-US" altLang="zh-CN" sz="2400" smtClean="0"/>
              <a:t>0</a:t>
            </a:r>
            <a:r>
              <a:rPr lang="zh-CN" altLang="en-US" sz="2400" smtClean="0"/>
              <a:t>；</a:t>
            </a:r>
          </a:p>
          <a:p>
            <a:pPr marL="381000" indent="-381000" defTabSz="2716213">
              <a:lnSpc>
                <a:spcPct val="110000"/>
              </a:lnSpc>
              <a:spcBef>
                <a:spcPct val="0"/>
              </a:spcBef>
              <a:buClr>
                <a:srgbClr val="006666"/>
              </a:buClr>
              <a:buSzPct val="110000"/>
              <a:buFont typeface="Wingdings" pitchFamily="2" charset="2"/>
              <a:buChar char="w"/>
            </a:pPr>
            <a:r>
              <a:rPr lang="zh-CN" altLang="en-US" sz="2400" smtClean="0"/>
              <a:t>然后单击主界面工具条中的</a:t>
            </a:r>
            <a:r>
              <a:rPr lang="en-US" altLang="zh-CN" sz="2400" smtClean="0">
                <a:solidFill>
                  <a:srgbClr val="CC0066"/>
                </a:solidFill>
              </a:rPr>
              <a:t>Run</a:t>
            </a:r>
            <a:r>
              <a:rPr lang="zh-CN" altLang="en-US" sz="2400" smtClean="0"/>
              <a:t>按钮，重新运行仿真。</a:t>
            </a:r>
          </a:p>
        </p:txBody>
      </p:sp>
      <p:sp>
        <p:nvSpPr>
          <p:cNvPr id="145412" name="Rectangle 4"/>
          <p:cNvSpPr>
            <a:spLocks noChangeArrowheads="1"/>
          </p:cNvSpPr>
          <p:nvPr/>
        </p:nvSpPr>
        <p:spPr bwMode="auto">
          <a:xfrm>
            <a:off x="443388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5413" name="Rectangle 5"/>
          <p:cNvSpPr>
            <a:spLocks noChangeArrowheads="1"/>
          </p:cNvSpPr>
          <p:nvPr/>
        </p:nvSpPr>
        <p:spPr bwMode="auto">
          <a:xfrm>
            <a:off x="3705225"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5414" name="Rectangle 6"/>
          <p:cNvSpPr>
            <a:spLocks noChangeArrowheads="1"/>
          </p:cNvSpPr>
          <p:nvPr/>
        </p:nvSpPr>
        <p:spPr bwMode="auto">
          <a:xfrm>
            <a:off x="2924175" y="186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331207" name="AutoShape 7"/>
          <p:cNvSpPr>
            <a:spLocks noChangeArrowheads="1"/>
          </p:cNvSpPr>
          <p:nvPr/>
        </p:nvSpPr>
        <p:spPr bwMode="auto">
          <a:xfrm>
            <a:off x="779463" y="3568700"/>
            <a:ext cx="7697787" cy="178435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88938" indent="-388938" algn="just" eaLnBrk="1" hangingPunct="1">
              <a:lnSpc>
                <a:spcPct val="115000"/>
              </a:lnSpc>
              <a:spcBef>
                <a:spcPct val="0"/>
              </a:spcBef>
              <a:buClr>
                <a:schemeClr val="hlink"/>
              </a:buClr>
              <a:buSzPct val="90000"/>
              <a:buFont typeface="Wingdings" pitchFamily="2" charset="2"/>
              <a:buChar char="v"/>
            </a:pPr>
            <a:r>
              <a:rPr kumimoji="1" lang="zh-CN" altLang="en-US" sz="2400" b="1">
                <a:solidFill>
                  <a:schemeClr val="tx1"/>
                </a:solidFill>
                <a:latin typeface="华文新魏" pitchFamily="2" charset="-122"/>
                <a:ea typeface="华文新魏" pitchFamily="2" charset="-122"/>
              </a:rPr>
              <a:t>如果在重新进行编译后，不重新加载修改后的设计模块，而是直接运行仿真，则仍是对原来的设计进行仿真，仿真结果不会有任何变化！</a:t>
            </a:r>
            <a:r>
              <a:rPr kumimoji="1" lang="zh-CN" altLang="en-US" sz="2400" b="1">
                <a:solidFill>
                  <a:schemeClr val="tx1"/>
                </a:solidFill>
                <a:latin typeface="Times New Roman" pitchFamily="18" charset="0"/>
              </a:rPr>
              <a:t> </a:t>
            </a:r>
          </a:p>
        </p:txBody>
      </p:sp>
      <p:sp>
        <p:nvSpPr>
          <p:cNvPr id="145416" name="Rectangle 11"/>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7</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修改设计 </a:t>
            </a:r>
            <a:endParaRPr lang="zh-CN" altLang="en-US" smtClean="0">
              <a:solidFill>
                <a:srgbClr val="FFCC00"/>
              </a:solidFill>
              <a:latin typeface="Arial" charset="0"/>
              <a:ea typeface="黑体" pitchFamily="49" charset="-122"/>
            </a:endParaRPr>
          </a:p>
        </p:txBody>
      </p:sp>
      <p:sp>
        <p:nvSpPr>
          <p:cNvPr id="1331214" name="AutoShape 14"/>
          <p:cNvSpPr>
            <a:spLocks noChangeArrowheads="1"/>
          </p:cNvSpPr>
          <p:nvPr/>
        </p:nvSpPr>
        <p:spPr bwMode="auto">
          <a:xfrm>
            <a:off x="1909763" y="5276850"/>
            <a:ext cx="5607050" cy="1074738"/>
          </a:xfrm>
          <a:prstGeom prst="horizontalScroll">
            <a:avLst>
              <a:gd name="adj" fmla="val 12500"/>
            </a:avLst>
          </a:prstGeom>
          <a:solidFill>
            <a:srgbClr val="FFCCFF"/>
          </a:solidFill>
          <a:ln w="9525">
            <a:solidFill>
              <a:srgbClr val="FF66CC"/>
            </a:solidFill>
            <a:round/>
            <a:headEnd/>
            <a:tailEnd/>
          </a:ln>
        </p:spPr>
        <p:txBody>
          <a:bodyPr anchor="ctr">
            <a:spAutoFit/>
          </a:bodyPr>
          <a:lstStyle/>
          <a:p>
            <a:pPr eaLnBrk="1" hangingPunct="1">
              <a:buClr>
                <a:schemeClr val="folHlink"/>
              </a:buClr>
              <a:buSzTx/>
              <a:buFont typeface="Wingdings" pitchFamily="2" charset="2"/>
              <a:buNone/>
            </a:pPr>
            <a:r>
              <a:rPr kumimoji="1" lang="en-US" altLang="zh-CN" b="1">
                <a:solidFill>
                  <a:srgbClr val="FF0066"/>
                </a:solidFill>
              </a:rPr>
              <a:t>【</a:t>
            </a:r>
            <a:r>
              <a:rPr kumimoji="1" lang="zh-CN" altLang="en-US" b="1">
                <a:solidFill>
                  <a:srgbClr val="FF0066"/>
                </a:solidFill>
              </a:rPr>
              <a:t>例</a:t>
            </a:r>
            <a:r>
              <a:rPr kumimoji="1" lang="en-US" altLang="zh-CN" b="1">
                <a:solidFill>
                  <a:srgbClr val="FF0066"/>
                </a:solidFill>
              </a:rPr>
              <a:t>】</a:t>
            </a:r>
            <a:r>
              <a:rPr lang="zh-CN" altLang="en-US" b="1">
                <a:solidFill>
                  <a:schemeClr val="tx1"/>
                </a:solidFill>
                <a:latin typeface="Arial" charset="0"/>
                <a:ea typeface="楷体_GB2312" pitchFamily="49" charset="-122"/>
              </a:rPr>
              <a:t>修改</a:t>
            </a:r>
            <a:r>
              <a:rPr lang="en-US" altLang="zh-CN" b="1">
                <a:solidFill>
                  <a:schemeClr val="tx1"/>
                </a:solidFill>
                <a:latin typeface="Arial" charset="0"/>
                <a:ea typeface="楷体_GB2312" pitchFamily="49" charset="-122"/>
              </a:rPr>
              <a:t>counter.v</a:t>
            </a:r>
            <a:r>
              <a:rPr lang="zh-CN" altLang="en-US" b="1">
                <a:solidFill>
                  <a:schemeClr val="tx1"/>
                </a:solidFill>
                <a:latin typeface="Arial" charset="0"/>
                <a:ea typeface="楷体_GB2312" pitchFamily="49" charset="-122"/>
              </a:rPr>
              <a:t>文件，然后重新仿真</a:t>
            </a:r>
          </a:p>
          <a:p>
            <a:pPr eaLnBrk="1" hangingPunct="1">
              <a:buClr>
                <a:schemeClr val="folHlink"/>
              </a:buClr>
              <a:buSzTx/>
              <a:buFont typeface="Wingdings" pitchFamily="2" charset="2"/>
              <a:buNone/>
            </a:pPr>
            <a:r>
              <a:rPr lang="en-US" altLang="zh-CN" b="1">
                <a:solidFill>
                  <a:schemeClr val="tx1"/>
                </a:solidFill>
                <a:latin typeface="Arial" charset="0"/>
                <a:ea typeface="楷体_GB2312" pitchFamily="49" charset="-122"/>
              </a:rPr>
              <a:t>           if (rst)    count = 8'h</a:t>
            </a:r>
            <a:r>
              <a:rPr lang="en-US" altLang="zh-CN" b="1">
                <a:solidFill>
                  <a:srgbClr val="CC0066"/>
                </a:solidFill>
                <a:latin typeface="Arial" charset="0"/>
                <a:ea typeface="楷体_GB2312" pitchFamily="49" charset="-122"/>
              </a:rPr>
              <a:t>01</a:t>
            </a:r>
            <a:r>
              <a:rPr lang="en-US" altLang="zh-CN" b="1">
                <a:solidFill>
                  <a:schemeClr val="tx1"/>
                </a:solidFill>
                <a:latin typeface="Arial" charset="0"/>
                <a:ea typeface="楷体_GB2312" pitchFamily="49" charset="-122"/>
              </a:rPr>
              <a:t>;//</a:t>
            </a:r>
            <a:r>
              <a:rPr lang="zh-CN" altLang="en-US" b="1">
                <a:solidFill>
                  <a:schemeClr val="tx1"/>
                </a:solidFill>
                <a:latin typeface="Arial" charset="0"/>
                <a:ea typeface="楷体_GB2312" pitchFamily="49" charset="-122"/>
              </a:rPr>
              <a:t>原来为</a:t>
            </a:r>
            <a:r>
              <a:rPr lang="en-US" altLang="zh-CN" b="1">
                <a:solidFill>
                  <a:schemeClr val="tx1"/>
                </a:solidFill>
                <a:latin typeface="Arial" charset="0"/>
                <a:ea typeface="楷体_GB2312" pitchFamily="49" charset="-122"/>
              </a:rPr>
              <a:t>8'h00</a:t>
            </a:r>
            <a:endParaRPr lang="zh-CN" altLang="en-US" b="1">
              <a:solidFill>
                <a:schemeClr val="tx1"/>
              </a:solidFill>
              <a:latin typeface="Arial" charset="0"/>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203"/>
                                        </p:tgtEl>
                                        <p:attrNameLst>
                                          <p:attrName>style.visibility</p:attrName>
                                        </p:attrNameLst>
                                      </p:cBhvr>
                                      <p:to>
                                        <p:strVal val="visible"/>
                                      </p:to>
                                    </p:set>
                                    <p:anim calcmode="lin" valueType="num">
                                      <p:cBhvr additive="base">
                                        <p:cTn id="7" dur="500" fill="hold"/>
                                        <p:tgtEl>
                                          <p:spTgt spid="1331203"/>
                                        </p:tgtEl>
                                        <p:attrNameLst>
                                          <p:attrName>ppt_x</p:attrName>
                                        </p:attrNameLst>
                                      </p:cBhvr>
                                      <p:tavLst>
                                        <p:tav tm="0">
                                          <p:val>
                                            <p:strVal val="0-#ppt_w/2"/>
                                          </p:val>
                                        </p:tav>
                                        <p:tav tm="100000">
                                          <p:val>
                                            <p:strVal val="#ppt_x"/>
                                          </p:val>
                                        </p:tav>
                                      </p:tavLst>
                                    </p:anim>
                                    <p:anim calcmode="lin" valueType="num">
                                      <p:cBhvr additive="base">
                                        <p:cTn id="8" dur="500" fill="hold"/>
                                        <p:tgtEl>
                                          <p:spTgt spid="133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331207"/>
                                        </p:tgtEl>
                                        <p:attrNameLst>
                                          <p:attrName>style.visibility</p:attrName>
                                        </p:attrNameLst>
                                      </p:cBhvr>
                                      <p:to>
                                        <p:strVal val="visible"/>
                                      </p:to>
                                    </p:set>
                                    <p:animEffect transition="in" filter="barn(outVertical)">
                                      <p:cBhvr>
                                        <p:cTn id="13" dur="500"/>
                                        <p:tgtEl>
                                          <p:spTgt spid="13312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331214"/>
                                        </p:tgtEl>
                                        <p:attrNameLst>
                                          <p:attrName>style.visibility</p:attrName>
                                        </p:attrNameLst>
                                      </p:cBhvr>
                                      <p:to>
                                        <p:strVal val="visible"/>
                                      </p:to>
                                    </p:set>
                                    <p:anim calcmode="lin" valueType="num">
                                      <p:cBhvr>
                                        <p:cTn id="18" dur="500" fill="hold"/>
                                        <p:tgtEl>
                                          <p:spTgt spid="1331214"/>
                                        </p:tgtEl>
                                        <p:attrNameLst>
                                          <p:attrName>ppt_w</p:attrName>
                                        </p:attrNameLst>
                                      </p:cBhvr>
                                      <p:tavLst>
                                        <p:tav tm="0">
                                          <p:val>
                                            <p:fltVal val="0"/>
                                          </p:val>
                                        </p:tav>
                                        <p:tav tm="100000">
                                          <p:val>
                                            <p:strVal val="#ppt_w"/>
                                          </p:val>
                                        </p:tav>
                                      </p:tavLst>
                                    </p:anim>
                                    <p:anim calcmode="lin" valueType="num">
                                      <p:cBhvr>
                                        <p:cTn id="19" dur="500" fill="hold"/>
                                        <p:tgtEl>
                                          <p:spTgt spid="13312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03" grpId="0" autoUpdateAnimBg="0"/>
      <p:bldP spid="1331207" grpId="0" animBg="1" autoUpdateAnimBg="0"/>
      <p:bldP spid="133121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BF01D20F-40EE-4B72-9240-97A66D39183E}" type="slidenum">
              <a:rPr lang="ko-KR" altLang="en-US" sz="1600" smtClean="0">
                <a:solidFill>
                  <a:schemeClr val="accent2"/>
                </a:solidFill>
                <a:latin typeface="Verdana" pitchFamily="34" charset="0"/>
                <a:ea typeface="Gulim" pitchFamily="34" charset="-127"/>
              </a:rPr>
              <a:pPr/>
              <a:t>37</a:t>
            </a:fld>
            <a:endParaRPr lang="en-US" altLang="ko-KR" sz="1600" smtClean="0">
              <a:solidFill>
                <a:schemeClr val="accent2"/>
              </a:solidFill>
              <a:latin typeface="Verdana" pitchFamily="34" charset="0"/>
              <a:ea typeface="Gulim" pitchFamily="34" charset="-127"/>
            </a:endParaRPr>
          </a:p>
        </p:txBody>
      </p:sp>
      <p:sp>
        <p:nvSpPr>
          <p:cNvPr id="1329154" name="Rectangle 2"/>
          <p:cNvSpPr>
            <a:spLocks noChangeArrowheads="1"/>
          </p:cNvSpPr>
          <p:nvPr/>
        </p:nvSpPr>
        <p:spPr bwMode="auto">
          <a:xfrm>
            <a:off x="1162050" y="1112838"/>
            <a:ext cx="7278688" cy="2552700"/>
          </a:xfrm>
          <a:prstGeom prst="rect">
            <a:avLst/>
          </a:prstGeom>
          <a:solidFill>
            <a:srgbClr val="FFDEBD"/>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defTabSz="2716213" eaLnBrk="1" hangingPunct="1">
              <a:buClr>
                <a:schemeClr val="hlink"/>
              </a:buClr>
              <a:buSzPct val="85000"/>
              <a:buFont typeface="Wingdings" pitchFamily="2" charset="2"/>
              <a:buNone/>
            </a:pPr>
            <a:r>
              <a:rPr kumimoji="1" lang="zh-CN" altLang="en-US" sz="2200" b="1">
                <a:solidFill>
                  <a:srgbClr val="CC3300"/>
                </a:solidFill>
                <a:latin typeface="Times New Roman" pitchFamily="18" charset="0"/>
                <a:ea typeface="黑体" pitchFamily="49" charset="-122"/>
              </a:rPr>
              <a:t>重新运行仿真</a:t>
            </a:r>
            <a:r>
              <a:rPr kumimoji="1" lang="zh-CN" altLang="en-US" sz="2200">
                <a:solidFill>
                  <a:schemeClr val="tx1"/>
                </a:solidFill>
              </a:rPr>
              <a:t>：</a:t>
            </a:r>
            <a:endParaRPr kumimoji="1" lang="zh-CN" altLang="en-US" sz="2200">
              <a:solidFill>
                <a:schemeClr val="tx1"/>
              </a:solidFill>
              <a:latin typeface="方正姚体" pitchFamily="2" charset="-122"/>
            </a:endParaRPr>
          </a:p>
          <a:p>
            <a:pPr marL="476250" lvl="1" indent="-285750" defTabSz="2716213" eaLnBrk="1" hangingPunct="1">
              <a:buSzPct val="110000"/>
            </a:pPr>
            <a:r>
              <a:rPr kumimoji="1" lang="zh-CN" altLang="en-US" sz="2200" b="1">
                <a:solidFill>
                  <a:schemeClr val="tx1"/>
                </a:solidFill>
                <a:latin typeface="Arial" charset="0"/>
                <a:ea typeface="楷体_GB2312" pitchFamily="49" charset="-122"/>
              </a:rPr>
              <a:t>在</a:t>
            </a:r>
            <a:r>
              <a:rPr kumimoji="1" lang="en-US" altLang="zh-CN" sz="2200" b="1">
                <a:solidFill>
                  <a:schemeClr val="tx1"/>
                </a:solidFill>
                <a:latin typeface="Arial" charset="0"/>
                <a:ea typeface="楷体_GB2312" pitchFamily="49" charset="-122"/>
              </a:rPr>
              <a:t>ModelSim</a:t>
            </a:r>
            <a:r>
              <a:rPr kumimoji="1" lang="zh-CN" altLang="en-US" sz="2200" b="1">
                <a:solidFill>
                  <a:schemeClr val="tx1"/>
                </a:solidFill>
                <a:latin typeface="Arial" charset="0"/>
                <a:ea typeface="楷体_GB2312" pitchFamily="49" charset="-122"/>
              </a:rPr>
              <a:t>主界面工具栏上单击</a:t>
            </a:r>
            <a:r>
              <a:rPr kumimoji="1" lang="en-US" altLang="zh-CN" sz="2200" b="1">
                <a:solidFill>
                  <a:srgbClr val="CC0066"/>
                </a:solidFill>
                <a:latin typeface="Arial" charset="0"/>
                <a:ea typeface="楷体_GB2312" pitchFamily="49" charset="-122"/>
              </a:rPr>
              <a:t>Restart</a:t>
            </a:r>
            <a:r>
              <a:rPr kumimoji="1" lang="zh-CN" altLang="en-US" sz="2200" b="1">
                <a:solidFill>
                  <a:schemeClr val="tx1"/>
                </a:solidFill>
                <a:latin typeface="Arial" charset="0"/>
                <a:ea typeface="楷体_GB2312" pitchFamily="49" charset="-122"/>
              </a:rPr>
              <a:t>按钮，则自动重新加载设计模块，并将仿真时间复位到</a:t>
            </a:r>
            <a:r>
              <a:rPr kumimoji="1" lang="en-US" altLang="zh-CN" sz="2200" b="1">
                <a:solidFill>
                  <a:schemeClr val="tx1"/>
                </a:solidFill>
                <a:latin typeface="Arial" charset="0"/>
                <a:ea typeface="楷体_GB2312" pitchFamily="49" charset="-122"/>
              </a:rPr>
              <a:t>0</a:t>
            </a:r>
            <a:r>
              <a:rPr kumimoji="1" lang="zh-CN" altLang="en-US" sz="2200" b="1">
                <a:solidFill>
                  <a:schemeClr val="tx1"/>
                </a:solidFill>
                <a:latin typeface="Arial" charset="0"/>
                <a:ea typeface="楷体_GB2312" pitchFamily="49" charset="-122"/>
              </a:rPr>
              <a:t>；</a:t>
            </a:r>
          </a:p>
          <a:p>
            <a:pPr marL="476250" lvl="1" indent="-285750" defTabSz="2716213" eaLnBrk="1" hangingPunct="1">
              <a:buSzPct val="110000"/>
            </a:pPr>
            <a:r>
              <a:rPr kumimoji="1" lang="zh-CN" altLang="en-US" sz="2200" b="1">
                <a:solidFill>
                  <a:schemeClr val="tx1"/>
                </a:solidFill>
                <a:latin typeface="Arial" charset="0"/>
                <a:ea typeface="楷体_GB2312" pitchFamily="49" charset="-122"/>
              </a:rPr>
              <a:t>此时会弹出 “</a:t>
            </a:r>
            <a:r>
              <a:rPr kumimoji="1" lang="en-US" altLang="zh-CN" sz="2200" b="1">
                <a:solidFill>
                  <a:schemeClr val="tx1"/>
                </a:solidFill>
                <a:latin typeface="Arial" charset="0"/>
                <a:ea typeface="楷体_GB2312" pitchFamily="49" charset="-122"/>
              </a:rPr>
              <a:t>Restart”</a:t>
            </a:r>
            <a:r>
              <a:rPr kumimoji="1" lang="zh-CN" altLang="en-US" sz="2200" b="1">
                <a:solidFill>
                  <a:schemeClr val="tx1"/>
                </a:solidFill>
                <a:latin typeface="Arial" charset="0"/>
                <a:ea typeface="楷体_GB2312" pitchFamily="49" charset="-122"/>
              </a:rPr>
              <a:t>对话框，确保对话框中的所有项均被选中，然后单击对话框中的</a:t>
            </a:r>
            <a:r>
              <a:rPr kumimoji="1" lang="en-US" altLang="zh-CN" sz="2200" b="1">
                <a:solidFill>
                  <a:srgbClr val="CC0066"/>
                </a:solidFill>
                <a:latin typeface="Arial" charset="0"/>
                <a:ea typeface="楷体_GB2312" pitchFamily="49" charset="-122"/>
              </a:rPr>
              <a:t>Restart</a:t>
            </a:r>
            <a:r>
              <a:rPr kumimoji="1" lang="zh-CN" altLang="en-US" sz="2200" b="1">
                <a:solidFill>
                  <a:schemeClr val="tx1"/>
                </a:solidFill>
                <a:latin typeface="Arial" charset="0"/>
                <a:ea typeface="楷体_GB2312" pitchFamily="49" charset="-122"/>
              </a:rPr>
              <a:t>按钮；</a:t>
            </a:r>
          </a:p>
          <a:p>
            <a:pPr marL="476250" lvl="1" indent="-285750" defTabSz="2716213" eaLnBrk="1" hangingPunct="1">
              <a:buSzPct val="110000"/>
            </a:pPr>
            <a:r>
              <a:rPr kumimoji="1" lang="zh-CN" altLang="en-US" sz="2200" b="1">
                <a:solidFill>
                  <a:schemeClr val="tx1"/>
                </a:solidFill>
                <a:latin typeface="Arial" charset="0"/>
                <a:ea typeface="楷体_GB2312" pitchFamily="49" charset="-122"/>
              </a:rPr>
              <a:t>再单击主界面工具条中的</a:t>
            </a:r>
            <a:r>
              <a:rPr kumimoji="1" lang="en-US" altLang="zh-CN" sz="2200" b="1">
                <a:solidFill>
                  <a:srgbClr val="CC0066"/>
                </a:solidFill>
                <a:latin typeface="Arial" charset="0"/>
                <a:ea typeface="楷体_GB2312" pitchFamily="49" charset="-122"/>
              </a:rPr>
              <a:t>Run</a:t>
            </a:r>
            <a:r>
              <a:rPr kumimoji="1" lang="zh-CN" altLang="en-US" sz="2200" b="1">
                <a:solidFill>
                  <a:schemeClr val="tx1"/>
                </a:solidFill>
                <a:latin typeface="Arial" charset="0"/>
                <a:ea typeface="楷体_GB2312" pitchFamily="49" charset="-122"/>
              </a:rPr>
              <a:t>按钮，重新运行仿真。</a:t>
            </a:r>
            <a:r>
              <a:rPr kumimoji="1" lang="zh-CN" altLang="en-US" sz="2200">
                <a:solidFill>
                  <a:schemeClr val="tx1"/>
                </a:solidFill>
              </a:rPr>
              <a:t>  </a:t>
            </a:r>
          </a:p>
        </p:txBody>
      </p:sp>
      <p:graphicFrame>
        <p:nvGraphicFramePr>
          <p:cNvPr id="1329157" name="Object 5"/>
          <p:cNvGraphicFramePr>
            <a:graphicFrameLocks noChangeAspect="1"/>
          </p:cNvGraphicFramePr>
          <p:nvPr/>
        </p:nvGraphicFramePr>
        <p:xfrm>
          <a:off x="6086475" y="1123950"/>
          <a:ext cx="571500" cy="547688"/>
        </p:xfrm>
        <a:graphic>
          <a:graphicData uri="http://schemas.openxmlformats.org/presentationml/2006/ole">
            <mc:AlternateContent xmlns:mc="http://schemas.openxmlformats.org/markup-compatibility/2006">
              <mc:Choice xmlns:v="urn:schemas-microsoft-com:vml" Requires="v">
                <p:oleObj spid="_x0000_s36880" name="位图图像" r:id="rId4" imgW="457143" imgH="438095" progId="Paint.Picture">
                  <p:embed/>
                </p:oleObj>
              </mc:Choice>
              <mc:Fallback>
                <p:oleObj name="位图图像" r:id="rId4" imgW="457143" imgH="438095"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6475" y="1123950"/>
                        <a:ext cx="5715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Rectangle 6"/>
          <p:cNvSpPr>
            <a:spLocks noChangeArrowheads="1"/>
          </p:cNvSpPr>
          <p:nvPr/>
        </p:nvSpPr>
        <p:spPr bwMode="auto">
          <a:xfrm>
            <a:off x="3548063"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3291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50" y="3733800"/>
            <a:ext cx="2601913"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9160" name="Oval 8"/>
          <p:cNvSpPr>
            <a:spLocks noChangeArrowheads="1"/>
          </p:cNvSpPr>
          <p:nvPr/>
        </p:nvSpPr>
        <p:spPr bwMode="auto">
          <a:xfrm>
            <a:off x="1317625" y="6199188"/>
            <a:ext cx="733425" cy="3492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32916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2213" y="3776663"/>
            <a:ext cx="4587875"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9162" name="Line 10"/>
          <p:cNvSpPr>
            <a:spLocks noChangeShapeType="1"/>
          </p:cNvSpPr>
          <p:nvPr/>
        </p:nvSpPr>
        <p:spPr bwMode="auto">
          <a:xfrm flipH="1">
            <a:off x="1878013" y="3082925"/>
            <a:ext cx="4508500" cy="3119438"/>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9163" name="AutoShape 11"/>
          <p:cNvSpPr>
            <a:spLocks noChangeArrowheads="1"/>
          </p:cNvSpPr>
          <p:nvPr/>
        </p:nvSpPr>
        <p:spPr bwMode="auto">
          <a:xfrm>
            <a:off x="5003800" y="6194425"/>
            <a:ext cx="2055813" cy="600075"/>
          </a:xfrm>
          <a:prstGeom prst="wedgeRoundRectCallout">
            <a:avLst>
              <a:gd name="adj1" fmla="val 7528"/>
              <a:gd name="adj2" fmla="val -238097"/>
              <a:gd name="adj3" fmla="val 16667"/>
            </a:avLst>
          </a:prstGeom>
          <a:solidFill>
            <a:srgbClr val="FFFF99"/>
          </a:solidFill>
          <a:ln w="9525">
            <a:solidFill>
              <a:srgbClr val="FF9933"/>
            </a:solidFill>
            <a:miter lim="800000"/>
            <a:headEnd/>
            <a:tailEnd/>
          </a:ln>
          <a:effectLst>
            <a:outerShdw dist="35921" dir="2700000" algn="ctr" rotWithShape="0">
              <a:srgbClr val="808080"/>
            </a:outerShdw>
          </a:effectLst>
        </p:spPr>
        <p:txBody>
          <a:bodyPr anchor="b"/>
          <a:lstStyle/>
          <a:p>
            <a:pPr algn="ctr" eaLnBrk="1" hangingPunct="1">
              <a:lnSpc>
                <a:spcPct val="100000"/>
              </a:lnSpc>
              <a:spcBef>
                <a:spcPct val="0"/>
              </a:spcBef>
              <a:buClrTx/>
              <a:buSzTx/>
              <a:buFontTx/>
              <a:buNone/>
              <a:defRPr/>
            </a:pPr>
            <a:r>
              <a:rPr kumimoji="1" lang="en-US" altLang="zh-CN" sz="1800" b="1">
                <a:solidFill>
                  <a:schemeClr val="tx1"/>
                </a:solidFill>
                <a:latin typeface="Arial" charset="0"/>
                <a:ea typeface="楷体_GB2312" pitchFamily="49" charset="-122"/>
              </a:rPr>
              <a:t>wave</a:t>
            </a:r>
            <a:r>
              <a:rPr kumimoji="1" lang="zh-CN" altLang="en-US" sz="1800" b="1">
                <a:solidFill>
                  <a:schemeClr val="tx1"/>
                </a:solidFill>
                <a:latin typeface="Arial" charset="0"/>
                <a:ea typeface="楷体_GB2312" pitchFamily="49" charset="-122"/>
              </a:rPr>
              <a:t>窗口</a:t>
            </a:r>
            <a:r>
              <a:rPr kumimoji="1" lang="zh-CN" altLang="en-US" sz="1800" b="1">
                <a:solidFill>
                  <a:schemeClr val="tx1"/>
                </a:solidFill>
                <a:latin typeface="楷体_GB2312" pitchFamily="49" charset="-122"/>
                <a:ea typeface="楷体_GB2312" pitchFamily="49" charset="-122"/>
              </a:rPr>
              <a:t>中原来的波形消失！</a:t>
            </a:r>
          </a:p>
        </p:txBody>
      </p:sp>
      <p:sp>
        <p:nvSpPr>
          <p:cNvPr id="36875" name="Rectangle 14"/>
          <p:cNvSpPr>
            <a:spLocks noGrp="1" noChangeArrowheads="1"/>
          </p:cNvSpPr>
          <p:nvPr>
            <p:ph type="title"/>
          </p:nvPr>
        </p:nvSpPr>
        <p:spPr>
          <a:noFill/>
        </p:spPr>
        <p:txBody>
          <a:bodyPr/>
          <a:lstStyle/>
          <a:p>
            <a:r>
              <a:rPr lang="zh-CN" altLang="en-US" smtClean="0">
                <a:solidFill>
                  <a:srgbClr val="FFCC00"/>
                </a:solidFill>
                <a:latin typeface="Arial" charset="0"/>
                <a:ea typeface="黑体" pitchFamily="49" charset="-122"/>
              </a:rPr>
              <a:t>技巧</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重新运行仿真</a:t>
            </a:r>
          </a:p>
        </p:txBody>
      </p:sp>
      <p:sp>
        <p:nvSpPr>
          <p:cNvPr id="1329168" name="AutoShape 16"/>
          <p:cNvSpPr>
            <a:spLocks noChangeArrowheads="1"/>
          </p:cNvSpPr>
          <p:nvPr/>
        </p:nvSpPr>
        <p:spPr bwMode="auto">
          <a:xfrm rot="-1445763">
            <a:off x="0" y="1041400"/>
            <a:ext cx="1409700" cy="6572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SzTx/>
              <a:buFontTx/>
              <a:buNone/>
              <a:defRPr/>
            </a:pPr>
            <a:r>
              <a:rPr lang="zh-CN" altLang="en-US" sz="2400" b="1">
                <a:solidFill>
                  <a:srgbClr val="800000"/>
                </a:solidFill>
                <a:effectLst>
                  <a:outerShdw blurRad="38100" dist="38100" dir="2700000" algn="tl">
                    <a:srgbClr val="000000"/>
                  </a:outerShdw>
                </a:effectLst>
                <a:latin typeface="Times New Roman" pitchFamily="18" charset="0"/>
                <a:ea typeface="华文楷体" pitchFamily="2" charset="-122"/>
              </a:rPr>
              <a:t>技巧</a:t>
            </a:r>
          </a:p>
        </p:txBody>
      </p:sp>
      <p:sp>
        <p:nvSpPr>
          <p:cNvPr id="1329169" name="AutoShape 17"/>
          <p:cNvSpPr>
            <a:spLocks noChangeArrowheads="1"/>
          </p:cNvSpPr>
          <p:nvPr/>
        </p:nvSpPr>
        <p:spPr bwMode="auto">
          <a:xfrm rot="-479700">
            <a:off x="5737225" y="-1588"/>
            <a:ext cx="3409950" cy="1196976"/>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SzTx/>
              <a:buFontTx/>
              <a:buNone/>
              <a:defRPr/>
            </a:pPr>
            <a:r>
              <a:rPr lang="zh-CN" altLang="en-US" sz="2400" b="1">
                <a:solidFill>
                  <a:srgbClr val="000000"/>
                </a:solidFill>
                <a:latin typeface="华文新魏" pitchFamily="2" charset="-122"/>
                <a:ea typeface="华文新魏" pitchFamily="2" charset="-122"/>
              </a:rPr>
              <a:t>当运行仿真后又重新修改了设计时</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29169"/>
                                        </p:tgtEl>
                                        <p:attrNameLst>
                                          <p:attrName>style.visibility</p:attrName>
                                        </p:attrNameLst>
                                      </p:cBhvr>
                                      <p:to>
                                        <p:strVal val="visible"/>
                                      </p:to>
                                    </p:set>
                                    <p:anim calcmode="lin" valueType="num">
                                      <p:cBhvr>
                                        <p:cTn id="7" dur="500" fill="hold"/>
                                        <p:tgtEl>
                                          <p:spTgt spid="1329169"/>
                                        </p:tgtEl>
                                        <p:attrNameLst>
                                          <p:attrName>ppt_w</p:attrName>
                                        </p:attrNameLst>
                                      </p:cBhvr>
                                      <p:tavLst>
                                        <p:tav tm="0">
                                          <p:val>
                                            <p:fltVal val="0"/>
                                          </p:val>
                                        </p:tav>
                                        <p:tav tm="100000">
                                          <p:val>
                                            <p:strVal val="#ppt_w"/>
                                          </p:val>
                                        </p:tav>
                                      </p:tavLst>
                                    </p:anim>
                                    <p:anim calcmode="lin" valueType="num">
                                      <p:cBhvr>
                                        <p:cTn id="8" dur="500" fill="hold"/>
                                        <p:tgtEl>
                                          <p:spTgt spid="132916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288" fill="hold" grpId="0" nodeType="afterEffect">
                                  <p:stCondLst>
                                    <p:cond delay="0"/>
                                  </p:stCondLst>
                                  <p:childTnLst>
                                    <p:set>
                                      <p:cBhvr>
                                        <p:cTn id="11" dur="1" fill="hold">
                                          <p:stCondLst>
                                            <p:cond delay="0"/>
                                          </p:stCondLst>
                                        </p:cTn>
                                        <p:tgtEl>
                                          <p:spTgt spid="1329168"/>
                                        </p:tgtEl>
                                        <p:attrNameLst>
                                          <p:attrName>style.visibility</p:attrName>
                                        </p:attrNameLst>
                                      </p:cBhvr>
                                      <p:to>
                                        <p:strVal val="visible"/>
                                      </p:to>
                                    </p:set>
                                    <p:anim calcmode="lin" valueType="num">
                                      <p:cBhvr>
                                        <p:cTn id="12" dur="500" fill="hold"/>
                                        <p:tgtEl>
                                          <p:spTgt spid="1329168"/>
                                        </p:tgtEl>
                                        <p:attrNameLst>
                                          <p:attrName>ppt_w</p:attrName>
                                        </p:attrNameLst>
                                      </p:cBhvr>
                                      <p:tavLst>
                                        <p:tav tm="0">
                                          <p:val>
                                            <p:strVal val="4/3*#ppt_w"/>
                                          </p:val>
                                        </p:tav>
                                        <p:tav tm="100000">
                                          <p:val>
                                            <p:strVal val="#ppt_w"/>
                                          </p:val>
                                        </p:tav>
                                      </p:tavLst>
                                    </p:anim>
                                    <p:anim calcmode="lin" valueType="num">
                                      <p:cBhvr>
                                        <p:cTn id="13" dur="500" fill="hold"/>
                                        <p:tgtEl>
                                          <p:spTgt spid="1329168"/>
                                        </p:tgtEl>
                                        <p:attrNameLst>
                                          <p:attrName>ppt_h</p:attrName>
                                        </p:attrNameLst>
                                      </p:cBhvr>
                                      <p:tavLst>
                                        <p:tav tm="0">
                                          <p:val>
                                            <p:strVal val="4/3*#ppt_h"/>
                                          </p:val>
                                        </p:tav>
                                        <p:tav tm="100000">
                                          <p:val>
                                            <p:strVal val="#ppt_h"/>
                                          </p:val>
                                        </p:tav>
                                      </p:tavLst>
                                    </p:anim>
                                  </p:childTnLst>
                                </p:cTn>
                              </p:par>
                            </p:childTnLst>
                          </p:cTn>
                        </p:par>
                        <p:par>
                          <p:cTn id="14" fill="hold" nodeType="afterGroup">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329154"/>
                                        </p:tgtEl>
                                        <p:attrNameLst>
                                          <p:attrName>style.visibility</p:attrName>
                                        </p:attrNameLst>
                                      </p:cBhvr>
                                      <p:to>
                                        <p:strVal val="visible"/>
                                      </p:to>
                                    </p:set>
                                    <p:animEffect transition="in" filter="dissolve">
                                      <p:cBhvr>
                                        <p:cTn id="17" dur="500"/>
                                        <p:tgtEl>
                                          <p:spTgt spid="1329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nodeType="clickEffect">
                                  <p:stCondLst>
                                    <p:cond delay="0"/>
                                  </p:stCondLst>
                                  <p:childTnLst>
                                    <p:set>
                                      <p:cBhvr>
                                        <p:cTn id="21" dur="1" fill="hold">
                                          <p:stCondLst>
                                            <p:cond delay="0"/>
                                          </p:stCondLst>
                                        </p:cTn>
                                        <p:tgtEl>
                                          <p:spTgt spid="1329157"/>
                                        </p:tgtEl>
                                        <p:attrNameLst>
                                          <p:attrName>style.visibility</p:attrName>
                                        </p:attrNameLst>
                                      </p:cBhvr>
                                      <p:to>
                                        <p:strVal val="visible"/>
                                      </p:to>
                                    </p:set>
                                    <p:anim calcmode="lin" valueType="num">
                                      <p:cBhvr additive="base">
                                        <p:cTn id="22" dur="500" fill="hold"/>
                                        <p:tgtEl>
                                          <p:spTgt spid="1329157"/>
                                        </p:tgtEl>
                                        <p:attrNameLst>
                                          <p:attrName>ppt_x</p:attrName>
                                        </p:attrNameLst>
                                      </p:cBhvr>
                                      <p:tavLst>
                                        <p:tav tm="0">
                                          <p:val>
                                            <p:strVal val="#ppt_x"/>
                                          </p:val>
                                        </p:tav>
                                        <p:tav tm="100000">
                                          <p:val>
                                            <p:strVal val="#ppt_x"/>
                                          </p:val>
                                        </p:tav>
                                      </p:tavLst>
                                    </p:anim>
                                    <p:anim calcmode="lin" valueType="num">
                                      <p:cBhvr additive="base">
                                        <p:cTn id="23" dur="500" fill="hold"/>
                                        <p:tgtEl>
                                          <p:spTgt spid="1329157"/>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1329159"/>
                                        </p:tgtEl>
                                        <p:attrNameLst>
                                          <p:attrName>style.visibility</p:attrName>
                                        </p:attrNameLst>
                                      </p:cBhvr>
                                      <p:to>
                                        <p:strVal val="visible"/>
                                      </p:to>
                                    </p:set>
                                    <p:anim calcmode="lin" valueType="num">
                                      <p:cBhvr additive="base">
                                        <p:cTn id="28" dur="500" fill="hold"/>
                                        <p:tgtEl>
                                          <p:spTgt spid="1329159"/>
                                        </p:tgtEl>
                                        <p:attrNameLst>
                                          <p:attrName>ppt_x</p:attrName>
                                        </p:attrNameLst>
                                      </p:cBhvr>
                                      <p:tavLst>
                                        <p:tav tm="0">
                                          <p:val>
                                            <p:strVal val="0-#ppt_w/2"/>
                                          </p:val>
                                        </p:tav>
                                        <p:tav tm="100000">
                                          <p:val>
                                            <p:strVal val="#ppt_x"/>
                                          </p:val>
                                        </p:tav>
                                      </p:tavLst>
                                    </p:anim>
                                    <p:anim calcmode="lin" valueType="num">
                                      <p:cBhvr additive="base">
                                        <p:cTn id="29" dur="500" fill="hold"/>
                                        <p:tgtEl>
                                          <p:spTgt spid="132915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grpId="0" nodeType="clickEffect">
                                  <p:stCondLst>
                                    <p:cond delay="0"/>
                                  </p:stCondLst>
                                  <p:childTnLst>
                                    <p:set>
                                      <p:cBhvr>
                                        <p:cTn id="33" dur="1" fill="hold">
                                          <p:stCondLst>
                                            <p:cond delay="0"/>
                                          </p:stCondLst>
                                        </p:cTn>
                                        <p:tgtEl>
                                          <p:spTgt spid="1329162"/>
                                        </p:tgtEl>
                                        <p:attrNameLst>
                                          <p:attrName>style.visibility</p:attrName>
                                        </p:attrNameLst>
                                      </p:cBhvr>
                                      <p:to>
                                        <p:strVal val="visible"/>
                                      </p:to>
                                    </p:set>
                                    <p:anim calcmode="lin" valueType="num">
                                      <p:cBhvr>
                                        <p:cTn id="34" dur="500" fill="hold"/>
                                        <p:tgtEl>
                                          <p:spTgt spid="1329162"/>
                                        </p:tgtEl>
                                        <p:attrNameLst>
                                          <p:attrName>ppt_x</p:attrName>
                                        </p:attrNameLst>
                                      </p:cBhvr>
                                      <p:tavLst>
                                        <p:tav tm="0">
                                          <p:val>
                                            <p:strVal val="#ppt_x"/>
                                          </p:val>
                                        </p:tav>
                                        <p:tav tm="100000">
                                          <p:val>
                                            <p:strVal val="#ppt_x"/>
                                          </p:val>
                                        </p:tav>
                                      </p:tavLst>
                                    </p:anim>
                                    <p:anim calcmode="lin" valueType="num">
                                      <p:cBhvr>
                                        <p:cTn id="35" dur="500" fill="hold"/>
                                        <p:tgtEl>
                                          <p:spTgt spid="1329162"/>
                                        </p:tgtEl>
                                        <p:attrNameLst>
                                          <p:attrName>ppt_y</p:attrName>
                                        </p:attrNameLst>
                                      </p:cBhvr>
                                      <p:tavLst>
                                        <p:tav tm="0">
                                          <p:val>
                                            <p:strVal val="#ppt_y-#ppt_h/2"/>
                                          </p:val>
                                        </p:tav>
                                        <p:tav tm="100000">
                                          <p:val>
                                            <p:strVal val="#ppt_y"/>
                                          </p:val>
                                        </p:tav>
                                      </p:tavLst>
                                    </p:anim>
                                    <p:anim calcmode="lin" valueType="num">
                                      <p:cBhvr>
                                        <p:cTn id="36" dur="500" fill="hold"/>
                                        <p:tgtEl>
                                          <p:spTgt spid="1329162"/>
                                        </p:tgtEl>
                                        <p:attrNameLst>
                                          <p:attrName>ppt_w</p:attrName>
                                        </p:attrNameLst>
                                      </p:cBhvr>
                                      <p:tavLst>
                                        <p:tav tm="0">
                                          <p:val>
                                            <p:strVal val="#ppt_w"/>
                                          </p:val>
                                        </p:tav>
                                        <p:tav tm="100000">
                                          <p:val>
                                            <p:strVal val="#ppt_w"/>
                                          </p:val>
                                        </p:tav>
                                      </p:tavLst>
                                    </p:anim>
                                    <p:anim calcmode="lin" valueType="num">
                                      <p:cBhvr>
                                        <p:cTn id="37" dur="500" fill="hold"/>
                                        <p:tgtEl>
                                          <p:spTgt spid="1329162"/>
                                        </p:tgtEl>
                                        <p:attrNameLst>
                                          <p:attrName>ppt_h</p:attrName>
                                        </p:attrNameLst>
                                      </p:cBhvr>
                                      <p:tavLst>
                                        <p:tav tm="0">
                                          <p:val>
                                            <p:fltVal val="0"/>
                                          </p:val>
                                        </p:tav>
                                        <p:tav tm="100000">
                                          <p:val>
                                            <p:strVal val="#ppt_h"/>
                                          </p:val>
                                        </p:tav>
                                      </p:tavLst>
                                    </p:anim>
                                  </p:childTnLst>
                                </p:cTn>
                              </p:par>
                            </p:childTnLst>
                          </p:cTn>
                        </p:par>
                        <p:par>
                          <p:cTn id="38" fill="hold" nodeType="afterGroup">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1329160"/>
                                        </p:tgtEl>
                                        <p:attrNameLst>
                                          <p:attrName>style.visibility</p:attrName>
                                        </p:attrNameLst>
                                      </p:cBhvr>
                                      <p:to>
                                        <p:strVal val="visible"/>
                                      </p:to>
                                    </p:set>
                                    <p:anim calcmode="lin" valueType="num">
                                      <p:cBhvr additive="base">
                                        <p:cTn id="41" dur="500" fill="hold"/>
                                        <p:tgtEl>
                                          <p:spTgt spid="1329160"/>
                                        </p:tgtEl>
                                        <p:attrNameLst>
                                          <p:attrName>ppt_x</p:attrName>
                                        </p:attrNameLst>
                                      </p:cBhvr>
                                      <p:tavLst>
                                        <p:tav tm="0">
                                          <p:val>
                                            <p:strVal val="#ppt_x"/>
                                          </p:val>
                                        </p:tav>
                                        <p:tav tm="100000">
                                          <p:val>
                                            <p:strVal val="#ppt_x"/>
                                          </p:val>
                                        </p:tav>
                                      </p:tavLst>
                                    </p:anim>
                                    <p:anim calcmode="lin" valueType="num">
                                      <p:cBhvr additive="base">
                                        <p:cTn id="42" dur="500" fill="hold"/>
                                        <p:tgtEl>
                                          <p:spTgt spid="132916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1329161"/>
                                        </p:tgtEl>
                                        <p:attrNameLst>
                                          <p:attrName>style.visibility</p:attrName>
                                        </p:attrNameLst>
                                      </p:cBhvr>
                                      <p:to>
                                        <p:strVal val="visible"/>
                                      </p:to>
                                    </p:set>
                                    <p:anim calcmode="lin" valueType="num">
                                      <p:cBhvr additive="base">
                                        <p:cTn id="47" dur="500" fill="hold"/>
                                        <p:tgtEl>
                                          <p:spTgt spid="1329161"/>
                                        </p:tgtEl>
                                        <p:attrNameLst>
                                          <p:attrName>ppt_x</p:attrName>
                                        </p:attrNameLst>
                                      </p:cBhvr>
                                      <p:tavLst>
                                        <p:tav tm="0">
                                          <p:val>
                                            <p:strVal val="1+#ppt_w/2"/>
                                          </p:val>
                                        </p:tav>
                                        <p:tav tm="100000">
                                          <p:val>
                                            <p:strVal val="#ppt_x"/>
                                          </p:val>
                                        </p:tav>
                                      </p:tavLst>
                                    </p:anim>
                                    <p:anim calcmode="lin" valueType="num">
                                      <p:cBhvr additive="base">
                                        <p:cTn id="48" dur="500" fill="hold"/>
                                        <p:tgtEl>
                                          <p:spTgt spid="132916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29163"/>
                                        </p:tgtEl>
                                        <p:attrNameLst>
                                          <p:attrName>style.visibility</p:attrName>
                                        </p:attrNameLst>
                                      </p:cBhvr>
                                      <p:to>
                                        <p:strVal val="visible"/>
                                      </p:to>
                                    </p:set>
                                    <p:animEffect transition="in" filter="dissolve">
                                      <p:cBhvr>
                                        <p:cTn id="53" dur="500"/>
                                        <p:tgtEl>
                                          <p:spTgt spid="132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4" grpId="0" animBg="1" autoUpdateAnimBg="0"/>
      <p:bldP spid="1329160" grpId="0" animBg="1"/>
      <p:bldP spid="1329162" grpId="0" animBg="1"/>
      <p:bldP spid="1329163" grpId="0" animBg="1" autoUpdateAnimBg="0"/>
      <p:bldP spid="1329168" grpId="0" animBg="1" autoUpdateAnimBg="0"/>
      <p:bldP spid="132916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E44AB096-C7E9-4869-B82B-CDA4C4E448CD}" type="slidenum">
              <a:rPr lang="ko-KR" altLang="en-US" sz="1600" smtClean="0">
                <a:solidFill>
                  <a:schemeClr val="accent2"/>
                </a:solidFill>
                <a:latin typeface="Verdana" pitchFamily="34" charset="0"/>
                <a:ea typeface="Gulim" pitchFamily="34" charset="-127"/>
              </a:rPr>
              <a:pPr/>
              <a:t>38</a:t>
            </a:fld>
            <a:endParaRPr lang="en-US" altLang="ko-KR" sz="1600" smtClean="0">
              <a:solidFill>
                <a:schemeClr val="accent2"/>
              </a:solidFill>
              <a:latin typeface="Verdana" pitchFamily="34" charset="0"/>
              <a:ea typeface="Gulim" pitchFamily="34" charset="-127"/>
            </a:endParaRPr>
          </a:p>
        </p:txBody>
      </p:sp>
      <p:sp>
        <p:nvSpPr>
          <p:cNvPr id="146435" name="Rectangle 4"/>
          <p:cNvSpPr>
            <a:spLocks noChangeArrowheads="1"/>
          </p:cNvSpPr>
          <p:nvPr/>
        </p:nvSpPr>
        <p:spPr bwMode="auto">
          <a:xfrm>
            <a:off x="3548063"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6436" name="Rectangle 10"/>
          <p:cNvSpPr>
            <a:spLocks noGrp="1" noChangeArrowheads="1"/>
          </p:cNvSpPr>
          <p:nvPr>
            <p:ph type="title"/>
          </p:nvPr>
        </p:nvSpPr>
        <p:spPr>
          <a:noFill/>
        </p:spPr>
        <p:txBody>
          <a:bodyPr/>
          <a:lstStyle/>
          <a:p>
            <a:r>
              <a:rPr lang="zh-CN" altLang="en-US" smtClean="0">
                <a:solidFill>
                  <a:srgbClr val="FFCC00"/>
                </a:solidFill>
                <a:latin typeface="Arial" charset="0"/>
                <a:ea typeface="黑体" pitchFamily="49" charset="-122"/>
              </a:rPr>
              <a:t>重新运行仿真后的结果</a:t>
            </a:r>
          </a:p>
        </p:txBody>
      </p:sp>
      <p:pic>
        <p:nvPicPr>
          <p:cNvPr id="137627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2876550"/>
            <a:ext cx="7204075"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76265" name="AutoShape 9"/>
          <p:cNvSpPr>
            <a:spLocks noChangeArrowheads="1"/>
          </p:cNvSpPr>
          <p:nvPr/>
        </p:nvSpPr>
        <p:spPr bwMode="auto">
          <a:xfrm>
            <a:off x="1489075" y="4754563"/>
            <a:ext cx="2249488" cy="1163637"/>
          </a:xfrm>
          <a:prstGeom prst="wedgeRoundRectCallout">
            <a:avLst>
              <a:gd name="adj1" fmla="val 64324"/>
              <a:gd name="adj2" fmla="val -142361"/>
              <a:gd name="adj3" fmla="val 16667"/>
            </a:avLst>
          </a:prstGeom>
          <a:solidFill>
            <a:srgbClr val="FFFF99"/>
          </a:solidFill>
          <a:ln w="9525">
            <a:solidFill>
              <a:srgbClr val="FF6600"/>
            </a:solidFill>
            <a:miter lim="800000"/>
            <a:headEnd/>
            <a:tailEnd/>
          </a:ln>
          <a:effectLst>
            <a:outerShdw dist="35921" dir="2700000" algn="ctr" rotWithShape="0">
              <a:srgbClr val="808080"/>
            </a:outerShdw>
          </a:effectLst>
        </p:spPr>
        <p:txBody>
          <a:bodyPr anchor="b"/>
          <a:lstStyle/>
          <a:p>
            <a:pPr algn="ctr" eaLnBrk="1" hangingPunct="1">
              <a:lnSpc>
                <a:spcPct val="100000"/>
              </a:lnSpc>
              <a:spcBef>
                <a:spcPct val="0"/>
              </a:spcBef>
              <a:buClrTx/>
              <a:buSzTx/>
              <a:buFontTx/>
              <a:buNone/>
              <a:defRPr/>
            </a:pPr>
            <a:r>
              <a:rPr kumimoji="1" lang="zh-CN" altLang="en-US" b="1">
                <a:solidFill>
                  <a:schemeClr val="tx1"/>
                </a:solidFill>
                <a:latin typeface="Arial" charset="0"/>
                <a:ea typeface="楷体_GB2312" pitchFamily="49" charset="-122"/>
              </a:rPr>
              <a:t>当</a:t>
            </a:r>
            <a:r>
              <a:rPr kumimoji="1" lang="en-US" altLang="zh-CN" b="1">
                <a:solidFill>
                  <a:schemeClr val="tx1"/>
                </a:solidFill>
                <a:latin typeface="Arial" charset="0"/>
                <a:ea typeface="楷体_GB2312" pitchFamily="49" charset="-122"/>
              </a:rPr>
              <a:t>rst</a:t>
            </a:r>
            <a:r>
              <a:rPr kumimoji="1" lang="zh-CN" altLang="en-US" b="1">
                <a:solidFill>
                  <a:schemeClr val="tx1"/>
                </a:solidFill>
                <a:latin typeface="Arial" charset="0"/>
                <a:ea typeface="楷体_GB2312" pitchFamily="49" charset="-122"/>
              </a:rPr>
              <a:t>为“</a:t>
            </a:r>
            <a:r>
              <a:rPr kumimoji="1" lang="en-US" altLang="zh-CN" b="1">
                <a:solidFill>
                  <a:schemeClr val="tx1"/>
                </a:solidFill>
                <a:latin typeface="Arial" charset="0"/>
                <a:ea typeface="楷体_GB2312" pitchFamily="49" charset="-122"/>
              </a:rPr>
              <a:t>1”</a:t>
            </a:r>
            <a:r>
              <a:rPr kumimoji="1" lang="zh-CN" altLang="en-US" b="1">
                <a:solidFill>
                  <a:schemeClr val="tx1"/>
                </a:solidFill>
                <a:latin typeface="Arial" charset="0"/>
                <a:ea typeface="楷体_GB2312" pitchFamily="49" charset="-122"/>
              </a:rPr>
              <a:t>时，</a:t>
            </a:r>
            <a:r>
              <a:rPr kumimoji="1" lang="en-US" altLang="zh-CN" b="1">
                <a:solidFill>
                  <a:schemeClr val="tx1"/>
                </a:solidFill>
                <a:latin typeface="Arial" charset="0"/>
                <a:ea typeface="楷体_GB2312" pitchFamily="49" charset="-122"/>
              </a:rPr>
              <a:t>count</a:t>
            </a:r>
            <a:r>
              <a:rPr kumimoji="1" lang="zh-CN" altLang="en-US" b="1">
                <a:solidFill>
                  <a:schemeClr val="tx1"/>
                </a:solidFill>
                <a:latin typeface="Arial" charset="0"/>
                <a:ea typeface="楷体_GB2312" pitchFamily="49" charset="-122"/>
              </a:rPr>
              <a:t>被赋初值</a:t>
            </a:r>
            <a:r>
              <a:rPr kumimoji="1" lang="en-US" altLang="zh-CN" b="1">
                <a:solidFill>
                  <a:schemeClr val="tx1"/>
                </a:solidFill>
                <a:latin typeface="Arial" charset="0"/>
                <a:ea typeface="楷体_GB2312" pitchFamily="49" charset="-122"/>
              </a:rPr>
              <a:t>1</a:t>
            </a:r>
            <a:r>
              <a:rPr kumimoji="1" lang="zh-CN" altLang="en-US" b="1">
                <a:solidFill>
                  <a:schemeClr val="tx1"/>
                </a:solidFill>
                <a:latin typeface="Arial" charset="0"/>
                <a:ea typeface="楷体_GB2312" pitchFamily="49" charset="-122"/>
              </a:rPr>
              <a:t>，而不是</a:t>
            </a:r>
            <a:r>
              <a:rPr kumimoji="1" lang="en-US" altLang="zh-CN" b="1">
                <a:solidFill>
                  <a:schemeClr val="tx1"/>
                </a:solidFill>
                <a:latin typeface="Arial" charset="0"/>
                <a:ea typeface="楷体_GB2312" pitchFamily="49" charset="-122"/>
              </a:rPr>
              <a:t>0</a:t>
            </a:r>
            <a:r>
              <a:rPr kumimoji="1" lang="zh-CN" altLang="en-US" b="1">
                <a:solidFill>
                  <a:schemeClr val="tx1"/>
                </a:solidFill>
                <a:latin typeface="Arial" charset="0"/>
                <a:ea typeface="楷体_GB2312" pitchFamily="49" charset="-122"/>
              </a:rPr>
              <a:t>。 </a:t>
            </a:r>
          </a:p>
        </p:txBody>
      </p:sp>
      <p:sp>
        <p:nvSpPr>
          <p:cNvPr id="146439" name="Rectangle 16"/>
          <p:cNvSpPr>
            <a:spLocks noChangeArrowheads="1"/>
          </p:cNvSpPr>
          <p:nvPr/>
        </p:nvSpPr>
        <p:spPr bwMode="auto">
          <a:xfrm>
            <a:off x="868363" y="1544638"/>
            <a:ext cx="74374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52425" indent="-352425" defTabSz="2716213"/>
            <a:r>
              <a:rPr kumimoji="1" lang="zh-CN" altLang="en-US" sz="2400" b="1">
                <a:solidFill>
                  <a:schemeClr val="tx1"/>
                </a:solidFill>
                <a:latin typeface="Arial" charset="0"/>
              </a:rPr>
              <a:t>再单击主界面工具条中的</a:t>
            </a:r>
            <a:r>
              <a:rPr kumimoji="1" lang="en-US" altLang="zh-CN" sz="2400" b="1">
                <a:solidFill>
                  <a:srgbClr val="CC0066"/>
                </a:solidFill>
                <a:latin typeface="Arial" charset="0"/>
              </a:rPr>
              <a:t>Run</a:t>
            </a:r>
            <a:r>
              <a:rPr kumimoji="1" lang="zh-CN" altLang="en-US" sz="2400" b="1">
                <a:solidFill>
                  <a:schemeClr val="tx1"/>
                </a:solidFill>
                <a:latin typeface="Arial" charset="0"/>
              </a:rPr>
              <a:t>按钮，重新运行仿真，则</a:t>
            </a:r>
            <a:r>
              <a:rPr kumimoji="1" lang="en-US" altLang="zh-CN" sz="2400" b="1">
                <a:solidFill>
                  <a:schemeClr val="tx1"/>
                </a:solidFill>
                <a:latin typeface="Arial" charset="0"/>
              </a:rPr>
              <a:t>wave</a:t>
            </a:r>
            <a:r>
              <a:rPr kumimoji="1" lang="zh-CN" altLang="en-US" sz="2400" b="1">
                <a:solidFill>
                  <a:schemeClr val="tx1"/>
                </a:solidFill>
                <a:latin typeface="Arial" charset="0"/>
              </a:rPr>
              <a:t>窗口重新出现仿真波形</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76271"/>
                                        </p:tgtEl>
                                        <p:attrNameLst>
                                          <p:attrName>style.visibility</p:attrName>
                                        </p:attrNameLst>
                                      </p:cBhvr>
                                      <p:to>
                                        <p:strVal val="visible"/>
                                      </p:to>
                                    </p:set>
                                    <p:animEffect transition="in" filter="blinds(horizontal)">
                                      <p:cBhvr>
                                        <p:cTn id="7" dur="500"/>
                                        <p:tgtEl>
                                          <p:spTgt spid="1376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76265"/>
                                        </p:tgtEl>
                                        <p:attrNameLst>
                                          <p:attrName>style.visibility</p:attrName>
                                        </p:attrNameLst>
                                      </p:cBhvr>
                                      <p:to>
                                        <p:strVal val="visible"/>
                                      </p:to>
                                    </p:set>
                                    <p:animEffect transition="in" filter="dissolve">
                                      <p:cBhvr>
                                        <p:cTn id="12" dur="500"/>
                                        <p:tgtEl>
                                          <p:spTgt spid="1376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6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6D223421-7ADD-402D-B019-CE325B8FA16A}" type="slidenum">
              <a:rPr lang="ko-KR" altLang="en-US" sz="1600" smtClean="0">
                <a:solidFill>
                  <a:schemeClr val="accent2"/>
                </a:solidFill>
                <a:latin typeface="Verdana" pitchFamily="34" charset="0"/>
                <a:ea typeface="Gulim" pitchFamily="34" charset="-127"/>
              </a:rPr>
              <a:pPr/>
              <a:t>39</a:t>
            </a:fld>
            <a:endParaRPr lang="en-US" altLang="ko-KR" sz="1600" smtClean="0">
              <a:solidFill>
                <a:schemeClr val="accent2"/>
              </a:solidFill>
              <a:latin typeface="Verdana" pitchFamily="34" charset="0"/>
              <a:ea typeface="Gulim" pitchFamily="34" charset="-127"/>
            </a:endParaRPr>
          </a:p>
        </p:txBody>
      </p:sp>
      <p:sp>
        <p:nvSpPr>
          <p:cNvPr id="151555" name="Rectangle 2"/>
          <p:cNvSpPr>
            <a:spLocks noGrp="1" noChangeArrowheads="1"/>
          </p:cNvSpPr>
          <p:nvPr>
            <p:ph type="title"/>
          </p:nvPr>
        </p:nvSpPr>
        <p:spPr>
          <a:xfrm>
            <a:off x="1695450" y="266700"/>
            <a:ext cx="7772400" cy="677863"/>
          </a:xfrm>
        </p:spPr>
        <p:txBody>
          <a:bodyPr/>
          <a:lstStyle/>
          <a:p>
            <a:r>
              <a:rPr lang="zh-CN" altLang="en-US" sz="3200" smtClean="0">
                <a:latin typeface="Arial" charset="0"/>
                <a:ea typeface="黑体" pitchFamily="49" charset="-122"/>
              </a:rPr>
              <a:t>本章小结（</a:t>
            </a:r>
            <a:r>
              <a:rPr lang="en-US" altLang="zh-CN" sz="3200" smtClean="0">
                <a:latin typeface="Arial" charset="0"/>
                <a:ea typeface="黑体" pitchFamily="49" charset="-122"/>
              </a:rPr>
              <a:t>5/5</a:t>
            </a:r>
            <a:r>
              <a:rPr lang="zh-CN" altLang="en-US" sz="3200" smtClean="0">
                <a:latin typeface="Arial" charset="0"/>
                <a:ea typeface="黑体" pitchFamily="49" charset="-122"/>
              </a:rPr>
              <a:t>）</a:t>
            </a:r>
          </a:p>
        </p:txBody>
      </p:sp>
      <p:sp>
        <p:nvSpPr>
          <p:cNvPr id="1416195" name="Rectangle 3"/>
          <p:cNvSpPr>
            <a:spLocks noGrp="1" noChangeArrowheads="1"/>
          </p:cNvSpPr>
          <p:nvPr>
            <p:ph type="body" idx="1"/>
          </p:nvPr>
        </p:nvSpPr>
        <p:spPr>
          <a:xfrm>
            <a:off x="655638" y="1200150"/>
            <a:ext cx="8021637" cy="2474913"/>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rPr>
              <a:t>10</a:t>
            </a:r>
            <a:r>
              <a:rPr lang="zh-CN" altLang="en-US" sz="2400" smtClean="0">
                <a:solidFill>
                  <a:srgbClr val="CC3300"/>
                </a:solidFill>
              </a:rPr>
              <a:t>、</a:t>
            </a:r>
            <a:r>
              <a:rPr lang="en-US" altLang="zh-CN" sz="2400" smtClean="0">
                <a:solidFill>
                  <a:srgbClr val="CC3300"/>
                </a:solidFill>
              </a:rPr>
              <a:t>ModelSim</a:t>
            </a:r>
            <a:r>
              <a:rPr lang="zh-CN" altLang="en-US" sz="2400" smtClean="0">
                <a:solidFill>
                  <a:srgbClr val="CC3300"/>
                </a:solidFill>
              </a:rPr>
              <a:t>设计输入</a:t>
            </a:r>
          </a:p>
          <a:p>
            <a:pPr>
              <a:lnSpc>
                <a:spcPct val="110000"/>
              </a:lnSpc>
              <a:spcBef>
                <a:spcPct val="10000"/>
              </a:spcBef>
            </a:pPr>
            <a:r>
              <a:rPr kumimoji="1" lang="zh-CN" altLang="en-US" sz="2000" smtClean="0"/>
              <a:t>启动</a:t>
            </a:r>
            <a:r>
              <a:rPr kumimoji="1" lang="en-US" altLang="zh-CN" sz="2000" smtClean="0"/>
              <a:t>ModelSim</a:t>
            </a:r>
            <a:r>
              <a:rPr lang="zh-CN" altLang="en-US" sz="2000" smtClean="0"/>
              <a:t> </a:t>
            </a:r>
          </a:p>
          <a:p>
            <a:pPr>
              <a:lnSpc>
                <a:spcPct val="110000"/>
              </a:lnSpc>
              <a:spcBef>
                <a:spcPct val="10000"/>
              </a:spcBef>
            </a:pPr>
            <a:r>
              <a:rPr kumimoji="1" lang="zh-CN" altLang="en-US" sz="2000" smtClean="0"/>
              <a:t>改变当前工作目录</a:t>
            </a:r>
            <a:endParaRPr lang="zh-CN" altLang="en-US" sz="2000" smtClean="0"/>
          </a:p>
          <a:p>
            <a:pPr>
              <a:lnSpc>
                <a:spcPct val="110000"/>
              </a:lnSpc>
              <a:spcBef>
                <a:spcPct val="10000"/>
              </a:spcBef>
            </a:pPr>
            <a:r>
              <a:rPr kumimoji="1" lang="zh-CN" altLang="en-US" sz="2000" smtClean="0"/>
              <a:t>创建设计库</a:t>
            </a:r>
            <a:endParaRPr lang="zh-CN" altLang="en-US" sz="2000" smtClean="0"/>
          </a:p>
          <a:p>
            <a:pPr>
              <a:lnSpc>
                <a:spcPct val="110000"/>
              </a:lnSpc>
              <a:spcBef>
                <a:spcPct val="10000"/>
              </a:spcBef>
            </a:pPr>
            <a:r>
              <a:rPr kumimoji="1" lang="zh-CN" altLang="en-US" sz="2000" smtClean="0"/>
              <a:t>编写新的源程序</a:t>
            </a:r>
          </a:p>
          <a:p>
            <a:pPr>
              <a:lnSpc>
                <a:spcPct val="110000"/>
              </a:lnSpc>
              <a:spcBef>
                <a:spcPct val="10000"/>
              </a:spcBef>
            </a:pPr>
            <a:r>
              <a:rPr kumimoji="1" lang="zh-CN" altLang="en-US" sz="2000" smtClean="0"/>
              <a:t>编写</a:t>
            </a:r>
            <a:r>
              <a:rPr kumimoji="1" lang="en-US" altLang="zh-CN" sz="2000" smtClean="0"/>
              <a:t>Verilog</a:t>
            </a:r>
            <a:r>
              <a:rPr kumimoji="1" lang="zh-CN" altLang="en-US" sz="2000" smtClean="0"/>
              <a:t>测试文件</a:t>
            </a:r>
          </a:p>
        </p:txBody>
      </p:sp>
      <p:sp>
        <p:nvSpPr>
          <p:cNvPr id="1416196" name="Rectangle 4"/>
          <p:cNvSpPr>
            <a:spLocks noChangeArrowheads="1"/>
          </p:cNvSpPr>
          <p:nvPr/>
        </p:nvSpPr>
        <p:spPr bwMode="auto">
          <a:xfrm>
            <a:off x="685800" y="3630613"/>
            <a:ext cx="7780338"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buClr>
                <a:srgbClr val="3333FF"/>
              </a:buClr>
              <a:buSzTx/>
              <a:buFont typeface="Wingdings" pitchFamily="2" charset="2"/>
              <a:buNone/>
            </a:pPr>
            <a:r>
              <a:rPr lang="en-US" altLang="zh-CN" sz="2400" b="1">
                <a:solidFill>
                  <a:srgbClr val="CC3300"/>
                </a:solidFill>
                <a:latin typeface="Arial" charset="0"/>
              </a:rPr>
              <a:t>11</a:t>
            </a:r>
            <a:r>
              <a:rPr lang="zh-CN" altLang="en-US" sz="2400" b="1">
                <a:solidFill>
                  <a:srgbClr val="CC3300"/>
                </a:solidFill>
                <a:latin typeface="Arial" charset="0"/>
              </a:rPr>
              <a:t>、</a:t>
            </a:r>
            <a:r>
              <a:rPr lang="en-US" altLang="zh-CN" sz="2400" b="1">
                <a:solidFill>
                  <a:srgbClr val="CC3300"/>
                </a:solidFill>
                <a:latin typeface="Arial" charset="0"/>
              </a:rPr>
              <a:t>ModelSim</a:t>
            </a:r>
            <a:r>
              <a:rPr lang="zh-CN" altLang="en-US" sz="2400" b="1">
                <a:solidFill>
                  <a:srgbClr val="CC3300"/>
                </a:solidFill>
                <a:latin typeface="Arial" charset="0"/>
              </a:rPr>
              <a:t>功能仿真</a:t>
            </a:r>
          </a:p>
          <a:p>
            <a:pPr marL="342900" indent="-342900">
              <a:spcBef>
                <a:spcPct val="10000"/>
              </a:spcBef>
              <a:buClr>
                <a:schemeClr val="bg2"/>
              </a:buClr>
              <a:buSzTx/>
              <a:buFont typeface="Wingdings" pitchFamily="2" charset="2"/>
              <a:buChar char="v"/>
            </a:pPr>
            <a:r>
              <a:rPr kumimoji="1" lang="zh-CN" altLang="en-US" b="1">
                <a:solidFill>
                  <a:schemeClr val="tx1"/>
                </a:solidFill>
                <a:latin typeface="Arial" charset="0"/>
              </a:rPr>
              <a:t>打开</a:t>
            </a:r>
            <a:r>
              <a:rPr kumimoji="1" lang="en-US" altLang="zh-CN" b="1">
                <a:solidFill>
                  <a:schemeClr val="tx1"/>
                </a:solidFill>
                <a:latin typeface="Arial" charset="0"/>
              </a:rPr>
              <a:t>.v</a:t>
            </a:r>
            <a:r>
              <a:rPr kumimoji="1" lang="zh-CN" altLang="en-US" b="1">
                <a:solidFill>
                  <a:schemeClr val="tx1"/>
                </a:solidFill>
                <a:latin typeface="Arial" charset="0"/>
              </a:rPr>
              <a:t>源程序</a:t>
            </a:r>
            <a:endParaRPr kumimoji="1" lang="en-US" altLang="zh-CN" b="1">
              <a:solidFill>
                <a:schemeClr val="tx1"/>
              </a:solidFill>
              <a:latin typeface="Arial" charset="0"/>
            </a:endParaRPr>
          </a:p>
          <a:p>
            <a:pPr marL="342900" indent="-342900">
              <a:spcBef>
                <a:spcPct val="10000"/>
              </a:spcBef>
              <a:buClr>
                <a:schemeClr val="bg2"/>
              </a:buClr>
              <a:buSzTx/>
              <a:buFont typeface="Wingdings" pitchFamily="2" charset="2"/>
              <a:buChar char="v"/>
            </a:pPr>
            <a:r>
              <a:rPr kumimoji="1" lang="zh-CN" altLang="en-US" b="1">
                <a:solidFill>
                  <a:schemeClr val="tx1"/>
                </a:solidFill>
                <a:latin typeface="Arial" charset="0"/>
              </a:rPr>
              <a:t>进行语法编译</a:t>
            </a:r>
          </a:p>
          <a:p>
            <a:pPr marL="342900" indent="-342900">
              <a:spcBef>
                <a:spcPct val="10000"/>
              </a:spcBef>
              <a:buClr>
                <a:schemeClr val="bg2"/>
              </a:buClr>
              <a:buSzTx/>
              <a:buFont typeface="Wingdings" pitchFamily="2" charset="2"/>
              <a:buChar char="v"/>
            </a:pPr>
            <a:r>
              <a:rPr kumimoji="1" lang="zh-CN" altLang="en-US" b="1">
                <a:solidFill>
                  <a:schemeClr val="tx1"/>
                </a:solidFill>
                <a:latin typeface="Arial" charset="0"/>
              </a:rPr>
              <a:t>加载设计模块</a:t>
            </a:r>
          </a:p>
          <a:p>
            <a:pPr marL="342900" indent="-342900">
              <a:spcBef>
                <a:spcPct val="10000"/>
              </a:spcBef>
              <a:buClr>
                <a:schemeClr val="bg2"/>
              </a:buClr>
              <a:buSzTx/>
              <a:buFont typeface="Wingdings" pitchFamily="2" charset="2"/>
              <a:buChar char="v"/>
            </a:pPr>
            <a:r>
              <a:rPr kumimoji="1" lang="zh-CN" altLang="en-US" b="1">
                <a:solidFill>
                  <a:schemeClr val="tx1"/>
                </a:solidFill>
                <a:latin typeface="Arial" charset="0"/>
              </a:rPr>
              <a:t>向</a:t>
            </a:r>
            <a:r>
              <a:rPr kumimoji="1" lang="en-US" altLang="zh-CN" b="1">
                <a:solidFill>
                  <a:schemeClr val="tx1"/>
                </a:solidFill>
                <a:latin typeface="Arial" charset="0"/>
              </a:rPr>
              <a:t>wave</a:t>
            </a:r>
            <a:r>
              <a:rPr kumimoji="1" lang="zh-CN" altLang="en-US" b="1">
                <a:solidFill>
                  <a:schemeClr val="tx1"/>
                </a:solidFill>
                <a:latin typeface="Arial" charset="0"/>
              </a:rPr>
              <a:t>窗口添加需要仿真的信号</a:t>
            </a:r>
          </a:p>
          <a:p>
            <a:pPr marL="342900" indent="-342900">
              <a:spcBef>
                <a:spcPct val="10000"/>
              </a:spcBef>
              <a:buClr>
                <a:schemeClr val="bg2"/>
              </a:buClr>
              <a:buSzTx/>
              <a:buFont typeface="Wingdings" pitchFamily="2" charset="2"/>
              <a:buChar char="v"/>
            </a:pPr>
            <a:r>
              <a:rPr kumimoji="1" lang="zh-CN" altLang="en-US" b="1">
                <a:solidFill>
                  <a:schemeClr val="tx1"/>
                </a:solidFill>
                <a:latin typeface="Arial" charset="0"/>
              </a:rPr>
              <a:t>运行仿真</a:t>
            </a:r>
          </a:p>
          <a:p>
            <a:pPr marL="342900" indent="-342900">
              <a:spcBef>
                <a:spcPct val="10000"/>
              </a:spcBef>
              <a:buClr>
                <a:schemeClr val="bg2"/>
              </a:buClr>
              <a:buSzTx/>
              <a:buFont typeface="Wingdings" pitchFamily="2" charset="2"/>
              <a:buChar char="v"/>
            </a:pPr>
            <a:r>
              <a:rPr kumimoji="1" lang="zh-CN" altLang="en-US" b="1">
                <a:solidFill>
                  <a:schemeClr val="tx1"/>
                </a:solidFill>
                <a:latin typeface="Arial" charset="0"/>
              </a:rPr>
              <a:t>保存仿真波形</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16195"/>
                                        </p:tgtEl>
                                        <p:attrNameLst>
                                          <p:attrName>style.visibility</p:attrName>
                                        </p:attrNameLst>
                                      </p:cBhvr>
                                      <p:to>
                                        <p:strVal val="visible"/>
                                      </p:to>
                                    </p:set>
                                    <p:anim calcmode="lin" valueType="num">
                                      <p:cBhvr additive="base">
                                        <p:cTn id="7" dur="500" fill="hold"/>
                                        <p:tgtEl>
                                          <p:spTgt spid="1416195"/>
                                        </p:tgtEl>
                                        <p:attrNameLst>
                                          <p:attrName>ppt_x</p:attrName>
                                        </p:attrNameLst>
                                      </p:cBhvr>
                                      <p:tavLst>
                                        <p:tav tm="0">
                                          <p:val>
                                            <p:strVal val="0-#ppt_w/2"/>
                                          </p:val>
                                        </p:tav>
                                        <p:tav tm="100000">
                                          <p:val>
                                            <p:strVal val="#ppt_x"/>
                                          </p:val>
                                        </p:tav>
                                      </p:tavLst>
                                    </p:anim>
                                    <p:anim calcmode="lin" valueType="num">
                                      <p:cBhvr additive="base">
                                        <p:cTn id="8" dur="500" fill="hold"/>
                                        <p:tgtEl>
                                          <p:spTgt spid="14161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6196"/>
                                        </p:tgtEl>
                                        <p:attrNameLst>
                                          <p:attrName>style.visibility</p:attrName>
                                        </p:attrNameLst>
                                      </p:cBhvr>
                                      <p:to>
                                        <p:strVal val="visible"/>
                                      </p:to>
                                    </p:set>
                                    <p:anim calcmode="lin" valueType="num">
                                      <p:cBhvr additive="base">
                                        <p:cTn id="13" dur="500" fill="hold"/>
                                        <p:tgtEl>
                                          <p:spTgt spid="1416196"/>
                                        </p:tgtEl>
                                        <p:attrNameLst>
                                          <p:attrName>ppt_x</p:attrName>
                                        </p:attrNameLst>
                                      </p:cBhvr>
                                      <p:tavLst>
                                        <p:tav tm="0">
                                          <p:val>
                                            <p:strVal val="0-#ppt_w/2"/>
                                          </p:val>
                                        </p:tav>
                                        <p:tav tm="100000">
                                          <p:val>
                                            <p:strVal val="#ppt_x"/>
                                          </p:val>
                                        </p:tav>
                                      </p:tavLst>
                                    </p:anim>
                                    <p:anim calcmode="lin" valueType="num">
                                      <p:cBhvr additive="base">
                                        <p:cTn id="14" dur="500" fill="hold"/>
                                        <p:tgtEl>
                                          <p:spTgt spid="1416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5" grpId="0" autoUpdateAnimBg="0"/>
      <p:bldP spid="141619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C7C3D8C5-A369-4FE3-BD3C-91093DB5F2DD}" type="slidenum">
              <a:rPr lang="ko-KR" altLang="en-US" sz="1600" smtClean="0">
                <a:solidFill>
                  <a:schemeClr val="accent2"/>
                </a:solidFill>
                <a:latin typeface="Verdana" pitchFamily="34" charset="0"/>
                <a:ea typeface="Gulim" pitchFamily="34" charset="-127"/>
              </a:rPr>
              <a:pPr/>
              <a:t>4</a:t>
            </a:fld>
            <a:endParaRPr lang="en-US" altLang="ko-KR" sz="1600" smtClean="0">
              <a:solidFill>
                <a:schemeClr val="accent2"/>
              </a:solidFill>
              <a:latin typeface="Verdana" pitchFamily="34" charset="0"/>
              <a:ea typeface="Gulim" pitchFamily="34" charset="-127"/>
            </a:endParaRPr>
          </a:p>
        </p:txBody>
      </p:sp>
      <p:grpSp>
        <p:nvGrpSpPr>
          <p:cNvPr id="124931" name="Group 4"/>
          <p:cNvGrpSpPr>
            <a:grpSpLocks/>
          </p:cNvGrpSpPr>
          <p:nvPr/>
        </p:nvGrpSpPr>
        <p:grpSpPr bwMode="auto">
          <a:xfrm>
            <a:off x="858838" y="1463675"/>
            <a:ext cx="7643812" cy="4921250"/>
            <a:chOff x="525" y="836"/>
            <a:chExt cx="4815" cy="3100"/>
          </a:xfrm>
        </p:grpSpPr>
        <p:pic>
          <p:nvPicPr>
            <p:cNvPr id="1249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 y="1104"/>
              <a:ext cx="2892" cy="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Rectangle 6"/>
            <p:cNvSpPr>
              <a:spLocks noChangeArrowheads="1"/>
            </p:cNvSpPr>
            <p:nvPr/>
          </p:nvSpPr>
          <p:spPr bwMode="auto">
            <a:xfrm>
              <a:off x="525" y="1056"/>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主窗口</a:t>
              </a:r>
            </a:p>
            <a:p>
              <a:pPr algn="ctr">
                <a:lnSpc>
                  <a:spcPct val="100000"/>
                </a:lnSpc>
                <a:spcBef>
                  <a:spcPct val="0"/>
                </a:spcBef>
                <a:buClrTx/>
                <a:buSzTx/>
                <a:buFontTx/>
                <a:buNone/>
              </a:pPr>
              <a:r>
                <a:rPr lang="en-US" altLang="zh-CN" sz="1800">
                  <a:solidFill>
                    <a:srgbClr val="0033CC"/>
                  </a:solidFill>
                  <a:latin typeface="Arial" charset="0"/>
                </a:rPr>
                <a:t>(main)</a:t>
              </a:r>
            </a:p>
          </p:txBody>
        </p:sp>
        <p:sp>
          <p:nvSpPr>
            <p:cNvPr id="124936" name="Rectangle 7"/>
            <p:cNvSpPr>
              <a:spLocks noChangeArrowheads="1"/>
            </p:cNvSpPr>
            <p:nvPr/>
          </p:nvSpPr>
          <p:spPr bwMode="auto">
            <a:xfrm>
              <a:off x="630" y="2074"/>
              <a:ext cx="6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结构窗口</a:t>
              </a:r>
            </a:p>
            <a:p>
              <a:pPr algn="ctr">
                <a:lnSpc>
                  <a:spcPct val="100000"/>
                </a:lnSpc>
                <a:spcBef>
                  <a:spcPct val="0"/>
                </a:spcBef>
                <a:buClrTx/>
                <a:buSzTx/>
                <a:buFontTx/>
                <a:buNone/>
              </a:pPr>
              <a:r>
                <a:rPr lang="en-US" altLang="zh-CN" sz="1800">
                  <a:solidFill>
                    <a:srgbClr val="0033CC"/>
                  </a:solidFill>
                  <a:latin typeface="Arial" charset="0"/>
                </a:rPr>
                <a:t>(structure)</a:t>
              </a:r>
            </a:p>
          </p:txBody>
        </p:sp>
        <p:sp>
          <p:nvSpPr>
            <p:cNvPr id="124937" name="Rectangle 8"/>
            <p:cNvSpPr>
              <a:spLocks noChangeArrowheads="1"/>
            </p:cNvSpPr>
            <p:nvPr/>
          </p:nvSpPr>
          <p:spPr bwMode="auto">
            <a:xfrm>
              <a:off x="643" y="2746"/>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进程窗口</a:t>
              </a:r>
            </a:p>
            <a:p>
              <a:pPr algn="ctr">
                <a:lnSpc>
                  <a:spcPct val="100000"/>
                </a:lnSpc>
                <a:spcBef>
                  <a:spcPct val="0"/>
                </a:spcBef>
                <a:buClrTx/>
                <a:buSzTx/>
                <a:buFontTx/>
                <a:buNone/>
              </a:pPr>
              <a:r>
                <a:rPr lang="en-US" altLang="zh-CN" sz="1800">
                  <a:solidFill>
                    <a:srgbClr val="0033CC"/>
                  </a:solidFill>
                  <a:latin typeface="Arial" charset="0"/>
                </a:rPr>
                <a:t>(process</a:t>
              </a:r>
              <a:r>
                <a:rPr lang="en-US" altLang="zh-CN" sz="1400">
                  <a:solidFill>
                    <a:srgbClr val="0033CC"/>
                  </a:solidFill>
                  <a:latin typeface="Arial" charset="0"/>
                </a:rPr>
                <a:t>)</a:t>
              </a:r>
            </a:p>
          </p:txBody>
        </p:sp>
        <p:sp>
          <p:nvSpPr>
            <p:cNvPr id="124938" name="Rectangle 9"/>
            <p:cNvSpPr>
              <a:spLocks noChangeArrowheads="1"/>
            </p:cNvSpPr>
            <p:nvPr/>
          </p:nvSpPr>
          <p:spPr bwMode="auto">
            <a:xfrm>
              <a:off x="944" y="3216"/>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信号和变量窗口</a:t>
              </a:r>
            </a:p>
            <a:p>
              <a:pPr algn="ctr">
                <a:lnSpc>
                  <a:spcPct val="100000"/>
                </a:lnSpc>
                <a:spcBef>
                  <a:spcPct val="0"/>
                </a:spcBef>
                <a:buClrTx/>
                <a:buSzTx/>
                <a:buFontTx/>
                <a:buNone/>
              </a:pPr>
              <a:r>
                <a:rPr lang="en-US" altLang="zh-CN" sz="1800">
                  <a:solidFill>
                    <a:srgbClr val="0033CC"/>
                  </a:solidFill>
                  <a:latin typeface="Arial" charset="0"/>
                </a:rPr>
                <a:t>(signals &amp; variables)</a:t>
              </a:r>
            </a:p>
          </p:txBody>
        </p:sp>
        <p:sp>
          <p:nvSpPr>
            <p:cNvPr id="124939" name="Rectangle 10"/>
            <p:cNvSpPr>
              <a:spLocks noChangeArrowheads="1"/>
            </p:cNvSpPr>
            <p:nvPr/>
          </p:nvSpPr>
          <p:spPr bwMode="auto">
            <a:xfrm>
              <a:off x="1766" y="3648"/>
              <a:ext cx="6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数据流窗口</a:t>
              </a:r>
            </a:p>
            <a:p>
              <a:pPr algn="ctr">
                <a:lnSpc>
                  <a:spcPct val="100000"/>
                </a:lnSpc>
                <a:spcBef>
                  <a:spcPct val="0"/>
                </a:spcBef>
                <a:buClrTx/>
                <a:buSzTx/>
                <a:buFontTx/>
                <a:buNone/>
              </a:pPr>
              <a:r>
                <a:rPr lang="en-US" altLang="zh-CN" sz="1400">
                  <a:solidFill>
                    <a:srgbClr val="0033CC"/>
                  </a:solidFill>
                  <a:latin typeface="Arial" charset="0"/>
                </a:rPr>
                <a:t>(dataflow)</a:t>
              </a:r>
            </a:p>
          </p:txBody>
        </p:sp>
        <p:sp>
          <p:nvSpPr>
            <p:cNvPr id="124940" name="Rectangle 11"/>
            <p:cNvSpPr>
              <a:spLocks noChangeArrowheads="1"/>
            </p:cNvSpPr>
            <p:nvPr/>
          </p:nvSpPr>
          <p:spPr bwMode="auto">
            <a:xfrm>
              <a:off x="4326" y="836"/>
              <a:ext cx="6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源代码窗口</a:t>
              </a:r>
            </a:p>
            <a:p>
              <a:pPr algn="ctr">
                <a:lnSpc>
                  <a:spcPct val="100000"/>
                </a:lnSpc>
                <a:spcBef>
                  <a:spcPct val="0"/>
                </a:spcBef>
                <a:buClrTx/>
                <a:buSzTx/>
                <a:buFontTx/>
                <a:buNone/>
              </a:pPr>
              <a:r>
                <a:rPr lang="en-US" altLang="zh-CN" sz="1800">
                  <a:solidFill>
                    <a:srgbClr val="0033CC"/>
                  </a:solidFill>
                  <a:latin typeface="Arial" charset="0"/>
                </a:rPr>
                <a:t>(source</a:t>
              </a:r>
              <a:r>
                <a:rPr lang="en-US" altLang="zh-CN" sz="1400">
                  <a:solidFill>
                    <a:srgbClr val="0033CC"/>
                  </a:solidFill>
                  <a:latin typeface="Arial" charset="0"/>
                </a:rPr>
                <a:t>)</a:t>
              </a:r>
            </a:p>
          </p:txBody>
        </p:sp>
        <p:sp>
          <p:nvSpPr>
            <p:cNvPr id="124941" name="Rectangle 12"/>
            <p:cNvSpPr>
              <a:spLocks noChangeArrowheads="1"/>
            </p:cNvSpPr>
            <p:nvPr/>
          </p:nvSpPr>
          <p:spPr bwMode="auto">
            <a:xfrm>
              <a:off x="4437" y="2506"/>
              <a:ext cx="9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100000"/>
                </a:lnSpc>
                <a:spcBef>
                  <a:spcPct val="0"/>
                </a:spcBef>
                <a:buClrTx/>
                <a:buSzTx/>
                <a:buFontTx/>
                <a:buNone/>
              </a:pPr>
              <a:r>
                <a:rPr lang="zh-CN" altLang="en-US" sz="1600" b="1">
                  <a:solidFill>
                    <a:srgbClr val="FF3399"/>
                  </a:solidFill>
                  <a:latin typeface="Arial" charset="0"/>
                  <a:ea typeface="楷体_GB2312" pitchFamily="49" charset="-122"/>
                </a:rPr>
                <a:t>波形和列表窗口</a:t>
              </a:r>
            </a:p>
            <a:p>
              <a:pPr algn="ctr">
                <a:lnSpc>
                  <a:spcPct val="100000"/>
                </a:lnSpc>
                <a:spcBef>
                  <a:spcPct val="0"/>
                </a:spcBef>
                <a:buClrTx/>
                <a:buSzTx/>
                <a:buFontTx/>
                <a:buNone/>
              </a:pPr>
              <a:r>
                <a:rPr lang="en-US" altLang="zh-CN" sz="1800">
                  <a:solidFill>
                    <a:srgbClr val="0033CC"/>
                  </a:solidFill>
                  <a:latin typeface="Arial" charset="0"/>
                </a:rPr>
                <a:t>(wave &amp; list)</a:t>
              </a:r>
            </a:p>
          </p:txBody>
        </p:sp>
        <p:sp>
          <p:nvSpPr>
            <p:cNvPr id="124942" name="Line 13"/>
            <p:cNvSpPr>
              <a:spLocks noChangeShapeType="1"/>
            </p:cNvSpPr>
            <p:nvPr/>
          </p:nvSpPr>
          <p:spPr bwMode="auto">
            <a:xfrm>
              <a:off x="944" y="1152"/>
              <a:ext cx="432" cy="24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3" name="Line 14"/>
            <p:cNvSpPr>
              <a:spLocks noChangeShapeType="1"/>
            </p:cNvSpPr>
            <p:nvPr/>
          </p:nvSpPr>
          <p:spPr bwMode="auto">
            <a:xfrm>
              <a:off x="1184" y="2160"/>
              <a:ext cx="192" cy="4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4" name="Line 15"/>
            <p:cNvSpPr>
              <a:spLocks noChangeShapeType="1"/>
            </p:cNvSpPr>
            <p:nvPr/>
          </p:nvSpPr>
          <p:spPr bwMode="auto">
            <a:xfrm>
              <a:off x="1184" y="2832"/>
              <a:ext cx="19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5" name="Line 16"/>
            <p:cNvSpPr>
              <a:spLocks noChangeShapeType="1"/>
            </p:cNvSpPr>
            <p:nvPr/>
          </p:nvSpPr>
          <p:spPr bwMode="auto">
            <a:xfrm flipV="1">
              <a:off x="1856" y="2208"/>
              <a:ext cx="480" cy="10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6" name="Line 17"/>
            <p:cNvSpPr>
              <a:spLocks noChangeShapeType="1"/>
            </p:cNvSpPr>
            <p:nvPr/>
          </p:nvSpPr>
          <p:spPr bwMode="auto">
            <a:xfrm flipV="1">
              <a:off x="1856" y="2928"/>
              <a:ext cx="480"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7" name="Line 18"/>
            <p:cNvSpPr>
              <a:spLocks noChangeShapeType="1"/>
            </p:cNvSpPr>
            <p:nvPr/>
          </p:nvSpPr>
          <p:spPr bwMode="auto">
            <a:xfrm flipH="1">
              <a:off x="4160" y="1104"/>
              <a:ext cx="432"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8" name="Line 19"/>
            <p:cNvSpPr>
              <a:spLocks noChangeShapeType="1"/>
            </p:cNvSpPr>
            <p:nvPr/>
          </p:nvSpPr>
          <p:spPr bwMode="auto">
            <a:xfrm flipH="1" flipV="1">
              <a:off x="4160" y="2304"/>
              <a:ext cx="288"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9" name="Line 20"/>
            <p:cNvSpPr>
              <a:spLocks noChangeShapeType="1"/>
            </p:cNvSpPr>
            <p:nvPr/>
          </p:nvSpPr>
          <p:spPr bwMode="auto">
            <a:xfrm flipH="1">
              <a:off x="4160" y="2592"/>
              <a:ext cx="288" cy="24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0" name="Line 21"/>
            <p:cNvSpPr>
              <a:spLocks noChangeShapeType="1"/>
            </p:cNvSpPr>
            <p:nvPr/>
          </p:nvSpPr>
          <p:spPr bwMode="auto">
            <a:xfrm flipV="1">
              <a:off x="2384" y="3120"/>
              <a:ext cx="432" cy="5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4932" name="Rectangle 24"/>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ModelSim用户</a:t>
            </a:r>
            <a:r>
              <a:rPr lang="zh-CN" altLang="en-US" smtClean="0">
                <a:solidFill>
                  <a:srgbClr val="FFCC00"/>
                </a:solidFill>
                <a:latin typeface="Arial" charset="0"/>
                <a:ea typeface="黑体" pitchFamily="49" charset="-122"/>
              </a:rPr>
              <a:t>界面</a:t>
            </a:r>
          </a:p>
        </p:txBody>
      </p:sp>
      <p:sp>
        <p:nvSpPr>
          <p:cNvPr id="1255451" name="Rectangle 27"/>
          <p:cNvSpPr>
            <a:spLocks noChangeArrowheads="1"/>
          </p:cNvSpPr>
          <p:nvPr/>
        </p:nvSpPr>
        <p:spPr bwMode="auto">
          <a:xfrm>
            <a:off x="700088" y="1054100"/>
            <a:ext cx="7107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marL="358775" indent="-358775">
              <a:lnSpc>
                <a:spcPct val="100000"/>
              </a:lnSpc>
              <a:spcBef>
                <a:spcPct val="0"/>
              </a:spcBef>
              <a:buClr>
                <a:schemeClr val="bg2"/>
              </a:buClr>
              <a:buSzTx/>
              <a:buFont typeface="Wingdings" pitchFamily="2" charset="2"/>
              <a:buChar char="v"/>
            </a:pPr>
            <a:r>
              <a:rPr lang="zh-CN" altLang="en-US"/>
              <a:t> </a:t>
            </a:r>
            <a:r>
              <a:rPr lang="zh-CN" altLang="en-US" b="1">
                <a:solidFill>
                  <a:schemeClr val="tx1"/>
                </a:solidFill>
              </a:rPr>
              <a:t>在</a:t>
            </a:r>
            <a:r>
              <a:rPr lang="en-US" altLang="zh-CN" b="1">
                <a:solidFill>
                  <a:schemeClr val="tx1"/>
                </a:solidFill>
                <a:latin typeface="Arial" charset="0"/>
              </a:rPr>
              <a:t>View</a:t>
            </a:r>
            <a:r>
              <a:rPr lang="zh-CN" altLang="en-US" b="1">
                <a:solidFill>
                  <a:schemeClr val="tx1"/>
                </a:solidFill>
                <a:latin typeface="Arial" charset="0"/>
              </a:rPr>
              <a:t>菜单下可以打开</a:t>
            </a:r>
            <a:r>
              <a:rPr lang="en-US" altLang="zh-CN" b="1">
                <a:solidFill>
                  <a:schemeClr val="tx1"/>
                </a:solidFill>
                <a:latin typeface="Arial" charset="0"/>
              </a:rPr>
              <a:t>source</a:t>
            </a:r>
            <a:r>
              <a:rPr lang="zh-CN" altLang="en-US" b="1">
                <a:solidFill>
                  <a:schemeClr val="tx1"/>
                </a:solidFill>
                <a:latin typeface="Arial" charset="0"/>
              </a:rPr>
              <a:t>、</a:t>
            </a:r>
            <a:r>
              <a:rPr lang="en-US" altLang="zh-CN" b="1">
                <a:solidFill>
                  <a:schemeClr val="tx1"/>
                </a:solidFill>
                <a:latin typeface="Arial" charset="0"/>
              </a:rPr>
              <a:t>list</a:t>
            </a:r>
            <a:r>
              <a:rPr lang="zh-CN" altLang="en-US" b="1">
                <a:solidFill>
                  <a:schemeClr val="tx1"/>
                </a:solidFill>
                <a:latin typeface="Arial" charset="0"/>
              </a:rPr>
              <a:t>、</a:t>
            </a:r>
            <a:r>
              <a:rPr lang="en-US" altLang="zh-CN" b="1">
                <a:solidFill>
                  <a:schemeClr val="tx1"/>
                </a:solidFill>
                <a:latin typeface="Arial" charset="0"/>
              </a:rPr>
              <a:t>wave</a:t>
            </a:r>
            <a:r>
              <a:rPr lang="zh-CN" altLang="en-US" b="1">
                <a:solidFill>
                  <a:schemeClr val="tx1"/>
                </a:solidFill>
                <a:latin typeface="Arial" charset="0"/>
              </a:rPr>
              <a:t>、</a:t>
            </a:r>
            <a:r>
              <a:rPr lang="en-US" altLang="zh-CN" b="1">
                <a:solidFill>
                  <a:schemeClr val="tx1"/>
                </a:solidFill>
                <a:latin typeface="Arial" charset="0"/>
              </a:rPr>
              <a:t>signals</a:t>
            </a:r>
            <a:r>
              <a:rPr lang="zh-CN" altLang="en-US" b="1">
                <a:solidFill>
                  <a:schemeClr val="tx1"/>
                </a:solidFill>
                <a:latin typeface="Arial" charset="0"/>
              </a:rPr>
              <a:t>等窗口，用来测试仿真、调试仿真。</a:t>
            </a:r>
            <a:r>
              <a:rPr lang="zh-CN" altLang="en-US">
                <a:solidFill>
                  <a:schemeClr val="tx1"/>
                </a:solidFill>
                <a:latin typeface="Arial" charset="0"/>
              </a:rPr>
              <a:t> </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55451"/>
                                        </p:tgtEl>
                                        <p:attrNameLst>
                                          <p:attrName>style.visibility</p:attrName>
                                        </p:attrNameLst>
                                      </p:cBhvr>
                                      <p:to>
                                        <p:strVal val="visible"/>
                                      </p:to>
                                    </p:set>
                                    <p:animEffect transition="in" filter="blinds(horizontal)">
                                      <p:cBhvr>
                                        <p:cTn id="7" dur="500"/>
                                        <p:tgtEl>
                                          <p:spTgt spid="1255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51"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BC068D20-D3F4-40B2-BAE8-755585DB2FDE}" type="slidenum">
              <a:rPr lang="ko-KR" altLang="en-US" sz="1600" smtClean="0">
                <a:solidFill>
                  <a:schemeClr val="accent2"/>
                </a:solidFill>
                <a:latin typeface="Verdana" pitchFamily="34" charset="0"/>
                <a:ea typeface="Gulim" pitchFamily="34" charset="-127"/>
              </a:rPr>
              <a:pPr/>
              <a:t>5</a:t>
            </a:fld>
            <a:endParaRPr lang="en-US" altLang="ko-KR" sz="1600" smtClean="0">
              <a:solidFill>
                <a:schemeClr val="accent2"/>
              </a:solidFill>
              <a:latin typeface="Verdana" pitchFamily="34" charset="0"/>
              <a:ea typeface="Gulim" pitchFamily="34" charset="-127"/>
            </a:endParaRPr>
          </a:p>
        </p:txBody>
      </p:sp>
      <p:sp>
        <p:nvSpPr>
          <p:cNvPr id="1259523" name="Rectangle 3"/>
          <p:cNvSpPr>
            <a:spLocks noGrp="1" noChangeArrowheads="1"/>
          </p:cNvSpPr>
          <p:nvPr>
            <p:ph type="body" idx="1"/>
          </p:nvPr>
        </p:nvSpPr>
        <p:spPr>
          <a:xfrm>
            <a:off x="400050" y="1427163"/>
            <a:ext cx="8412163" cy="4829175"/>
          </a:xfrm>
        </p:spPr>
        <p:txBody>
          <a:bodyPr/>
          <a:lstStyle/>
          <a:p>
            <a:pPr marL="287338" indent="-395288" defTabSz="2716213">
              <a:lnSpc>
                <a:spcPts val="2800"/>
              </a:lnSpc>
              <a:buSzPct val="110000"/>
            </a:pPr>
            <a:r>
              <a:rPr lang="zh-CN" altLang="en-US" sz="2200" smtClean="0"/>
              <a:t>有</a:t>
            </a:r>
            <a:r>
              <a:rPr lang="en-US" altLang="zh-CN" sz="2200" smtClean="0"/>
              <a:t>9</a:t>
            </a:r>
            <a:r>
              <a:rPr lang="zh-CN" altLang="en-US" sz="2200" smtClean="0"/>
              <a:t>种窗口，利用菜单</a:t>
            </a:r>
            <a:r>
              <a:rPr lang="en-US" altLang="zh-CN" sz="2200" smtClean="0"/>
              <a:t>View</a:t>
            </a:r>
            <a:r>
              <a:rPr lang="zh-CN" altLang="en-US" sz="2200" smtClean="0"/>
              <a:t>可以打开所有窗口或某个窗口</a:t>
            </a:r>
            <a:endParaRPr lang="zh-CN" altLang="en-US" sz="2200" smtClean="0">
              <a:solidFill>
                <a:srgbClr val="CC3300"/>
              </a:solidFill>
              <a:latin typeface="Times New Roman" pitchFamily="18" charset="0"/>
            </a:endParaRPr>
          </a:p>
          <a:p>
            <a:pPr marL="687388" lvl="1" indent="-395288" defTabSz="2716213">
              <a:lnSpc>
                <a:spcPts val="2800"/>
              </a:lnSpc>
              <a:spcBef>
                <a:spcPct val="0"/>
              </a:spcBef>
              <a:buClr>
                <a:srgbClr val="FF0000"/>
              </a:buClr>
              <a:buFont typeface="Wingdings" pitchFamily="2" charset="2"/>
              <a:buChar char="ü"/>
            </a:pPr>
            <a:r>
              <a:rPr lang="en-US" altLang="zh-CN" sz="2000" i="1" smtClean="0">
                <a:solidFill>
                  <a:srgbClr val="CC0066"/>
                </a:solidFill>
              </a:rPr>
              <a:t>main</a:t>
            </a:r>
            <a:r>
              <a:rPr lang="en-US" altLang="zh-CN" sz="2000" smtClean="0"/>
              <a:t>——</a:t>
            </a:r>
            <a:r>
              <a:rPr lang="zh-CN" altLang="en-US" sz="2000" smtClean="0"/>
              <a:t>创建新库，选择要加载的设计，编译、仿真设计</a:t>
            </a:r>
          </a:p>
          <a:p>
            <a:pPr marL="687388" lvl="1" indent="-395288" defTabSz="2716213">
              <a:lnSpc>
                <a:spcPts val="2800"/>
              </a:lnSpc>
              <a:spcBef>
                <a:spcPct val="0"/>
              </a:spcBef>
            </a:pPr>
            <a:r>
              <a:rPr lang="en-US" altLang="zh-CN" sz="2000" i="1" smtClean="0">
                <a:solidFill>
                  <a:srgbClr val="CC0066"/>
                </a:solidFill>
              </a:rPr>
              <a:t>structure</a:t>
            </a:r>
            <a:r>
              <a:rPr lang="en-US" altLang="zh-CN" sz="2000" smtClean="0"/>
              <a:t>——</a:t>
            </a:r>
            <a:r>
              <a:rPr lang="zh-CN" altLang="en-US" sz="2000" smtClean="0"/>
              <a:t>显示设计结构的层次化视图</a:t>
            </a:r>
          </a:p>
          <a:p>
            <a:pPr marL="687388" lvl="1" indent="-395288" defTabSz="2716213">
              <a:lnSpc>
                <a:spcPts val="2800"/>
              </a:lnSpc>
              <a:spcBef>
                <a:spcPct val="0"/>
              </a:spcBef>
            </a:pPr>
            <a:r>
              <a:rPr lang="en-US" altLang="zh-CN" sz="2000" i="1" smtClean="0">
                <a:solidFill>
                  <a:srgbClr val="CC0066"/>
                </a:solidFill>
              </a:rPr>
              <a:t>source</a:t>
            </a:r>
            <a:r>
              <a:rPr lang="en-US" altLang="zh-CN" sz="2000" smtClean="0"/>
              <a:t>——</a:t>
            </a:r>
            <a:r>
              <a:rPr lang="zh-CN" altLang="en-US" sz="2000" smtClean="0"/>
              <a:t>分色显示源代码，可设置断点，可单步运行代码</a:t>
            </a:r>
          </a:p>
          <a:p>
            <a:pPr marL="687388" lvl="1" indent="-395288" defTabSz="2716213">
              <a:lnSpc>
                <a:spcPts val="2800"/>
              </a:lnSpc>
              <a:spcBef>
                <a:spcPct val="0"/>
              </a:spcBef>
              <a:buClr>
                <a:srgbClr val="FF0000"/>
              </a:buClr>
              <a:buFont typeface="Wingdings" pitchFamily="2" charset="2"/>
              <a:buChar char="ü"/>
            </a:pPr>
            <a:r>
              <a:rPr lang="en-US" altLang="zh-CN" sz="2000" i="1" smtClean="0">
                <a:solidFill>
                  <a:srgbClr val="CC0066"/>
                </a:solidFill>
              </a:rPr>
              <a:t>signals</a:t>
            </a:r>
            <a:r>
              <a:rPr lang="en-US" altLang="zh-CN" sz="2000" smtClean="0"/>
              <a:t>——</a:t>
            </a:r>
            <a:r>
              <a:rPr lang="zh-CN" altLang="en-US" sz="2000" smtClean="0"/>
              <a:t>显示</a:t>
            </a:r>
            <a:r>
              <a:rPr lang="en-US" altLang="zh-CN" sz="2000" smtClean="0"/>
              <a:t>structure</a:t>
            </a:r>
            <a:r>
              <a:rPr lang="zh-CN" altLang="en-US" sz="2000" smtClean="0"/>
              <a:t>窗口当前范围内</a:t>
            </a:r>
            <a:r>
              <a:rPr lang="en-US" altLang="zh-CN" sz="2000" smtClean="0"/>
              <a:t>HDL</a:t>
            </a:r>
            <a:r>
              <a:rPr lang="zh-CN" altLang="en-US" sz="2000" smtClean="0"/>
              <a:t>条目的信号名称和值，内容可随</a:t>
            </a:r>
            <a:r>
              <a:rPr lang="en-US" altLang="zh-CN" sz="2000" smtClean="0"/>
              <a:t>structure</a:t>
            </a:r>
            <a:r>
              <a:rPr lang="zh-CN" altLang="en-US" sz="2000" smtClean="0"/>
              <a:t>窗口选定内容改变</a:t>
            </a:r>
          </a:p>
          <a:p>
            <a:pPr marL="687388" lvl="1" indent="-395288" defTabSz="2716213">
              <a:lnSpc>
                <a:spcPts val="2800"/>
              </a:lnSpc>
              <a:spcBef>
                <a:spcPct val="0"/>
              </a:spcBef>
            </a:pPr>
            <a:r>
              <a:rPr lang="zh-CN" altLang="en-US" sz="2000" i="1" smtClean="0">
                <a:solidFill>
                  <a:schemeClr val="accent2"/>
                </a:solidFill>
              </a:rPr>
              <a:t> </a:t>
            </a:r>
            <a:r>
              <a:rPr lang="en-US" altLang="zh-CN" sz="2000" i="1" smtClean="0">
                <a:solidFill>
                  <a:srgbClr val="CC0066"/>
                </a:solidFill>
              </a:rPr>
              <a:t>process</a:t>
            </a:r>
            <a:r>
              <a:rPr lang="en-US" altLang="zh-CN" sz="2000" smtClean="0"/>
              <a:t>——</a:t>
            </a:r>
            <a:r>
              <a:rPr lang="zh-CN" altLang="en-US" sz="2000" smtClean="0"/>
              <a:t>显示明显的和隐含的进程</a:t>
            </a:r>
            <a:endParaRPr lang="en-US" altLang="zh-CN" sz="2000" smtClean="0"/>
          </a:p>
          <a:p>
            <a:pPr marL="687388" lvl="1" indent="-395288" defTabSz="2716213">
              <a:lnSpc>
                <a:spcPts val="2800"/>
              </a:lnSpc>
              <a:spcBef>
                <a:spcPct val="0"/>
              </a:spcBef>
            </a:pPr>
            <a:r>
              <a:rPr lang="en-US" altLang="zh-CN" sz="2000" i="1" smtClean="0">
                <a:solidFill>
                  <a:srgbClr val="CC0066"/>
                </a:solidFill>
              </a:rPr>
              <a:t>variables</a:t>
            </a:r>
            <a:r>
              <a:rPr lang="en-US" altLang="zh-CN" sz="2000" smtClean="0"/>
              <a:t>——</a:t>
            </a:r>
            <a:r>
              <a:rPr lang="zh-CN" altLang="en-US" sz="2000" smtClean="0"/>
              <a:t>列出</a:t>
            </a:r>
            <a:r>
              <a:rPr lang="en-US" altLang="zh-CN" sz="2000" smtClean="0"/>
              <a:t>HDL</a:t>
            </a:r>
            <a:r>
              <a:rPr lang="zh-CN" altLang="en-US" sz="2000" smtClean="0"/>
              <a:t>条目的名称（</a:t>
            </a:r>
            <a:r>
              <a:rPr lang="en-US" altLang="zh-CN" sz="2000" smtClean="0"/>
              <a:t>Verilog</a:t>
            </a:r>
            <a:r>
              <a:rPr lang="zh-CN" altLang="en-US" sz="2000" smtClean="0"/>
              <a:t>：寄存器型变量）</a:t>
            </a:r>
          </a:p>
          <a:p>
            <a:pPr marL="687388" lvl="1" indent="-395288" defTabSz="2716213">
              <a:lnSpc>
                <a:spcPts val="2800"/>
              </a:lnSpc>
              <a:spcBef>
                <a:spcPct val="0"/>
              </a:spcBef>
            </a:pPr>
            <a:r>
              <a:rPr lang="en-US" altLang="zh-CN" sz="2000" i="1" smtClean="0">
                <a:solidFill>
                  <a:srgbClr val="CC0066"/>
                </a:solidFill>
              </a:rPr>
              <a:t>dataflow</a:t>
            </a:r>
            <a:r>
              <a:rPr lang="en-US" altLang="zh-CN" sz="2000" smtClean="0"/>
              <a:t>——</a:t>
            </a:r>
            <a:r>
              <a:rPr lang="zh-CN" altLang="en-US" sz="2000" smtClean="0"/>
              <a:t>对</a:t>
            </a:r>
            <a:r>
              <a:rPr lang="en-US" altLang="zh-CN" sz="2000" smtClean="0"/>
              <a:t>VHDL</a:t>
            </a:r>
            <a:r>
              <a:rPr lang="zh-CN" altLang="en-US" sz="2000" smtClean="0"/>
              <a:t>信号或</a:t>
            </a:r>
            <a:r>
              <a:rPr lang="en-US" altLang="zh-CN" sz="2000" smtClean="0"/>
              <a:t>Verilog</a:t>
            </a:r>
            <a:r>
              <a:rPr lang="zh-CN" altLang="en-US" sz="2000" smtClean="0"/>
              <a:t>网线进行图示化的跟踪，内嵌波形窗口</a:t>
            </a:r>
          </a:p>
          <a:p>
            <a:pPr marL="687388" lvl="1" indent="-395288" defTabSz="2716213">
              <a:lnSpc>
                <a:spcPts val="2800"/>
              </a:lnSpc>
              <a:spcBef>
                <a:spcPct val="0"/>
              </a:spcBef>
              <a:buClr>
                <a:srgbClr val="FF0000"/>
              </a:buClr>
              <a:buFont typeface="Wingdings" pitchFamily="2" charset="2"/>
              <a:buChar char="ü"/>
            </a:pPr>
            <a:r>
              <a:rPr lang="en-US" altLang="zh-CN" sz="2000" i="1" smtClean="0">
                <a:solidFill>
                  <a:srgbClr val="CC0066"/>
                </a:solidFill>
              </a:rPr>
              <a:t>wave</a:t>
            </a:r>
            <a:r>
              <a:rPr lang="en-US" altLang="zh-CN" sz="2000" smtClean="0"/>
              <a:t>——</a:t>
            </a:r>
            <a:r>
              <a:rPr lang="zh-CN" altLang="en-US" sz="2000" smtClean="0"/>
              <a:t>查看仿真结果的波形</a:t>
            </a:r>
          </a:p>
          <a:p>
            <a:pPr marL="687388" lvl="1" indent="-395288" defTabSz="2716213">
              <a:lnSpc>
                <a:spcPts val="2800"/>
              </a:lnSpc>
              <a:spcBef>
                <a:spcPct val="0"/>
              </a:spcBef>
            </a:pPr>
            <a:r>
              <a:rPr lang="en-US" altLang="zh-CN" sz="2000" i="1" smtClean="0">
                <a:solidFill>
                  <a:srgbClr val="CC0066"/>
                </a:solidFill>
              </a:rPr>
              <a:t>list</a:t>
            </a:r>
            <a:r>
              <a:rPr lang="en-US" altLang="zh-CN" sz="2000" smtClean="0"/>
              <a:t>——</a:t>
            </a:r>
            <a:r>
              <a:rPr lang="zh-CN" altLang="en-US" sz="2000" smtClean="0"/>
              <a:t>以表格形式显示仿真结果</a:t>
            </a:r>
          </a:p>
        </p:txBody>
      </p:sp>
      <p:sp>
        <p:nvSpPr>
          <p:cNvPr id="125956" name="Rectangle 6"/>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9</a:t>
            </a:r>
            <a:r>
              <a:rPr lang="zh-CN" altLang="en-US" smtClean="0">
                <a:solidFill>
                  <a:srgbClr val="FFCC00"/>
                </a:solidFill>
                <a:latin typeface="Arial" charset="0"/>
                <a:ea typeface="黑体" pitchFamily="49" charset="-122"/>
              </a:rPr>
              <a:t>种</a:t>
            </a:r>
            <a:r>
              <a:rPr lang="en-US" altLang="en-US" smtClean="0">
                <a:solidFill>
                  <a:srgbClr val="FFCC00"/>
                </a:solidFill>
                <a:latin typeface="Arial" charset="0"/>
                <a:ea typeface="黑体" pitchFamily="49" charset="-122"/>
              </a:rPr>
              <a:t>窗口的用途</a:t>
            </a:r>
            <a:endParaRPr lang="zh-CN" altLang="en-US" smtClean="0">
              <a:solidFill>
                <a:srgbClr val="FFCC00"/>
              </a:solidFill>
              <a:latin typeface="Arial" charset="0"/>
              <a:ea typeface="黑体"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9523"/>
                                        </p:tgtEl>
                                        <p:attrNameLst>
                                          <p:attrName>style.visibility</p:attrName>
                                        </p:attrNameLst>
                                      </p:cBhvr>
                                      <p:to>
                                        <p:strVal val="visible"/>
                                      </p:to>
                                    </p:set>
                                    <p:anim calcmode="lin" valueType="num">
                                      <p:cBhvr additive="base">
                                        <p:cTn id="7" dur="500" fill="hold"/>
                                        <p:tgtEl>
                                          <p:spTgt spid="1259523"/>
                                        </p:tgtEl>
                                        <p:attrNameLst>
                                          <p:attrName>ppt_x</p:attrName>
                                        </p:attrNameLst>
                                      </p:cBhvr>
                                      <p:tavLst>
                                        <p:tav tm="0">
                                          <p:val>
                                            <p:strVal val="0-#ppt_w/2"/>
                                          </p:val>
                                        </p:tav>
                                        <p:tav tm="100000">
                                          <p:val>
                                            <p:strVal val="#ppt_x"/>
                                          </p:val>
                                        </p:tav>
                                      </p:tavLst>
                                    </p:anim>
                                    <p:anim calcmode="lin" valueType="num">
                                      <p:cBhvr additive="base">
                                        <p:cTn id="8" dur="500" fill="hold"/>
                                        <p:tgtEl>
                                          <p:spTgt spid="1259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9BAF3760-6552-48ED-8FCD-97D477503AB7}" type="slidenum">
              <a:rPr lang="ko-KR" altLang="en-US" sz="1600" smtClean="0">
                <a:solidFill>
                  <a:schemeClr val="accent2"/>
                </a:solidFill>
                <a:latin typeface="Verdana" pitchFamily="34" charset="0"/>
                <a:ea typeface="Gulim" pitchFamily="34" charset="-127"/>
              </a:rPr>
              <a:pPr/>
              <a:t>6</a:t>
            </a:fld>
            <a:endParaRPr lang="en-US" altLang="ko-KR" sz="1600" smtClean="0">
              <a:solidFill>
                <a:schemeClr val="accent2"/>
              </a:solidFill>
              <a:latin typeface="Verdana" pitchFamily="34" charset="0"/>
              <a:ea typeface="Gulim" pitchFamily="34" charset="-127"/>
            </a:endParaRPr>
          </a:p>
        </p:txBody>
      </p:sp>
      <p:sp>
        <p:nvSpPr>
          <p:cNvPr id="1263619" name="Rectangle 3"/>
          <p:cNvSpPr>
            <a:spLocks noGrp="1" noChangeArrowheads="1"/>
          </p:cNvSpPr>
          <p:nvPr>
            <p:ph type="body" idx="1"/>
          </p:nvPr>
        </p:nvSpPr>
        <p:spPr>
          <a:xfrm>
            <a:off x="342900" y="1301750"/>
            <a:ext cx="8250238" cy="2138363"/>
          </a:xfrm>
        </p:spPr>
        <p:txBody>
          <a:bodyPr/>
          <a:lstStyle/>
          <a:p>
            <a:pPr marL="287338" indent="-287338" defTabSz="2716213">
              <a:lnSpc>
                <a:spcPct val="110000"/>
              </a:lnSpc>
              <a:buFont typeface="Wingdings" pitchFamily="2" charset="2"/>
              <a:buNone/>
            </a:pPr>
            <a:endParaRPr lang="zh-CN" altLang="en-US" sz="2400" smtClean="0">
              <a:solidFill>
                <a:srgbClr val="CC3300"/>
              </a:solidFill>
            </a:endParaRPr>
          </a:p>
          <a:p>
            <a:pPr marL="287338" indent="-287338" defTabSz="2716213">
              <a:lnSpc>
                <a:spcPct val="110000"/>
              </a:lnSpc>
            </a:pPr>
            <a:r>
              <a:rPr lang="zh-CN" altLang="en-US" sz="2400" smtClean="0"/>
              <a:t>既可以在</a:t>
            </a:r>
            <a:r>
              <a:rPr lang="en-US" altLang="zh-CN" sz="2400" smtClean="0"/>
              <a:t>ModelSim</a:t>
            </a:r>
            <a:r>
              <a:rPr lang="zh-CN" altLang="en-US" sz="2400" smtClean="0"/>
              <a:t>中进行设计输入（即编写</a:t>
            </a:r>
            <a:r>
              <a:rPr lang="en-US" altLang="zh-CN" sz="2400" smtClean="0"/>
              <a:t>Verilog HDL</a:t>
            </a:r>
            <a:r>
              <a:rPr lang="zh-CN" altLang="en-US" sz="2400" smtClean="0"/>
              <a:t>源程序和测试文件），也可以在</a:t>
            </a:r>
            <a:r>
              <a:rPr lang="en-US" altLang="zh-CN" sz="2400" smtClean="0"/>
              <a:t>Quartus Ⅱ</a:t>
            </a:r>
            <a:r>
              <a:rPr lang="zh-CN" altLang="en-US" sz="2400" smtClean="0"/>
              <a:t>中输入。</a:t>
            </a:r>
          </a:p>
          <a:p>
            <a:pPr marL="287338" indent="-287338" defTabSz="2716213">
              <a:lnSpc>
                <a:spcPct val="110000"/>
              </a:lnSpc>
            </a:pPr>
            <a:r>
              <a:rPr lang="zh-CN" altLang="en-US" sz="2400" smtClean="0"/>
              <a:t>但在</a:t>
            </a:r>
            <a:r>
              <a:rPr lang="en-US" altLang="zh-CN" sz="2400" smtClean="0"/>
              <a:t>ModelSim</a:t>
            </a:r>
            <a:r>
              <a:rPr lang="zh-CN" altLang="en-US" sz="2400" smtClean="0"/>
              <a:t>中不支持中文显示，注释只能是</a:t>
            </a:r>
            <a:r>
              <a:rPr lang="zh-CN" altLang="en-US" sz="2400" smtClean="0">
                <a:solidFill>
                  <a:srgbClr val="CC0066"/>
                </a:solidFill>
              </a:rPr>
              <a:t>英文</a:t>
            </a:r>
            <a:r>
              <a:rPr lang="zh-CN" altLang="en-US" sz="2400" smtClean="0"/>
              <a:t>！</a:t>
            </a:r>
          </a:p>
          <a:p>
            <a:pPr marL="287338" indent="-287338" defTabSz="2716213"/>
            <a:endParaRPr lang="zh-CN" altLang="en-US" smtClean="0">
              <a:latin typeface="Times New Roman" pitchFamily="18" charset="0"/>
            </a:endParaRPr>
          </a:p>
        </p:txBody>
      </p:sp>
      <p:sp>
        <p:nvSpPr>
          <p:cNvPr id="1263620" name="AutoShape 4"/>
          <p:cNvSpPr>
            <a:spLocks noChangeArrowheads="1"/>
          </p:cNvSpPr>
          <p:nvPr/>
        </p:nvSpPr>
        <p:spPr bwMode="auto">
          <a:xfrm>
            <a:off x="1963738" y="3860800"/>
            <a:ext cx="6523037" cy="1804988"/>
          </a:xfrm>
          <a:prstGeom prst="horizontalScroll">
            <a:avLst>
              <a:gd name="adj" fmla="val 12500"/>
            </a:avLst>
          </a:prstGeom>
          <a:solidFill>
            <a:schemeClr val="accent1"/>
          </a:solidFill>
          <a:ln w="9525">
            <a:solidFill>
              <a:srgbClr val="FF9933"/>
            </a:solidFill>
            <a:round/>
            <a:headEnd/>
            <a:tailEnd/>
          </a:ln>
        </p:spPr>
        <p:txBody>
          <a:bodyPr anchor="ctr">
            <a:spAutoFit/>
          </a:bodyPr>
          <a:lstStyle/>
          <a:p>
            <a:pPr eaLnBrk="1" hangingPunct="1">
              <a:buClr>
                <a:schemeClr val="folHlink"/>
              </a:buClr>
              <a:buSzTx/>
              <a:buFont typeface="Wingdings" pitchFamily="2" charset="2"/>
              <a:buNone/>
            </a:pPr>
            <a:r>
              <a:rPr kumimoji="1" lang="en-US" altLang="zh-CN" sz="2400" b="1">
                <a:solidFill>
                  <a:srgbClr val="CC3300"/>
                </a:solidFill>
                <a:latin typeface="华文新魏" pitchFamily="2" charset="-122"/>
                <a:ea typeface="华文新魏" pitchFamily="2" charset="-122"/>
              </a:rPr>
              <a:t>1</a:t>
            </a:r>
            <a:r>
              <a:rPr kumimoji="1" lang="en-US" altLang="zh-CN" sz="2400" b="1">
                <a:solidFill>
                  <a:schemeClr val="tx1"/>
                </a:solidFill>
                <a:latin typeface="华文新魏" pitchFamily="2" charset="-122"/>
                <a:ea typeface="华文新魏" pitchFamily="2" charset="-122"/>
              </a:rPr>
              <a:t>. </a:t>
            </a:r>
            <a:r>
              <a:rPr kumimoji="1" lang="zh-CN" altLang="en-US" sz="2400" b="1">
                <a:solidFill>
                  <a:schemeClr val="tx1"/>
                </a:solidFill>
                <a:latin typeface="华文新魏" pitchFamily="2" charset="-122"/>
                <a:ea typeface="华文新魏" pitchFamily="2" charset="-122"/>
              </a:rPr>
              <a:t>设计一个八位计数器，每来一个时钟，加</a:t>
            </a:r>
            <a:r>
              <a:rPr kumimoji="1" lang="en-US" altLang="zh-CN" sz="2400" b="1">
                <a:solidFill>
                  <a:schemeClr val="tx1"/>
                </a:solidFill>
                <a:latin typeface="华文新魏" pitchFamily="2" charset="-122"/>
                <a:ea typeface="华文新魏" pitchFamily="2" charset="-122"/>
              </a:rPr>
              <a:t>1</a:t>
            </a:r>
            <a:r>
              <a:rPr kumimoji="1" lang="zh-CN" altLang="en-US" sz="2400" b="1">
                <a:solidFill>
                  <a:schemeClr val="tx1"/>
                </a:solidFill>
                <a:latin typeface="华文新魏" pitchFamily="2" charset="-122"/>
                <a:ea typeface="华文新魏" pitchFamily="2" charset="-122"/>
              </a:rPr>
              <a:t>计数，并具有异步复位功能（高有效）；</a:t>
            </a:r>
          </a:p>
          <a:p>
            <a:pPr eaLnBrk="1" hangingPunct="1">
              <a:buClr>
                <a:schemeClr val="folHlink"/>
              </a:buClr>
              <a:buSzTx/>
              <a:buFont typeface="Wingdings" pitchFamily="2" charset="2"/>
              <a:buNone/>
            </a:pPr>
            <a:r>
              <a:rPr kumimoji="1" lang="en-US" altLang="zh-CN" sz="2400" b="1">
                <a:solidFill>
                  <a:srgbClr val="CC3300"/>
                </a:solidFill>
                <a:latin typeface="华文新魏" pitchFamily="2" charset="-122"/>
                <a:ea typeface="华文新魏" pitchFamily="2" charset="-122"/>
              </a:rPr>
              <a:t>2</a:t>
            </a:r>
            <a:r>
              <a:rPr kumimoji="1" lang="en-US" altLang="zh-CN" sz="2400" b="1">
                <a:solidFill>
                  <a:schemeClr val="tx1"/>
                </a:solidFill>
                <a:latin typeface="华文新魏" pitchFamily="2" charset="-122"/>
                <a:ea typeface="华文新魏" pitchFamily="2" charset="-122"/>
              </a:rPr>
              <a:t>. </a:t>
            </a:r>
            <a:r>
              <a:rPr kumimoji="1" lang="zh-CN" altLang="en-US" sz="2400" b="1">
                <a:solidFill>
                  <a:schemeClr val="tx1"/>
                </a:solidFill>
                <a:latin typeface="华文新魏" pitchFamily="2" charset="-122"/>
                <a:ea typeface="华文新魏" pitchFamily="2" charset="-122"/>
              </a:rPr>
              <a:t>使用</a:t>
            </a:r>
            <a:r>
              <a:rPr kumimoji="1" lang="en-US" altLang="zh-CN" sz="2400" b="1">
                <a:solidFill>
                  <a:schemeClr val="tx1"/>
                </a:solidFill>
                <a:latin typeface="华文新魏" pitchFamily="2" charset="-122"/>
                <a:ea typeface="华文新魏" pitchFamily="2" charset="-122"/>
              </a:rPr>
              <a:t>ModelSim</a:t>
            </a:r>
            <a:r>
              <a:rPr kumimoji="1" lang="zh-CN" altLang="en-US" sz="2400" b="1">
                <a:solidFill>
                  <a:schemeClr val="tx1"/>
                </a:solidFill>
                <a:latin typeface="华文新魏" pitchFamily="2" charset="-122"/>
                <a:ea typeface="华文新魏" pitchFamily="2" charset="-122"/>
              </a:rPr>
              <a:t>进行设计输入、功能仿真。</a:t>
            </a:r>
          </a:p>
        </p:txBody>
      </p:sp>
      <p:sp>
        <p:nvSpPr>
          <p:cNvPr id="1263621" name="Rectangle 5"/>
          <p:cNvSpPr>
            <a:spLocks noChangeArrowheads="1"/>
          </p:cNvSpPr>
          <p:nvPr/>
        </p:nvSpPr>
        <p:spPr bwMode="auto">
          <a:xfrm>
            <a:off x="427038" y="3524250"/>
            <a:ext cx="1689100" cy="476250"/>
          </a:xfrm>
          <a:prstGeom prst="rect">
            <a:avLst/>
          </a:prstGeom>
          <a:noFill/>
          <a:ln w="9525">
            <a:noFill/>
            <a:miter lim="800000"/>
            <a:headEnd/>
            <a:tailEnd/>
          </a:ln>
          <a:effectLst/>
        </p:spPr>
        <p:txBody>
          <a:bodyPr>
            <a:spAutoFit/>
          </a:bodyPr>
          <a:lstStyle/>
          <a:p>
            <a:pPr eaLnBrk="1" hangingPunct="1">
              <a:lnSpc>
                <a:spcPct val="90000"/>
              </a:lnSpc>
              <a:spcBef>
                <a:spcPct val="0"/>
              </a:spcBef>
              <a:buClrTx/>
              <a:buSzTx/>
              <a:buFontTx/>
              <a:buNone/>
              <a:defRPr/>
            </a:pPr>
            <a:r>
              <a:rPr lang="zh-CN" altLang="en-US" sz="2800" b="1">
                <a:solidFill>
                  <a:srgbClr val="FF0066"/>
                </a:solidFill>
                <a:effectLst>
                  <a:outerShdw blurRad="38100" dist="38100" dir="2700000" algn="tl">
                    <a:srgbClr val="C0C0C0"/>
                  </a:outerShdw>
                </a:effectLst>
                <a:latin typeface="华文彩云" pitchFamily="2" charset="-122"/>
                <a:ea typeface="华文彩云" pitchFamily="2" charset="-122"/>
              </a:rPr>
              <a:t>设计实例</a:t>
            </a:r>
          </a:p>
        </p:txBody>
      </p:sp>
      <p:sp>
        <p:nvSpPr>
          <p:cNvPr id="126982" name="Rectangle 8"/>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4.3.2  </a:t>
            </a:r>
            <a:r>
              <a:rPr lang="zh-CN" altLang="en-US" smtClean="0">
                <a:solidFill>
                  <a:srgbClr val="FFCC00"/>
                </a:solidFill>
                <a:latin typeface="Arial" charset="0"/>
                <a:ea typeface="黑体" pitchFamily="49" charset="-122"/>
              </a:rPr>
              <a:t>设计输入</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63619"/>
                                        </p:tgtEl>
                                        <p:attrNameLst>
                                          <p:attrName>style.visibility</p:attrName>
                                        </p:attrNameLst>
                                      </p:cBhvr>
                                      <p:to>
                                        <p:strVal val="visible"/>
                                      </p:to>
                                    </p:set>
                                    <p:anim calcmode="lin" valueType="num">
                                      <p:cBhvr additive="base">
                                        <p:cTn id="7" dur="500" fill="hold"/>
                                        <p:tgtEl>
                                          <p:spTgt spid="1263619"/>
                                        </p:tgtEl>
                                        <p:attrNameLst>
                                          <p:attrName>ppt_x</p:attrName>
                                        </p:attrNameLst>
                                      </p:cBhvr>
                                      <p:tavLst>
                                        <p:tav tm="0">
                                          <p:val>
                                            <p:strVal val="0-#ppt_w/2"/>
                                          </p:val>
                                        </p:tav>
                                        <p:tav tm="100000">
                                          <p:val>
                                            <p:strVal val="#ppt_x"/>
                                          </p:val>
                                        </p:tav>
                                      </p:tavLst>
                                    </p:anim>
                                    <p:anim calcmode="lin" valueType="num">
                                      <p:cBhvr additive="base">
                                        <p:cTn id="8" dur="500" fill="hold"/>
                                        <p:tgtEl>
                                          <p:spTgt spid="12636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263621"/>
                                        </p:tgtEl>
                                        <p:attrNameLst>
                                          <p:attrName>style.visibility</p:attrName>
                                        </p:attrNameLst>
                                      </p:cBhvr>
                                      <p:to>
                                        <p:strVal val="visible"/>
                                      </p:to>
                                    </p:set>
                                    <p:animEffect transition="in" filter="box(out)">
                                      <p:cBhvr>
                                        <p:cTn id="13" dur="500"/>
                                        <p:tgtEl>
                                          <p:spTgt spid="1263621"/>
                                        </p:tgtEl>
                                      </p:cBhvr>
                                    </p:animEffect>
                                  </p:childTnLst>
                                </p:cTn>
                              </p:par>
                            </p:childTnLst>
                          </p:cTn>
                        </p:par>
                        <p:par>
                          <p:cTn id="14" fill="hold" nodeType="afterGroup">
                            <p:stCondLst>
                              <p:cond delay="500"/>
                            </p:stCondLst>
                            <p:childTnLst>
                              <p:par>
                                <p:cTn id="15" presetID="17" presetClass="entr" presetSubtype="10" fill="hold" grpId="0" nodeType="afterEffect">
                                  <p:stCondLst>
                                    <p:cond delay="0"/>
                                  </p:stCondLst>
                                  <p:childTnLst>
                                    <p:set>
                                      <p:cBhvr>
                                        <p:cTn id="16" dur="1" fill="hold">
                                          <p:stCondLst>
                                            <p:cond delay="0"/>
                                          </p:stCondLst>
                                        </p:cTn>
                                        <p:tgtEl>
                                          <p:spTgt spid="1263620"/>
                                        </p:tgtEl>
                                        <p:attrNameLst>
                                          <p:attrName>style.visibility</p:attrName>
                                        </p:attrNameLst>
                                      </p:cBhvr>
                                      <p:to>
                                        <p:strVal val="visible"/>
                                      </p:to>
                                    </p:set>
                                    <p:anim calcmode="lin" valueType="num">
                                      <p:cBhvr>
                                        <p:cTn id="17" dur="500" fill="hold"/>
                                        <p:tgtEl>
                                          <p:spTgt spid="1263620"/>
                                        </p:tgtEl>
                                        <p:attrNameLst>
                                          <p:attrName>ppt_w</p:attrName>
                                        </p:attrNameLst>
                                      </p:cBhvr>
                                      <p:tavLst>
                                        <p:tav tm="0">
                                          <p:val>
                                            <p:fltVal val="0"/>
                                          </p:val>
                                        </p:tav>
                                        <p:tav tm="100000">
                                          <p:val>
                                            <p:strVal val="#ppt_w"/>
                                          </p:val>
                                        </p:tav>
                                      </p:tavLst>
                                    </p:anim>
                                    <p:anim calcmode="lin" valueType="num">
                                      <p:cBhvr>
                                        <p:cTn id="18" dur="500" fill="hold"/>
                                        <p:tgtEl>
                                          <p:spTgt spid="12636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19" grpId="0" autoUpdateAnimBg="0"/>
      <p:bldP spid="1263620" grpId="0" animBg="1" autoUpdateAnimBg="0"/>
      <p:bldP spid="126362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0D800C41-5445-4997-99E5-4C2B8477EA02}" type="slidenum">
              <a:rPr lang="ko-KR" altLang="en-US" sz="1600" smtClean="0">
                <a:solidFill>
                  <a:schemeClr val="accent2"/>
                </a:solidFill>
                <a:latin typeface="Verdana" pitchFamily="34" charset="0"/>
                <a:ea typeface="Gulim" pitchFamily="34" charset="-127"/>
              </a:rPr>
              <a:pPr/>
              <a:t>7</a:t>
            </a:fld>
            <a:endParaRPr lang="en-US" altLang="ko-KR" sz="1600" smtClean="0">
              <a:solidFill>
                <a:schemeClr val="accent2"/>
              </a:solidFill>
              <a:latin typeface="Verdana" pitchFamily="34" charset="0"/>
              <a:ea typeface="Gulim" pitchFamily="34" charset="-127"/>
            </a:endParaRPr>
          </a:p>
        </p:txBody>
      </p:sp>
      <p:sp>
        <p:nvSpPr>
          <p:cNvPr id="128003" name="Rectangle 2"/>
          <p:cNvSpPr>
            <a:spLocks noGrp="1" noChangeArrowheads="1"/>
          </p:cNvSpPr>
          <p:nvPr>
            <p:ph type="title"/>
          </p:nvPr>
        </p:nvSpPr>
        <p:spPr>
          <a:noFill/>
        </p:spPr>
        <p:txBody>
          <a:bodyPr/>
          <a:lstStyle/>
          <a:p>
            <a:r>
              <a:rPr lang="zh-CN" altLang="en-US" smtClean="0">
                <a:solidFill>
                  <a:srgbClr val="FFCC00"/>
                </a:solidFill>
                <a:latin typeface="Arial" charset="0"/>
                <a:ea typeface="黑体" pitchFamily="49" charset="-122"/>
              </a:rPr>
              <a:t>设计输入过程</a:t>
            </a:r>
          </a:p>
        </p:txBody>
      </p:sp>
      <p:sp>
        <p:nvSpPr>
          <p:cNvPr id="1370115" name="Rectangle 3"/>
          <p:cNvSpPr>
            <a:spLocks noChangeArrowheads="1"/>
          </p:cNvSpPr>
          <p:nvPr/>
        </p:nvSpPr>
        <p:spPr bwMode="auto">
          <a:xfrm>
            <a:off x="965200" y="1416050"/>
            <a:ext cx="7510463" cy="4603750"/>
          </a:xfrm>
          <a:prstGeom prst="rect">
            <a:avLst/>
          </a:prstGeom>
          <a:solidFill>
            <a:srgbClr val="FFE5FF"/>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96863" indent="-296863" defTabSz="2716213" eaLnBrk="1" hangingPunct="1">
              <a:lnSpc>
                <a:spcPct val="100000"/>
              </a:lnSpc>
              <a:spcBef>
                <a:spcPct val="0"/>
              </a:spcBef>
              <a:buClrTx/>
              <a:buSzTx/>
              <a:buFontTx/>
              <a:buNone/>
            </a:pPr>
            <a:r>
              <a:rPr kumimoji="1" lang="en-US" altLang="en-US" sz="2400" b="1">
                <a:solidFill>
                  <a:srgbClr val="990000"/>
                </a:solidFill>
                <a:latin typeface="Arial" charset="0"/>
                <a:ea typeface="楷体_GB2312" pitchFamily="49" charset="-122"/>
              </a:rPr>
              <a:t>1</a:t>
            </a:r>
            <a:r>
              <a:rPr kumimoji="1" lang="zh-CN" altLang="en-US" sz="2400" b="1">
                <a:solidFill>
                  <a:srgbClr val="990000"/>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启动</a:t>
            </a:r>
            <a:r>
              <a:rPr kumimoji="1" lang="en-US" altLang="zh-CN" sz="2400" b="1">
                <a:solidFill>
                  <a:schemeClr val="tx1"/>
                </a:solidFill>
                <a:latin typeface="Arial" charset="0"/>
                <a:ea typeface="楷体_GB2312" pitchFamily="49" charset="-122"/>
              </a:rPr>
              <a:t>ModelSim</a:t>
            </a:r>
            <a:endParaRPr kumimoji="1" lang="en-US" altLang="en-US" sz="2400" b="1">
              <a:solidFill>
                <a:schemeClr val="tx1"/>
              </a:solidFill>
              <a:latin typeface="Arial" charset="0"/>
              <a:ea typeface="楷体_GB2312" pitchFamily="49" charset="-122"/>
            </a:endParaRPr>
          </a:p>
          <a:p>
            <a:pPr marL="296863" indent="-296863" defTabSz="2716213">
              <a:lnSpc>
                <a:spcPct val="100000"/>
              </a:lnSpc>
              <a:spcBef>
                <a:spcPct val="0"/>
              </a:spcBef>
              <a:buClr>
                <a:schemeClr val="bg2"/>
              </a:buClr>
              <a:buSzTx/>
              <a:buFont typeface="Wingdings" pitchFamily="2" charset="2"/>
              <a:buNone/>
            </a:pPr>
            <a:r>
              <a:rPr lang="zh-CN" altLang="en-US" sz="2400" b="1">
                <a:solidFill>
                  <a:schemeClr val="tx1"/>
                </a:solidFill>
                <a:latin typeface="Arial" charset="0"/>
                <a:ea typeface="楷体_GB2312" pitchFamily="49" charset="-122"/>
              </a:rPr>
              <a:t>    </a:t>
            </a:r>
            <a:r>
              <a:rPr kumimoji="1" lang="zh-CN" altLang="en-US" sz="2400" b="1">
                <a:solidFill>
                  <a:schemeClr val="tx1"/>
                </a:solidFill>
                <a:latin typeface="Arial" charset="0"/>
                <a:ea typeface="楷体_GB2312" pitchFamily="49" charset="-122"/>
              </a:rPr>
              <a:t>“</a:t>
            </a:r>
            <a:r>
              <a:rPr lang="zh-CN" altLang="en-US" sz="2400" b="1">
                <a:solidFill>
                  <a:srgbClr val="CC0066"/>
                </a:solidFill>
                <a:latin typeface="Arial" charset="0"/>
                <a:ea typeface="楷体_GB2312" pitchFamily="49" charset="-122"/>
              </a:rPr>
              <a:t>开始</a:t>
            </a:r>
            <a:r>
              <a:rPr lang="en-US" altLang="zh-CN" sz="2400" b="1">
                <a:solidFill>
                  <a:srgbClr val="CC0066"/>
                </a:solidFill>
                <a:latin typeface="Arial" charset="0"/>
                <a:ea typeface="楷体_GB2312" pitchFamily="49" charset="-122"/>
              </a:rPr>
              <a:t>&gt;</a:t>
            </a:r>
            <a:r>
              <a:rPr lang="zh-CN" altLang="en-US" sz="2400" b="1">
                <a:solidFill>
                  <a:srgbClr val="CC0066"/>
                </a:solidFill>
                <a:latin typeface="Arial" charset="0"/>
                <a:ea typeface="楷体_GB2312" pitchFamily="49" charset="-122"/>
              </a:rPr>
              <a:t>所有程序</a:t>
            </a:r>
            <a:r>
              <a:rPr lang="en-US" altLang="zh-CN" sz="2400" b="1">
                <a:solidFill>
                  <a:srgbClr val="CC0066"/>
                </a:solidFill>
                <a:latin typeface="Arial" charset="0"/>
                <a:ea typeface="楷体_GB2312" pitchFamily="49" charset="-122"/>
              </a:rPr>
              <a:t>&gt; ModelSim SE 5.6&gt; ModelSim</a:t>
            </a:r>
            <a:r>
              <a:rPr kumimoji="1" lang="en-US" altLang="zh-CN" sz="2400" b="1">
                <a:solidFill>
                  <a:schemeClr val="tx1"/>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 命令</a:t>
            </a:r>
          </a:p>
          <a:p>
            <a:pPr marL="296863" indent="-296863" defTabSz="2716213">
              <a:lnSpc>
                <a:spcPct val="100000"/>
              </a:lnSpc>
              <a:spcBef>
                <a:spcPct val="0"/>
              </a:spcBef>
              <a:buClr>
                <a:schemeClr val="bg2"/>
              </a:buClr>
              <a:buSzTx/>
              <a:buFont typeface="Wingdings" pitchFamily="2" charset="2"/>
              <a:buNone/>
            </a:pPr>
            <a:r>
              <a:rPr kumimoji="1" lang="en-US" altLang="zh-CN" sz="2400" b="1">
                <a:solidFill>
                  <a:srgbClr val="990000"/>
                </a:solidFill>
                <a:latin typeface="Arial" charset="0"/>
                <a:ea typeface="楷体_GB2312" pitchFamily="49" charset="-122"/>
              </a:rPr>
              <a:t>2</a:t>
            </a:r>
            <a:r>
              <a:rPr kumimoji="1" lang="zh-CN" altLang="en-US" sz="2400" b="1">
                <a:solidFill>
                  <a:srgbClr val="990000"/>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改变当前工作目录</a:t>
            </a:r>
          </a:p>
          <a:p>
            <a:pPr marL="811213" lvl="1" indent="-323850" defTabSz="2716213">
              <a:lnSpc>
                <a:spcPct val="100000"/>
              </a:lnSpc>
              <a:spcBef>
                <a:spcPct val="0"/>
              </a:spcBef>
              <a:buSzPct val="110000"/>
            </a:pPr>
            <a:r>
              <a:rPr kumimoji="1" lang="zh-CN" altLang="en-US" sz="2400" b="1">
                <a:solidFill>
                  <a:schemeClr val="tx1"/>
                </a:solidFill>
                <a:latin typeface="Arial" charset="0"/>
                <a:ea typeface="楷体_GB2312" pitchFamily="49" charset="-122"/>
              </a:rPr>
              <a:t>事先在资源管理器下新建一个工作目录（最好与顶层设计同名） ；</a:t>
            </a:r>
            <a:endParaRPr kumimoji="1" lang="en-US" altLang="zh-CN" sz="2400" b="1">
              <a:solidFill>
                <a:schemeClr val="tx1"/>
              </a:solidFill>
              <a:latin typeface="Arial" charset="0"/>
              <a:ea typeface="楷体_GB2312" pitchFamily="49" charset="-122"/>
            </a:endParaRPr>
          </a:p>
          <a:p>
            <a:pPr marL="811213" lvl="1" indent="-323850" defTabSz="2716213">
              <a:lnSpc>
                <a:spcPct val="100000"/>
              </a:lnSpc>
              <a:spcBef>
                <a:spcPct val="0"/>
              </a:spcBef>
              <a:buSzPct val="110000"/>
            </a:pPr>
            <a:r>
              <a:rPr lang="en-US" altLang="zh-CN" sz="2400" b="1">
                <a:solidFill>
                  <a:srgbClr val="CC0066"/>
                </a:solidFill>
                <a:latin typeface="Arial" charset="0"/>
                <a:ea typeface="楷体_GB2312" pitchFamily="49" charset="-122"/>
              </a:rPr>
              <a:t>File&gt;Change Directory</a:t>
            </a:r>
            <a:r>
              <a:rPr kumimoji="1" lang="zh-CN" altLang="en-US" sz="2400" b="1">
                <a:solidFill>
                  <a:schemeClr val="tx1"/>
                </a:solidFill>
                <a:latin typeface="Arial" charset="0"/>
                <a:ea typeface="楷体_GB2312" pitchFamily="49" charset="-122"/>
              </a:rPr>
              <a:t>菜单命令</a:t>
            </a:r>
            <a:endParaRPr lang="zh-CN" altLang="en-US" sz="2400" b="1">
              <a:solidFill>
                <a:schemeClr val="tx1"/>
              </a:solidFill>
              <a:latin typeface="Arial" charset="0"/>
              <a:ea typeface="楷体_GB2312" pitchFamily="49" charset="-122"/>
            </a:endParaRPr>
          </a:p>
          <a:p>
            <a:pPr marL="296863" indent="-296863" defTabSz="2716213">
              <a:lnSpc>
                <a:spcPct val="100000"/>
              </a:lnSpc>
              <a:spcBef>
                <a:spcPct val="0"/>
              </a:spcBef>
              <a:buClr>
                <a:schemeClr val="bg2"/>
              </a:buClr>
              <a:buSzTx/>
              <a:buFont typeface="Wingdings" pitchFamily="2" charset="2"/>
              <a:buNone/>
            </a:pPr>
            <a:r>
              <a:rPr kumimoji="1" lang="en-US" altLang="zh-CN" sz="2400" b="1">
                <a:solidFill>
                  <a:srgbClr val="990000"/>
                </a:solidFill>
                <a:latin typeface="Arial" charset="0"/>
                <a:ea typeface="楷体_GB2312" pitchFamily="49" charset="-122"/>
              </a:rPr>
              <a:t>3</a:t>
            </a:r>
            <a:r>
              <a:rPr kumimoji="1" lang="zh-CN" altLang="en-US" sz="2400" b="1">
                <a:solidFill>
                  <a:srgbClr val="990000"/>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创建设计库（默认为</a:t>
            </a:r>
            <a:r>
              <a:rPr kumimoji="1" lang="en-US" altLang="zh-CN" sz="2400" b="1">
                <a:solidFill>
                  <a:schemeClr val="tx1"/>
                </a:solidFill>
                <a:latin typeface="Arial" charset="0"/>
                <a:ea typeface="楷体_GB2312" pitchFamily="49" charset="-122"/>
              </a:rPr>
              <a:t>work</a:t>
            </a:r>
            <a:r>
              <a:rPr kumimoji="1" lang="zh-CN" altLang="en-US" sz="2400" b="1">
                <a:solidFill>
                  <a:schemeClr val="tx1"/>
                </a:solidFill>
                <a:latin typeface="Arial" charset="0"/>
                <a:ea typeface="楷体_GB2312" pitchFamily="49" charset="-122"/>
              </a:rPr>
              <a:t>）</a:t>
            </a:r>
          </a:p>
          <a:p>
            <a:pPr marL="811213" lvl="1" indent="-323850" defTabSz="2716213">
              <a:lnSpc>
                <a:spcPct val="100000"/>
              </a:lnSpc>
              <a:spcBef>
                <a:spcPct val="0"/>
              </a:spcBef>
              <a:buSzPct val="110000"/>
            </a:pPr>
            <a:r>
              <a:rPr lang="en-US" altLang="zh-CN" sz="2400" b="1">
                <a:solidFill>
                  <a:srgbClr val="CC0066"/>
                </a:solidFill>
                <a:latin typeface="Arial" charset="0"/>
                <a:ea typeface="楷体_GB2312" pitchFamily="49" charset="-122"/>
              </a:rPr>
              <a:t>File&gt;New&gt;Library</a:t>
            </a:r>
            <a:r>
              <a:rPr lang="zh-CN" altLang="en-US" sz="2400" b="1">
                <a:solidFill>
                  <a:schemeClr val="tx1"/>
                </a:solidFill>
                <a:latin typeface="Arial" charset="0"/>
                <a:ea typeface="楷体_GB2312" pitchFamily="49" charset="-122"/>
              </a:rPr>
              <a:t>菜单命令</a:t>
            </a:r>
            <a:endParaRPr kumimoji="1" lang="zh-CN" altLang="en-US" sz="2400" b="1">
              <a:solidFill>
                <a:schemeClr val="tx1"/>
              </a:solidFill>
              <a:latin typeface="Arial" charset="0"/>
              <a:ea typeface="楷体_GB2312" pitchFamily="49" charset="-122"/>
            </a:endParaRPr>
          </a:p>
          <a:p>
            <a:pPr marL="296863" indent="-296863" defTabSz="2716213">
              <a:lnSpc>
                <a:spcPct val="100000"/>
              </a:lnSpc>
              <a:spcBef>
                <a:spcPct val="0"/>
              </a:spcBef>
              <a:buClr>
                <a:schemeClr val="bg2"/>
              </a:buClr>
              <a:buSzTx/>
              <a:buFont typeface="Wingdings" pitchFamily="2" charset="2"/>
              <a:buNone/>
            </a:pPr>
            <a:r>
              <a:rPr kumimoji="1" lang="en-US" altLang="zh-CN" sz="2400" b="1">
                <a:solidFill>
                  <a:srgbClr val="990000"/>
                </a:solidFill>
                <a:latin typeface="Arial" charset="0"/>
                <a:ea typeface="楷体_GB2312" pitchFamily="49" charset="-122"/>
              </a:rPr>
              <a:t>4</a:t>
            </a:r>
            <a:r>
              <a:rPr kumimoji="1" lang="zh-CN" altLang="en-US" sz="2400" b="1">
                <a:solidFill>
                  <a:srgbClr val="990000"/>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编写新的源程序</a:t>
            </a:r>
          </a:p>
          <a:p>
            <a:pPr marL="811213" lvl="1" indent="-323850" defTabSz="2716213">
              <a:lnSpc>
                <a:spcPct val="100000"/>
              </a:lnSpc>
              <a:spcBef>
                <a:spcPct val="0"/>
              </a:spcBef>
              <a:buSzPct val="110000"/>
            </a:pPr>
            <a:r>
              <a:rPr lang="en-US" altLang="zh-CN" sz="2400" b="1">
                <a:solidFill>
                  <a:schemeClr val="tx1"/>
                </a:solidFill>
                <a:latin typeface="Arial" charset="0"/>
                <a:ea typeface="楷体_GB2312" pitchFamily="49" charset="-122"/>
              </a:rPr>
              <a:t>File&gt;New&gt;Source&gt;Verilog</a:t>
            </a:r>
            <a:r>
              <a:rPr lang="zh-CN" altLang="en-US" sz="2400" b="1">
                <a:solidFill>
                  <a:schemeClr val="tx1"/>
                </a:solidFill>
                <a:latin typeface="Arial" charset="0"/>
                <a:ea typeface="楷体_GB2312" pitchFamily="49" charset="-122"/>
              </a:rPr>
              <a:t>菜单命令</a:t>
            </a:r>
          </a:p>
          <a:p>
            <a:pPr marL="296863" indent="-296863" defTabSz="2716213">
              <a:lnSpc>
                <a:spcPct val="100000"/>
              </a:lnSpc>
              <a:spcBef>
                <a:spcPct val="0"/>
              </a:spcBef>
              <a:buClr>
                <a:schemeClr val="bg2"/>
              </a:buClr>
              <a:buSzTx/>
              <a:buFont typeface="Wingdings" pitchFamily="2" charset="2"/>
              <a:buNone/>
            </a:pPr>
            <a:r>
              <a:rPr kumimoji="1" lang="en-US" altLang="zh-CN" sz="2400" b="1">
                <a:solidFill>
                  <a:srgbClr val="990000"/>
                </a:solidFill>
                <a:latin typeface="Arial" charset="0"/>
                <a:ea typeface="楷体_GB2312" pitchFamily="49" charset="-122"/>
              </a:rPr>
              <a:t>5</a:t>
            </a:r>
            <a:r>
              <a:rPr kumimoji="1" lang="zh-CN" altLang="en-US" sz="2400" b="1">
                <a:solidFill>
                  <a:srgbClr val="990000"/>
                </a:solidFill>
                <a:latin typeface="Arial" charset="0"/>
                <a:ea typeface="楷体_GB2312" pitchFamily="49" charset="-122"/>
              </a:rPr>
              <a:t>、</a:t>
            </a:r>
            <a:r>
              <a:rPr kumimoji="1" lang="zh-CN" altLang="en-US" sz="2400" b="1">
                <a:solidFill>
                  <a:schemeClr val="tx1"/>
                </a:solidFill>
                <a:latin typeface="Arial" charset="0"/>
                <a:ea typeface="楷体_GB2312" pitchFamily="49" charset="-122"/>
              </a:rPr>
              <a:t>编写</a:t>
            </a:r>
            <a:r>
              <a:rPr kumimoji="1" lang="en-US" altLang="zh-CN" sz="2400" b="1">
                <a:solidFill>
                  <a:schemeClr val="tx1"/>
                </a:solidFill>
                <a:latin typeface="Arial" charset="0"/>
                <a:ea typeface="楷体_GB2312" pitchFamily="49" charset="-122"/>
              </a:rPr>
              <a:t>Verilog</a:t>
            </a:r>
            <a:r>
              <a:rPr kumimoji="1" lang="zh-CN" altLang="en-US" sz="2400" b="1">
                <a:solidFill>
                  <a:schemeClr val="tx1"/>
                </a:solidFill>
                <a:latin typeface="Arial" charset="0"/>
                <a:ea typeface="楷体_GB2312" pitchFamily="49" charset="-122"/>
              </a:rPr>
              <a:t>测试文件 </a:t>
            </a:r>
          </a:p>
        </p:txBody>
      </p:sp>
      <p:sp>
        <p:nvSpPr>
          <p:cNvPr id="1370116" name="AutoShape 4"/>
          <p:cNvSpPr>
            <a:spLocks noChangeArrowheads="1"/>
          </p:cNvSpPr>
          <p:nvPr/>
        </p:nvSpPr>
        <p:spPr bwMode="auto">
          <a:xfrm>
            <a:off x="6767513" y="3698875"/>
            <a:ext cx="1906587" cy="719138"/>
          </a:xfrm>
          <a:prstGeom prst="wedgeRoundRectCallout">
            <a:avLst>
              <a:gd name="adj1" fmla="val -75560"/>
              <a:gd name="adj2" fmla="val -106069"/>
              <a:gd name="adj3" fmla="val 16667"/>
            </a:avLst>
          </a:prstGeom>
          <a:solidFill>
            <a:srgbClr val="FFCC99"/>
          </a:solidFill>
          <a:ln w="9525">
            <a:solidFill>
              <a:srgbClr val="FF9933"/>
            </a:solidFill>
            <a:miter lim="800000"/>
            <a:headEnd/>
            <a:tailEnd/>
          </a:ln>
          <a:effectLst>
            <a:prstShdw prst="shdw17" dist="17961" dir="2700000">
              <a:srgbClr val="995C1F"/>
            </a:prstShdw>
          </a:effectLst>
        </p:spPr>
        <p:txBody>
          <a:bodyPr anchor="b"/>
          <a:lstStyle/>
          <a:p>
            <a:pPr algn="ctr" eaLnBrk="1" hangingPunct="1">
              <a:lnSpc>
                <a:spcPct val="100000"/>
              </a:lnSpc>
              <a:spcBef>
                <a:spcPct val="0"/>
              </a:spcBef>
              <a:buClrTx/>
              <a:buSzTx/>
              <a:buFontTx/>
              <a:buNone/>
            </a:pPr>
            <a:r>
              <a:rPr lang="zh-CN" altLang="en-US" b="1">
                <a:solidFill>
                  <a:schemeClr val="tx1"/>
                </a:solidFill>
                <a:latin typeface="Times New Roman" pitchFamily="18" charset="0"/>
                <a:ea typeface="楷体_GB2312" pitchFamily="49" charset="-122"/>
              </a:rPr>
              <a:t>所有路径名必须是英文</a:t>
            </a:r>
            <a:r>
              <a:rPr lang="en-US" altLang="zh-CN" b="1">
                <a:solidFill>
                  <a:schemeClr val="tx1"/>
                </a:solidFill>
                <a:latin typeface="Times New Roman" pitchFamily="18" charset="0"/>
                <a:ea typeface="楷体_GB2312" pitchFamily="49"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70115"/>
                                        </p:tgtEl>
                                        <p:attrNameLst>
                                          <p:attrName>style.visibility</p:attrName>
                                        </p:attrNameLst>
                                      </p:cBhvr>
                                      <p:to>
                                        <p:strVal val="visible"/>
                                      </p:to>
                                    </p:set>
                                    <p:anim calcmode="lin" valueType="num">
                                      <p:cBhvr additive="base">
                                        <p:cTn id="7" dur="500" fill="hold"/>
                                        <p:tgtEl>
                                          <p:spTgt spid="1370115"/>
                                        </p:tgtEl>
                                        <p:attrNameLst>
                                          <p:attrName>ppt_x</p:attrName>
                                        </p:attrNameLst>
                                      </p:cBhvr>
                                      <p:tavLst>
                                        <p:tav tm="0">
                                          <p:val>
                                            <p:strVal val="0-#ppt_w/2"/>
                                          </p:val>
                                        </p:tav>
                                        <p:tav tm="100000">
                                          <p:val>
                                            <p:strVal val="#ppt_x"/>
                                          </p:val>
                                        </p:tav>
                                      </p:tavLst>
                                    </p:anim>
                                    <p:anim calcmode="lin" valueType="num">
                                      <p:cBhvr additive="base">
                                        <p:cTn id="8" dur="500" fill="hold"/>
                                        <p:tgtEl>
                                          <p:spTgt spid="13701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370116"/>
                                        </p:tgtEl>
                                        <p:attrNameLst>
                                          <p:attrName>style.visibility</p:attrName>
                                        </p:attrNameLst>
                                      </p:cBhvr>
                                      <p:to>
                                        <p:strVal val="visible"/>
                                      </p:to>
                                    </p:set>
                                    <p:animEffect transition="in" filter="dissolve">
                                      <p:cBhvr>
                                        <p:cTn id="12" dur="500"/>
                                        <p:tgtEl>
                                          <p:spTgt spid="137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15" grpId="0" animBg="1" autoUpdateAnimBg="0"/>
      <p:bldP spid="137011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8B7E499A-D9C9-415A-9B7F-87AF5E994F93}" type="slidenum">
              <a:rPr lang="ko-KR" altLang="en-US" sz="1600" smtClean="0">
                <a:solidFill>
                  <a:schemeClr val="accent2"/>
                </a:solidFill>
                <a:latin typeface="Verdana" pitchFamily="34" charset="0"/>
                <a:ea typeface="Gulim" pitchFamily="34" charset="-127"/>
              </a:rPr>
              <a:pPr/>
              <a:t>8</a:t>
            </a:fld>
            <a:endParaRPr lang="en-US" altLang="ko-KR" sz="1600" smtClean="0">
              <a:solidFill>
                <a:schemeClr val="accent2"/>
              </a:solidFill>
              <a:latin typeface="Verdana" pitchFamily="34" charset="0"/>
              <a:ea typeface="Gulim" pitchFamily="34" charset="-127"/>
            </a:endParaRPr>
          </a:p>
        </p:txBody>
      </p:sp>
      <p:sp>
        <p:nvSpPr>
          <p:cNvPr id="1265667" name="Rectangle 3"/>
          <p:cNvSpPr>
            <a:spLocks noGrp="1" noChangeArrowheads="1"/>
          </p:cNvSpPr>
          <p:nvPr>
            <p:ph type="body" idx="1"/>
          </p:nvPr>
        </p:nvSpPr>
        <p:spPr>
          <a:xfrm>
            <a:off x="360363" y="1327150"/>
            <a:ext cx="8396287" cy="1703388"/>
          </a:xfrm>
        </p:spPr>
        <p:txBody>
          <a:bodyPr/>
          <a:lstStyle/>
          <a:p>
            <a:pPr marL="193675" indent="-193675" algn="just" defTabSz="2716213">
              <a:lnSpc>
                <a:spcPct val="110000"/>
              </a:lnSpc>
              <a:buFont typeface="Wingdings" pitchFamily="2" charset="2"/>
              <a:buNone/>
            </a:pPr>
            <a:endParaRPr lang="en-US" altLang="zh-CN" sz="2200" smtClean="0">
              <a:solidFill>
                <a:srgbClr val="CC3300"/>
              </a:solidFill>
            </a:endParaRPr>
          </a:p>
          <a:p>
            <a:pPr marL="661988" lvl="1" indent="-276225" defTabSz="2716213">
              <a:lnSpc>
                <a:spcPct val="110000"/>
              </a:lnSpc>
            </a:pPr>
            <a:r>
              <a:rPr lang="zh-CN" altLang="en-US" smtClean="0"/>
              <a:t>执行“</a:t>
            </a:r>
            <a:r>
              <a:rPr lang="zh-CN" altLang="en-US" smtClean="0">
                <a:solidFill>
                  <a:srgbClr val="CC0066"/>
                </a:solidFill>
              </a:rPr>
              <a:t>开始</a:t>
            </a:r>
            <a:r>
              <a:rPr lang="en-US" altLang="zh-CN" smtClean="0">
                <a:solidFill>
                  <a:srgbClr val="CC0066"/>
                </a:solidFill>
              </a:rPr>
              <a:t>&gt;</a:t>
            </a:r>
            <a:r>
              <a:rPr lang="zh-CN" altLang="en-US" smtClean="0">
                <a:solidFill>
                  <a:srgbClr val="CC0066"/>
                </a:solidFill>
              </a:rPr>
              <a:t>所有程序</a:t>
            </a:r>
            <a:r>
              <a:rPr lang="en-US" altLang="zh-CN" smtClean="0">
                <a:solidFill>
                  <a:srgbClr val="CC0066"/>
                </a:solidFill>
              </a:rPr>
              <a:t>&gt; ModelSim SE 5.6&gt; ModelSim</a:t>
            </a:r>
            <a:r>
              <a:rPr lang="en-US" altLang="zh-CN" smtClean="0"/>
              <a:t>”</a:t>
            </a:r>
            <a:r>
              <a:rPr lang="zh-CN" altLang="en-US" smtClean="0"/>
              <a:t>，启动</a:t>
            </a:r>
            <a:r>
              <a:rPr lang="en-US" altLang="zh-CN" smtClean="0"/>
              <a:t>ModelSim</a:t>
            </a:r>
            <a:r>
              <a:rPr lang="zh-CN" altLang="en-US" smtClean="0"/>
              <a:t>，出现</a:t>
            </a:r>
            <a:r>
              <a:rPr lang="en-US" altLang="zh-CN" smtClean="0"/>
              <a:t>ModelSim</a:t>
            </a:r>
            <a:r>
              <a:rPr lang="zh-CN" altLang="en-US" smtClean="0"/>
              <a:t>的主窗口。</a:t>
            </a:r>
            <a:endParaRPr lang="zh-CN" altLang="en-US" smtClean="0">
              <a:latin typeface="Times New Roman" pitchFamily="18" charset="0"/>
            </a:endParaRPr>
          </a:p>
        </p:txBody>
      </p:sp>
      <p:sp>
        <p:nvSpPr>
          <p:cNvPr id="129028" name="Rectangle 6"/>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a:t>
            </a:r>
            <a:r>
              <a:rPr lang="en-US" altLang="en-US" smtClean="0">
                <a:solidFill>
                  <a:srgbClr val="FFCC00"/>
                </a:solidFill>
                <a:latin typeface="Arial" charset="0"/>
                <a:ea typeface="黑体" pitchFamily="49" charset="-122"/>
              </a:rPr>
              <a:t>启动ModelSim</a:t>
            </a:r>
            <a:endParaRPr lang="zh-CN" altLang="en-US" smtClean="0">
              <a:solidFill>
                <a:srgbClr val="FFCC00"/>
              </a:solidFill>
              <a:latin typeface="Arial" charset="0"/>
              <a:ea typeface="黑体" pitchFamily="49" charset="-122"/>
            </a:endParaRPr>
          </a:p>
        </p:txBody>
      </p:sp>
      <p:sp>
        <p:nvSpPr>
          <p:cNvPr id="1265671" name="Text Box 7"/>
          <p:cNvSpPr txBox="1">
            <a:spLocks noChangeArrowheads="1"/>
          </p:cNvSpPr>
          <p:nvPr/>
        </p:nvSpPr>
        <p:spPr bwMode="auto">
          <a:xfrm>
            <a:off x="503238" y="1343025"/>
            <a:ext cx="3060700" cy="43656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85000"/>
              </a:lnSpc>
              <a:spcBef>
                <a:spcPct val="50000"/>
              </a:spcBef>
              <a:buClrTx/>
              <a:buSzTx/>
              <a:buFontTx/>
              <a:buNone/>
            </a:pPr>
            <a:r>
              <a:rPr kumimoji="1" lang="en-US" altLang="en-US" sz="2600" b="1">
                <a:solidFill>
                  <a:srgbClr val="990000"/>
                </a:solidFill>
                <a:latin typeface="Arial" charset="0"/>
                <a:ea typeface="华文新魏" pitchFamily="2" charset="-122"/>
              </a:rPr>
              <a:t>1</a:t>
            </a:r>
            <a:r>
              <a:rPr kumimoji="1" lang="zh-CN" altLang="en-US" sz="2600" b="1">
                <a:solidFill>
                  <a:srgbClr val="990000"/>
                </a:solidFill>
                <a:latin typeface="Arial" charset="0"/>
                <a:ea typeface="华文新魏" pitchFamily="2" charset="-122"/>
              </a:rPr>
              <a:t>、</a:t>
            </a:r>
            <a:r>
              <a:rPr kumimoji="1" lang="en-US" altLang="en-US" sz="2600" b="1">
                <a:solidFill>
                  <a:srgbClr val="990000"/>
                </a:solidFill>
                <a:latin typeface="Arial" charset="0"/>
                <a:ea typeface="华文新魏" pitchFamily="2" charset="-122"/>
              </a:rPr>
              <a:t>启动ModelSim</a:t>
            </a:r>
          </a:p>
        </p:txBody>
      </p:sp>
      <p:sp>
        <p:nvSpPr>
          <p:cNvPr id="1265672" name="Text Box 8"/>
          <p:cNvSpPr txBox="1">
            <a:spLocks noChangeArrowheads="1"/>
          </p:cNvSpPr>
          <p:nvPr/>
        </p:nvSpPr>
        <p:spPr bwMode="auto">
          <a:xfrm>
            <a:off x="503238" y="3105150"/>
            <a:ext cx="3548062" cy="431800"/>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85000"/>
              </a:lnSpc>
              <a:spcBef>
                <a:spcPct val="50000"/>
              </a:spcBef>
              <a:buClrTx/>
              <a:buSzTx/>
              <a:buFontTx/>
              <a:buNone/>
            </a:pPr>
            <a:r>
              <a:rPr kumimoji="1" lang="en-US" altLang="zh-CN" sz="2600" b="1">
                <a:solidFill>
                  <a:srgbClr val="990000"/>
                </a:solidFill>
                <a:latin typeface="Arial" charset="0"/>
                <a:ea typeface="华文新魏" pitchFamily="2" charset="-122"/>
              </a:rPr>
              <a:t>2</a:t>
            </a:r>
            <a:r>
              <a:rPr kumimoji="1" lang="zh-CN" altLang="en-US" sz="2600" b="1">
                <a:solidFill>
                  <a:srgbClr val="990000"/>
                </a:solidFill>
                <a:latin typeface="Arial" charset="0"/>
                <a:ea typeface="华文新魏" pitchFamily="2" charset="-122"/>
              </a:rPr>
              <a:t>、</a:t>
            </a:r>
            <a:r>
              <a:rPr kumimoji="1" lang="en-US" altLang="zh-CN" sz="2600" b="1">
                <a:solidFill>
                  <a:srgbClr val="990000"/>
                </a:solidFill>
                <a:latin typeface="Arial" charset="0"/>
                <a:ea typeface="华文新魏" pitchFamily="2" charset="-122"/>
              </a:rPr>
              <a:t>改变当前工作目录</a:t>
            </a:r>
            <a:endParaRPr kumimoji="1" lang="en-US" altLang="en-US" sz="2600" b="1">
              <a:solidFill>
                <a:srgbClr val="990000"/>
              </a:solidFill>
              <a:latin typeface="Arial" charset="0"/>
              <a:ea typeface="华文新魏" pitchFamily="2" charset="-122"/>
            </a:endParaRPr>
          </a:p>
        </p:txBody>
      </p:sp>
      <p:sp>
        <p:nvSpPr>
          <p:cNvPr id="1265673" name="Rectangle 9"/>
          <p:cNvSpPr>
            <a:spLocks noChangeArrowheads="1"/>
          </p:cNvSpPr>
          <p:nvPr/>
        </p:nvSpPr>
        <p:spPr bwMode="auto">
          <a:xfrm>
            <a:off x="242888" y="3140075"/>
            <a:ext cx="8396287"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3675" indent="-193675" algn="just" defTabSz="2716213">
              <a:buClr>
                <a:schemeClr val="bg2"/>
              </a:buClr>
              <a:buSzTx/>
              <a:buFont typeface="Wingdings" pitchFamily="2" charset="2"/>
              <a:buNone/>
            </a:pPr>
            <a:endParaRPr lang="en-US" altLang="zh-CN" sz="2200" b="1">
              <a:solidFill>
                <a:srgbClr val="CC3300"/>
              </a:solidFill>
              <a:latin typeface="Arial" charset="0"/>
            </a:endParaRPr>
          </a:p>
          <a:p>
            <a:pPr marL="661988" lvl="1" indent="-276225" defTabSz="2716213">
              <a:buSzPct val="110000"/>
            </a:pPr>
            <a:r>
              <a:rPr lang="zh-CN" altLang="en-US" sz="2400" b="1">
                <a:solidFill>
                  <a:schemeClr val="tx1"/>
                </a:solidFill>
                <a:latin typeface="Arial" charset="0"/>
              </a:rPr>
              <a:t>事先在资源管理器下新建一个工作目录（最好与顶层设计同名）；</a:t>
            </a:r>
          </a:p>
          <a:p>
            <a:pPr marL="661988" lvl="1" indent="-276225" defTabSz="2716213">
              <a:buSzPct val="110000"/>
            </a:pPr>
            <a:r>
              <a:rPr lang="zh-CN" altLang="en-US" sz="2400" b="1">
                <a:solidFill>
                  <a:schemeClr val="tx1"/>
                </a:solidFill>
                <a:latin typeface="Arial" charset="0"/>
              </a:rPr>
              <a:t>在主窗口中执行</a:t>
            </a:r>
            <a:r>
              <a:rPr lang="en-US" altLang="zh-CN" sz="2400" b="1">
                <a:solidFill>
                  <a:srgbClr val="CC0066"/>
                </a:solidFill>
                <a:latin typeface="Arial" charset="0"/>
              </a:rPr>
              <a:t>File&gt;Change Directory</a:t>
            </a:r>
            <a:r>
              <a:rPr lang="zh-CN" altLang="en-US" sz="2400" b="1">
                <a:solidFill>
                  <a:schemeClr val="tx1"/>
                </a:solidFill>
                <a:latin typeface="Arial" charset="0"/>
              </a:rPr>
              <a:t>菜单命令，弹出</a:t>
            </a:r>
            <a:r>
              <a:rPr lang="en-US" altLang="zh-CN" sz="2400" b="1">
                <a:solidFill>
                  <a:srgbClr val="CC0066"/>
                </a:solidFill>
                <a:latin typeface="Arial" charset="0"/>
              </a:rPr>
              <a:t>Choose Directory</a:t>
            </a:r>
            <a:r>
              <a:rPr lang="zh-CN" altLang="en-US" sz="2400" b="1">
                <a:solidFill>
                  <a:schemeClr val="tx1"/>
                </a:solidFill>
                <a:latin typeface="Arial" charset="0"/>
              </a:rPr>
              <a:t>对话框，选择新建的目录为当前工作目录。</a:t>
            </a:r>
            <a:r>
              <a:rPr lang="en-US" altLang="zh-CN" sz="2400" b="1">
                <a:solidFill>
                  <a:schemeClr val="tx1"/>
                </a:solidFill>
              </a:rPr>
              <a:t> </a:t>
            </a:r>
            <a:endParaRPr lang="en-US" altLang="zh-CN" sz="2400" b="1">
              <a:solidFill>
                <a:schemeClr val="tx1"/>
              </a:solidFill>
              <a:latin typeface="Times New Roman" pitchFamily="18"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65671"/>
                                        </p:tgtEl>
                                        <p:attrNameLst>
                                          <p:attrName>style.visibility</p:attrName>
                                        </p:attrNameLst>
                                      </p:cBhvr>
                                      <p:to>
                                        <p:strVal val="visible"/>
                                      </p:to>
                                    </p:set>
                                    <p:anim calcmode="lin" valueType="num">
                                      <p:cBhvr>
                                        <p:cTn id="7" dur="500" fill="hold"/>
                                        <p:tgtEl>
                                          <p:spTgt spid="1265671"/>
                                        </p:tgtEl>
                                        <p:attrNameLst>
                                          <p:attrName>ppt_w</p:attrName>
                                        </p:attrNameLst>
                                      </p:cBhvr>
                                      <p:tavLst>
                                        <p:tav tm="0">
                                          <p:val>
                                            <p:fltVal val="0"/>
                                          </p:val>
                                        </p:tav>
                                        <p:tav tm="100000">
                                          <p:val>
                                            <p:strVal val="#ppt_w"/>
                                          </p:val>
                                        </p:tav>
                                      </p:tavLst>
                                    </p:anim>
                                    <p:anim calcmode="lin" valueType="num">
                                      <p:cBhvr>
                                        <p:cTn id="8" dur="500" fill="hold"/>
                                        <p:tgtEl>
                                          <p:spTgt spid="126567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65667">
                                            <p:txEl>
                                              <p:pRg st="1" end="1"/>
                                            </p:txEl>
                                          </p:spTgt>
                                        </p:tgtEl>
                                        <p:attrNameLst>
                                          <p:attrName>style.visibility</p:attrName>
                                        </p:attrNameLst>
                                      </p:cBhvr>
                                      <p:to>
                                        <p:strVal val="visible"/>
                                      </p:to>
                                    </p:set>
                                    <p:anim calcmode="lin" valueType="num">
                                      <p:cBhvr additive="base">
                                        <p:cTn id="12" dur="500" fill="hold"/>
                                        <p:tgtEl>
                                          <p:spTgt spid="126566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65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265672"/>
                                        </p:tgtEl>
                                        <p:attrNameLst>
                                          <p:attrName>style.visibility</p:attrName>
                                        </p:attrNameLst>
                                      </p:cBhvr>
                                      <p:to>
                                        <p:strVal val="visible"/>
                                      </p:to>
                                    </p:set>
                                    <p:anim calcmode="lin" valueType="num">
                                      <p:cBhvr>
                                        <p:cTn id="18" dur="500" fill="hold"/>
                                        <p:tgtEl>
                                          <p:spTgt spid="1265672"/>
                                        </p:tgtEl>
                                        <p:attrNameLst>
                                          <p:attrName>ppt_w</p:attrName>
                                        </p:attrNameLst>
                                      </p:cBhvr>
                                      <p:tavLst>
                                        <p:tav tm="0">
                                          <p:val>
                                            <p:fltVal val="0"/>
                                          </p:val>
                                        </p:tav>
                                        <p:tav tm="100000">
                                          <p:val>
                                            <p:strVal val="#ppt_w"/>
                                          </p:val>
                                        </p:tav>
                                      </p:tavLst>
                                    </p:anim>
                                    <p:anim calcmode="lin" valueType="num">
                                      <p:cBhvr>
                                        <p:cTn id="19" dur="500" fill="hold"/>
                                        <p:tgtEl>
                                          <p:spTgt spid="126567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65673">
                                            <p:txEl>
                                              <p:pRg st="1" end="1"/>
                                            </p:txEl>
                                          </p:spTgt>
                                        </p:tgtEl>
                                        <p:attrNameLst>
                                          <p:attrName>style.visibility</p:attrName>
                                        </p:attrNameLst>
                                      </p:cBhvr>
                                      <p:to>
                                        <p:strVal val="visible"/>
                                      </p:to>
                                    </p:set>
                                    <p:anim calcmode="lin" valueType="num">
                                      <p:cBhvr additive="base">
                                        <p:cTn id="24" dur="500" fill="hold"/>
                                        <p:tgtEl>
                                          <p:spTgt spid="126567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656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65673">
                                            <p:txEl>
                                              <p:pRg st="2" end="2"/>
                                            </p:txEl>
                                          </p:spTgt>
                                        </p:tgtEl>
                                        <p:attrNameLst>
                                          <p:attrName>style.visibility</p:attrName>
                                        </p:attrNameLst>
                                      </p:cBhvr>
                                      <p:to>
                                        <p:strVal val="visible"/>
                                      </p:to>
                                    </p:set>
                                    <p:anim calcmode="lin" valueType="num">
                                      <p:cBhvr additive="base">
                                        <p:cTn id="30" dur="500" fill="hold"/>
                                        <p:tgtEl>
                                          <p:spTgt spid="126567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6567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67" grpId="0" build="p" bldLvl="2" autoUpdateAnimBg="0"/>
      <p:bldP spid="1265671" grpId="0" animBg="1" autoUpdateAnimBg="0"/>
      <p:bldP spid="1265672" grpId="0" animBg="1" autoUpdateAnimBg="0"/>
      <p:bldP spid="1265673"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fld id="{77705F7E-DDB1-4468-8DB8-1A9D8E21B15C}" type="slidenum">
              <a:rPr lang="ko-KR" altLang="en-US" sz="1600" smtClean="0">
                <a:solidFill>
                  <a:schemeClr val="accent2"/>
                </a:solidFill>
                <a:latin typeface="Verdana" pitchFamily="34" charset="0"/>
                <a:ea typeface="Gulim" pitchFamily="34" charset="-127"/>
              </a:rPr>
              <a:pPr/>
              <a:t>9</a:t>
            </a:fld>
            <a:endParaRPr lang="en-US" altLang="ko-KR" sz="1600" smtClean="0">
              <a:solidFill>
                <a:schemeClr val="accent2"/>
              </a:solidFill>
              <a:latin typeface="Verdana" pitchFamily="34" charset="0"/>
              <a:ea typeface="Gulim" pitchFamily="34" charset="-127"/>
            </a:endParaRPr>
          </a:p>
        </p:txBody>
      </p:sp>
      <p:sp>
        <p:nvSpPr>
          <p:cNvPr id="1267715" name="Rectangle 3"/>
          <p:cNvSpPr>
            <a:spLocks noGrp="1" noChangeArrowheads="1"/>
          </p:cNvSpPr>
          <p:nvPr>
            <p:ph type="body" idx="1"/>
          </p:nvPr>
        </p:nvSpPr>
        <p:spPr>
          <a:xfrm>
            <a:off x="4970463" y="1214438"/>
            <a:ext cx="3957637" cy="879475"/>
          </a:xfrm>
        </p:spPr>
        <p:txBody>
          <a:bodyPr/>
          <a:lstStyle/>
          <a:p>
            <a:pPr marL="661988" lvl="1" indent="-277813" defTabSz="2716213">
              <a:lnSpc>
                <a:spcPct val="110000"/>
              </a:lnSpc>
            </a:pPr>
            <a:r>
              <a:rPr lang="zh-CN" altLang="en-US" sz="2000" smtClean="0">
                <a:latin typeface="楷体_GB2312" pitchFamily="49" charset="-122"/>
                <a:ea typeface="楷体_GB2312" pitchFamily="49" charset="-122"/>
              </a:rPr>
              <a:t>再单击</a:t>
            </a:r>
            <a:r>
              <a:rPr lang="en-US" altLang="zh-CN" sz="2000" smtClean="0">
                <a:latin typeface="楷体_GB2312" pitchFamily="49" charset="-122"/>
                <a:ea typeface="楷体_GB2312" pitchFamily="49" charset="-122"/>
              </a:rPr>
              <a:t>OK</a:t>
            </a:r>
            <a:r>
              <a:rPr lang="zh-CN" altLang="en-US" sz="2000" smtClean="0">
                <a:latin typeface="楷体_GB2312" pitchFamily="49" charset="-122"/>
                <a:ea typeface="楷体_GB2312" pitchFamily="49" charset="-122"/>
              </a:rPr>
              <a:t>按钮，则在</a:t>
            </a:r>
            <a:r>
              <a:rPr lang="en-US" altLang="zh-CN" sz="2000" smtClean="0">
                <a:latin typeface="楷体_GB2312" pitchFamily="49" charset="-122"/>
                <a:ea typeface="楷体_GB2312" pitchFamily="49" charset="-122"/>
              </a:rPr>
              <a:t>Main</a:t>
            </a:r>
            <a:r>
              <a:rPr lang="zh-CN" altLang="en-US" sz="2000" smtClean="0">
                <a:latin typeface="楷体_GB2312" pitchFamily="49" charset="-122"/>
                <a:ea typeface="楷体_GB2312" pitchFamily="49" charset="-122"/>
              </a:rPr>
              <a:t>窗口中会显示出相应的信息：</a:t>
            </a:r>
          </a:p>
        </p:txBody>
      </p:sp>
      <p:sp>
        <p:nvSpPr>
          <p:cNvPr id="24582" name="Rectangle 4"/>
          <p:cNvSpPr>
            <a:spLocks noChangeArrowheads="1"/>
          </p:cNvSpPr>
          <p:nvPr/>
        </p:nvSpPr>
        <p:spPr bwMode="auto">
          <a:xfrm>
            <a:off x="299085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67717" name="Object 5"/>
          <p:cNvGraphicFramePr>
            <a:graphicFrameLocks noChangeAspect="1"/>
          </p:cNvGraphicFramePr>
          <p:nvPr/>
        </p:nvGraphicFramePr>
        <p:xfrm>
          <a:off x="1344613" y="1052513"/>
          <a:ext cx="3821112" cy="2889250"/>
        </p:xfrm>
        <a:graphic>
          <a:graphicData uri="http://schemas.openxmlformats.org/presentationml/2006/ole">
            <mc:AlternateContent xmlns:mc="http://schemas.openxmlformats.org/markup-compatibility/2006">
              <mc:Choice xmlns:v="urn:schemas-microsoft-com:vml" Requires="v">
                <p:oleObj spid="_x0000_s24596" r:id="rId4" imgW="3161905" imgH="2390476" progId="Paint.Picture">
                  <p:embed/>
                </p:oleObj>
              </mc:Choice>
              <mc:Fallback>
                <p:oleObj r:id="rId4" imgW="3161905" imgH="2390476"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613" y="1052513"/>
                        <a:ext cx="3821112" cy="288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6"/>
          <p:cNvSpPr>
            <a:spLocks noChangeArrowheads="1"/>
          </p:cNvSpPr>
          <p:nvPr/>
        </p:nvSpPr>
        <p:spPr bwMode="auto">
          <a:xfrm>
            <a:off x="2333625" y="2371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67719" name="Object 7"/>
          <p:cNvGraphicFramePr>
            <a:graphicFrameLocks noChangeAspect="1"/>
          </p:cNvGraphicFramePr>
          <p:nvPr/>
        </p:nvGraphicFramePr>
        <p:xfrm>
          <a:off x="2000250" y="3957638"/>
          <a:ext cx="5707063" cy="2695575"/>
        </p:xfrm>
        <a:graphic>
          <a:graphicData uri="http://schemas.openxmlformats.org/presentationml/2006/ole">
            <mc:AlternateContent xmlns:mc="http://schemas.openxmlformats.org/markup-compatibility/2006">
              <mc:Choice xmlns:v="urn:schemas-microsoft-com:vml" Requires="v">
                <p:oleObj spid="_x0000_s24597" r:id="rId6" imgW="4476190" imgH="2114845" progId="Paint.Picture">
                  <p:embed/>
                </p:oleObj>
              </mc:Choice>
              <mc:Fallback>
                <p:oleObj r:id="rId6" imgW="4476190" imgH="2114845"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250" y="3957638"/>
                        <a:ext cx="5707063" cy="269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7720" name="Text Box 8"/>
          <p:cNvSpPr txBox="1">
            <a:spLocks noChangeArrowheads="1"/>
          </p:cNvSpPr>
          <p:nvPr/>
        </p:nvSpPr>
        <p:spPr bwMode="auto">
          <a:xfrm>
            <a:off x="0" y="2074863"/>
            <a:ext cx="1258888" cy="898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algn="just">
              <a:lnSpc>
                <a:spcPct val="100000"/>
              </a:lnSpc>
              <a:spcBef>
                <a:spcPct val="0"/>
              </a:spcBef>
              <a:buClrTx/>
              <a:buSzTx/>
              <a:buFontTx/>
              <a:buNone/>
            </a:pPr>
            <a:r>
              <a:rPr lang="zh-CN" altLang="en-US" sz="1800" b="1">
                <a:solidFill>
                  <a:schemeClr val="tx1"/>
                </a:solidFill>
                <a:latin typeface="Times New Roman" pitchFamily="18" charset="0"/>
                <a:ea typeface="楷体_GB2312" pitchFamily="49" charset="-122"/>
              </a:rPr>
              <a:t>一定要双击所需要的目录</a:t>
            </a:r>
          </a:p>
        </p:txBody>
      </p:sp>
      <p:sp>
        <p:nvSpPr>
          <p:cNvPr id="1267721" name="Line 9"/>
          <p:cNvSpPr>
            <a:spLocks noChangeShapeType="1"/>
          </p:cNvSpPr>
          <p:nvPr/>
        </p:nvSpPr>
        <p:spPr bwMode="auto">
          <a:xfrm flipH="1" flipV="1">
            <a:off x="1184275" y="2630488"/>
            <a:ext cx="482600" cy="777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7722" name="Oval 10"/>
          <p:cNvSpPr>
            <a:spLocks noChangeArrowheads="1"/>
          </p:cNvSpPr>
          <p:nvPr/>
        </p:nvSpPr>
        <p:spPr bwMode="auto">
          <a:xfrm>
            <a:off x="3721100" y="4740275"/>
            <a:ext cx="3797300" cy="6318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7723" name="Oval 11"/>
          <p:cNvSpPr>
            <a:spLocks noChangeArrowheads="1"/>
          </p:cNvSpPr>
          <p:nvPr/>
        </p:nvSpPr>
        <p:spPr bwMode="auto">
          <a:xfrm>
            <a:off x="4137025" y="1373188"/>
            <a:ext cx="866775" cy="3270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7724" name="Text Box 12"/>
          <p:cNvSpPr txBox="1">
            <a:spLocks noChangeArrowheads="1"/>
          </p:cNvSpPr>
          <p:nvPr/>
        </p:nvSpPr>
        <p:spPr bwMode="auto">
          <a:xfrm>
            <a:off x="4405313" y="6043613"/>
            <a:ext cx="22367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000">
                <a:solidFill>
                  <a:schemeClr val="hlink"/>
                </a:solidFill>
                <a:latin typeface="宋体" pitchFamily="2" charset="-122"/>
                <a:ea typeface="宋体" pitchFamily="2" charset="-122"/>
              </a:defRPr>
            </a:lvl1pPr>
            <a:lvl2pPr marL="742950" indent="-285750">
              <a:defRPr sz="2000">
                <a:solidFill>
                  <a:schemeClr val="hlink"/>
                </a:solidFill>
                <a:latin typeface="宋体" pitchFamily="2" charset="-122"/>
                <a:ea typeface="宋体" pitchFamily="2" charset="-122"/>
              </a:defRPr>
            </a:lvl2pPr>
            <a:lvl3pPr marL="1143000" indent="-228600">
              <a:defRPr sz="2000">
                <a:solidFill>
                  <a:schemeClr val="hlink"/>
                </a:solidFill>
                <a:latin typeface="宋体" pitchFamily="2" charset="-122"/>
                <a:ea typeface="宋体" pitchFamily="2" charset="-122"/>
              </a:defRPr>
            </a:lvl3pPr>
            <a:lvl4pPr marL="1600200" indent="-228600">
              <a:defRPr sz="2000">
                <a:solidFill>
                  <a:schemeClr val="hlink"/>
                </a:solidFill>
                <a:latin typeface="宋体" pitchFamily="2" charset="-122"/>
                <a:ea typeface="宋体" pitchFamily="2" charset="-122"/>
              </a:defRPr>
            </a:lvl4pPr>
            <a:lvl5pPr marL="2057400" indent="-228600">
              <a:defRPr sz="2000">
                <a:solidFill>
                  <a:schemeClr val="hlink"/>
                </a:solidFill>
                <a:latin typeface="宋体" pitchFamily="2" charset="-122"/>
                <a:ea typeface="宋体" pitchFamily="2" charset="-122"/>
              </a:defRPr>
            </a:lvl5pPr>
            <a:lvl6pPr marL="25146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6pPr>
            <a:lvl7pPr marL="29718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7pPr>
            <a:lvl8pPr marL="34290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8pPr>
            <a:lvl9pPr marL="3886200" indent="-228600" eaLnBrk="0" fontAlgn="base" hangingPunct="0">
              <a:lnSpc>
                <a:spcPct val="110000"/>
              </a:lnSpc>
              <a:spcBef>
                <a:spcPct val="20000"/>
              </a:spcBef>
              <a:spcAft>
                <a:spcPct val="0"/>
              </a:spcAft>
              <a:buClr>
                <a:srgbClr val="006666"/>
              </a:buClr>
              <a:buSzPct val="120000"/>
              <a:buFont typeface="Wingdings" pitchFamily="2" charset="2"/>
              <a:buChar char="w"/>
              <a:defRPr sz="2000">
                <a:solidFill>
                  <a:schemeClr val="hlink"/>
                </a:solidFill>
                <a:latin typeface="宋体" pitchFamily="2" charset="-122"/>
                <a:ea typeface="宋体" pitchFamily="2" charset="-122"/>
              </a:defRPr>
            </a:lvl9pPr>
          </a:lstStyle>
          <a:p>
            <a:pPr eaLnBrk="1" hangingPunct="1">
              <a:lnSpc>
                <a:spcPct val="100000"/>
              </a:lnSpc>
              <a:spcBef>
                <a:spcPct val="50000"/>
              </a:spcBef>
              <a:buClrTx/>
              <a:buSzTx/>
              <a:buFontTx/>
              <a:buNone/>
            </a:pPr>
            <a:r>
              <a:rPr lang="zh-CN" altLang="en-US" b="1">
                <a:solidFill>
                  <a:srgbClr val="FF3399"/>
                </a:solidFill>
                <a:latin typeface="Tahoma" pitchFamily="34" charset="0"/>
                <a:ea typeface="楷体_GB2312" pitchFamily="49" charset="-122"/>
              </a:rPr>
              <a:t>没有加载设计模块时显示此信息</a:t>
            </a:r>
          </a:p>
        </p:txBody>
      </p:sp>
      <p:sp>
        <p:nvSpPr>
          <p:cNvPr id="1267725" name="Line 13"/>
          <p:cNvSpPr>
            <a:spLocks noChangeShapeType="1"/>
          </p:cNvSpPr>
          <p:nvPr/>
        </p:nvSpPr>
        <p:spPr bwMode="auto">
          <a:xfrm>
            <a:off x="3748088" y="6480175"/>
            <a:ext cx="573087" cy="4763"/>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67726" name="AutoShape 14"/>
          <p:cNvSpPr>
            <a:spLocks noChangeArrowheads="1"/>
          </p:cNvSpPr>
          <p:nvPr/>
        </p:nvSpPr>
        <p:spPr bwMode="auto">
          <a:xfrm>
            <a:off x="5332413" y="1676400"/>
            <a:ext cx="601662" cy="2754313"/>
          </a:xfrm>
          <a:prstGeom prst="curvedLeftArrow">
            <a:avLst>
              <a:gd name="adj1" fmla="val 91557"/>
              <a:gd name="adj2" fmla="val 183114"/>
              <a:gd name="adj3" fmla="val 33333"/>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591" name="Rectangle 17"/>
          <p:cNvSpPr>
            <a:spLocks noGrp="1" noChangeArrowheads="1"/>
          </p:cNvSpPr>
          <p:nvPr>
            <p:ph type="title"/>
          </p:nvPr>
        </p:nvSpPr>
        <p:spPr>
          <a:noFill/>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、改变当前工作目录</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67717"/>
                                        </p:tgtEl>
                                        <p:attrNameLst>
                                          <p:attrName>style.visibility</p:attrName>
                                        </p:attrNameLst>
                                      </p:cBhvr>
                                      <p:to>
                                        <p:strVal val="visible"/>
                                      </p:to>
                                    </p:set>
                                    <p:anim calcmode="lin" valueType="num">
                                      <p:cBhvr additive="base">
                                        <p:cTn id="7" dur="500" fill="hold"/>
                                        <p:tgtEl>
                                          <p:spTgt spid="1267717"/>
                                        </p:tgtEl>
                                        <p:attrNameLst>
                                          <p:attrName>ppt_x</p:attrName>
                                        </p:attrNameLst>
                                      </p:cBhvr>
                                      <p:tavLst>
                                        <p:tav tm="0">
                                          <p:val>
                                            <p:strVal val="#ppt_x"/>
                                          </p:val>
                                        </p:tav>
                                        <p:tav tm="100000">
                                          <p:val>
                                            <p:strVal val="#ppt_x"/>
                                          </p:val>
                                        </p:tav>
                                      </p:tavLst>
                                    </p:anim>
                                    <p:anim calcmode="lin" valueType="num">
                                      <p:cBhvr additive="base">
                                        <p:cTn id="8" dur="500" fill="hold"/>
                                        <p:tgtEl>
                                          <p:spTgt spid="12677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1267721"/>
                                        </p:tgtEl>
                                        <p:attrNameLst>
                                          <p:attrName>style.visibility</p:attrName>
                                        </p:attrNameLst>
                                      </p:cBhvr>
                                      <p:to>
                                        <p:strVal val="visible"/>
                                      </p:to>
                                    </p:set>
                                    <p:anim calcmode="lin" valueType="num">
                                      <p:cBhvr>
                                        <p:cTn id="13" dur="500" fill="hold"/>
                                        <p:tgtEl>
                                          <p:spTgt spid="1267721"/>
                                        </p:tgtEl>
                                        <p:attrNameLst>
                                          <p:attrName>ppt_x</p:attrName>
                                        </p:attrNameLst>
                                      </p:cBhvr>
                                      <p:tavLst>
                                        <p:tav tm="0">
                                          <p:val>
                                            <p:strVal val="#ppt_x+#ppt_w/2"/>
                                          </p:val>
                                        </p:tav>
                                        <p:tav tm="100000">
                                          <p:val>
                                            <p:strVal val="#ppt_x"/>
                                          </p:val>
                                        </p:tav>
                                      </p:tavLst>
                                    </p:anim>
                                    <p:anim calcmode="lin" valueType="num">
                                      <p:cBhvr>
                                        <p:cTn id="14" dur="500" fill="hold"/>
                                        <p:tgtEl>
                                          <p:spTgt spid="1267721"/>
                                        </p:tgtEl>
                                        <p:attrNameLst>
                                          <p:attrName>ppt_y</p:attrName>
                                        </p:attrNameLst>
                                      </p:cBhvr>
                                      <p:tavLst>
                                        <p:tav tm="0">
                                          <p:val>
                                            <p:strVal val="#ppt_y"/>
                                          </p:val>
                                        </p:tav>
                                        <p:tav tm="100000">
                                          <p:val>
                                            <p:strVal val="#ppt_y"/>
                                          </p:val>
                                        </p:tav>
                                      </p:tavLst>
                                    </p:anim>
                                    <p:anim calcmode="lin" valueType="num">
                                      <p:cBhvr>
                                        <p:cTn id="15" dur="500" fill="hold"/>
                                        <p:tgtEl>
                                          <p:spTgt spid="1267721"/>
                                        </p:tgtEl>
                                        <p:attrNameLst>
                                          <p:attrName>ppt_w</p:attrName>
                                        </p:attrNameLst>
                                      </p:cBhvr>
                                      <p:tavLst>
                                        <p:tav tm="0">
                                          <p:val>
                                            <p:fltVal val="0"/>
                                          </p:val>
                                        </p:tav>
                                        <p:tav tm="100000">
                                          <p:val>
                                            <p:strVal val="#ppt_w"/>
                                          </p:val>
                                        </p:tav>
                                      </p:tavLst>
                                    </p:anim>
                                    <p:anim calcmode="lin" valueType="num">
                                      <p:cBhvr>
                                        <p:cTn id="16" dur="500" fill="hold"/>
                                        <p:tgtEl>
                                          <p:spTgt spid="1267721"/>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267720"/>
                                        </p:tgtEl>
                                        <p:attrNameLst>
                                          <p:attrName>style.visibility</p:attrName>
                                        </p:attrNameLst>
                                      </p:cBhvr>
                                      <p:to>
                                        <p:strVal val="visible"/>
                                      </p:to>
                                    </p:set>
                                    <p:animEffect transition="in" filter="dissolve">
                                      <p:cBhvr>
                                        <p:cTn id="20" dur="500"/>
                                        <p:tgtEl>
                                          <p:spTgt spid="12677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67723"/>
                                        </p:tgtEl>
                                        <p:attrNameLst>
                                          <p:attrName>style.visibility</p:attrName>
                                        </p:attrNameLst>
                                      </p:cBhvr>
                                      <p:to>
                                        <p:strVal val="visible"/>
                                      </p:to>
                                    </p:set>
                                    <p:anim calcmode="lin" valueType="num">
                                      <p:cBhvr additive="base">
                                        <p:cTn id="25" dur="500" fill="hold"/>
                                        <p:tgtEl>
                                          <p:spTgt spid="1267723"/>
                                        </p:tgtEl>
                                        <p:attrNameLst>
                                          <p:attrName>ppt_x</p:attrName>
                                        </p:attrNameLst>
                                      </p:cBhvr>
                                      <p:tavLst>
                                        <p:tav tm="0">
                                          <p:val>
                                            <p:strVal val="#ppt_x"/>
                                          </p:val>
                                        </p:tav>
                                        <p:tav tm="100000">
                                          <p:val>
                                            <p:strVal val="#ppt_x"/>
                                          </p:val>
                                        </p:tav>
                                      </p:tavLst>
                                    </p:anim>
                                    <p:anim calcmode="lin" valueType="num">
                                      <p:cBhvr additive="base">
                                        <p:cTn id="26" dur="500" fill="hold"/>
                                        <p:tgtEl>
                                          <p:spTgt spid="1267723"/>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1267715"/>
                                        </p:tgtEl>
                                        <p:attrNameLst>
                                          <p:attrName>style.visibility</p:attrName>
                                        </p:attrNameLst>
                                      </p:cBhvr>
                                      <p:to>
                                        <p:strVal val="visible"/>
                                      </p:to>
                                    </p:set>
                                    <p:anim calcmode="lin" valueType="num">
                                      <p:cBhvr additive="base">
                                        <p:cTn id="30" dur="500" fill="hold"/>
                                        <p:tgtEl>
                                          <p:spTgt spid="1267715"/>
                                        </p:tgtEl>
                                        <p:attrNameLst>
                                          <p:attrName>ppt_x</p:attrName>
                                        </p:attrNameLst>
                                      </p:cBhvr>
                                      <p:tavLst>
                                        <p:tav tm="0">
                                          <p:val>
                                            <p:strVal val="1+#ppt_w/2"/>
                                          </p:val>
                                        </p:tav>
                                        <p:tav tm="100000">
                                          <p:val>
                                            <p:strVal val="#ppt_x"/>
                                          </p:val>
                                        </p:tav>
                                      </p:tavLst>
                                    </p:anim>
                                    <p:anim calcmode="lin" valueType="num">
                                      <p:cBhvr additive="base">
                                        <p:cTn id="31" dur="500" fill="hold"/>
                                        <p:tgtEl>
                                          <p:spTgt spid="1267715"/>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1267726"/>
                                        </p:tgtEl>
                                        <p:attrNameLst>
                                          <p:attrName>style.visibility</p:attrName>
                                        </p:attrNameLst>
                                      </p:cBhvr>
                                      <p:to>
                                        <p:strVal val="visible"/>
                                      </p:to>
                                    </p:set>
                                    <p:anim calcmode="lin" valueType="num">
                                      <p:cBhvr>
                                        <p:cTn id="36" dur="500" fill="hold"/>
                                        <p:tgtEl>
                                          <p:spTgt spid="1267726"/>
                                        </p:tgtEl>
                                        <p:attrNameLst>
                                          <p:attrName>ppt_x</p:attrName>
                                        </p:attrNameLst>
                                      </p:cBhvr>
                                      <p:tavLst>
                                        <p:tav tm="0">
                                          <p:val>
                                            <p:strVal val="#ppt_x"/>
                                          </p:val>
                                        </p:tav>
                                        <p:tav tm="100000">
                                          <p:val>
                                            <p:strVal val="#ppt_x"/>
                                          </p:val>
                                        </p:tav>
                                      </p:tavLst>
                                    </p:anim>
                                    <p:anim calcmode="lin" valueType="num">
                                      <p:cBhvr>
                                        <p:cTn id="37" dur="500" fill="hold"/>
                                        <p:tgtEl>
                                          <p:spTgt spid="1267726"/>
                                        </p:tgtEl>
                                        <p:attrNameLst>
                                          <p:attrName>ppt_y</p:attrName>
                                        </p:attrNameLst>
                                      </p:cBhvr>
                                      <p:tavLst>
                                        <p:tav tm="0">
                                          <p:val>
                                            <p:strVal val="#ppt_y-#ppt_h/2"/>
                                          </p:val>
                                        </p:tav>
                                        <p:tav tm="100000">
                                          <p:val>
                                            <p:strVal val="#ppt_y"/>
                                          </p:val>
                                        </p:tav>
                                      </p:tavLst>
                                    </p:anim>
                                    <p:anim calcmode="lin" valueType="num">
                                      <p:cBhvr>
                                        <p:cTn id="38" dur="500" fill="hold"/>
                                        <p:tgtEl>
                                          <p:spTgt spid="1267726"/>
                                        </p:tgtEl>
                                        <p:attrNameLst>
                                          <p:attrName>ppt_w</p:attrName>
                                        </p:attrNameLst>
                                      </p:cBhvr>
                                      <p:tavLst>
                                        <p:tav tm="0">
                                          <p:val>
                                            <p:strVal val="#ppt_w"/>
                                          </p:val>
                                        </p:tav>
                                        <p:tav tm="100000">
                                          <p:val>
                                            <p:strVal val="#ppt_w"/>
                                          </p:val>
                                        </p:tav>
                                      </p:tavLst>
                                    </p:anim>
                                    <p:anim calcmode="lin" valueType="num">
                                      <p:cBhvr>
                                        <p:cTn id="39" dur="500" fill="hold"/>
                                        <p:tgtEl>
                                          <p:spTgt spid="1267726"/>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1267719"/>
                                        </p:tgtEl>
                                        <p:attrNameLst>
                                          <p:attrName>style.visibility</p:attrName>
                                        </p:attrNameLst>
                                      </p:cBhvr>
                                      <p:to>
                                        <p:strVal val="visible"/>
                                      </p:to>
                                    </p:set>
                                    <p:anim calcmode="lin" valueType="num">
                                      <p:cBhvr additive="base">
                                        <p:cTn id="43" dur="500" fill="hold"/>
                                        <p:tgtEl>
                                          <p:spTgt spid="1267719"/>
                                        </p:tgtEl>
                                        <p:attrNameLst>
                                          <p:attrName>ppt_x</p:attrName>
                                        </p:attrNameLst>
                                      </p:cBhvr>
                                      <p:tavLst>
                                        <p:tav tm="0">
                                          <p:val>
                                            <p:strVal val="#ppt_x"/>
                                          </p:val>
                                        </p:tav>
                                        <p:tav tm="100000">
                                          <p:val>
                                            <p:strVal val="#ppt_x"/>
                                          </p:val>
                                        </p:tav>
                                      </p:tavLst>
                                    </p:anim>
                                    <p:anim calcmode="lin" valueType="num">
                                      <p:cBhvr additive="base">
                                        <p:cTn id="44" dur="500" fill="hold"/>
                                        <p:tgtEl>
                                          <p:spTgt spid="1267719"/>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 presetClass="entr" presetSubtype="2" fill="hold" grpId="0" nodeType="afterEffect">
                                  <p:stCondLst>
                                    <p:cond delay="0"/>
                                  </p:stCondLst>
                                  <p:childTnLst>
                                    <p:set>
                                      <p:cBhvr>
                                        <p:cTn id="47" dur="1" fill="hold">
                                          <p:stCondLst>
                                            <p:cond delay="0"/>
                                          </p:stCondLst>
                                        </p:cTn>
                                        <p:tgtEl>
                                          <p:spTgt spid="1267722"/>
                                        </p:tgtEl>
                                        <p:attrNameLst>
                                          <p:attrName>style.visibility</p:attrName>
                                        </p:attrNameLst>
                                      </p:cBhvr>
                                      <p:to>
                                        <p:strVal val="visible"/>
                                      </p:to>
                                    </p:set>
                                    <p:anim calcmode="lin" valueType="num">
                                      <p:cBhvr additive="base">
                                        <p:cTn id="48" dur="500" fill="hold"/>
                                        <p:tgtEl>
                                          <p:spTgt spid="1267722"/>
                                        </p:tgtEl>
                                        <p:attrNameLst>
                                          <p:attrName>ppt_x</p:attrName>
                                        </p:attrNameLst>
                                      </p:cBhvr>
                                      <p:tavLst>
                                        <p:tav tm="0">
                                          <p:val>
                                            <p:strVal val="1+#ppt_w/2"/>
                                          </p:val>
                                        </p:tav>
                                        <p:tav tm="100000">
                                          <p:val>
                                            <p:strVal val="#ppt_x"/>
                                          </p:val>
                                        </p:tav>
                                      </p:tavLst>
                                    </p:anim>
                                    <p:anim calcmode="lin" valueType="num">
                                      <p:cBhvr additive="base">
                                        <p:cTn id="49" dur="500" fill="hold"/>
                                        <p:tgtEl>
                                          <p:spTgt spid="1267722"/>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8" fill="hold" grpId="0" nodeType="clickEffect">
                                  <p:stCondLst>
                                    <p:cond delay="0"/>
                                  </p:stCondLst>
                                  <p:childTnLst>
                                    <p:set>
                                      <p:cBhvr>
                                        <p:cTn id="53" dur="1" fill="hold">
                                          <p:stCondLst>
                                            <p:cond delay="0"/>
                                          </p:stCondLst>
                                        </p:cTn>
                                        <p:tgtEl>
                                          <p:spTgt spid="1267725"/>
                                        </p:tgtEl>
                                        <p:attrNameLst>
                                          <p:attrName>style.visibility</p:attrName>
                                        </p:attrNameLst>
                                      </p:cBhvr>
                                      <p:to>
                                        <p:strVal val="visible"/>
                                      </p:to>
                                    </p:set>
                                    <p:anim calcmode="lin" valueType="num">
                                      <p:cBhvr>
                                        <p:cTn id="54" dur="500" fill="hold"/>
                                        <p:tgtEl>
                                          <p:spTgt spid="1267725"/>
                                        </p:tgtEl>
                                        <p:attrNameLst>
                                          <p:attrName>ppt_x</p:attrName>
                                        </p:attrNameLst>
                                      </p:cBhvr>
                                      <p:tavLst>
                                        <p:tav tm="0">
                                          <p:val>
                                            <p:strVal val="#ppt_x-#ppt_w/2"/>
                                          </p:val>
                                        </p:tav>
                                        <p:tav tm="100000">
                                          <p:val>
                                            <p:strVal val="#ppt_x"/>
                                          </p:val>
                                        </p:tav>
                                      </p:tavLst>
                                    </p:anim>
                                    <p:anim calcmode="lin" valueType="num">
                                      <p:cBhvr>
                                        <p:cTn id="55" dur="500" fill="hold"/>
                                        <p:tgtEl>
                                          <p:spTgt spid="1267725"/>
                                        </p:tgtEl>
                                        <p:attrNameLst>
                                          <p:attrName>ppt_y</p:attrName>
                                        </p:attrNameLst>
                                      </p:cBhvr>
                                      <p:tavLst>
                                        <p:tav tm="0">
                                          <p:val>
                                            <p:strVal val="#ppt_y"/>
                                          </p:val>
                                        </p:tav>
                                        <p:tav tm="100000">
                                          <p:val>
                                            <p:strVal val="#ppt_y"/>
                                          </p:val>
                                        </p:tav>
                                      </p:tavLst>
                                    </p:anim>
                                    <p:anim calcmode="lin" valueType="num">
                                      <p:cBhvr>
                                        <p:cTn id="56" dur="500" fill="hold"/>
                                        <p:tgtEl>
                                          <p:spTgt spid="1267725"/>
                                        </p:tgtEl>
                                        <p:attrNameLst>
                                          <p:attrName>ppt_w</p:attrName>
                                        </p:attrNameLst>
                                      </p:cBhvr>
                                      <p:tavLst>
                                        <p:tav tm="0">
                                          <p:val>
                                            <p:fltVal val="0"/>
                                          </p:val>
                                        </p:tav>
                                        <p:tav tm="100000">
                                          <p:val>
                                            <p:strVal val="#ppt_w"/>
                                          </p:val>
                                        </p:tav>
                                      </p:tavLst>
                                    </p:anim>
                                    <p:anim calcmode="lin" valueType="num">
                                      <p:cBhvr>
                                        <p:cTn id="57" dur="500" fill="hold"/>
                                        <p:tgtEl>
                                          <p:spTgt spid="1267725"/>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1267724"/>
                                        </p:tgtEl>
                                        <p:attrNameLst>
                                          <p:attrName>style.visibility</p:attrName>
                                        </p:attrNameLst>
                                      </p:cBhvr>
                                      <p:to>
                                        <p:strVal val="visible"/>
                                      </p:to>
                                    </p:set>
                                    <p:animEffect transition="in" filter="dissolve">
                                      <p:cBhvr>
                                        <p:cTn id="61" dur="500"/>
                                        <p:tgtEl>
                                          <p:spTgt spid="1267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15" grpId="0" autoUpdateAnimBg="0"/>
      <p:bldP spid="1267720" grpId="0" animBg="1" autoUpdateAnimBg="0"/>
      <p:bldP spid="1267721" grpId="0" animBg="1"/>
      <p:bldP spid="1267722" grpId="0" animBg="1"/>
      <p:bldP spid="1267723" grpId="0" animBg="1"/>
      <p:bldP spid="1267724" grpId="0" autoUpdateAnimBg="0"/>
      <p:bldP spid="1267725" grpId="0" animBg="1"/>
      <p:bldP spid="1267726" grpId="0" animBg="1"/>
    </p:bldLst>
  </p:timing>
</p:sld>
</file>

<file path=ppt/theme/theme1.xml><?xml version="1.0" encoding="utf-8"?>
<a:theme xmlns:a="http://schemas.openxmlformats.org/drawingml/2006/main" name="Office 主题">
  <a:themeElements>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23846"/>
        </a:dk2>
        <a:lt2>
          <a:srgbClr val="003D3C"/>
        </a:lt2>
        <a:accent1>
          <a:srgbClr val="F6E884"/>
        </a:accent1>
        <a:accent2>
          <a:srgbClr val="E79C39"/>
        </a:accent2>
        <a:accent3>
          <a:srgbClr val="FFFFFF"/>
        </a:accent3>
        <a:accent4>
          <a:srgbClr val="000000"/>
        </a:accent4>
        <a:accent5>
          <a:srgbClr val="FAF2C2"/>
        </a:accent5>
        <a:accent6>
          <a:srgbClr val="D18D33"/>
        </a:accent6>
        <a:hlink>
          <a:srgbClr val="663300"/>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323846"/>
        </a:dk2>
        <a:lt2>
          <a:srgbClr val="003D3C"/>
        </a:lt2>
        <a:accent1>
          <a:srgbClr val="C5FF8B"/>
        </a:accent1>
        <a:accent2>
          <a:srgbClr val="7DD9B6"/>
        </a:accent2>
        <a:accent3>
          <a:srgbClr val="FFFFFF"/>
        </a:accent3>
        <a:accent4>
          <a:srgbClr val="000000"/>
        </a:accent4>
        <a:accent5>
          <a:srgbClr val="DFFFC4"/>
        </a:accent5>
        <a:accent6>
          <a:srgbClr val="71C4A5"/>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8544</TotalTime>
  <Words>3815</Words>
  <Application>Microsoft Office PowerPoint</Application>
  <PresentationFormat>全屏显示(4:3)</PresentationFormat>
  <Paragraphs>398</Paragraphs>
  <Slides>39</Slides>
  <Notes>39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Office 主题</vt:lpstr>
      <vt:lpstr>位图图像</vt:lpstr>
      <vt:lpstr>Bitmap Image</vt:lpstr>
      <vt:lpstr>4.3  ModelSim的使用</vt:lpstr>
      <vt:lpstr>ModelSim功能仿真举例</vt:lpstr>
      <vt:lpstr>1、主窗口</vt:lpstr>
      <vt:lpstr>2、ModelSim用户界面</vt:lpstr>
      <vt:lpstr>9种窗口的用途</vt:lpstr>
      <vt:lpstr>4.3.2  设计输入</vt:lpstr>
      <vt:lpstr>设计输入过程</vt:lpstr>
      <vt:lpstr>1、启动ModelSim</vt:lpstr>
      <vt:lpstr>2、改变当前工作目录</vt:lpstr>
      <vt:lpstr>3、创建设计库</vt:lpstr>
      <vt:lpstr>建库的图形界面</vt:lpstr>
      <vt:lpstr>4、编写新的源程序</vt:lpstr>
      <vt:lpstr>5、编写Verilog测试文件 </vt:lpstr>
      <vt:lpstr>测试文件模板（组合逻辑）</vt:lpstr>
      <vt:lpstr>测试文件模板（时序逻辑）</vt:lpstr>
      <vt:lpstr>Verilog测试文件tcounter.v</vt:lpstr>
      <vt:lpstr>系统任务和函数 </vt:lpstr>
      <vt:lpstr>4.3.3  ModelSim功能仿真</vt:lpstr>
      <vt:lpstr>功能仿真的过程</vt:lpstr>
      <vt:lpstr>2、进行语法编译</vt:lpstr>
      <vt:lpstr>语法编译</vt:lpstr>
      <vt:lpstr>3、加载设计模块</vt:lpstr>
      <vt:lpstr>加载设计模块方法一</vt:lpstr>
      <vt:lpstr>加载设计模块方法二（1/2）</vt:lpstr>
      <vt:lpstr>加载设计模块方法二（2/2）</vt:lpstr>
      <vt:lpstr>4、向wave窗口添加需要仿真的信号</vt:lpstr>
      <vt:lpstr>添加需要仿真的信号的方法</vt:lpstr>
      <vt:lpstr>拖放操作演示</vt:lpstr>
      <vt:lpstr>5、运行仿真 </vt:lpstr>
      <vt:lpstr>运行仿真方法二</vt:lpstr>
      <vt:lpstr>运行仿真（Run-All）</vt:lpstr>
      <vt:lpstr>6、保存仿真波形 </vt:lpstr>
      <vt:lpstr>保存仿真波形结果</vt:lpstr>
      <vt:lpstr>技巧—改变信号的进制</vt:lpstr>
      <vt:lpstr>技巧— 观察某时刻各信号的具体数值</vt:lpstr>
      <vt:lpstr>7、修改设计 </vt:lpstr>
      <vt:lpstr>技巧—重新运行仿真</vt:lpstr>
      <vt:lpstr>重新运行仿真后的结果</vt:lpstr>
      <vt:lpstr>本章小结（5/5）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GXP</cp:lastModifiedBy>
  <cp:revision>914</cp:revision>
  <dcterms:created xsi:type="dcterms:W3CDTF">2004-02-28T11:56:03Z</dcterms:created>
  <dcterms:modified xsi:type="dcterms:W3CDTF">2012-11-20T09:27:07Z</dcterms:modified>
</cp:coreProperties>
</file>