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699" r:id="rId3"/>
  </p:sldMasterIdLst>
  <p:notesMasterIdLst>
    <p:notesMasterId r:id="rId37"/>
  </p:notesMasterIdLst>
  <p:sldIdLst>
    <p:sldId id="303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300" r:id="rId12"/>
    <p:sldId id="299" r:id="rId13"/>
    <p:sldId id="265" r:id="rId14"/>
    <p:sldId id="273" r:id="rId15"/>
    <p:sldId id="301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2" r:id="rId26"/>
    <p:sldId id="289" r:id="rId27"/>
    <p:sldId id="316" r:id="rId28"/>
    <p:sldId id="319" r:id="rId29"/>
    <p:sldId id="324" r:id="rId30"/>
    <p:sldId id="320" r:id="rId31"/>
    <p:sldId id="321" r:id="rId32"/>
    <p:sldId id="322" r:id="rId33"/>
    <p:sldId id="325" r:id="rId34"/>
    <p:sldId id="326" r:id="rId35"/>
    <p:sldId id="32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7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123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991F-985C-4E8E-A35B-42A2142F136C}" type="datetimeFigureOut">
              <a:rPr lang="zh-CN" altLang="en-US" smtClean="0"/>
              <a:t>2013/11/6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45252-D837-4B26-B441-0EB6D48B5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020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95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149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183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7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7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18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63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562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7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07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23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3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8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5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91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lnSpc>
          <a:spcPct val="100000"/>
        </a:lnSpc>
        <a:spcBef>
          <a:spcPts val="600"/>
        </a:spcBef>
        <a:spcAft>
          <a:spcPts val="600"/>
        </a:spcAft>
        <a:buClr>
          <a:srgbClr val="0000FF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lnSpc>
          <a:spcPct val="100000"/>
        </a:lnSpc>
        <a:spcBef>
          <a:spcPts val="600"/>
        </a:spcBef>
        <a:spcAft>
          <a:spcPts val="600"/>
        </a:spcAft>
        <a:buClr>
          <a:srgbClr val="009900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lnSpc>
          <a:spcPct val="100000"/>
        </a:lnSpc>
        <a:spcBef>
          <a:spcPts val="600"/>
        </a:spcBef>
        <a:spcAft>
          <a:spcPts val="600"/>
        </a:spcAft>
        <a:buClr>
          <a:srgbClr val="FF9900"/>
        </a:buClr>
        <a:buSzPct val="50000"/>
        <a:buFont typeface="Wingdings" pitchFamily="2" charset="2"/>
        <a:buChar char="u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lnSpc>
          <a:spcPct val="100000"/>
        </a:lnSpc>
        <a:spcBef>
          <a:spcPts val="600"/>
        </a:spcBef>
        <a:spcAft>
          <a:spcPts val="60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3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多周期数据通路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14702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回顾：单周期数据通路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4653136"/>
            <a:ext cx="4789735" cy="1944216"/>
          </a:xfrm>
        </p:spPr>
        <p:txBody>
          <a:bodyPr/>
          <a:lstStyle/>
          <a:p>
            <a:r>
              <a:rPr lang="en-US" altLang="zh-CN" sz="2000" dirty="0" smtClean="0">
                <a:cs typeface="Courier New" pitchFamily="49" charset="0"/>
              </a:rPr>
              <a:t>PC</a:t>
            </a:r>
            <a:r>
              <a:rPr lang="zh-CN" altLang="en-US" sz="2000" dirty="0" smtClean="0">
                <a:cs typeface="Courier New" pitchFamily="49" charset="0"/>
              </a:rPr>
              <a:t>、</a:t>
            </a:r>
            <a:r>
              <a:rPr lang="en-US" altLang="zh-CN" sz="2000" dirty="0" smtClean="0">
                <a:cs typeface="Courier New" pitchFamily="49" charset="0"/>
              </a:rPr>
              <a:t>NPC</a:t>
            </a:r>
            <a:r>
              <a:rPr lang="zh-CN" altLang="en-US" sz="2000" dirty="0" smtClean="0">
                <a:cs typeface="Courier New" pitchFamily="49" charset="0"/>
              </a:rPr>
              <a:t>计算单元</a:t>
            </a:r>
            <a:endParaRPr lang="en-US" altLang="zh-CN" sz="2000" dirty="0" smtClean="0">
              <a:cs typeface="Courier New" pitchFamily="49" charset="0"/>
            </a:endParaRPr>
          </a:p>
          <a:p>
            <a:r>
              <a:rPr lang="zh-CN" altLang="en-US" sz="2000" dirty="0" smtClean="0">
                <a:cs typeface="Courier New" pitchFamily="49" charset="0"/>
              </a:rPr>
              <a:t>指令存储器、数据存储器</a:t>
            </a:r>
            <a:endParaRPr lang="en-US" altLang="zh-CN" sz="2000" dirty="0" smtClean="0">
              <a:cs typeface="Courier New" pitchFamily="49" charset="0"/>
            </a:endParaRPr>
          </a:p>
          <a:p>
            <a:r>
              <a:rPr lang="zh-CN" altLang="en-US" sz="2000" dirty="0" smtClean="0">
                <a:cs typeface="Courier New" pitchFamily="49" charset="0"/>
              </a:rPr>
              <a:t>寄存器文件</a:t>
            </a:r>
          </a:p>
          <a:p>
            <a:r>
              <a:rPr lang="zh-CN" altLang="en-US" sz="2000" dirty="0" smtClean="0">
                <a:cs typeface="Courier New" pitchFamily="49" charset="0"/>
              </a:rPr>
              <a:t>运算单元、扩展单元</a:t>
            </a:r>
            <a:endParaRPr lang="en-US" altLang="zh-CN" sz="2000" dirty="0" smtClean="0">
              <a:cs typeface="Courier New" pitchFamily="49" charset="0"/>
            </a:endParaRPr>
          </a:p>
          <a:p>
            <a:r>
              <a:rPr lang="en-US" altLang="zh-CN" sz="1800" dirty="0" smtClean="0">
                <a:cs typeface="Courier New" pitchFamily="49" charset="0"/>
              </a:rPr>
              <a:t>MUX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691680" y="2348880"/>
            <a:ext cx="1583252" cy="94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1691680" y="1916832"/>
            <a:ext cx="1583252" cy="11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>
            <a:off x="1403648" y="2276872"/>
            <a:ext cx="28803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91483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91802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55594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85978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18287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48478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9"/>
          <p:cNvGrpSpPr/>
          <p:nvPr/>
        </p:nvGrpSpPr>
        <p:grpSpPr>
          <a:xfrm>
            <a:off x="317300" y="233512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836712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268759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87911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067944" y="2348880"/>
            <a:ext cx="12961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" name="组合 279"/>
          <p:cNvGrpSpPr/>
          <p:nvPr/>
        </p:nvGrpSpPr>
        <p:grpSpPr>
          <a:xfrm>
            <a:off x="3275044" y="162877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00"/>
          <p:cNvGrpSpPr/>
          <p:nvPr/>
        </p:nvGrpSpPr>
        <p:grpSpPr>
          <a:xfrm>
            <a:off x="3851858" y="333280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7" name="组合 61"/>
          <p:cNvGrpSpPr/>
          <p:nvPr/>
        </p:nvGrpSpPr>
        <p:grpSpPr>
          <a:xfrm>
            <a:off x="5364088" y="210562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5" name="Line 55"/>
          <p:cNvSpPr>
            <a:spLocks noChangeShapeType="1"/>
          </p:cNvSpPr>
          <p:nvPr/>
        </p:nvSpPr>
        <p:spPr bwMode="auto">
          <a:xfrm>
            <a:off x="5868144" y="2708918"/>
            <a:ext cx="1512168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Group 87"/>
          <p:cNvGrpSpPr>
            <a:grpSpLocks/>
          </p:cNvGrpSpPr>
          <p:nvPr/>
        </p:nvGrpSpPr>
        <p:grpSpPr bwMode="auto">
          <a:xfrm flipV="1">
            <a:off x="2270112" y="3284984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2700919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140966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14908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077072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00721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15123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116"/>
          <p:cNvGrpSpPr/>
          <p:nvPr/>
        </p:nvGrpSpPr>
        <p:grpSpPr>
          <a:xfrm rot="10800000" flipH="1" flipV="1">
            <a:off x="3275856" y="3933056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08126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00721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067944" y="2924942"/>
            <a:ext cx="864095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85293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14096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06896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273662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2780928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28498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924100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4509120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>
            <a:off x="1907702" y="3429000"/>
            <a:ext cx="1" cy="1080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429000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175"/>
          <p:cNvGrpSpPr/>
          <p:nvPr/>
        </p:nvGrpSpPr>
        <p:grpSpPr>
          <a:xfrm>
            <a:off x="7380058" y="240348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91600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Group 30"/>
          <p:cNvGrpSpPr>
            <a:grpSpLocks/>
          </p:cNvGrpSpPr>
          <p:nvPr/>
        </p:nvGrpSpPr>
        <p:grpSpPr bwMode="auto">
          <a:xfrm>
            <a:off x="2988000" y="321300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87996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3429000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3176972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1484784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1484784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126876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279"/>
          <p:cNvGrpSpPr/>
          <p:nvPr/>
        </p:nvGrpSpPr>
        <p:grpSpPr>
          <a:xfrm>
            <a:off x="5148064" y="980728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8367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1484784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148478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231897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88635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1484784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1484784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321302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3789040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35730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3573016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141478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1376685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48"/>
          <p:cNvSpPr>
            <a:spLocks noChangeShapeType="1"/>
          </p:cNvSpPr>
          <p:nvPr/>
        </p:nvSpPr>
        <p:spPr bwMode="auto">
          <a:xfrm>
            <a:off x="1691680" y="191683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91680" y="1700808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000000"/>
                </a:solidFill>
              </a:rPr>
              <a:t>IM[25:21]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91680" y="2132856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000000"/>
                </a:solidFill>
              </a:rPr>
              <a:t>IM[20:16]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54" name="Line 46"/>
          <p:cNvSpPr>
            <a:spLocks noChangeShapeType="1"/>
          </p:cNvSpPr>
          <p:nvPr/>
        </p:nvSpPr>
        <p:spPr bwMode="auto">
          <a:xfrm>
            <a:off x="2266932" y="234982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5" name="Line 47"/>
          <p:cNvSpPr>
            <a:spLocks noChangeShapeType="1"/>
          </p:cNvSpPr>
          <p:nvPr/>
        </p:nvSpPr>
        <p:spPr bwMode="auto">
          <a:xfrm flipV="1">
            <a:off x="1691680" y="2780928"/>
            <a:ext cx="11521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6" name="AutoShape 158"/>
          <p:cNvSpPr>
            <a:spLocks noChangeArrowheads="1"/>
          </p:cNvSpPr>
          <p:nvPr/>
        </p:nvSpPr>
        <p:spPr bwMode="auto">
          <a:xfrm>
            <a:off x="2376469" y="273662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7" name="AutoShape 158"/>
          <p:cNvSpPr>
            <a:spLocks noChangeArrowheads="1"/>
          </p:cNvSpPr>
          <p:nvPr/>
        </p:nvSpPr>
        <p:spPr bwMode="auto">
          <a:xfrm>
            <a:off x="2513629" y="231897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8" name="Line 29"/>
          <p:cNvSpPr>
            <a:spLocks noChangeShapeType="1"/>
          </p:cNvSpPr>
          <p:nvPr/>
        </p:nvSpPr>
        <p:spPr bwMode="auto">
          <a:xfrm flipV="1">
            <a:off x="3059094" y="2771960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9" name="Line 126"/>
          <p:cNvSpPr>
            <a:spLocks noChangeShapeType="1"/>
          </p:cNvSpPr>
          <p:nvPr/>
        </p:nvSpPr>
        <p:spPr bwMode="auto">
          <a:xfrm flipV="1">
            <a:off x="2627294" y="292494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Text Box 127"/>
          <p:cNvSpPr txBox="1">
            <a:spLocks noChangeArrowheads="1"/>
          </p:cNvSpPr>
          <p:nvPr/>
        </p:nvSpPr>
        <p:spPr bwMode="auto">
          <a:xfrm>
            <a:off x="2482832" y="2904877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61" name="任意多边形 160"/>
          <p:cNvSpPr/>
          <p:nvPr/>
        </p:nvSpPr>
        <p:spPr bwMode="auto">
          <a:xfrm>
            <a:off x="2843832" y="25649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62" name="Group 97"/>
          <p:cNvGrpSpPr>
            <a:grpSpLocks/>
          </p:cNvGrpSpPr>
          <p:nvPr/>
        </p:nvGrpSpPr>
        <p:grpSpPr bwMode="auto">
          <a:xfrm>
            <a:off x="2555857" y="2352998"/>
            <a:ext cx="287337" cy="247650"/>
            <a:chOff x="4286" y="1525"/>
            <a:chExt cx="362" cy="272"/>
          </a:xfrm>
        </p:grpSpPr>
        <p:sp>
          <p:nvSpPr>
            <p:cNvPr id="163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64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65" name="AutoShape 147"/>
          <p:cNvSpPr>
            <a:spLocks noChangeArrowheads="1"/>
          </p:cNvSpPr>
          <p:nvPr/>
        </p:nvSpPr>
        <p:spPr bwMode="auto">
          <a:xfrm>
            <a:off x="2520932" y="2314898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66" name="Text Box 170"/>
          <p:cNvSpPr txBox="1">
            <a:spLocks noChangeArrowheads="1"/>
          </p:cNvSpPr>
          <p:nvPr/>
        </p:nvSpPr>
        <p:spPr bwMode="auto">
          <a:xfrm>
            <a:off x="2663807" y="2456185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691680" y="256548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000000"/>
                </a:solidFill>
              </a:rPr>
              <a:t>IM[15:0]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68" name="AutoShape 155"/>
          <p:cNvSpPr>
            <a:spLocks noChangeArrowheads="1"/>
          </p:cNvSpPr>
          <p:nvPr/>
        </p:nvSpPr>
        <p:spPr bwMode="auto">
          <a:xfrm>
            <a:off x="7056000" y="268196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9" name="Text Box 170"/>
          <p:cNvSpPr txBox="1">
            <a:spLocks noChangeArrowheads="1"/>
          </p:cNvSpPr>
          <p:nvPr/>
        </p:nvSpPr>
        <p:spPr bwMode="auto">
          <a:xfrm>
            <a:off x="3059956" y="355269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348" y="5643505"/>
            <a:ext cx="4206652" cy="121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圆角矩形 169"/>
          <p:cNvSpPr/>
          <p:nvPr/>
        </p:nvSpPr>
        <p:spPr bwMode="auto">
          <a:xfrm>
            <a:off x="5868144" y="5805264"/>
            <a:ext cx="2520280" cy="105273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grpSp>
        <p:nvGrpSpPr>
          <p:cNvPr id="171" name="组合 300"/>
          <p:cNvGrpSpPr/>
          <p:nvPr/>
        </p:nvGrpSpPr>
        <p:grpSpPr>
          <a:xfrm flipV="1">
            <a:off x="7812360" y="2420888"/>
            <a:ext cx="72008" cy="80540"/>
            <a:chOff x="287524" y="3070225"/>
            <a:chExt cx="72008" cy="80540"/>
          </a:xfrm>
        </p:grpSpPr>
        <p:cxnSp>
          <p:nvCxnSpPr>
            <p:cNvPr id="172" name="直接连接符 17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933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目标：不同指令不同执行时间</a:t>
            </a:r>
            <a:endParaRPr lang="en-US" altLang="zh-CN" dirty="0" smtClean="0"/>
          </a:p>
          <a:p>
            <a:r>
              <a:rPr lang="zh-CN" altLang="en-US" dirty="0" smtClean="0">
                <a:sym typeface="Wingdings" pitchFamily="2" charset="2"/>
              </a:rPr>
              <a:t>指令不同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执行路径不同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：取指、译码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zh-CN" altLang="en-US" dirty="0" smtClean="0">
                <a:sym typeface="Wingdings" pitchFamily="2" charset="2"/>
              </a:rPr>
              <a:t>读寄存器、执行、访存、回写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多周期数据通路设计的基本思路</a:t>
            </a:r>
          </a:p>
        </p:txBody>
      </p:sp>
    </p:spTree>
    <p:extLst>
      <p:ext uri="{BB962C8B-B14F-4D97-AF65-F5344CB8AC3E}">
        <p14:creationId xmlns:p14="http://schemas.microsoft.com/office/powerpoint/2010/main" val="17160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单周期数据通路：只有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层寄存器与组合逻辑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可以将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看成为同一阶段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组合逻辑：实现了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个阶段的功能</a:t>
            </a:r>
            <a:endParaRPr lang="en-US" altLang="zh-CN" sz="2400" dirty="0" smtClean="0"/>
          </a:p>
          <a:p>
            <a:r>
              <a:rPr lang="zh-CN" altLang="en-US" sz="2800" dirty="0" smtClean="0"/>
              <a:t>多周期数据通路设计构思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在组合逻辑中插入寄存器，切分数据通路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单一组合逻辑被切分为若干小组合逻辑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单一大延迟变为多个分段小延迟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多周期数据通路构思</a:t>
            </a:r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785192" y="4554484"/>
            <a:ext cx="7315200" cy="2186884"/>
            <a:chOff x="533400" y="1968500"/>
            <a:chExt cx="7391400" cy="291711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5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多周期数据通路设计构思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在组合逻辑中插入寄存器，切分数据通路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大组合逻辑被切分为若干小组合逻辑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大延迟变为多个分段小延迟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不同指令执行占用不同的功能单元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不必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个环节都走完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多周期数据通路构思</a:t>
            </a:r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785192" y="4554484"/>
            <a:ext cx="7315200" cy="2186884"/>
            <a:chOff x="533400" y="1968500"/>
            <a:chExt cx="7391400" cy="291711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PC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File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 dirty="0" err="1">
                  <a:solidFill>
                    <a:prstClr val="black"/>
                  </a:solidFill>
                </a:rPr>
                <a:t>rt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 dirty="0" err="1">
                  <a:solidFill>
                    <a:prstClr val="black"/>
                  </a:solidFill>
                </a:rPr>
                <a:t>rs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>
                  <a:defRPr/>
                </a:pPr>
                <a:r>
                  <a:rPr lang="en-US" sz="2000" kern="0" dirty="0" smtClean="0">
                    <a:solidFill>
                      <a:prstClr val="black"/>
                    </a:solidFill>
                  </a:rPr>
                  <a:t>ALU</a:t>
                </a:r>
                <a:endParaRPr lang="en-US" sz="20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MUX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 bwMode="auto">
          <a:xfrm>
            <a:off x="3491880" y="4392488"/>
            <a:ext cx="144016" cy="234888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76056" y="4365104"/>
            <a:ext cx="144016" cy="234888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44208" y="4365104"/>
            <a:ext cx="144016" cy="234888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884368" y="4365104"/>
            <a:ext cx="144016" cy="234888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58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ADDU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指令的多周期数据通路：</a:t>
            </a:r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IF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阶段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4221088"/>
            <a:ext cx="8715375" cy="2232248"/>
          </a:xfrm>
        </p:spPr>
        <p:txBody>
          <a:bodyPr/>
          <a:lstStyle/>
          <a:p>
            <a:r>
              <a:rPr lang="zh-CN" altLang="en-US" sz="2800" dirty="0" smtClean="0">
                <a:latin typeface="Cambria" panose="02040503050406030204" pitchFamily="18" charset="0"/>
              </a:rPr>
              <a:t>加载指令：读取</a:t>
            </a:r>
            <a:r>
              <a:rPr lang="en-US" altLang="zh-CN" sz="2800" dirty="0" smtClean="0">
                <a:latin typeface="Cambria" panose="02040503050406030204" pitchFamily="18" charset="0"/>
              </a:rPr>
              <a:t>IM</a:t>
            </a:r>
            <a:r>
              <a:rPr lang="zh-CN" altLang="en-US" sz="2800" dirty="0" smtClean="0">
                <a:latin typeface="Cambria" panose="02040503050406030204" pitchFamily="18" charset="0"/>
              </a:rPr>
              <a:t>，写入</a:t>
            </a: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IR</a:t>
            </a:r>
            <a:r>
              <a:rPr lang="en-US" altLang="zh-CN" sz="2800" dirty="0" smtClean="0">
                <a:latin typeface="Cambria" panose="02040503050406030204" pitchFamily="18" charset="0"/>
              </a:rPr>
              <a:t>(</a:t>
            </a:r>
            <a:r>
              <a:rPr lang="zh-CN" altLang="en-US" sz="2800" dirty="0" smtClean="0">
                <a:latin typeface="Cambria" panose="02040503050406030204" pitchFamily="18" charset="0"/>
              </a:rPr>
              <a:t>指令寄存器</a:t>
            </a:r>
            <a:r>
              <a:rPr lang="en-US" altLang="zh-CN" sz="2800" dirty="0" smtClean="0">
                <a:latin typeface="Cambria" panose="02040503050406030204" pitchFamily="18" charset="0"/>
              </a:rPr>
              <a:t>)</a:t>
            </a:r>
          </a:p>
          <a:p>
            <a:r>
              <a:rPr lang="zh-CN" altLang="en-US" dirty="0" smtClean="0">
                <a:latin typeface="Cambria" panose="02040503050406030204" pitchFamily="18" charset="0"/>
              </a:rPr>
              <a:t>更新</a:t>
            </a:r>
            <a:r>
              <a:rPr lang="en-US" altLang="zh-CN" dirty="0" smtClean="0">
                <a:latin typeface="Cambria" panose="02040503050406030204" pitchFamily="18" charset="0"/>
              </a:rPr>
              <a:t>PC</a:t>
            </a:r>
            <a:r>
              <a:rPr lang="zh-CN" altLang="en-US" dirty="0" smtClean="0">
                <a:latin typeface="Cambria" panose="02040503050406030204" pitchFamily="18" charset="0"/>
              </a:rPr>
              <a:t>：</a:t>
            </a:r>
            <a:r>
              <a:rPr lang="en-US" altLang="zh-CN" dirty="0" smtClean="0">
                <a:latin typeface="Cambria" panose="02040503050406030204" pitchFamily="18" charset="0"/>
              </a:rPr>
              <a:t>PC </a:t>
            </a:r>
            <a:r>
              <a:rPr lang="en-US" altLang="zh-CN" dirty="0" smtClean="0">
                <a:latin typeface="Cambria" panose="02040503050406030204" pitchFamily="18" charset="0"/>
                <a:sym typeface="Wingdings" pitchFamily="2" charset="2"/>
              </a:rPr>
              <a:t> PC + 4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endParaRPr lang="en-US" altLang="zh-CN" sz="2400" dirty="0" smtClean="0">
              <a:latin typeface="Cambria" panose="02040503050406030204" pitchFamily="18" charset="0"/>
            </a:endParaRPr>
          </a:p>
          <a:p>
            <a:pPr lvl="1"/>
            <a:endParaRPr lang="en-US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9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0919" y="-10725"/>
            <a:ext cx="8146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LUI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1515822" y="1628800"/>
            <a:ext cx="895938" cy="180538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43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4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45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608" y="5750004"/>
            <a:ext cx="72008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TIP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：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PC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需要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写使能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450850" indent="-450850" algn="just"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"/>
            </a:pPr>
            <a:r>
              <a:rPr lang="zh-CN" altLang="en-US" sz="2800" dirty="0" smtClean="0">
                <a:solidFill>
                  <a:srgbClr val="FFFFFF"/>
                </a:solidFill>
              </a:rPr>
              <a:t>与单周期不同了！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2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ADDU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指令的多周期数据通路：</a:t>
            </a:r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DCD/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2" charset="-122"/>
              </a:rPr>
              <a:t>RF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阶段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4221088"/>
            <a:ext cx="8715375" cy="2232248"/>
          </a:xfrm>
        </p:spPr>
        <p:txBody>
          <a:bodyPr/>
          <a:lstStyle/>
          <a:p>
            <a:r>
              <a:rPr lang="zh-CN" altLang="en-US" sz="2800" dirty="0" smtClean="0">
                <a:latin typeface="Cambria" panose="02040503050406030204" pitchFamily="18" charset="0"/>
              </a:rPr>
              <a:t>读取操作数：</a:t>
            </a:r>
            <a:r>
              <a:rPr lang="en-US" altLang="zh-CN" sz="2800" dirty="0" smtClean="0">
                <a:latin typeface="Cambria" panose="02040503050406030204" pitchFamily="18" charset="0"/>
              </a:rPr>
              <a:t>GPR</a:t>
            </a:r>
            <a:r>
              <a:rPr lang="en-US" altLang="zh-CN" sz="28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Cambria" panose="02040503050406030204" pitchFamily="18" charset="0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</a:rPr>
              <a:t>、</a:t>
            </a:r>
            <a:r>
              <a:rPr lang="en-US" altLang="zh-CN" sz="2800" dirty="0" smtClean="0">
                <a:latin typeface="Cambria" panose="02040503050406030204" pitchFamily="18" charset="0"/>
              </a:rPr>
              <a:t>B</a:t>
            </a:r>
          </a:p>
          <a:p>
            <a:pPr lvl="1"/>
            <a:r>
              <a:rPr lang="en-US" altLang="zh-CN" sz="2400" dirty="0" smtClean="0">
                <a:latin typeface="Cambria" panose="02040503050406030204" pitchFamily="18" charset="0"/>
              </a:rPr>
              <a:t>A</a:t>
            </a:r>
            <a:r>
              <a:rPr lang="zh-CN" altLang="en-US" sz="2400" dirty="0" smtClean="0">
                <a:latin typeface="Cambria" panose="02040503050406030204" pitchFamily="18" charset="0"/>
              </a:rPr>
              <a:t>、</a:t>
            </a:r>
            <a:r>
              <a:rPr lang="en-US" altLang="zh-CN" sz="2400" dirty="0" smtClean="0">
                <a:latin typeface="Cambria" panose="02040503050406030204" pitchFamily="18" charset="0"/>
              </a:rPr>
              <a:t>B</a:t>
            </a:r>
            <a:r>
              <a:rPr lang="zh-CN" altLang="en-US" sz="2400" dirty="0" smtClean="0">
                <a:latin typeface="Cambria" panose="02040503050406030204" pitchFamily="18" charset="0"/>
              </a:rPr>
              <a:t>：分别存储寄存器文件的</a:t>
            </a:r>
            <a:r>
              <a:rPr lang="en-US" altLang="zh-CN" sz="2400" dirty="0" smtClean="0">
                <a:latin typeface="Cambria" panose="02040503050406030204" pitchFamily="18" charset="0"/>
              </a:rPr>
              <a:t>2</a:t>
            </a:r>
            <a:r>
              <a:rPr lang="zh-CN" altLang="en-US" sz="2400" dirty="0" smtClean="0">
                <a:latin typeface="Cambria" panose="02040503050406030204" pitchFamily="18" charset="0"/>
              </a:rPr>
              <a:t>个输出</a:t>
            </a:r>
            <a:endParaRPr lang="en-US" altLang="zh-CN" sz="2400" dirty="0" smtClean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</a:endParaRPr>
          </a:p>
          <a:p>
            <a:pPr lvl="1"/>
            <a:endParaRPr lang="en-US" altLang="zh-CN" sz="2400" dirty="0" smtClean="0">
              <a:latin typeface="Cambria" panose="02040503050406030204" pitchFamily="18" charset="0"/>
            </a:endParaRPr>
          </a:p>
          <a:p>
            <a:pPr lvl="1"/>
            <a:endParaRPr lang="en-US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7072" y="2700000"/>
            <a:ext cx="43848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3059094" y="3132000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4139952" y="2348881"/>
            <a:ext cx="504056" cy="12961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10919" y="-10725"/>
            <a:ext cx="8146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LUI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43608" y="5750004"/>
            <a:ext cx="72008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TIP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：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A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B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不需要写使能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450850" indent="-450850" algn="just"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"/>
            </a:pPr>
            <a:r>
              <a:rPr lang="zh-CN" altLang="en-US" sz="2800" dirty="0" smtClean="0">
                <a:solidFill>
                  <a:srgbClr val="FFFFFF"/>
                </a:solidFill>
              </a:rPr>
              <a:t>为什么？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sp>
        <p:nvSpPr>
          <p:cNvPr id="80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81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82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9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ADDU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指令的多周期数据通路：</a:t>
            </a:r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EXE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阶段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4221088"/>
            <a:ext cx="8715375" cy="2232248"/>
          </a:xfrm>
        </p:spPr>
        <p:txBody>
          <a:bodyPr/>
          <a:lstStyle/>
          <a:p>
            <a:r>
              <a:rPr lang="zh-CN" altLang="en-US" sz="2800" dirty="0" smtClean="0"/>
              <a:t>存储计算结果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ALU</a:t>
            </a:r>
            <a:r>
              <a:rPr lang="zh-CN" altLang="en-US" dirty="0" smtClean="0"/>
              <a:t>计算结果存储在</a:t>
            </a:r>
            <a:r>
              <a:rPr lang="en-US" altLang="zh-CN" dirty="0" err="1" smtClean="0"/>
              <a:t>ALUOut</a:t>
            </a:r>
            <a:r>
              <a:rPr lang="zh-CN" altLang="en-US" dirty="0" smtClean="0"/>
              <a:t>寄存器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6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3059094" y="3132000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 flipV="1">
            <a:off x="4499992" y="3284983"/>
            <a:ext cx="864096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6228184" y="2780928"/>
            <a:ext cx="792088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0919" y="-10725"/>
            <a:ext cx="8146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LUI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68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6" name="Line 55"/>
          <p:cNvSpPr>
            <a:spLocks noChangeShapeType="1"/>
          </p:cNvSpPr>
          <p:nvPr/>
        </p:nvSpPr>
        <p:spPr bwMode="auto">
          <a:xfrm flipV="1">
            <a:off x="6876256" y="3068960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8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1043608" y="5750004"/>
            <a:ext cx="7200800" cy="110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TIP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：</a:t>
            </a:r>
            <a:r>
              <a:rPr lang="en-US" altLang="zh-CN" sz="2800" dirty="0" err="1" smtClean="0">
                <a:solidFill>
                  <a:srgbClr val="FFFFFF"/>
                </a:solidFill>
                <a:latin typeface="Berlin Sans FB" pitchFamily="34" charset="0"/>
              </a:rPr>
              <a:t>ALUOut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不需要写使能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450850" indent="-450850" algn="just"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"/>
            </a:pPr>
            <a:r>
              <a:rPr lang="zh-CN" altLang="en-US" sz="2800" dirty="0" smtClean="0">
                <a:solidFill>
                  <a:srgbClr val="FFFFFF"/>
                </a:solidFill>
              </a:rPr>
              <a:t>为什么？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sp>
        <p:nvSpPr>
          <p:cNvPr id="82" name="Line 164"/>
          <p:cNvSpPr>
            <a:spLocks noChangeShapeType="1"/>
          </p:cNvSpPr>
          <p:nvPr/>
        </p:nvSpPr>
        <p:spPr bwMode="auto">
          <a:xfrm flipV="1">
            <a:off x="6156176" y="17728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83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84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85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4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ADDU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指令的多周期数据通路：</a:t>
            </a:r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WB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阶段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229200"/>
            <a:ext cx="8715375" cy="1368152"/>
          </a:xfrm>
        </p:spPr>
        <p:txBody>
          <a:bodyPr/>
          <a:lstStyle/>
          <a:p>
            <a:r>
              <a:rPr lang="zh-CN" altLang="en-US" sz="2800" dirty="0" smtClean="0"/>
              <a:t>回写寄存器</a:t>
            </a:r>
            <a:endParaRPr lang="en-US" altLang="zh-CN" sz="2800" dirty="0" smtClean="0"/>
          </a:p>
          <a:p>
            <a:pPr lvl="1"/>
            <a:r>
              <a:rPr lang="en-US" altLang="zh-CN" dirty="0" err="1" smtClean="0"/>
              <a:t>ALUOut</a:t>
            </a:r>
            <a:r>
              <a:rPr lang="zh-CN" altLang="en-US" dirty="0" smtClean="0"/>
              <a:t>存储的计算结果写入对应的寄存器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Line 38"/>
          <p:cNvSpPr>
            <a:spLocks noChangeShapeType="1"/>
          </p:cNvSpPr>
          <p:nvPr/>
        </p:nvSpPr>
        <p:spPr bwMode="auto">
          <a:xfrm flipV="1">
            <a:off x="4499992" y="3284983"/>
            <a:ext cx="864096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3131840" y="1844824"/>
            <a:ext cx="1008112" cy="20882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0919" y="-10725"/>
            <a:ext cx="81464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LUI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56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Line 55"/>
          <p:cNvSpPr>
            <a:spLocks noChangeShapeType="1"/>
          </p:cNvSpPr>
          <p:nvPr/>
        </p:nvSpPr>
        <p:spPr bwMode="auto">
          <a:xfrm>
            <a:off x="6876257" y="3068960"/>
            <a:ext cx="2160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82" name="Group 87"/>
          <p:cNvGrpSpPr>
            <a:grpSpLocks/>
          </p:cNvGrpSpPr>
          <p:nvPr/>
        </p:nvGrpSpPr>
        <p:grpSpPr bwMode="auto">
          <a:xfrm flipV="1">
            <a:off x="2270112" y="3573016"/>
            <a:ext cx="4822168" cy="144016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2267744" y="3573016"/>
            <a:ext cx="100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3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4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95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7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ORI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085184"/>
            <a:ext cx="8715375" cy="1512168"/>
          </a:xfrm>
        </p:spPr>
        <p:txBody>
          <a:bodyPr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ORI R[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]|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zero_ext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(Imm16);</a:t>
            </a:r>
          </a:p>
          <a:p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增加硬件：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零扩</a:t>
            </a:r>
            <a:r>
              <a:rPr lang="zh-CN" altLang="en-US" dirty="0" smtClean="0">
                <a:solidFill>
                  <a:srgbClr val="FF0000"/>
                </a:solidFill>
              </a:rPr>
              <a:t>展单元</a:t>
            </a:r>
            <a:r>
              <a:rPr lang="zh-CN" altLang="en-US" dirty="0" smtClean="0"/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MUX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圆角矩形 69"/>
          <p:cNvSpPr/>
          <p:nvPr/>
        </p:nvSpPr>
        <p:spPr bwMode="auto">
          <a:xfrm>
            <a:off x="4716016" y="3140968"/>
            <a:ext cx="504056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56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Line 55"/>
          <p:cNvSpPr>
            <a:spLocks noChangeShapeType="1"/>
          </p:cNvSpPr>
          <p:nvPr/>
        </p:nvSpPr>
        <p:spPr bwMode="auto">
          <a:xfrm>
            <a:off x="6876257" y="3068960"/>
            <a:ext cx="2160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Group 87"/>
          <p:cNvGrpSpPr>
            <a:grpSpLocks/>
          </p:cNvGrpSpPr>
          <p:nvPr/>
        </p:nvGrpSpPr>
        <p:grpSpPr bwMode="auto">
          <a:xfrm flipV="1">
            <a:off x="2270112" y="3573016"/>
            <a:ext cx="4822168" cy="144016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501007"/>
            <a:ext cx="0" cy="9361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437112"/>
            <a:ext cx="864096" cy="21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36510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43926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116"/>
          <p:cNvGrpSpPr/>
          <p:nvPr/>
        </p:nvGrpSpPr>
        <p:grpSpPr>
          <a:xfrm rot="10800000" flipH="1" flipV="1">
            <a:off x="3275856" y="422108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000000"/>
                  </a:solidFill>
                  <a:latin typeface="Cambria" pitchFamily="18" charset="0"/>
                </a:rPr>
                <a:t>0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05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36929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21297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50100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42900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09666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140968"/>
            <a:ext cx="0" cy="12961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573016"/>
            <a:ext cx="100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3131840" y="4077072"/>
            <a:ext cx="936104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122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23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124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25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7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7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LW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085184"/>
            <a:ext cx="8715375" cy="1512168"/>
          </a:xfrm>
        </p:spPr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LOAD 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MEM[R[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sign_ext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(Imm16)]</a:t>
            </a:r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增加硬件：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数据存储器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数据寄存器</a:t>
            </a:r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扩</a:t>
            </a:r>
            <a:r>
              <a:rPr lang="zh-CN" altLang="en-US" sz="2400" dirty="0" smtClean="0">
                <a:solidFill>
                  <a:srgbClr val="FF0000"/>
                </a:solidFill>
              </a:rPr>
              <a:t>展单元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MUX</a:t>
            </a:r>
          </a:p>
          <a:p>
            <a:pPr lvl="1"/>
            <a:r>
              <a:rPr lang="zh-CN" altLang="en-US" sz="2000" dirty="0" smtClean="0"/>
              <a:t>扩展单元：包括零扩展功能和符合扩展功能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圆角矩形 69"/>
          <p:cNvSpPr/>
          <p:nvPr/>
        </p:nvSpPr>
        <p:spPr bwMode="auto">
          <a:xfrm>
            <a:off x="1475656" y="4077072"/>
            <a:ext cx="720080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56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87"/>
          <p:cNvGrpSpPr>
            <a:grpSpLocks/>
          </p:cNvGrpSpPr>
          <p:nvPr/>
        </p:nvGrpSpPr>
        <p:grpSpPr bwMode="auto">
          <a:xfrm flipV="1">
            <a:off x="2270112" y="3645024"/>
            <a:ext cx="4822168" cy="1368152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501007"/>
            <a:ext cx="0" cy="9361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437112"/>
            <a:ext cx="864096" cy="21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36510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43926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5" name="组合 116"/>
          <p:cNvGrpSpPr/>
          <p:nvPr/>
        </p:nvGrpSpPr>
        <p:grpSpPr>
          <a:xfrm rot="10800000" flipH="1" flipV="1">
            <a:off x="3275856" y="422108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36929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21297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50100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42900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09666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140968"/>
            <a:ext cx="0" cy="12961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64502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7236296" y="2636912"/>
            <a:ext cx="936104" cy="15841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3071233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78"/>
          <p:cNvGrpSpPr/>
          <p:nvPr/>
        </p:nvGrpSpPr>
        <p:grpSpPr>
          <a:xfrm>
            <a:off x="1617315" y="4221088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06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3284140"/>
            <a:ext cx="0" cy="1873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515719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4653136"/>
            <a:ext cx="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2" y="3861048"/>
            <a:ext cx="1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86104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175"/>
          <p:cNvGrpSpPr/>
          <p:nvPr/>
        </p:nvGrpSpPr>
        <p:grpSpPr>
          <a:xfrm>
            <a:off x="7380058" y="276352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327604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任意多边形 123"/>
          <p:cNvSpPr/>
          <p:nvPr/>
        </p:nvSpPr>
        <p:spPr bwMode="auto">
          <a:xfrm>
            <a:off x="2771824" y="357301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25" name="Group 30"/>
          <p:cNvGrpSpPr>
            <a:grpSpLocks/>
          </p:cNvGrpSpPr>
          <p:nvPr/>
        </p:nvGrpSpPr>
        <p:grpSpPr bwMode="auto">
          <a:xfrm>
            <a:off x="2988000" y="357304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29" name="圆角矩形 128"/>
          <p:cNvSpPr/>
          <p:nvPr/>
        </p:nvSpPr>
        <p:spPr bwMode="auto">
          <a:xfrm>
            <a:off x="2699792" y="3429000"/>
            <a:ext cx="360040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3131840" y="4077072"/>
            <a:ext cx="936104" cy="50405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304200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43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144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45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46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7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4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ADD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SUB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OR</a:t>
            </a:r>
            <a:r>
              <a:rPr lang="zh-CN" altLang="en-US" sz="2800" dirty="0" smtClean="0">
                <a:sym typeface="Wingdings" pitchFamily="2" charset="2"/>
              </a:rPr>
              <a:t>。。。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 smtClean="0">
                <a:sym typeface="Wingdings" pitchFamily="2" charset="2"/>
              </a:rPr>
              <a:t>R[</a:t>
            </a:r>
            <a:r>
              <a:rPr lang="en-US" altLang="zh-CN" sz="2800" dirty="0" err="1" smtClean="0">
                <a:sym typeface="Wingdings" pitchFamily="2" charset="2"/>
              </a:rPr>
              <a:t>rd</a:t>
            </a:r>
            <a:r>
              <a:rPr lang="en-US" altLang="zh-CN" sz="2800" dirty="0" smtClean="0">
                <a:sym typeface="Wingdings" pitchFamily="2" charset="2"/>
              </a:rPr>
              <a:t>]</a:t>
            </a:r>
            <a:r>
              <a:rPr lang="zh-CN" altLang="en-US" sz="2800" dirty="0" smtClean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 R[</a:t>
            </a:r>
            <a:r>
              <a:rPr lang="en-US" altLang="zh-CN" sz="2800" dirty="0" err="1" smtClean="0">
                <a:sym typeface="Wingdings" pitchFamily="2" charset="2"/>
              </a:rPr>
              <a:t>rs</a:t>
            </a:r>
            <a:r>
              <a:rPr lang="en-US" altLang="zh-CN" sz="2800" dirty="0" smtClean="0">
                <a:sym typeface="Wingdings" pitchFamily="2" charset="2"/>
              </a:rPr>
              <a:t>] op R[</a:t>
            </a:r>
            <a:r>
              <a:rPr lang="en-US" altLang="zh-CN" sz="2800" dirty="0" err="1" smtClean="0">
                <a:sym typeface="Wingdings" pitchFamily="2" charset="2"/>
              </a:rPr>
              <a:t>rt</a:t>
            </a:r>
            <a:r>
              <a:rPr lang="en-US" altLang="zh-CN" sz="2800" dirty="0" smtClean="0">
                <a:sym typeface="Wingdings" pitchFamily="2" charset="2"/>
              </a:rPr>
              <a:t>]</a:t>
            </a: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访存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回写</a:t>
            </a:r>
            <a:endParaRPr lang="en-US" altLang="zh-CN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运算类指令执行分析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" name="Group 53"/>
          <p:cNvGrpSpPr/>
          <p:nvPr/>
        </p:nvGrpSpPr>
        <p:grpSpPr>
          <a:xfrm>
            <a:off x="351069" y="2554932"/>
            <a:ext cx="8349870" cy="822960"/>
            <a:chOff x="351069" y="3383280"/>
            <a:chExt cx="8349870" cy="822960"/>
          </a:xfrm>
        </p:grpSpPr>
        <p:grpSp>
          <p:nvGrpSpPr>
            <p:cNvPr id="105" name="Group 43"/>
            <p:cNvGrpSpPr/>
            <p:nvPr/>
          </p:nvGrpSpPr>
          <p:grpSpPr>
            <a:xfrm>
              <a:off x="621792" y="3749040"/>
              <a:ext cx="7900416" cy="457200"/>
              <a:chOff x="457200" y="4572000"/>
              <a:chExt cx="7900416" cy="457200"/>
            </a:xfrm>
          </p:grpSpPr>
          <p:sp>
            <p:nvSpPr>
              <p:cNvPr id="108" name="Rectangle 44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9" name="Rectangle 45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0" name="Rectangle 46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1" name="Rectangle 47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2" name="Rectangle 48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3" name="Rectangle 49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351069" y="33832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31927" y="33832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SW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085184"/>
            <a:ext cx="8715375" cy="1512168"/>
          </a:xfrm>
        </p:spPr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STORE MEM[R[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sign_ext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(Imm16)]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zh-CN" dirty="0" smtClean="0"/>
              <a:t> 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增加硬件：连接线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寄存器至数据存储器的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758338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56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87"/>
          <p:cNvGrpSpPr>
            <a:grpSpLocks/>
          </p:cNvGrpSpPr>
          <p:nvPr/>
        </p:nvGrpSpPr>
        <p:grpSpPr bwMode="auto">
          <a:xfrm flipV="1">
            <a:off x="2270112" y="3645024"/>
            <a:ext cx="4822168" cy="1368152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501007"/>
            <a:ext cx="0" cy="9361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437112"/>
            <a:ext cx="864096" cy="21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36510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43926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5" name="组合 116"/>
          <p:cNvGrpSpPr/>
          <p:nvPr/>
        </p:nvGrpSpPr>
        <p:grpSpPr>
          <a:xfrm rot="10800000" flipH="1" flipV="1">
            <a:off x="3275856" y="422108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36929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21297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50100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42900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09666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140968"/>
            <a:ext cx="0" cy="12961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64502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3071233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7" name="组合 78"/>
          <p:cNvGrpSpPr/>
          <p:nvPr/>
        </p:nvGrpSpPr>
        <p:grpSpPr>
          <a:xfrm>
            <a:off x="1617315" y="4221088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68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3284140"/>
            <a:ext cx="0" cy="1873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515719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4653136"/>
            <a:ext cx="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2" y="3861048"/>
            <a:ext cx="1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86104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6" name="组合 175"/>
          <p:cNvGrpSpPr/>
          <p:nvPr/>
        </p:nvGrpSpPr>
        <p:grpSpPr>
          <a:xfrm>
            <a:off x="7380058" y="276352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327604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任意多边形 123"/>
          <p:cNvSpPr/>
          <p:nvPr/>
        </p:nvSpPr>
        <p:spPr bwMode="auto">
          <a:xfrm>
            <a:off x="2771824" y="357301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77" name="Group 30"/>
          <p:cNvGrpSpPr>
            <a:grpSpLocks/>
          </p:cNvGrpSpPr>
          <p:nvPr/>
        </p:nvGrpSpPr>
        <p:grpSpPr bwMode="auto">
          <a:xfrm>
            <a:off x="2988000" y="357304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304200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324000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3789040"/>
            <a:ext cx="27363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3537012"/>
            <a:ext cx="504054" cy="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45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146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47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48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9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8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BEQ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085184"/>
            <a:ext cx="8929687" cy="1772816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PC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(GPR[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rs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]=GPR[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rt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])?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PC+sign_ext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(imm16):PC+4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增加硬件：连接线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IM[15:0]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至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计算单元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6192193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576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56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87"/>
          <p:cNvGrpSpPr>
            <a:grpSpLocks/>
          </p:cNvGrpSpPr>
          <p:nvPr/>
        </p:nvGrpSpPr>
        <p:grpSpPr bwMode="auto">
          <a:xfrm flipV="1">
            <a:off x="2270112" y="3645024"/>
            <a:ext cx="4822168" cy="1368152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501007"/>
            <a:ext cx="0" cy="9361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437112"/>
            <a:ext cx="864096" cy="21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36510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43926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5" name="组合 116"/>
          <p:cNvGrpSpPr/>
          <p:nvPr/>
        </p:nvGrpSpPr>
        <p:grpSpPr>
          <a:xfrm rot="10800000" flipH="1" flipV="1">
            <a:off x="3275856" y="422108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36929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29524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21297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50100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42900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09666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140968"/>
            <a:ext cx="0" cy="12961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64502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3071233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7" name="组合 78"/>
          <p:cNvGrpSpPr/>
          <p:nvPr/>
        </p:nvGrpSpPr>
        <p:grpSpPr>
          <a:xfrm>
            <a:off x="1617315" y="4221088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68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3284140"/>
            <a:ext cx="0" cy="1873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515719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4653136"/>
            <a:ext cx="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2" y="3861048"/>
            <a:ext cx="1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86104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0" name="组合 175"/>
          <p:cNvGrpSpPr/>
          <p:nvPr/>
        </p:nvGrpSpPr>
        <p:grpSpPr>
          <a:xfrm>
            <a:off x="7380058" y="276352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327604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任意多边形 123"/>
          <p:cNvSpPr/>
          <p:nvPr/>
        </p:nvSpPr>
        <p:spPr bwMode="auto">
          <a:xfrm>
            <a:off x="2771824" y="357301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76" name="Group 30"/>
          <p:cNvGrpSpPr>
            <a:grpSpLocks/>
          </p:cNvGrpSpPr>
          <p:nvPr/>
        </p:nvGrpSpPr>
        <p:grpSpPr bwMode="auto">
          <a:xfrm>
            <a:off x="2988000" y="357304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304200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324000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3789040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3537012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1844824"/>
            <a:ext cx="0" cy="151216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1844824"/>
            <a:ext cx="295232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6156176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36" name="组合 279"/>
          <p:cNvGrpSpPr/>
          <p:nvPr/>
        </p:nvGrpSpPr>
        <p:grpSpPr>
          <a:xfrm>
            <a:off x="5364088" y="1412776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300192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2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JAL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指令的多周期数据通路</a:t>
            </a:r>
            <a:endParaRPr lang="zh-CN" alt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214313" y="5085184"/>
            <a:ext cx="8715375" cy="1512168"/>
          </a:xfrm>
        </p:spPr>
        <p:txBody>
          <a:bodyPr/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PC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PC[31:28]||Imm26||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00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Courier New" pitchFamily="49" charset="0"/>
                <a:cs typeface="Courier New" pitchFamily="49" charset="0"/>
              </a:rPr>
              <a:t>增加硬件：连接线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IM[15:0]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至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PC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计算单元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7098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227806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62800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227487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227806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91598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221982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54291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84482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80308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69516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323577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70107" y="3140968"/>
            <a:ext cx="100574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1268760"/>
            <a:ext cx="5976169" cy="999240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700807"/>
            <a:ext cx="4182273" cy="574056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223915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 flipV="1">
            <a:off x="4788024" y="1700808"/>
            <a:ext cx="3600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56458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31432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70745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32877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7089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" name="组合 279"/>
          <p:cNvGrpSpPr/>
          <p:nvPr/>
        </p:nvGrpSpPr>
        <p:grpSpPr>
          <a:xfrm>
            <a:off x="3275044" y="198881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00"/>
          <p:cNvGrpSpPr/>
          <p:nvPr/>
        </p:nvGrpSpPr>
        <p:grpSpPr>
          <a:xfrm>
            <a:off x="3851858" y="369284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11"/>
          <p:cNvGrpSpPr/>
          <p:nvPr/>
        </p:nvGrpSpPr>
        <p:grpSpPr>
          <a:xfrm>
            <a:off x="4356000" y="335364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38"/>
          <p:cNvGrpSpPr/>
          <p:nvPr/>
        </p:nvGrpSpPr>
        <p:grpSpPr>
          <a:xfrm>
            <a:off x="4351021" y="277899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7" name="组合 61"/>
          <p:cNvGrpSpPr/>
          <p:nvPr/>
        </p:nvGrpSpPr>
        <p:grpSpPr>
          <a:xfrm>
            <a:off x="5364088" y="246566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92756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306895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300"/>
          <p:cNvGrpSpPr/>
          <p:nvPr/>
        </p:nvGrpSpPr>
        <p:grpSpPr>
          <a:xfrm>
            <a:off x="6732240" y="314096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87"/>
          <p:cNvGrpSpPr>
            <a:grpSpLocks/>
          </p:cNvGrpSpPr>
          <p:nvPr/>
        </p:nvGrpSpPr>
        <p:grpSpPr bwMode="auto">
          <a:xfrm flipV="1">
            <a:off x="2270112" y="3645024"/>
            <a:ext cx="4822168" cy="1368152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3060959"/>
            <a:ext cx="0" cy="19522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501006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50912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437112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36725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51127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116"/>
          <p:cNvGrpSpPr/>
          <p:nvPr/>
        </p:nvGrpSpPr>
        <p:grpSpPr>
          <a:xfrm rot="10800000" flipH="1" flipV="1">
            <a:off x="3275856" y="4293096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44130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36725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327469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321297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50100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42900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309666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3140968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64502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3071233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78"/>
          <p:cNvGrpSpPr/>
          <p:nvPr/>
        </p:nvGrpSpPr>
        <p:grpSpPr>
          <a:xfrm>
            <a:off x="1617315" y="4221088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8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3284140"/>
            <a:ext cx="0" cy="1873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515719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4653136"/>
            <a:ext cx="0" cy="504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3789040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789040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175"/>
          <p:cNvGrpSpPr/>
          <p:nvPr/>
        </p:nvGrpSpPr>
        <p:grpSpPr>
          <a:xfrm>
            <a:off x="7380058" y="276352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327604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Group 30"/>
          <p:cNvGrpSpPr>
            <a:grpSpLocks/>
          </p:cNvGrpSpPr>
          <p:nvPr/>
        </p:nvGrpSpPr>
        <p:grpSpPr bwMode="auto">
          <a:xfrm>
            <a:off x="2988000" y="357304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304200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324000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3789040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3537012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1844824"/>
            <a:ext cx="0" cy="151216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1844824"/>
            <a:ext cx="2736304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170080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279"/>
          <p:cNvGrpSpPr/>
          <p:nvPr/>
        </p:nvGrpSpPr>
        <p:grpSpPr>
          <a:xfrm>
            <a:off x="5148064" y="1412776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3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2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126876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1844824"/>
            <a:ext cx="0" cy="86409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1844824"/>
            <a:ext cx="0" cy="43204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267901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224639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191683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1916832"/>
            <a:ext cx="0" cy="22322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35730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4149080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393305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3933056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56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多周期数据通路</a:t>
            </a:r>
            <a:endParaRPr lang="zh-CN" altLang="en-US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234982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918023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2267960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914832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918022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1555948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859784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2182878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1484784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1443042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2335128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875734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2780928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836712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10"/>
          <p:cNvGrpSpPr>
            <a:grpSpLocks/>
          </p:cNvGrpSpPr>
          <p:nvPr/>
        </p:nvGrpSpPr>
        <p:grpSpPr bwMode="auto">
          <a:xfrm flipV="1">
            <a:off x="605750" y="1268759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879114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220454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278321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2347417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927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234888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" name="组合 279"/>
          <p:cNvGrpSpPr/>
          <p:nvPr/>
        </p:nvGrpSpPr>
        <p:grpSpPr>
          <a:xfrm>
            <a:off x="3275044" y="1628775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组合 300"/>
          <p:cNvGrpSpPr/>
          <p:nvPr/>
        </p:nvGrpSpPr>
        <p:grpSpPr>
          <a:xfrm>
            <a:off x="3851858" y="3332808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11"/>
          <p:cNvGrpSpPr/>
          <p:nvPr/>
        </p:nvGrpSpPr>
        <p:grpSpPr>
          <a:xfrm>
            <a:off x="4356000" y="2993609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38"/>
          <p:cNvGrpSpPr/>
          <p:nvPr/>
        </p:nvGrpSpPr>
        <p:grpSpPr>
          <a:xfrm>
            <a:off x="4351021" y="2418958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7" name="组合 61"/>
          <p:cNvGrpSpPr/>
          <p:nvPr/>
        </p:nvGrpSpPr>
        <p:grpSpPr>
          <a:xfrm>
            <a:off x="5364088" y="2105620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2567524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2708919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300"/>
          <p:cNvGrpSpPr/>
          <p:nvPr/>
        </p:nvGrpSpPr>
        <p:grpSpPr>
          <a:xfrm>
            <a:off x="6732240" y="2780928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87"/>
          <p:cNvGrpSpPr>
            <a:grpSpLocks/>
          </p:cNvGrpSpPr>
          <p:nvPr/>
        </p:nvGrpSpPr>
        <p:grpSpPr bwMode="auto">
          <a:xfrm flipV="1">
            <a:off x="2270112" y="3284984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2700919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3140966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414908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4077072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400721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415123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116"/>
          <p:cNvGrpSpPr/>
          <p:nvPr/>
        </p:nvGrpSpPr>
        <p:grpSpPr>
          <a:xfrm rot="10800000" flipH="1" flipV="1">
            <a:off x="3275856" y="3933056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4081265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4007216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914655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852936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3140968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3068960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273662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2780928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3284984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2711193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1" name="组合 78"/>
          <p:cNvGrpSpPr/>
          <p:nvPr/>
        </p:nvGrpSpPr>
        <p:grpSpPr>
          <a:xfrm>
            <a:off x="1617315" y="3861048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2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924100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4509120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4293096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3429000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3429000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组合 175"/>
          <p:cNvGrpSpPr/>
          <p:nvPr/>
        </p:nvGrpSpPr>
        <p:grpSpPr>
          <a:xfrm>
            <a:off x="7380058" y="2403480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916003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Group 30"/>
          <p:cNvGrpSpPr>
            <a:grpSpLocks/>
          </p:cNvGrpSpPr>
          <p:nvPr/>
        </p:nvGrpSpPr>
        <p:grpSpPr bwMode="auto">
          <a:xfrm>
            <a:off x="2988000" y="3213000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268196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879960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3429000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3176972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1484784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1484784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126876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9" name="组合 279"/>
          <p:cNvGrpSpPr/>
          <p:nvPr/>
        </p:nvGrpSpPr>
        <p:grpSpPr>
          <a:xfrm>
            <a:off x="5148064" y="980728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8367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1484784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148478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231897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88635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1484784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1484784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321302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3789040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35730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3573016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141478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1376685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2771960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92494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904877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25649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55" name="Group 97"/>
          <p:cNvGrpSpPr>
            <a:grpSpLocks/>
          </p:cNvGrpSpPr>
          <p:nvPr/>
        </p:nvGrpSpPr>
        <p:grpSpPr bwMode="auto">
          <a:xfrm>
            <a:off x="2555857" y="2352998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2314898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2456185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60" name="内容占位符 159"/>
          <p:cNvSpPr>
            <a:spLocks noGrp="1"/>
          </p:cNvSpPr>
          <p:nvPr>
            <p:ph idx="1"/>
          </p:nvPr>
        </p:nvSpPr>
        <p:spPr>
          <a:xfrm>
            <a:off x="214313" y="4653136"/>
            <a:ext cx="8715375" cy="1944216"/>
          </a:xfrm>
        </p:spPr>
        <p:txBody>
          <a:bodyPr/>
          <a:lstStyle/>
          <a:p>
            <a:r>
              <a:rPr lang="zh-CN" altLang="en-US" sz="2000" dirty="0" smtClean="0"/>
              <a:t>增加硬件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IR</a:t>
            </a:r>
            <a:r>
              <a:rPr lang="zh-CN" altLang="en-US" sz="1800" dirty="0" smtClean="0"/>
              <a:t>：指令寄存器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A/B</a:t>
            </a:r>
            <a:r>
              <a:rPr lang="zh-CN" altLang="en-US" sz="1800" dirty="0" smtClean="0"/>
              <a:t>：操作数寄存器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ALUOut</a:t>
            </a:r>
            <a:r>
              <a:rPr lang="zh-CN" altLang="en-US" sz="1800" dirty="0" smtClean="0"/>
              <a:t>：计算结果寄存器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DR</a:t>
            </a:r>
            <a:r>
              <a:rPr lang="zh-CN" altLang="en-US" sz="1800" dirty="0" smtClean="0"/>
              <a:t>：数据寄存器</a:t>
            </a:r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 bwMode="auto">
          <a:xfrm>
            <a:off x="1547664" y="1340768"/>
            <a:ext cx="792088" cy="1728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62" name="圆角矩形 161"/>
          <p:cNvSpPr/>
          <p:nvPr/>
        </p:nvSpPr>
        <p:spPr bwMode="auto">
          <a:xfrm>
            <a:off x="4139952" y="2060848"/>
            <a:ext cx="432048" cy="11521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63" name="圆角矩形 162"/>
          <p:cNvSpPr/>
          <p:nvPr/>
        </p:nvSpPr>
        <p:spPr bwMode="auto">
          <a:xfrm>
            <a:off x="6228184" y="2348880"/>
            <a:ext cx="720080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1547664" y="3717032"/>
            <a:ext cx="648072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165" name="组合 300"/>
          <p:cNvGrpSpPr/>
          <p:nvPr/>
        </p:nvGrpSpPr>
        <p:grpSpPr>
          <a:xfrm flipV="1">
            <a:off x="7812360" y="2420888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314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不变？</a:t>
            </a:r>
            <a:endParaRPr lang="en-US" altLang="zh-CN" dirty="0" smtClean="0"/>
          </a:p>
          <a:p>
            <a:r>
              <a:rPr lang="en-US" altLang="zh-CN" dirty="0" smtClean="0"/>
              <a:t>IR</a:t>
            </a:r>
            <a:r>
              <a:rPr lang="zh-CN" altLang="en-US" dirty="0" smtClean="0"/>
              <a:t>不变？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分析的要点</a:t>
            </a:r>
            <a:endParaRPr lang="zh-CN" altLang="en-US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770988" y="422203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770988" y="379023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908056" y="414016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612056" y="378704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971601" y="379023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36525" y="342815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89285" y="373199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638998" y="405508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5576" y="335699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273"/>
          <p:cNvGrpSpPr/>
          <p:nvPr/>
        </p:nvGrpSpPr>
        <p:grpSpPr>
          <a:xfrm>
            <a:off x="2123728" y="3315250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9" name="组合 9"/>
          <p:cNvGrpSpPr/>
          <p:nvPr/>
        </p:nvGrpSpPr>
        <p:grpSpPr>
          <a:xfrm>
            <a:off x="821356" y="4207336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71"/>
          <p:cNvGrpSpPr/>
          <p:nvPr/>
        </p:nvGrpSpPr>
        <p:grpSpPr>
          <a:xfrm>
            <a:off x="2213403" y="4747942"/>
            <a:ext cx="72008" cy="80540"/>
            <a:chOff x="287524" y="3070225"/>
            <a:chExt cx="72008" cy="80540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2771801" y="465313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" name="Group 131"/>
          <p:cNvGrpSpPr>
            <a:grpSpLocks/>
          </p:cNvGrpSpPr>
          <p:nvPr/>
        </p:nvGrpSpPr>
        <p:grpSpPr bwMode="auto">
          <a:xfrm flipV="1">
            <a:off x="612055" y="2708920"/>
            <a:ext cx="5976169" cy="1071248"/>
            <a:chOff x="4286" y="1525"/>
            <a:chExt cx="363" cy="272"/>
          </a:xfrm>
        </p:grpSpPr>
        <p:sp>
          <p:nvSpPr>
            <p:cNvPr id="2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110"/>
          <p:cNvGrpSpPr>
            <a:grpSpLocks/>
          </p:cNvGrpSpPr>
          <p:nvPr/>
        </p:nvGrpSpPr>
        <p:grpSpPr bwMode="auto">
          <a:xfrm flipV="1">
            <a:off x="1109806" y="3140967"/>
            <a:ext cx="4542314" cy="646063"/>
            <a:chOff x="4286" y="1525"/>
            <a:chExt cx="362" cy="272"/>
          </a:xfrm>
        </p:grpSpPr>
        <p:sp>
          <p:nvSpPr>
            <p:cNvPr id="30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2" name="AutoShape 150"/>
          <p:cNvSpPr>
            <a:spLocks noChangeArrowheads="1"/>
          </p:cNvSpPr>
          <p:nvPr/>
        </p:nvSpPr>
        <p:spPr bwMode="auto">
          <a:xfrm>
            <a:off x="1074088" y="375132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785227" y="407675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785227" y="465541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4572056" y="421962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72056" y="479988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5004048" y="42210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279"/>
          <p:cNvGrpSpPr/>
          <p:nvPr/>
        </p:nvGrpSpPr>
        <p:grpSpPr>
          <a:xfrm>
            <a:off x="3779100" y="3500983"/>
            <a:ext cx="791790" cy="1800225"/>
            <a:chOff x="3132139" y="3933056"/>
            <a:chExt cx="863600" cy="1800225"/>
          </a:xfrm>
        </p:grpSpPr>
        <p:sp>
          <p:nvSpPr>
            <p:cNvPr id="3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组合 300"/>
          <p:cNvGrpSpPr/>
          <p:nvPr/>
        </p:nvGrpSpPr>
        <p:grpSpPr>
          <a:xfrm>
            <a:off x="4355914" y="5205016"/>
            <a:ext cx="72008" cy="80540"/>
            <a:chOff x="287524" y="3070225"/>
            <a:chExt cx="72008" cy="80540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组合 311"/>
          <p:cNvGrpSpPr/>
          <p:nvPr/>
        </p:nvGrpSpPr>
        <p:grpSpPr>
          <a:xfrm>
            <a:off x="4860056" y="4865817"/>
            <a:ext cx="72008" cy="80540"/>
            <a:chOff x="287524" y="3070225"/>
            <a:chExt cx="72008" cy="80540"/>
          </a:xfrm>
        </p:grpSpPr>
        <p:cxnSp>
          <p:nvCxnSpPr>
            <p:cNvPr id="50" name="直接连接符 4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组合 338"/>
          <p:cNvGrpSpPr/>
          <p:nvPr/>
        </p:nvGrpSpPr>
        <p:grpSpPr>
          <a:xfrm>
            <a:off x="4855077" y="4291166"/>
            <a:ext cx="72008" cy="80540"/>
            <a:chOff x="287524" y="3070225"/>
            <a:chExt cx="72008" cy="80540"/>
          </a:xfrm>
        </p:grpSpPr>
        <p:cxnSp>
          <p:nvCxnSpPr>
            <p:cNvPr id="53" name="直接连接符 5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组合 61"/>
          <p:cNvGrpSpPr/>
          <p:nvPr/>
        </p:nvGrpSpPr>
        <p:grpSpPr>
          <a:xfrm>
            <a:off x="5868144" y="3977828"/>
            <a:ext cx="501799" cy="1179364"/>
            <a:chOff x="3132137" y="4337869"/>
            <a:chExt cx="582176" cy="1179364"/>
          </a:xfrm>
        </p:grpSpPr>
        <p:sp>
          <p:nvSpPr>
            <p:cNvPr id="56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0" name="Rectangle 79"/>
          <p:cNvSpPr>
            <a:spLocks noChangeArrowheads="1"/>
          </p:cNvSpPr>
          <p:nvPr/>
        </p:nvSpPr>
        <p:spPr bwMode="auto">
          <a:xfrm>
            <a:off x="6876002" y="443973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V="1">
            <a:off x="6372200" y="458112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>
            <a:off x="7236296" y="4653136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87"/>
          <p:cNvGrpSpPr>
            <a:grpSpLocks/>
          </p:cNvGrpSpPr>
          <p:nvPr/>
        </p:nvGrpSpPr>
        <p:grpSpPr bwMode="auto">
          <a:xfrm flipV="1">
            <a:off x="2774168" y="5157192"/>
            <a:ext cx="4822168" cy="1080120"/>
            <a:chOff x="4241" y="3249"/>
            <a:chExt cx="361" cy="271"/>
          </a:xfrm>
        </p:grpSpPr>
        <p:sp>
          <p:nvSpPr>
            <p:cNvPr id="66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8" name="Line 164"/>
          <p:cNvSpPr>
            <a:spLocks noChangeShapeType="1"/>
          </p:cNvSpPr>
          <p:nvPr/>
        </p:nvSpPr>
        <p:spPr bwMode="auto">
          <a:xfrm flipH="1" flipV="1">
            <a:off x="7596336" y="457312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5292080" y="501317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2915816" y="60212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140"/>
          <p:cNvSpPr>
            <a:spLocks noChangeShapeType="1"/>
          </p:cNvSpPr>
          <p:nvPr/>
        </p:nvSpPr>
        <p:spPr bwMode="auto">
          <a:xfrm>
            <a:off x="3347864" y="594928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Text Box 257"/>
          <p:cNvSpPr txBox="1">
            <a:spLocks noChangeArrowheads="1"/>
          </p:cNvSpPr>
          <p:nvPr/>
        </p:nvSpPr>
        <p:spPr bwMode="auto">
          <a:xfrm>
            <a:off x="3347864" y="587942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>
            <a:off x="4427984" y="602344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4" name="组合 116"/>
          <p:cNvGrpSpPr/>
          <p:nvPr/>
        </p:nvGrpSpPr>
        <p:grpSpPr>
          <a:xfrm rot="10800000" flipH="1" flipV="1">
            <a:off x="3779912" y="5805264"/>
            <a:ext cx="650224" cy="292234"/>
            <a:chOff x="3132138" y="4581128"/>
            <a:chExt cx="717226" cy="29223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0" name="Line 139"/>
          <p:cNvSpPr>
            <a:spLocks noChangeShapeType="1"/>
          </p:cNvSpPr>
          <p:nvPr/>
        </p:nvSpPr>
        <p:spPr bwMode="auto">
          <a:xfrm>
            <a:off x="4656216" y="595347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1" name="Text Box 258"/>
          <p:cNvSpPr txBox="1">
            <a:spLocks noChangeArrowheads="1"/>
          </p:cNvSpPr>
          <p:nvPr/>
        </p:nvSpPr>
        <p:spPr bwMode="auto">
          <a:xfrm>
            <a:off x="4644008" y="587942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5001127" y="478686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5436096" y="472514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" name="Line 55"/>
          <p:cNvSpPr>
            <a:spLocks noChangeShapeType="1"/>
          </p:cNvSpPr>
          <p:nvPr/>
        </p:nvSpPr>
        <p:spPr bwMode="auto">
          <a:xfrm>
            <a:off x="5292080" y="501317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652120" y="494116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AutoShape 158"/>
          <p:cNvSpPr>
            <a:spLocks noChangeArrowheads="1"/>
          </p:cNvSpPr>
          <p:nvPr/>
        </p:nvSpPr>
        <p:spPr bwMode="auto">
          <a:xfrm>
            <a:off x="2880525" y="460883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2915816" y="465313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771800" y="515719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7377801" y="458340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0" name="组合 78"/>
          <p:cNvGrpSpPr/>
          <p:nvPr/>
        </p:nvGrpSpPr>
        <p:grpSpPr>
          <a:xfrm>
            <a:off x="2121371" y="5733256"/>
            <a:ext cx="506413" cy="431800"/>
            <a:chOff x="1496555" y="4858249"/>
            <a:chExt cx="506413" cy="431800"/>
          </a:xfrm>
        </p:grpSpPr>
        <p:sp>
          <p:nvSpPr>
            <p:cNvPr id="91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Line 164"/>
          <p:cNvSpPr>
            <a:spLocks noChangeShapeType="1"/>
          </p:cNvSpPr>
          <p:nvPr/>
        </p:nvSpPr>
        <p:spPr bwMode="auto">
          <a:xfrm flipH="1" flipV="1">
            <a:off x="8676456" y="479630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6" name="Line 253"/>
          <p:cNvSpPr>
            <a:spLocks noChangeShapeType="1"/>
          </p:cNvSpPr>
          <p:nvPr/>
        </p:nvSpPr>
        <p:spPr bwMode="auto">
          <a:xfrm>
            <a:off x="2411760" y="638132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 flipV="1">
            <a:off x="2411760" y="616530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>
            <a:off x="2411757" y="530120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126"/>
          <p:cNvSpPr>
            <a:spLocks noChangeShapeType="1"/>
          </p:cNvSpPr>
          <p:nvPr/>
        </p:nvSpPr>
        <p:spPr bwMode="auto">
          <a:xfrm>
            <a:off x="2411760" y="530120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0" name="组合 175"/>
          <p:cNvGrpSpPr/>
          <p:nvPr/>
        </p:nvGrpSpPr>
        <p:grpSpPr>
          <a:xfrm>
            <a:off x="7884114" y="4275688"/>
            <a:ext cx="648000" cy="1296988"/>
            <a:chOff x="3312847" y="4365104"/>
            <a:chExt cx="684861" cy="1296988"/>
          </a:xfrm>
        </p:grpSpPr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2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5" name="Line 186"/>
          <p:cNvSpPr>
            <a:spLocks noChangeShapeType="1"/>
          </p:cNvSpPr>
          <p:nvPr/>
        </p:nvSpPr>
        <p:spPr bwMode="auto">
          <a:xfrm>
            <a:off x="8532114" y="478821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3492056" y="5085208"/>
            <a:ext cx="288000" cy="216000"/>
            <a:chOff x="2064" y="2931"/>
            <a:chExt cx="136" cy="227"/>
          </a:xfrm>
        </p:grpSpPr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AutoShape 155"/>
          <p:cNvSpPr>
            <a:spLocks noChangeArrowheads="1"/>
          </p:cNvSpPr>
          <p:nvPr/>
        </p:nvSpPr>
        <p:spPr bwMode="auto">
          <a:xfrm>
            <a:off x="7560056" y="455416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3"/>
          <p:cNvSpPr>
            <a:spLocks noChangeArrowheads="1"/>
          </p:cNvSpPr>
          <p:nvPr/>
        </p:nvSpPr>
        <p:spPr bwMode="auto">
          <a:xfrm>
            <a:off x="5112056" y="475216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160"/>
          <p:cNvSpPr>
            <a:spLocks noChangeShapeType="1"/>
          </p:cNvSpPr>
          <p:nvPr/>
        </p:nvSpPr>
        <p:spPr bwMode="auto">
          <a:xfrm flipV="1">
            <a:off x="5148056" y="530120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 rot="16200000" flipH="1">
            <a:off x="4896037" y="504918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2915816" y="335699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7"/>
          <p:cNvSpPr>
            <a:spLocks noChangeShapeType="1"/>
          </p:cNvSpPr>
          <p:nvPr/>
        </p:nvSpPr>
        <p:spPr bwMode="auto">
          <a:xfrm flipV="1">
            <a:off x="2915816" y="335699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164"/>
          <p:cNvSpPr>
            <a:spLocks noChangeShapeType="1"/>
          </p:cNvSpPr>
          <p:nvPr/>
        </p:nvSpPr>
        <p:spPr bwMode="auto">
          <a:xfrm flipV="1">
            <a:off x="6444208" y="314096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7" name="组合 279"/>
          <p:cNvGrpSpPr/>
          <p:nvPr/>
        </p:nvGrpSpPr>
        <p:grpSpPr>
          <a:xfrm>
            <a:off x="5652120" y="2852936"/>
            <a:ext cx="792088" cy="648072"/>
            <a:chOff x="3132139" y="4437112"/>
            <a:chExt cx="863600" cy="1166552"/>
          </a:xfrm>
        </p:grpSpPr>
        <p:sp>
          <p:nvSpPr>
            <p:cNvPr id="118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Line 164"/>
          <p:cNvSpPr>
            <a:spLocks noChangeShapeType="1"/>
          </p:cNvSpPr>
          <p:nvPr/>
        </p:nvSpPr>
        <p:spPr bwMode="auto">
          <a:xfrm flipH="1" flipV="1">
            <a:off x="6588224" y="270892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Line 48"/>
          <p:cNvSpPr>
            <a:spLocks noChangeShapeType="1"/>
          </p:cNvSpPr>
          <p:nvPr/>
        </p:nvSpPr>
        <p:spPr bwMode="auto">
          <a:xfrm>
            <a:off x="3059832" y="335699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203848" y="335699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AutoShape 158"/>
          <p:cNvSpPr>
            <a:spLocks noChangeArrowheads="1"/>
          </p:cNvSpPr>
          <p:nvPr/>
        </p:nvSpPr>
        <p:spPr bwMode="auto">
          <a:xfrm>
            <a:off x="3017685" y="419117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162465" y="375856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Line 164"/>
          <p:cNvSpPr>
            <a:spLocks noChangeShapeType="1"/>
          </p:cNvSpPr>
          <p:nvPr/>
        </p:nvSpPr>
        <p:spPr bwMode="auto">
          <a:xfrm flipV="1">
            <a:off x="6444208" y="335699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H="1" flipV="1">
            <a:off x="6588224" y="335699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任意多边形 127"/>
          <p:cNvSpPr/>
          <p:nvPr/>
        </p:nvSpPr>
        <p:spPr bwMode="auto">
          <a:xfrm>
            <a:off x="3276056" y="508523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29" name="Line 263"/>
          <p:cNvSpPr>
            <a:spLocks noChangeShapeType="1"/>
          </p:cNvSpPr>
          <p:nvPr/>
        </p:nvSpPr>
        <p:spPr bwMode="auto">
          <a:xfrm>
            <a:off x="3059832" y="566124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>
            <a:off x="3059832" y="544522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3059832" y="544522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45"/>
          <p:cNvSpPr>
            <a:spLocks noChangeShapeType="1"/>
          </p:cNvSpPr>
          <p:nvPr/>
        </p:nvSpPr>
        <p:spPr bwMode="auto">
          <a:xfrm>
            <a:off x="4857359" y="328699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Text Box 146"/>
          <p:cNvSpPr txBox="1">
            <a:spLocks noChangeArrowheads="1"/>
          </p:cNvSpPr>
          <p:nvPr/>
        </p:nvSpPr>
        <p:spPr bwMode="auto">
          <a:xfrm>
            <a:off x="4857359" y="324889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 flipV="1">
            <a:off x="3563150" y="464416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 flipV="1">
            <a:off x="3131350" y="479715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Text Box 127"/>
          <p:cNvSpPr txBox="1">
            <a:spLocks noChangeArrowheads="1"/>
          </p:cNvSpPr>
          <p:nvPr/>
        </p:nvSpPr>
        <p:spPr bwMode="auto">
          <a:xfrm>
            <a:off x="2986888" y="477708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7" name="任意多边形 136"/>
          <p:cNvSpPr/>
          <p:nvPr/>
        </p:nvSpPr>
        <p:spPr bwMode="auto">
          <a:xfrm>
            <a:off x="3347888" y="443716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8" name="Group 97"/>
          <p:cNvGrpSpPr>
            <a:grpSpLocks/>
          </p:cNvGrpSpPr>
          <p:nvPr/>
        </p:nvGrpSpPr>
        <p:grpSpPr bwMode="auto">
          <a:xfrm>
            <a:off x="3059913" y="4225206"/>
            <a:ext cx="287337" cy="247650"/>
            <a:chOff x="4286" y="1525"/>
            <a:chExt cx="362" cy="272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AutoShape 147"/>
          <p:cNvSpPr>
            <a:spLocks noChangeArrowheads="1"/>
          </p:cNvSpPr>
          <p:nvPr/>
        </p:nvSpPr>
        <p:spPr bwMode="auto">
          <a:xfrm>
            <a:off x="3024988" y="418710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2" name="Text Box 170"/>
          <p:cNvSpPr txBox="1">
            <a:spLocks noChangeArrowheads="1"/>
          </p:cNvSpPr>
          <p:nvPr/>
        </p:nvSpPr>
        <p:spPr bwMode="auto">
          <a:xfrm>
            <a:off x="3167863" y="432839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2051720" y="3212976"/>
            <a:ext cx="792088" cy="1728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4644008" y="3933056"/>
            <a:ext cx="432048" cy="11521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6732240" y="4221088"/>
            <a:ext cx="720080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2051720" y="5589240"/>
            <a:ext cx="648072" cy="6480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147" name="组合 300"/>
          <p:cNvGrpSpPr/>
          <p:nvPr/>
        </p:nvGrpSpPr>
        <p:grpSpPr>
          <a:xfrm flipV="1">
            <a:off x="8316416" y="4293096"/>
            <a:ext cx="72008" cy="80540"/>
            <a:chOff x="287524" y="3070225"/>
            <a:chExt cx="72008" cy="80540"/>
          </a:xfrm>
        </p:grpSpPr>
        <p:cxnSp>
          <p:nvCxnSpPr>
            <p:cNvPr id="148" name="直接连接符 1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25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矩形 39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8" name="Line 55"/>
          <p:cNvSpPr>
            <a:spLocks noChangeShapeType="1"/>
          </p:cNvSpPr>
          <p:nvPr/>
        </p:nvSpPr>
        <p:spPr bwMode="auto">
          <a:xfrm>
            <a:off x="323528" y="1844824"/>
            <a:ext cx="151216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3" name="Line 55"/>
          <p:cNvSpPr>
            <a:spLocks noChangeShapeType="1"/>
          </p:cNvSpPr>
          <p:nvPr/>
        </p:nvSpPr>
        <p:spPr bwMode="auto">
          <a:xfrm>
            <a:off x="2051720" y="1484784"/>
            <a:ext cx="230425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4" name="Line 55"/>
          <p:cNvSpPr>
            <a:spLocks noChangeShapeType="1"/>
          </p:cNvSpPr>
          <p:nvPr/>
        </p:nvSpPr>
        <p:spPr bwMode="auto">
          <a:xfrm>
            <a:off x="4355976" y="1844824"/>
            <a:ext cx="230425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832469" y="3759218"/>
            <a:ext cx="835955" cy="3126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95736" y="1844749"/>
            <a:ext cx="4968552" cy="1800275"/>
            <a:chOff x="2195736" y="1844749"/>
            <a:chExt cx="4968552" cy="1800275"/>
          </a:xfrm>
        </p:grpSpPr>
        <p:sp>
          <p:nvSpPr>
            <p:cNvPr id="169" name="Line 55"/>
            <p:cNvSpPr>
              <a:spLocks noChangeShapeType="1"/>
            </p:cNvSpPr>
            <p:nvPr/>
          </p:nvSpPr>
          <p:spPr bwMode="auto">
            <a:xfrm>
              <a:off x="2198192" y="3645024"/>
              <a:ext cx="49660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0" name="Line 55"/>
            <p:cNvSpPr>
              <a:spLocks noChangeShapeType="1"/>
            </p:cNvSpPr>
            <p:nvPr/>
          </p:nvSpPr>
          <p:spPr bwMode="auto">
            <a:xfrm>
              <a:off x="2195736" y="2348880"/>
              <a:ext cx="0" cy="1296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1" name="Line 55"/>
            <p:cNvSpPr>
              <a:spLocks noChangeShapeType="1"/>
            </p:cNvSpPr>
            <p:nvPr/>
          </p:nvSpPr>
          <p:spPr bwMode="auto">
            <a:xfrm>
              <a:off x="7164288" y="1844824"/>
              <a:ext cx="0" cy="1800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2" name="Line 55"/>
            <p:cNvSpPr>
              <a:spLocks noChangeShapeType="1"/>
            </p:cNvSpPr>
            <p:nvPr/>
          </p:nvSpPr>
          <p:spPr bwMode="auto">
            <a:xfrm>
              <a:off x="2195736" y="2348880"/>
              <a:ext cx="1440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88" name="Line 55"/>
            <p:cNvSpPr>
              <a:spLocks noChangeShapeType="1"/>
            </p:cNvSpPr>
            <p:nvPr/>
          </p:nvSpPr>
          <p:spPr bwMode="auto">
            <a:xfrm>
              <a:off x="6786246" y="1844749"/>
              <a:ext cx="3780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89" name="组合 388"/>
          <p:cNvGrpSpPr/>
          <p:nvPr/>
        </p:nvGrpSpPr>
        <p:grpSpPr>
          <a:xfrm flipV="1">
            <a:off x="0" y="116632"/>
            <a:ext cx="6336000" cy="1116000"/>
            <a:chOff x="2195736" y="2348880"/>
            <a:chExt cx="4971664" cy="1296145"/>
          </a:xfrm>
        </p:grpSpPr>
        <p:sp>
          <p:nvSpPr>
            <p:cNvPr id="390" name="Line 55"/>
            <p:cNvSpPr>
              <a:spLocks noChangeShapeType="1"/>
            </p:cNvSpPr>
            <p:nvPr/>
          </p:nvSpPr>
          <p:spPr bwMode="auto">
            <a:xfrm>
              <a:off x="2198192" y="3645024"/>
              <a:ext cx="49660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1" name="Line 55"/>
            <p:cNvSpPr>
              <a:spLocks noChangeShapeType="1"/>
            </p:cNvSpPr>
            <p:nvPr/>
          </p:nvSpPr>
          <p:spPr bwMode="auto">
            <a:xfrm>
              <a:off x="2195736" y="2348880"/>
              <a:ext cx="0" cy="1296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2" name="Line 55"/>
            <p:cNvSpPr>
              <a:spLocks noChangeShapeType="1"/>
            </p:cNvSpPr>
            <p:nvPr/>
          </p:nvSpPr>
          <p:spPr bwMode="auto">
            <a:xfrm flipH="1">
              <a:off x="7164288" y="3183262"/>
              <a:ext cx="0" cy="461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3" name="Line 55"/>
            <p:cNvSpPr>
              <a:spLocks noChangeShapeType="1"/>
            </p:cNvSpPr>
            <p:nvPr/>
          </p:nvSpPr>
          <p:spPr bwMode="auto">
            <a:xfrm>
              <a:off x="2195736" y="2358876"/>
              <a:ext cx="2821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4" name="Line 55"/>
            <p:cNvSpPr>
              <a:spLocks noChangeShapeType="1"/>
            </p:cNvSpPr>
            <p:nvPr/>
          </p:nvSpPr>
          <p:spPr bwMode="auto">
            <a:xfrm>
              <a:off x="6800183" y="3183261"/>
              <a:ext cx="3672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95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  <p:bldP spid="174" grpId="0" animBg="1"/>
      <p:bldP spid="338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50" grpId="0" animBg="1"/>
      <p:bldP spid="351" grpId="0" animBg="1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3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6699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取指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25" name="表格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3869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30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3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6699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取指令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25" name="表格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33843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6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960487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译码</a:t>
            </a:r>
            <a:r>
              <a:rPr lang="en-US" altLang="zh-CN" dirty="0" smtClean="0">
                <a:latin typeface="Cambria" panose="02040503050406030204" pitchFamily="18" charset="0"/>
              </a:rPr>
              <a:t>/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zh-CN" altLang="en-US" dirty="0" smtClean="0">
                <a:latin typeface="Cambria" panose="02040503050406030204" pitchFamily="18" charset="0"/>
              </a:rPr>
              <a:t>读寄存器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10" name="表格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6536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新值输出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7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6699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执行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11" name="表格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64419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新值输出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7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ADDI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SUBI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。。。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 smtClean="0">
                <a:sym typeface="Wingdings" pitchFamily="2" charset="2"/>
              </a:rPr>
              <a:t>R[</a:t>
            </a:r>
            <a:r>
              <a:rPr lang="en-US" altLang="zh-CN" sz="2800" dirty="0" err="1" smtClean="0">
                <a:sym typeface="Wingdings" pitchFamily="2" charset="2"/>
              </a:rPr>
              <a:t>rt</a:t>
            </a:r>
            <a:r>
              <a:rPr lang="en-US" altLang="zh-CN" sz="2800" dirty="0" smtClean="0">
                <a:sym typeface="Wingdings" pitchFamily="2" charset="2"/>
              </a:rPr>
              <a:t>]</a:t>
            </a:r>
            <a:r>
              <a:rPr lang="zh-CN" altLang="en-US" sz="2800" dirty="0" smtClean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 R[</a:t>
            </a:r>
            <a:r>
              <a:rPr lang="en-US" altLang="zh-CN" sz="2800" dirty="0" err="1" smtClean="0">
                <a:sym typeface="Wingdings" pitchFamily="2" charset="2"/>
              </a:rPr>
              <a:t>rs</a:t>
            </a:r>
            <a:r>
              <a:rPr lang="en-US" altLang="zh-CN" sz="2800" dirty="0" smtClean="0">
                <a:sym typeface="Wingdings" pitchFamily="2" charset="2"/>
              </a:rPr>
              <a:t>] op Ext(</a:t>
            </a:r>
            <a:r>
              <a:rPr lang="en-US" altLang="zh-CN" sz="2800" dirty="0" err="1" smtClean="0">
                <a:sym typeface="Wingdings" pitchFamily="2" charset="2"/>
              </a:rPr>
              <a:t>Imm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访存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回写</a:t>
            </a:r>
            <a:endParaRPr lang="en-US" altLang="zh-CN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运算类指令执行分析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52"/>
          <p:cNvGrpSpPr/>
          <p:nvPr/>
        </p:nvGrpSpPr>
        <p:grpSpPr>
          <a:xfrm>
            <a:off x="393192" y="2606040"/>
            <a:ext cx="8349870" cy="822960"/>
            <a:chOff x="351069" y="2468880"/>
            <a:chExt cx="8349870" cy="822960"/>
          </a:xfrm>
        </p:grpSpPr>
        <p:grpSp>
          <p:nvGrpSpPr>
            <p:cNvPr id="115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118" name="Rectangle 56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9" name="Rectangle 57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0" name="Rectangle 58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1" name="Rectangle 59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669925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写回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09" name="表格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9302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计算结果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新值输出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7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960487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最终</a:t>
            </a:r>
            <a:r>
              <a:rPr lang="en-US" altLang="zh-CN" dirty="0" smtClean="0">
                <a:latin typeface="Cambria" panose="02040503050406030204" pitchFamily="18" charset="0"/>
              </a:rPr>
              <a:t/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zh-CN" altLang="en-US" dirty="0" smtClean="0">
                <a:latin typeface="Cambria" panose="02040503050406030204" pitchFamily="18" charset="0"/>
              </a:rPr>
              <a:t>写入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11" name="表格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30257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计算结果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新值输出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更新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9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266932" y="15577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266932" y="1125935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404000" y="1475872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108000" y="1122744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467545" y="1125934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32469" y="763860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85229" y="1067696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34942" y="1390790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51520" y="692696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" name="组合 273"/>
          <p:cNvGrpSpPr/>
          <p:nvPr/>
        </p:nvGrpSpPr>
        <p:grpSpPr>
          <a:xfrm>
            <a:off x="1619672" y="650954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17300" y="1543040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271"/>
          <p:cNvGrpSpPr/>
          <p:nvPr/>
        </p:nvGrpSpPr>
        <p:grpSpPr>
          <a:xfrm>
            <a:off x="1709347" y="2083646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267745" y="1988840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 flipV="1">
            <a:off x="107999" y="44624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10"/>
          <p:cNvGrpSpPr>
            <a:grpSpLocks/>
          </p:cNvGrpSpPr>
          <p:nvPr/>
        </p:nvGrpSpPr>
        <p:grpSpPr bwMode="auto">
          <a:xfrm flipV="1">
            <a:off x="605750" y="476671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570032" y="108702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4281171" y="1412454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4281171" y="1991122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068000" y="15553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4068000" y="213558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4499992" y="15567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组合 279"/>
          <p:cNvGrpSpPr/>
          <p:nvPr/>
        </p:nvGrpSpPr>
        <p:grpSpPr>
          <a:xfrm>
            <a:off x="3275044" y="836687"/>
            <a:ext cx="791790" cy="1800225"/>
            <a:chOff x="3132139" y="3933056"/>
            <a:chExt cx="863600" cy="1800225"/>
          </a:xfrm>
        </p:grpSpPr>
        <p:sp>
          <p:nvSpPr>
            <p:cNvPr id="4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300"/>
          <p:cNvGrpSpPr/>
          <p:nvPr/>
        </p:nvGrpSpPr>
        <p:grpSpPr>
          <a:xfrm>
            <a:off x="3851858" y="2540720"/>
            <a:ext cx="72008" cy="80540"/>
            <a:chOff x="287524" y="3070225"/>
            <a:chExt cx="72008" cy="80540"/>
          </a:xfrm>
        </p:grpSpPr>
        <p:cxnSp>
          <p:nvCxnSpPr>
            <p:cNvPr id="57" name="直接连接符 5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11"/>
          <p:cNvGrpSpPr/>
          <p:nvPr/>
        </p:nvGrpSpPr>
        <p:grpSpPr>
          <a:xfrm>
            <a:off x="4356000" y="2201521"/>
            <a:ext cx="72008" cy="80540"/>
            <a:chOff x="287524" y="3070225"/>
            <a:chExt cx="72008" cy="80540"/>
          </a:xfrm>
        </p:grpSpPr>
        <p:cxnSp>
          <p:nvCxnSpPr>
            <p:cNvPr id="60" name="直接连接符 5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38"/>
          <p:cNvGrpSpPr/>
          <p:nvPr/>
        </p:nvGrpSpPr>
        <p:grpSpPr>
          <a:xfrm>
            <a:off x="4351021" y="1626870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8310919" y="-10725"/>
            <a:ext cx="81464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latin typeface="Cambria" pitchFamily="18" charset="0"/>
              </a:rPr>
              <a:t>JAL</a:t>
            </a:r>
          </a:p>
        </p:txBody>
      </p:sp>
      <p:grpSp>
        <p:nvGrpSpPr>
          <p:cNvPr id="36" name="组合 61"/>
          <p:cNvGrpSpPr/>
          <p:nvPr/>
        </p:nvGrpSpPr>
        <p:grpSpPr>
          <a:xfrm>
            <a:off x="5364088" y="1313532"/>
            <a:ext cx="501799" cy="1179364"/>
            <a:chOff x="3132137" y="4337869"/>
            <a:chExt cx="582176" cy="1179364"/>
          </a:xfrm>
        </p:grpSpPr>
        <p:sp>
          <p:nvSpPr>
            <p:cNvPr id="6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371946" y="1775436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V="1">
            <a:off x="5868144" y="1916831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" name="组合 300"/>
          <p:cNvGrpSpPr/>
          <p:nvPr/>
        </p:nvGrpSpPr>
        <p:grpSpPr>
          <a:xfrm>
            <a:off x="6732240" y="1988840"/>
            <a:ext cx="72008" cy="80540"/>
            <a:chOff x="287524" y="3070225"/>
            <a:chExt cx="72008" cy="80540"/>
          </a:xfrm>
        </p:grpSpPr>
        <p:cxnSp>
          <p:nvCxnSpPr>
            <p:cNvPr id="79" name="直接连接符 7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87"/>
          <p:cNvGrpSpPr>
            <a:grpSpLocks/>
          </p:cNvGrpSpPr>
          <p:nvPr/>
        </p:nvGrpSpPr>
        <p:grpSpPr bwMode="auto">
          <a:xfrm flipV="1">
            <a:off x="2270112" y="2492896"/>
            <a:ext cx="4822168" cy="1080120"/>
            <a:chOff x="4241" y="3249"/>
            <a:chExt cx="361" cy="271"/>
          </a:xfrm>
        </p:grpSpPr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Line 164"/>
          <p:cNvSpPr>
            <a:spLocks noChangeShapeType="1"/>
          </p:cNvSpPr>
          <p:nvPr/>
        </p:nvSpPr>
        <p:spPr bwMode="auto">
          <a:xfrm flipH="1" flipV="1">
            <a:off x="7092280" y="1908831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4788024" y="2348878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2411760" y="3356992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140"/>
          <p:cNvSpPr>
            <a:spLocks noChangeShapeType="1"/>
          </p:cNvSpPr>
          <p:nvPr/>
        </p:nvSpPr>
        <p:spPr bwMode="auto">
          <a:xfrm>
            <a:off x="2843808" y="3284984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Text Box 257"/>
          <p:cNvSpPr txBox="1">
            <a:spLocks noChangeArrowheads="1"/>
          </p:cNvSpPr>
          <p:nvPr/>
        </p:nvSpPr>
        <p:spPr bwMode="auto">
          <a:xfrm>
            <a:off x="2843808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0" name="Line 263"/>
          <p:cNvSpPr>
            <a:spLocks noChangeShapeType="1"/>
          </p:cNvSpPr>
          <p:nvPr/>
        </p:nvSpPr>
        <p:spPr bwMode="auto">
          <a:xfrm>
            <a:off x="3923928" y="3359144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116"/>
          <p:cNvGrpSpPr/>
          <p:nvPr/>
        </p:nvGrpSpPr>
        <p:grpSpPr>
          <a:xfrm rot="10800000" flipH="1" flipV="1">
            <a:off x="3275856" y="3140968"/>
            <a:ext cx="650224" cy="292234"/>
            <a:chOff x="3132138" y="4581128"/>
            <a:chExt cx="717226" cy="29223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97" name="Line 139"/>
          <p:cNvSpPr>
            <a:spLocks noChangeShapeType="1"/>
          </p:cNvSpPr>
          <p:nvPr/>
        </p:nvSpPr>
        <p:spPr bwMode="auto">
          <a:xfrm>
            <a:off x="4152160" y="3289177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Text Box 258"/>
          <p:cNvSpPr txBox="1">
            <a:spLocks noChangeArrowheads="1"/>
          </p:cNvSpPr>
          <p:nvPr/>
        </p:nvSpPr>
        <p:spPr bwMode="auto">
          <a:xfrm>
            <a:off x="4139952" y="3215128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4497071" y="2122567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3" name="任意多边形 102"/>
          <p:cNvSpPr/>
          <p:nvPr/>
        </p:nvSpPr>
        <p:spPr bwMode="auto">
          <a:xfrm>
            <a:off x="4932040" y="2060848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>
            <a:off x="4788024" y="2348880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148064" y="22768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8"/>
          <p:cNvSpPr>
            <a:spLocks noChangeArrowheads="1"/>
          </p:cNvSpPr>
          <p:nvPr/>
        </p:nvSpPr>
        <p:spPr bwMode="auto">
          <a:xfrm>
            <a:off x="2376469" y="194454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2411760" y="1988840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>
            <a:off x="2267744" y="2492896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6873745" y="1919105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0" name="组合 78"/>
          <p:cNvGrpSpPr/>
          <p:nvPr/>
        </p:nvGrpSpPr>
        <p:grpSpPr>
          <a:xfrm>
            <a:off x="1617315" y="3068960"/>
            <a:ext cx="506413" cy="431800"/>
            <a:chOff x="1496555" y="4858249"/>
            <a:chExt cx="506413" cy="431800"/>
          </a:xfrm>
        </p:grpSpPr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07" name="直接连接符 106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9" name="Line 164"/>
          <p:cNvSpPr>
            <a:spLocks noChangeShapeType="1"/>
          </p:cNvSpPr>
          <p:nvPr/>
        </p:nvSpPr>
        <p:spPr bwMode="auto">
          <a:xfrm flipH="1" flipV="1">
            <a:off x="8172400" y="2132012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0" name="Line 253"/>
          <p:cNvSpPr>
            <a:spLocks noChangeShapeType="1"/>
          </p:cNvSpPr>
          <p:nvPr/>
        </p:nvSpPr>
        <p:spPr bwMode="auto">
          <a:xfrm>
            <a:off x="1907704" y="3717032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4"/>
          <p:cNvSpPr>
            <a:spLocks noChangeShapeType="1"/>
          </p:cNvSpPr>
          <p:nvPr/>
        </p:nvSpPr>
        <p:spPr bwMode="auto">
          <a:xfrm flipV="1">
            <a:off x="1907704" y="3501008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8"/>
          <p:cNvSpPr>
            <a:spLocks noChangeShapeType="1"/>
          </p:cNvSpPr>
          <p:nvPr/>
        </p:nvSpPr>
        <p:spPr bwMode="auto">
          <a:xfrm flipH="1">
            <a:off x="1907701" y="2636912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26"/>
          <p:cNvSpPr>
            <a:spLocks noChangeShapeType="1"/>
          </p:cNvSpPr>
          <p:nvPr/>
        </p:nvSpPr>
        <p:spPr bwMode="auto">
          <a:xfrm>
            <a:off x="1907704" y="2636912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2" name="组合 175"/>
          <p:cNvGrpSpPr/>
          <p:nvPr/>
        </p:nvGrpSpPr>
        <p:grpSpPr>
          <a:xfrm>
            <a:off x="7380058" y="1611392"/>
            <a:ext cx="648000" cy="1296988"/>
            <a:chOff x="3312847" y="4365104"/>
            <a:chExt cx="684861" cy="1296988"/>
          </a:xfrm>
        </p:grpSpPr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3" name="Line 186"/>
          <p:cNvSpPr>
            <a:spLocks noChangeShapeType="1"/>
          </p:cNvSpPr>
          <p:nvPr/>
        </p:nvSpPr>
        <p:spPr bwMode="auto">
          <a:xfrm>
            <a:off x="8028058" y="2123915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" name="Group 30"/>
          <p:cNvGrpSpPr>
            <a:grpSpLocks/>
          </p:cNvGrpSpPr>
          <p:nvPr/>
        </p:nvGrpSpPr>
        <p:grpSpPr bwMode="auto">
          <a:xfrm>
            <a:off x="2988000" y="2420912"/>
            <a:ext cx="288000" cy="216000"/>
            <a:chOff x="2064" y="2931"/>
            <a:chExt cx="136" cy="227"/>
          </a:xfrm>
        </p:grpSpPr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31" name="AutoShape 155"/>
          <p:cNvSpPr>
            <a:spLocks noChangeArrowheads="1"/>
          </p:cNvSpPr>
          <p:nvPr/>
        </p:nvSpPr>
        <p:spPr bwMode="auto">
          <a:xfrm>
            <a:off x="7056000" y="188987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3"/>
          <p:cNvSpPr>
            <a:spLocks noChangeArrowheads="1"/>
          </p:cNvSpPr>
          <p:nvPr/>
        </p:nvSpPr>
        <p:spPr bwMode="auto">
          <a:xfrm>
            <a:off x="4608000" y="2087872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60"/>
          <p:cNvSpPr>
            <a:spLocks noChangeShapeType="1"/>
          </p:cNvSpPr>
          <p:nvPr/>
        </p:nvSpPr>
        <p:spPr bwMode="auto">
          <a:xfrm flipV="1">
            <a:off x="4644000" y="2636912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 rot="16200000" flipH="1">
            <a:off x="4391981" y="2384884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2411760" y="692696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Line 47"/>
          <p:cNvSpPr>
            <a:spLocks noChangeShapeType="1"/>
          </p:cNvSpPr>
          <p:nvPr/>
        </p:nvSpPr>
        <p:spPr bwMode="auto">
          <a:xfrm flipV="1">
            <a:off x="2411760" y="692696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64"/>
          <p:cNvSpPr>
            <a:spLocks noChangeShapeType="1"/>
          </p:cNvSpPr>
          <p:nvPr/>
        </p:nvSpPr>
        <p:spPr bwMode="auto">
          <a:xfrm flipV="1">
            <a:off x="5940152" y="47667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6" name="组合 279"/>
          <p:cNvGrpSpPr/>
          <p:nvPr/>
        </p:nvGrpSpPr>
        <p:grpSpPr>
          <a:xfrm>
            <a:off x="5148064" y="188640"/>
            <a:ext cx="792088" cy="648072"/>
            <a:chOff x="3132139" y="4437112"/>
            <a:chExt cx="863600" cy="1166552"/>
          </a:xfrm>
        </p:grpSpPr>
        <p:sp>
          <p:nvSpPr>
            <p:cNvPr id="137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38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39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0" name="Line 164"/>
          <p:cNvSpPr>
            <a:spLocks noChangeShapeType="1"/>
          </p:cNvSpPr>
          <p:nvPr/>
        </p:nvSpPr>
        <p:spPr bwMode="auto">
          <a:xfrm flipH="1" flipV="1">
            <a:off x="6084168" y="44624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2555776" y="692696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48"/>
          <p:cNvSpPr>
            <a:spLocks noChangeShapeType="1"/>
          </p:cNvSpPr>
          <p:nvPr/>
        </p:nvSpPr>
        <p:spPr bwMode="auto">
          <a:xfrm>
            <a:off x="2699792" y="692696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AutoShape 158"/>
          <p:cNvSpPr>
            <a:spLocks noChangeArrowheads="1"/>
          </p:cNvSpPr>
          <p:nvPr/>
        </p:nvSpPr>
        <p:spPr bwMode="auto">
          <a:xfrm>
            <a:off x="2513629" y="1526882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AutoShape 158"/>
          <p:cNvSpPr>
            <a:spLocks noChangeArrowheads="1"/>
          </p:cNvSpPr>
          <p:nvPr/>
        </p:nvSpPr>
        <p:spPr bwMode="auto">
          <a:xfrm>
            <a:off x="2658409" y="10942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3" name="Line 164"/>
          <p:cNvSpPr>
            <a:spLocks noChangeShapeType="1"/>
          </p:cNvSpPr>
          <p:nvPr/>
        </p:nvSpPr>
        <p:spPr bwMode="auto">
          <a:xfrm flipV="1">
            <a:off x="5940152" y="69269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4" name="Line 164"/>
          <p:cNvSpPr>
            <a:spLocks noChangeShapeType="1"/>
          </p:cNvSpPr>
          <p:nvPr/>
        </p:nvSpPr>
        <p:spPr bwMode="auto">
          <a:xfrm flipH="1" flipV="1">
            <a:off x="6084168" y="692696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5" name="任意多边形 144"/>
          <p:cNvSpPr/>
          <p:nvPr/>
        </p:nvSpPr>
        <p:spPr bwMode="auto">
          <a:xfrm>
            <a:off x="2772000" y="2420936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46" name="Line 263"/>
          <p:cNvSpPr>
            <a:spLocks noChangeShapeType="1"/>
          </p:cNvSpPr>
          <p:nvPr/>
        </p:nvSpPr>
        <p:spPr bwMode="auto">
          <a:xfrm>
            <a:off x="2555776" y="2996952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7" name="Line 126"/>
          <p:cNvSpPr>
            <a:spLocks noChangeShapeType="1"/>
          </p:cNvSpPr>
          <p:nvPr/>
        </p:nvSpPr>
        <p:spPr bwMode="auto">
          <a:xfrm>
            <a:off x="2555776" y="278092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 flipV="1">
            <a:off x="2555776" y="2780928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4353303" y="622697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Text Box 146"/>
          <p:cNvSpPr txBox="1">
            <a:spLocks noChangeArrowheads="1"/>
          </p:cNvSpPr>
          <p:nvPr/>
        </p:nvSpPr>
        <p:spPr bwMode="auto">
          <a:xfrm>
            <a:off x="4353303" y="584597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51" name="Line 29"/>
          <p:cNvSpPr>
            <a:spLocks noChangeShapeType="1"/>
          </p:cNvSpPr>
          <p:nvPr/>
        </p:nvSpPr>
        <p:spPr bwMode="auto">
          <a:xfrm flipV="1">
            <a:off x="3059094" y="1979872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 flipV="1">
            <a:off x="2627294" y="2132856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Text Box 127"/>
          <p:cNvSpPr txBox="1">
            <a:spLocks noChangeArrowheads="1"/>
          </p:cNvSpPr>
          <p:nvPr/>
        </p:nvSpPr>
        <p:spPr bwMode="auto">
          <a:xfrm>
            <a:off x="2482832" y="2112789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54" name="任意多边形 153"/>
          <p:cNvSpPr/>
          <p:nvPr/>
        </p:nvSpPr>
        <p:spPr bwMode="auto">
          <a:xfrm>
            <a:off x="2843832" y="1772864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97"/>
          <p:cNvGrpSpPr>
            <a:grpSpLocks/>
          </p:cNvGrpSpPr>
          <p:nvPr/>
        </p:nvGrpSpPr>
        <p:grpSpPr bwMode="auto">
          <a:xfrm>
            <a:off x="2555857" y="1560910"/>
            <a:ext cx="287337" cy="247650"/>
            <a:chOff x="4286" y="1525"/>
            <a:chExt cx="362" cy="272"/>
          </a:xfrm>
        </p:grpSpPr>
        <p:sp>
          <p:nvSpPr>
            <p:cNvPr id="156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AutoShape 147"/>
          <p:cNvSpPr>
            <a:spLocks noChangeArrowheads="1"/>
          </p:cNvSpPr>
          <p:nvPr/>
        </p:nvSpPr>
        <p:spPr bwMode="auto">
          <a:xfrm>
            <a:off x="2520932" y="1522810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59" name="Text Box 170"/>
          <p:cNvSpPr txBox="1">
            <a:spLocks noChangeArrowheads="1"/>
          </p:cNvSpPr>
          <p:nvPr/>
        </p:nvSpPr>
        <p:spPr bwMode="auto">
          <a:xfrm>
            <a:off x="2663807" y="1664097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 flipV="1">
            <a:off x="7812360" y="1628800"/>
            <a:ext cx="72008" cy="80540"/>
            <a:chOff x="287524" y="3070225"/>
            <a:chExt cx="72008" cy="80540"/>
          </a:xfrm>
        </p:grpSpPr>
        <p:cxnSp>
          <p:nvCxnSpPr>
            <p:cNvPr id="166" name="直接连接符 16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8" name="组合 327"/>
          <p:cNvGrpSpPr/>
          <p:nvPr/>
        </p:nvGrpSpPr>
        <p:grpSpPr>
          <a:xfrm>
            <a:off x="607470" y="3969198"/>
            <a:ext cx="648000" cy="216000"/>
            <a:chOff x="3851920" y="1118766"/>
            <a:chExt cx="432048" cy="156180"/>
          </a:xfrm>
        </p:grpSpPr>
        <p:cxnSp>
          <p:nvCxnSpPr>
            <p:cNvPr id="329" name="直接连接符 328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3" name="六边形 332"/>
          <p:cNvSpPr/>
          <p:nvPr/>
        </p:nvSpPr>
        <p:spPr bwMode="auto">
          <a:xfrm>
            <a:off x="967510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4" name="六边形 333"/>
          <p:cNvSpPr/>
          <p:nvPr/>
        </p:nvSpPr>
        <p:spPr bwMode="auto">
          <a:xfrm>
            <a:off x="1615582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D/R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5" name="六边形 334"/>
          <p:cNvSpPr/>
          <p:nvPr/>
        </p:nvSpPr>
        <p:spPr bwMode="auto">
          <a:xfrm>
            <a:off x="2263726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EXE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6" name="六边形 335"/>
          <p:cNvSpPr/>
          <p:nvPr/>
        </p:nvSpPr>
        <p:spPr bwMode="auto">
          <a:xfrm>
            <a:off x="2911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WB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7" name="六边形 336"/>
          <p:cNvSpPr/>
          <p:nvPr/>
        </p:nvSpPr>
        <p:spPr bwMode="auto">
          <a:xfrm>
            <a:off x="895502" y="4545262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地址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8" name="六边形 337"/>
          <p:cNvSpPr/>
          <p:nvPr/>
        </p:nvSpPr>
        <p:spPr bwMode="auto">
          <a:xfrm>
            <a:off x="1615582" y="4545262"/>
            <a:ext cx="259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PC + 4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39" name="六边形 338"/>
          <p:cNvSpPr/>
          <p:nvPr/>
        </p:nvSpPr>
        <p:spPr bwMode="auto">
          <a:xfrm>
            <a:off x="895502" y="4833294"/>
            <a:ext cx="720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0" name="六边形 339"/>
          <p:cNvSpPr/>
          <p:nvPr/>
        </p:nvSpPr>
        <p:spPr bwMode="auto">
          <a:xfrm>
            <a:off x="1615582" y="4833294"/>
            <a:ext cx="259221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ADDU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1" name="六边形 340"/>
          <p:cNvSpPr/>
          <p:nvPr/>
        </p:nvSpPr>
        <p:spPr bwMode="auto">
          <a:xfrm>
            <a:off x="895501" y="5121326"/>
            <a:ext cx="1368079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条指令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2" name="六边形 341"/>
          <p:cNvSpPr/>
          <p:nvPr/>
        </p:nvSpPr>
        <p:spPr bwMode="auto">
          <a:xfrm>
            <a:off x="2263726" y="5121326"/>
            <a:ext cx="194385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源操作数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3" name="六边形 342"/>
          <p:cNvSpPr/>
          <p:nvPr/>
        </p:nvSpPr>
        <p:spPr bwMode="auto">
          <a:xfrm>
            <a:off x="895502" y="5695480"/>
            <a:ext cx="1584176" cy="22245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执行上条指令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4" name="六边形 343"/>
          <p:cNvSpPr/>
          <p:nvPr/>
        </p:nvSpPr>
        <p:spPr bwMode="auto">
          <a:xfrm>
            <a:off x="2479678" y="5701930"/>
            <a:ext cx="1727823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5" name="六边形 344"/>
          <p:cNvSpPr/>
          <p:nvPr/>
        </p:nvSpPr>
        <p:spPr bwMode="auto">
          <a:xfrm>
            <a:off x="895502" y="5983512"/>
            <a:ext cx="201608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上条指令计算结果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6" name="六边形 345"/>
          <p:cNvSpPr/>
          <p:nvPr/>
        </p:nvSpPr>
        <p:spPr bwMode="auto">
          <a:xfrm>
            <a:off x="2911582" y="5983512"/>
            <a:ext cx="1295918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7" name="六边形 346"/>
          <p:cNvSpPr/>
          <p:nvPr/>
        </p:nvSpPr>
        <p:spPr bwMode="auto">
          <a:xfrm>
            <a:off x="895502" y="6561510"/>
            <a:ext cx="2664296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8" name="六边形 347"/>
          <p:cNvSpPr/>
          <p:nvPr/>
        </p:nvSpPr>
        <p:spPr bwMode="auto">
          <a:xfrm>
            <a:off x="3559798" y="6561510"/>
            <a:ext cx="647702" cy="21597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计算结果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-591" y="4189429"/>
            <a:ext cx="782650" cy="267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阶段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PC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IR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A/B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Ext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ALU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err="1" smtClean="0">
                <a:latin typeface="Cambria" panose="02040503050406030204" pitchFamily="18" charset="0"/>
              </a:rPr>
              <a:t>ALUOut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DR</a:t>
            </a:r>
          </a:p>
          <a:p>
            <a:pPr algn="r">
              <a:lnSpc>
                <a:spcPct val="132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GPR</a:t>
            </a:r>
          </a:p>
        </p:txBody>
      </p:sp>
      <p:sp>
        <p:nvSpPr>
          <p:cNvPr id="350" name="六边形 349"/>
          <p:cNvSpPr/>
          <p:nvPr/>
        </p:nvSpPr>
        <p:spPr bwMode="auto">
          <a:xfrm>
            <a:off x="895502" y="6275364"/>
            <a:ext cx="3312296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51" name="六边形 350"/>
          <p:cNvSpPr/>
          <p:nvPr/>
        </p:nvSpPr>
        <p:spPr bwMode="auto">
          <a:xfrm>
            <a:off x="895502" y="5409358"/>
            <a:ext cx="3312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XXXX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1255614" y="3969198"/>
            <a:ext cx="648000" cy="216000"/>
            <a:chOff x="3851920" y="1118766"/>
            <a:chExt cx="432048" cy="156180"/>
          </a:xfrm>
        </p:grpSpPr>
        <p:cxnSp>
          <p:nvCxnSpPr>
            <p:cNvPr id="353" name="直接连接符 35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903686" y="3969198"/>
            <a:ext cx="648000" cy="216000"/>
            <a:chOff x="3851920" y="1118766"/>
            <a:chExt cx="432048" cy="156180"/>
          </a:xfrm>
        </p:grpSpPr>
        <p:cxnSp>
          <p:nvCxnSpPr>
            <p:cNvPr id="358" name="直接连接符 35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2" name="组合 361"/>
          <p:cNvGrpSpPr/>
          <p:nvPr/>
        </p:nvGrpSpPr>
        <p:grpSpPr>
          <a:xfrm>
            <a:off x="2551694" y="3969198"/>
            <a:ext cx="648000" cy="216000"/>
            <a:chOff x="3851920" y="1118766"/>
            <a:chExt cx="432048" cy="156180"/>
          </a:xfrm>
        </p:grpSpPr>
        <p:cxnSp>
          <p:nvCxnSpPr>
            <p:cNvPr id="363" name="直接连接符 36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7" name="组合 366"/>
          <p:cNvGrpSpPr/>
          <p:nvPr/>
        </p:nvGrpSpPr>
        <p:grpSpPr>
          <a:xfrm>
            <a:off x="3199766" y="3969198"/>
            <a:ext cx="648000" cy="216000"/>
            <a:chOff x="3851920" y="1118766"/>
            <a:chExt cx="432048" cy="156180"/>
          </a:xfrm>
        </p:grpSpPr>
        <p:cxnSp>
          <p:nvCxnSpPr>
            <p:cNvPr id="368" name="直接连接符 367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组合 371"/>
          <p:cNvGrpSpPr/>
          <p:nvPr/>
        </p:nvGrpSpPr>
        <p:grpSpPr>
          <a:xfrm>
            <a:off x="3847902" y="3969198"/>
            <a:ext cx="648000" cy="216000"/>
            <a:chOff x="3851920" y="1118766"/>
            <a:chExt cx="432048" cy="156180"/>
          </a:xfrm>
        </p:grpSpPr>
        <p:cxnSp>
          <p:nvCxnSpPr>
            <p:cNvPr id="373" name="直接连接符 372"/>
            <p:cNvCxnSpPr/>
            <p:nvPr/>
          </p:nvCxnSpPr>
          <p:spPr bwMode="auto">
            <a:xfrm>
              <a:off x="3851920" y="1268744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V="1">
              <a:off x="4067944" y="111876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4067944" y="1125797"/>
              <a:ext cx="21602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 flipV="1">
              <a:off x="4283968" y="1130946"/>
              <a:ext cx="0" cy="1440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7" name="六边形 376"/>
          <p:cNvSpPr/>
          <p:nvPr/>
        </p:nvSpPr>
        <p:spPr bwMode="auto">
          <a:xfrm>
            <a:off x="3559798" y="4257230"/>
            <a:ext cx="648000" cy="2160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FETCH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207798" y="4211908"/>
            <a:ext cx="364202" cy="26516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  <a:p>
            <a:pPr>
              <a:lnSpc>
                <a:spcPct val="132000"/>
              </a:lnSpc>
            </a:pPr>
            <a:r>
              <a:rPr lang="zh-CN" altLang="en-US" sz="1400" dirty="0" smtClean="0">
                <a:latin typeface="Cambria" panose="02040503050406030204" pitchFamily="18" charset="0"/>
              </a:rPr>
              <a:t>～</a:t>
            </a:r>
            <a:endParaRPr lang="en-US" altLang="zh-CN" sz="1400" dirty="0" smtClean="0">
              <a:latin typeface="Cambria" panose="02040503050406030204" pitchFamily="18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7947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327550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381" name="TextBox 380"/>
          <p:cNvSpPr txBox="1"/>
          <p:nvPr/>
        </p:nvSpPr>
        <p:spPr>
          <a:xfrm>
            <a:off x="1975622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623694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383" name="TextBox 382"/>
          <p:cNvSpPr txBox="1"/>
          <p:nvPr/>
        </p:nvSpPr>
        <p:spPr>
          <a:xfrm>
            <a:off x="3271766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3919838" y="3897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579540" y="3861384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2230820" y="3834000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2875694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3523766" y="3861048"/>
            <a:ext cx="0" cy="30240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7958087" cy="960487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mbria" panose="02040503050406030204" pitchFamily="18" charset="0"/>
              </a:rPr>
              <a:t>最终</a:t>
            </a:r>
            <a:r>
              <a:rPr lang="en-US" altLang="zh-CN" dirty="0" smtClean="0">
                <a:latin typeface="Cambria" panose="02040503050406030204" pitchFamily="18" charset="0"/>
              </a:rPr>
              <a:t/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zh-CN" altLang="en-US" dirty="0" smtClean="0">
                <a:latin typeface="Cambria" panose="02040503050406030204" pitchFamily="18" charset="0"/>
              </a:rPr>
              <a:t>写入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11" name="表格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37486"/>
              </p:ext>
            </p:extLst>
          </p:nvPr>
        </p:nvGraphicFramePr>
        <p:xfrm>
          <a:off x="4644008" y="3933378"/>
          <a:ext cx="4464496" cy="287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792088"/>
                <a:gridCol w="720080"/>
                <a:gridCol w="756084"/>
                <a:gridCol w="756084"/>
              </a:tblGrid>
              <a:tr h="2618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DCD/RF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EXE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WB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FETCH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PC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地址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PC+4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指令</a:t>
                      </a:r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[PC+4]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IR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A/B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新操作数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Ext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无效扩展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ALU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执行前指令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mbria" panose="02040503050406030204" pitchFamily="18" charset="0"/>
                        </a:rPr>
                        <a:t>ALUOut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前结果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计算结果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计算结果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DR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无效数据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1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mbria" panose="02040503050406030204" pitchFamily="18" charset="0"/>
                        </a:rPr>
                        <a:t>GPR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旧值输出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新值输出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Cambria" panose="02040503050406030204" pitchFamily="18" charset="0"/>
                        </a:rPr>
                        <a:t>新值输出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输出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更新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2" name="TextBox 211"/>
          <p:cNvSpPr txBox="1"/>
          <p:nvPr/>
        </p:nvSpPr>
        <p:spPr>
          <a:xfrm>
            <a:off x="1115616" y="1556792"/>
            <a:ext cx="7200800" cy="43088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FFFF"/>
                </a:solidFill>
                <a:latin typeface="Berlin Sans FB" pitchFamily="34" charset="0"/>
              </a:rPr>
              <a:t>注意时钟沿与状态间的关系</a:t>
            </a:r>
            <a:endParaRPr lang="en-US" altLang="zh-CN" sz="2800" dirty="0">
              <a:solidFill>
                <a:srgbClr val="FFFFFF"/>
              </a:solidFill>
              <a:latin typeface="Berlin Sans FB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FFFF"/>
                </a:solidFill>
                <a:latin typeface="Berlin Sans FB" pitchFamily="34" charset="0"/>
              </a:rPr>
              <a:t>寄存器的值：某个状态准备输入，下个时钟沿写入</a:t>
            </a:r>
            <a:endParaRPr lang="en-US" altLang="zh-CN" sz="2800" dirty="0">
              <a:solidFill>
                <a:srgbClr val="FFFFFF"/>
              </a:solidFill>
              <a:latin typeface="Berlin Sans FB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PC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是发动机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IR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不变，则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A/B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ALU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err="1" smtClean="0">
                <a:solidFill>
                  <a:srgbClr val="FFFFFF"/>
                </a:solidFill>
                <a:latin typeface="Berlin Sans FB" pitchFamily="34" charset="0"/>
              </a:rPr>
              <a:t>ALUOut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DM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DR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、均不变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PC</a:t>
            </a:r>
            <a:r>
              <a:rPr lang="zh-CN" altLang="en-US" sz="280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smtClean="0">
                <a:solidFill>
                  <a:srgbClr val="FFFFFF"/>
                </a:solidFill>
                <a:latin typeface="Berlin Sans FB" pitchFamily="34" charset="0"/>
              </a:rPr>
              <a:t>IR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GPR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DM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：需要写使能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A/B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err="1" smtClean="0">
                <a:solidFill>
                  <a:srgbClr val="FFFFFF"/>
                </a:solidFill>
                <a:latin typeface="Berlin Sans FB" pitchFamily="34" charset="0"/>
              </a:rPr>
              <a:t>ALUOut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、</a:t>
            </a:r>
            <a:r>
              <a:rPr lang="en-US" altLang="zh-CN" sz="2800" dirty="0" smtClean="0">
                <a:solidFill>
                  <a:srgbClr val="FFFFFF"/>
                </a:solidFill>
                <a:latin typeface="Berlin Sans FB" pitchFamily="34" charset="0"/>
              </a:rPr>
              <a:t>DR</a:t>
            </a: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：不需要写使能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、。。。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 smtClean="0">
                <a:sym typeface="Wingdings" pitchFamily="2" charset="2"/>
              </a:rPr>
              <a:t>PC</a:t>
            </a:r>
            <a:r>
              <a:rPr lang="zh-CN" altLang="en-US" sz="2800" dirty="0" smtClean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 </a:t>
            </a:r>
            <a:r>
              <a:rPr lang="zh-CN" altLang="en-US" sz="2800" dirty="0" smtClean="0">
                <a:sym typeface="Wingdings" pitchFamily="2" charset="2"/>
              </a:rPr>
              <a:t>条件</a:t>
            </a:r>
            <a:r>
              <a:rPr lang="en-US" altLang="zh-CN" sz="2800" dirty="0" smtClean="0">
                <a:sym typeface="Wingdings" pitchFamily="2" charset="2"/>
              </a:rPr>
              <a:t>? PC + Ext(</a:t>
            </a:r>
            <a:r>
              <a:rPr lang="en-US" altLang="zh-CN" sz="2800" dirty="0" err="1" smtClean="0">
                <a:sym typeface="Wingdings" pitchFamily="2" charset="2"/>
              </a:rPr>
              <a:t>Imm</a:t>
            </a:r>
            <a:r>
              <a:rPr lang="en-US" altLang="zh-CN" sz="2800" dirty="0" smtClean="0">
                <a:sym typeface="Wingdings" pitchFamily="2" charset="2"/>
              </a:rPr>
              <a:t>) : PC + 4</a:t>
            </a: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访存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回写</a:t>
            </a:r>
            <a:endParaRPr lang="en-US" altLang="zh-CN" sz="2800" strike="dblStrike" dirty="0" smtClean="0"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分支类指令执行分析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52"/>
          <p:cNvGrpSpPr/>
          <p:nvPr/>
        </p:nvGrpSpPr>
        <p:grpSpPr>
          <a:xfrm>
            <a:off x="393192" y="2606040"/>
            <a:ext cx="8349870" cy="822960"/>
            <a:chOff x="351069" y="2468880"/>
            <a:chExt cx="8349870" cy="822960"/>
          </a:xfrm>
        </p:grpSpPr>
        <p:grpSp>
          <p:nvGrpSpPr>
            <p:cNvPr id="115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118" name="Rectangle 56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9" name="Rectangle 57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0" name="Rectangle 58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1" name="Rectangle 59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J</a:t>
            </a: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 smtClean="0">
                <a:sym typeface="Wingdings" pitchFamily="2" charset="2"/>
              </a:rPr>
              <a:t>PC</a:t>
            </a:r>
            <a:r>
              <a:rPr lang="zh-CN" altLang="en-US" sz="2800" dirty="0" smtClean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 PC[31:28] || </a:t>
            </a:r>
            <a:r>
              <a:rPr lang="en-US" altLang="zh-CN" sz="2800" dirty="0" err="1" smtClean="0">
                <a:sym typeface="Wingdings" pitchFamily="2" charset="2"/>
              </a:rPr>
              <a:t>target_address</a:t>
            </a:r>
            <a:r>
              <a:rPr lang="en-US" altLang="zh-CN" sz="2800" dirty="0" smtClean="0">
                <a:sym typeface="Wingdings" pitchFamily="2" charset="2"/>
              </a:rPr>
              <a:t> || 00</a:t>
            </a: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访存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strike="dblStrike" dirty="0" smtClean="0">
                <a:sym typeface="Wingdings" pitchFamily="2" charset="2"/>
              </a:rPr>
              <a:t>回写</a:t>
            </a:r>
            <a:endParaRPr lang="en-US" altLang="zh-CN" sz="2800" strike="dblStrike" dirty="0" smtClean="0"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跳</a:t>
            </a:r>
            <a:r>
              <a:rPr lang="zh-CN" altLang="en-US" dirty="0" smtClean="0"/>
              <a:t>转指令执行分析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sng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" name="Group 26"/>
          <p:cNvGrpSpPr/>
          <p:nvPr/>
        </p:nvGrpSpPr>
        <p:grpSpPr>
          <a:xfrm>
            <a:off x="393192" y="2636912"/>
            <a:ext cx="8349870" cy="822960"/>
            <a:chOff x="351069" y="2468880"/>
            <a:chExt cx="8349870" cy="822960"/>
          </a:xfrm>
        </p:grpSpPr>
        <p:grpSp>
          <p:nvGrpSpPr>
            <p:cNvPr id="105" name="Group 50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108" name="Rectangle 30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9" name="Rectangle 31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280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target address</a:t>
                </a:r>
                <a:endPara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4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LW</a:t>
            </a: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>
                <a:sym typeface="Wingdings" pitchFamily="2" charset="2"/>
              </a:rPr>
              <a:t>GPR[</a:t>
            </a:r>
            <a:r>
              <a:rPr lang="en-US" altLang="zh-CN" sz="2800" dirty="0" err="1">
                <a:sym typeface="Wingdings" pitchFamily="2" charset="2"/>
              </a:rPr>
              <a:t>rt</a:t>
            </a:r>
            <a:r>
              <a:rPr lang="en-US" altLang="zh-CN" sz="2800" dirty="0">
                <a:sym typeface="Wingdings" pitchFamily="2" charset="2"/>
              </a:rPr>
              <a:t>] ← memory[GPR[base] + offset]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执行、访存、回写</a:t>
            </a:r>
            <a:endParaRPr lang="en-US" altLang="zh-CN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读存储指令执行分析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6377308"/>
            <a:ext cx="9144000" cy="460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指令：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</a:p>
          <a:p>
            <a:r>
              <a:rPr lang="zh-CN" altLang="en-US" sz="2800" dirty="0" smtClean="0">
                <a:sym typeface="Wingdings" pitchFamily="2" charset="2"/>
              </a:rPr>
              <a:t>需求：</a:t>
            </a:r>
            <a:r>
              <a:rPr lang="en-US" altLang="zh-CN" sz="2800" dirty="0">
                <a:sym typeface="Wingdings" pitchFamily="2" charset="2"/>
              </a:rPr>
              <a:t>memory[GPR[base] + offset] ← GPR[</a:t>
            </a:r>
            <a:r>
              <a:rPr lang="en-US" altLang="zh-CN" sz="2800" dirty="0" err="1">
                <a:sym typeface="Wingdings" pitchFamily="2" charset="2"/>
              </a:rPr>
              <a:t>rt</a:t>
            </a:r>
            <a:r>
              <a:rPr lang="en-US" altLang="zh-CN" sz="2800" dirty="0">
                <a:sym typeface="Wingdings" pitchFamily="2" charset="2"/>
              </a:rPr>
              <a:t>]</a:t>
            </a: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>
                <a:sym typeface="Wingdings" pitchFamily="2" charset="2"/>
              </a:rPr>
              <a:t>过程</a:t>
            </a:r>
            <a:r>
              <a:rPr lang="zh-CN" altLang="en-US" sz="2800" dirty="0" smtClean="0">
                <a:sym typeface="Wingdings" pitchFamily="2" charset="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取指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译码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读寄存器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执行、访存、</a:t>
            </a:r>
            <a:r>
              <a:rPr lang="zh-CN" altLang="en-US" sz="2800" strike="dblStrike" dirty="0" smtClean="0">
                <a:sym typeface="Wingdings" pitchFamily="2" charset="2"/>
              </a:rPr>
              <a:t>回写</a:t>
            </a:r>
            <a:endParaRPr lang="en-US" altLang="zh-CN" sz="2800" strike="dblStrike" dirty="0" smtClean="0">
              <a:sym typeface="Wingdings" pitchFamily="2" charset="2"/>
            </a:endParaRPr>
          </a:p>
          <a:p>
            <a:endParaRPr lang="en-US" altLang="zh-CN" sz="2800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写</a:t>
            </a:r>
            <a:r>
              <a:rPr lang="zh-CN" altLang="en-US" dirty="0" smtClean="0"/>
              <a:t>存储指令执行分析</a:t>
            </a:r>
          </a:p>
        </p:txBody>
      </p:sp>
      <p:grpSp>
        <p:nvGrpSpPr>
          <p:cNvPr id="54" name="Group 40"/>
          <p:cNvGrpSpPr>
            <a:grpSpLocks/>
          </p:cNvGrpSpPr>
          <p:nvPr/>
        </p:nvGrpSpPr>
        <p:grpSpPr bwMode="auto">
          <a:xfrm>
            <a:off x="1414463" y="5935488"/>
            <a:ext cx="1665287" cy="722313"/>
            <a:chOff x="729" y="2832"/>
            <a:chExt cx="1355" cy="455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1. 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Fetch</a:t>
              </a: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1028" y="5922230"/>
            <a:ext cx="1831347" cy="891347"/>
            <a:chOff x="676" y="2832"/>
            <a:chExt cx="1408" cy="663"/>
          </a:xfrm>
        </p:grpSpPr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676" y="2855"/>
              <a:ext cx="1406" cy="6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. Decode/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Register 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156200" y="5935488"/>
            <a:ext cx="1500188" cy="415925"/>
            <a:chOff x="729" y="2832"/>
            <a:chExt cx="1355" cy="262"/>
          </a:xfrm>
        </p:grpSpPr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77" y="2842"/>
              <a:ext cx="114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3. Execute</a:t>
              </a: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49"/>
          <p:cNvGrpSpPr>
            <a:grpSpLocks/>
          </p:cNvGrpSpPr>
          <p:nvPr/>
        </p:nvGrpSpPr>
        <p:grpSpPr bwMode="auto">
          <a:xfrm>
            <a:off x="6457950" y="5935488"/>
            <a:ext cx="1330325" cy="415925"/>
            <a:chOff x="271" y="2832"/>
            <a:chExt cx="2149" cy="262"/>
          </a:xfrm>
        </p:grpSpPr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4. Memory</a:t>
              </a:r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52"/>
          <p:cNvGrpSpPr>
            <a:grpSpLocks/>
          </p:cNvGrpSpPr>
          <p:nvPr/>
        </p:nvGrpSpPr>
        <p:grpSpPr bwMode="auto">
          <a:xfrm>
            <a:off x="7631300" y="5935488"/>
            <a:ext cx="1294213" cy="723900"/>
            <a:chOff x="582" y="2832"/>
            <a:chExt cx="1670" cy="456"/>
          </a:xfrm>
        </p:grpSpPr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582" y="2842"/>
              <a:ext cx="167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dbl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5. 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dbl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     Write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1"/>
          <p:cNvGrpSpPr/>
          <p:nvPr/>
        </p:nvGrpSpPr>
        <p:grpSpPr>
          <a:xfrm>
            <a:off x="548640" y="3695208"/>
            <a:ext cx="7315200" cy="2186884"/>
            <a:chOff x="533400" y="1968500"/>
            <a:chExt cx="7391400" cy="2917111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+4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rd</a:t>
              </a:r>
            </a:p>
          </p:txBody>
        </p:sp>
        <p:grpSp>
          <p:nvGrpSpPr>
            <p:cNvPr id="81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ALU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imm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MUX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5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：不同指令</a:t>
            </a:r>
            <a:r>
              <a:rPr lang="zh-CN" altLang="en-US" dirty="0"/>
              <a:t>的</a:t>
            </a:r>
            <a:r>
              <a:rPr lang="zh-CN" altLang="en-US" dirty="0" smtClean="0"/>
              <a:t>执行过程不同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：所有指令都有前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多周期数据通路：分割为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个阶段有助于性能提高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周期控制器：需要针对多个阶段控制的控制器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42696"/>
              </p:ext>
            </p:extLst>
          </p:nvPr>
        </p:nvGraphicFramePr>
        <p:xfrm>
          <a:off x="755576" y="3998168"/>
          <a:ext cx="770485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4143"/>
                <a:gridCol w="1284143"/>
                <a:gridCol w="1542890"/>
                <a:gridCol w="1197894"/>
                <a:gridCol w="1197894"/>
                <a:gridCol w="11978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DCD/RF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EXE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WB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计算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ym typeface="Wingdings"/>
                        </a:rPr>
                        <a:t>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跳转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读存储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ym typeface="Wingdings"/>
                        </a:rPr>
                        <a:t>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ym typeface="Wingdings"/>
                        </a:rPr>
                        <a:t>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写存储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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ym typeface="Wingdings"/>
                        </a:rPr>
                        <a:t>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467544" y="5805264"/>
            <a:ext cx="8208912" cy="504056"/>
          </a:xfrm>
          <a:prstGeom prst="round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31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单周期数据通路模型</a:t>
            </a:r>
          </a:p>
          <a:p>
            <a:pPr lvl="1"/>
            <a:r>
              <a:rPr lang="en-US" altLang="zh-CN" sz="2000" dirty="0" smtClean="0"/>
              <a:t>PC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zh-CN" altLang="en-US" sz="2000" dirty="0" smtClean="0">
                <a:sym typeface="Wingdings" pitchFamily="2" charset="2"/>
              </a:rPr>
              <a:t>组合逻辑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zh-CN" altLang="en-US" sz="2000" dirty="0" smtClean="0">
                <a:sym typeface="Wingdings" pitchFamily="2" charset="2"/>
              </a:rPr>
              <a:t>寄存器文件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组合逻辑：实现了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个阶段的功能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由于关键路径的存在，每条指令延迟均相同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无法利用不同指令具有不同执行需求的潜在特性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回顾：单周期数据通路</a:t>
            </a:r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785192" y="2924944"/>
            <a:ext cx="7315200" cy="2186884"/>
            <a:chOff x="533400" y="1968500"/>
            <a:chExt cx="7391400" cy="291711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PC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instruction</a:t>
              </a:r>
            </a:p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Register</a:t>
              </a:r>
            </a:p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File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 dirty="0" err="1">
                  <a:solidFill>
                    <a:prstClr val="black"/>
                  </a:solidFill>
                </a:rPr>
                <a:t>rt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 dirty="0" err="1">
                  <a:solidFill>
                    <a:prstClr val="black"/>
                  </a:solidFill>
                </a:rPr>
                <a:t>rs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>
                  <a:solidFill>
                    <a:prstClr val="black"/>
                  </a:solidFill>
                </a:rPr>
                <a:t>rd</a:t>
              </a: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>
                  <a:defRPr/>
                </a:pPr>
                <a:r>
                  <a:rPr lang="en-US" sz="2000" kern="0" dirty="0" smtClean="0">
                    <a:solidFill>
                      <a:prstClr val="black"/>
                    </a:solidFill>
                  </a:rPr>
                  <a:t>ALU</a:t>
                </a:r>
                <a:endParaRPr lang="en-US" sz="20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>
                  <a:defRPr/>
                </a:pPr>
                <a:endParaRPr lang="en-US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>
                <a:defRPr/>
              </a:pPr>
              <a:r>
                <a:rPr lang="en-US" sz="2000" kern="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kern="0">
                  <a:solidFill>
                    <a:prstClr val="black"/>
                  </a:solidFill>
                </a:rPr>
                <a:t>imm</a:t>
              </a: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>
                <a:defRPr/>
              </a:pPr>
              <a:r>
                <a:rPr lang="en-US" sz="2000" kern="0" dirty="0" smtClean="0">
                  <a:solidFill>
                    <a:prstClr val="black"/>
                  </a:solidFill>
                </a:rPr>
                <a:t>MUX</a:t>
              </a:r>
              <a:endParaRPr lang="en-US" sz="2000" kern="0" dirty="0">
                <a:solidFill>
                  <a:prstClr val="black"/>
                </a:solidFill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194856"/>
            <a:ext cx="5760640" cy="16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圆角矩形 41"/>
          <p:cNvSpPr/>
          <p:nvPr/>
        </p:nvSpPr>
        <p:spPr bwMode="auto">
          <a:xfrm>
            <a:off x="2915816" y="5517232"/>
            <a:ext cx="3240360" cy="122413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9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3756</Words>
  <Application>Microsoft Office PowerPoint</Application>
  <PresentationFormat>全屏显示(4:3)</PresentationFormat>
  <Paragraphs>2549</Paragraphs>
  <Slides>33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3_gxp模板-2</vt:lpstr>
      <vt:lpstr>4_gxp模板-2</vt:lpstr>
      <vt:lpstr>gxp模板</vt:lpstr>
      <vt:lpstr>PowerPoint 演示文稿</vt:lpstr>
      <vt:lpstr>运算类指令执行分析</vt:lpstr>
      <vt:lpstr>运算类指令执行分析</vt:lpstr>
      <vt:lpstr>分支类指令执行分析</vt:lpstr>
      <vt:lpstr>跳转指令执行分析</vt:lpstr>
      <vt:lpstr>读存储指令执行分析</vt:lpstr>
      <vt:lpstr>写存储指令执行分析</vt:lpstr>
      <vt:lpstr>指令执行过程分析</vt:lpstr>
      <vt:lpstr>回顾：单周期数据通路</vt:lpstr>
      <vt:lpstr>回顾：单周期数据通路</vt:lpstr>
      <vt:lpstr>多周期数据通路设计的基本思路</vt:lpstr>
      <vt:lpstr>多周期数据通路构思</vt:lpstr>
      <vt:lpstr>多周期数据通路构思</vt:lpstr>
      <vt:lpstr>ADDU指令的多周期数据通路：IF阶段</vt:lpstr>
      <vt:lpstr>ADDU指令的多周期数据通路：DCD/RF阶段</vt:lpstr>
      <vt:lpstr>ADDU指令的多周期数据通路：EXE阶段</vt:lpstr>
      <vt:lpstr>ADDU指令的多周期数据通路：WB阶段</vt:lpstr>
      <vt:lpstr>ORI指令的多周期数据通路</vt:lpstr>
      <vt:lpstr>LW指令的多周期数据通路</vt:lpstr>
      <vt:lpstr>SW指令的多周期数据通路</vt:lpstr>
      <vt:lpstr>BEQ指令的多周期数据通路</vt:lpstr>
      <vt:lpstr>JAL指令的多周期数据通路</vt:lpstr>
      <vt:lpstr>多周期数据通路</vt:lpstr>
      <vt:lpstr>分析的要点</vt:lpstr>
      <vt:lpstr>PowerPoint 演示文稿</vt:lpstr>
      <vt:lpstr>取指</vt:lpstr>
      <vt:lpstr>取指令</vt:lpstr>
      <vt:lpstr>译码/ 读寄存器</vt:lpstr>
      <vt:lpstr>执行</vt:lpstr>
      <vt:lpstr>写回</vt:lpstr>
      <vt:lpstr>最终 写入</vt:lpstr>
      <vt:lpstr>最终 写入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多周期，双Memroy</dc:title>
  <dc:creator>gxp</dc:creator>
  <cp:lastModifiedBy>GXP</cp:lastModifiedBy>
  <cp:revision>135</cp:revision>
  <dcterms:created xsi:type="dcterms:W3CDTF">2012-10-23T14:44:57Z</dcterms:created>
  <dcterms:modified xsi:type="dcterms:W3CDTF">2013-11-06T08:48:21Z</dcterms:modified>
</cp:coreProperties>
</file>