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788" r:id="rId3"/>
    <p:sldMasterId id="2147483797" r:id="rId4"/>
    <p:sldMasterId id="2147483809" r:id="rId5"/>
    <p:sldMasterId id="2147483818" r:id="rId6"/>
  </p:sldMasterIdLst>
  <p:notesMasterIdLst>
    <p:notesMasterId r:id="rId62"/>
  </p:notesMasterIdLst>
  <p:sldIdLst>
    <p:sldId id="316" r:id="rId7"/>
    <p:sldId id="559" r:id="rId8"/>
    <p:sldId id="621" r:id="rId9"/>
    <p:sldId id="622" r:id="rId10"/>
    <p:sldId id="626" r:id="rId11"/>
    <p:sldId id="627" r:id="rId12"/>
    <p:sldId id="623" r:id="rId13"/>
    <p:sldId id="629" r:id="rId14"/>
    <p:sldId id="672" r:id="rId15"/>
    <p:sldId id="628" r:id="rId16"/>
    <p:sldId id="568" r:id="rId17"/>
    <p:sldId id="583" r:id="rId18"/>
    <p:sldId id="631" r:id="rId19"/>
    <p:sldId id="633" r:id="rId20"/>
    <p:sldId id="634" r:id="rId21"/>
    <p:sldId id="683" r:id="rId22"/>
    <p:sldId id="635" r:id="rId23"/>
    <p:sldId id="679" r:id="rId24"/>
    <p:sldId id="636" r:id="rId25"/>
    <p:sldId id="680" r:id="rId26"/>
    <p:sldId id="638" r:id="rId27"/>
    <p:sldId id="640" r:id="rId28"/>
    <p:sldId id="641" r:id="rId29"/>
    <p:sldId id="642" r:id="rId30"/>
    <p:sldId id="632" r:id="rId31"/>
    <p:sldId id="645" r:id="rId32"/>
    <p:sldId id="644" r:id="rId33"/>
    <p:sldId id="681" r:id="rId34"/>
    <p:sldId id="646" r:id="rId35"/>
    <p:sldId id="647" r:id="rId36"/>
    <p:sldId id="649" r:id="rId37"/>
    <p:sldId id="648" r:id="rId38"/>
    <p:sldId id="650" r:id="rId39"/>
    <p:sldId id="682" r:id="rId40"/>
    <p:sldId id="651" r:id="rId41"/>
    <p:sldId id="653" r:id="rId42"/>
    <p:sldId id="676" r:id="rId43"/>
    <p:sldId id="677" r:id="rId44"/>
    <p:sldId id="678" r:id="rId45"/>
    <p:sldId id="675" r:id="rId46"/>
    <p:sldId id="673" r:id="rId47"/>
    <p:sldId id="614" r:id="rId48"/>
    <p:sldId id="615" r:id="rId49"/>
    <p:sldId id="616" r:id="rId50"/>
    <p:sldId id="617" r:id="rId51"/>
    <p:sldId id="618" r:id="rId52"/>
    <p:sldId id="619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674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1399" autoAdjust="0"/>
  </p:normalViewPr>
  <p:slideViewPr>
    <p:cSldViewPr>
      <p:cViewPr varScale="1">
        <p:scale>
          <a:sx n="76" d="100"/>
          <a:sy n="76" d="100"/>
        </p:scale>
        <p:origin x="-2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5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85225-5734-4914-BC8E-8477B9C15ADD}" type="datetimeFigureOut">
              <a:rPr lang="zh-CN" altLang="en-US" smtClean="0"/>
              <a:pPr/>
              <a:t>2014/3/8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71BB-4B84-4AFE-AD6B-E13076ECCE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3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AA932-E6E5-4D21-89D3-9B7F63FC33F5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92480-A986-40A2-BCD8-1F86C64961F0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48B08-792C-4BB4-9021-8F53B11D9C7E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2CE4E-D4E8-4018-AB00-F83A89CFFEF1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6CD9A-0FD0-4841-981D-F74740CD1FBE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0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6CD9A-0FD0-4841-981D-F74740CD1FBE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0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D7850-26B2-439F-A874-4E5393F43965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1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AB241-4624-4805-B92C-889AAA23DCA3}" type="slidenum">
              <a:rPr lang="en-US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19199-2BA6-44F8-9B63-5818E3605CC8}" type="slidenum">
              <a:rPr lang="en-US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0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28E06-CA3D-455A-A38C-67E13401F99D}" type="slidenum">
              <a:rPr lang="en-US" altLang="zh-CN">
                <a:solidFill>
                  <a:prstClr val="black"/>
                </a:solidFill>
              </a:rPr>
              <a:pPr/>
              <a:t>55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4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Tip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 new feature should</a:t>
            </a:r>
            <a:r>
              <a:rPr lang="en-US" altLang="zh-CN" baseline="0" dirty="0" smtClean="0"/>
              <a:t> be added to the extender!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7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9DE6C-94EB-4595-8F93-B562C19E80F3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116BC-9845-471E-87D1-5CAE8EC4FE68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1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5091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63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518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471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51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595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1732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30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6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421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234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5557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</a:rPr>
              <a:t>&gt; </a:t>
            </a:r>
            <a:endParaRPr 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1516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dirty="0" err="1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045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</a:rPr>
              <a:t>&gt; </a:t>
            </a:r>
            <a:endParaRPr 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0778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dirty="0" err="1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711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E7ED6BBA-2425-4A43-B586-383F2BB07C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49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68946159-E475-47D9-8550-A9F0B445C7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9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CCDCC2DC-EBCD-44EE-92DB-9C06DDE632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86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B4FEF99E-A19F-4A0B-A62E-3729EECDD90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3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9F7ADD3E-E1D6-46D5-BCAD-B4AEBA813F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9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97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8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098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49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93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055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11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144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493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408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2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39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2B3A-7160-4350-B8BB-F0E40B1B1A2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E40-9C3C-4064-8FDE-ED08EDFDF9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22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</a:rPr>
              <a:t>&gt; </a:t>
            </a:r>
            <a:endParaRPr 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1516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dirty="0" err="1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9345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r>
              <a:rPr lang="en-US" sz="1400" dirty="0" smtClean="0">
                <a:solidFill>
                  <a:prstClr val="white">
                    <a:lumMod val="50000"/>
                  </a:prstClr>
                </a:solidFill>
              </a:rPr>
              <a:t>&gt; </a:t>
            </a:r>
            <a:endParaRPr 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0778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dirty="0" err="1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4454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CC12C447-90FA-420C-B74C-1A635C4449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594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E7ED6BBA-2425-4A43-B586-383F2BB07C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093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68946159-E475-47D9-8550-A9F0B445C7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267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CCDCC2DC-EBCD-44EE-92DB-9C06DDE632F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118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B4FEF99E-A19F-4A0B-A62E-3729EECDD90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881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Copyright © 2012  Elsevier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1-&lt;</a:t>
            </a:r>
            <a:fld id="{9F7ADD3E-E1D6-46D5-BCAD-B4AEBA813F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&gt;</a:t>
            </a:r>
          </a:p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850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5CFF4-9B6D-4D29-82F9-13CAA09365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3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708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4BF73-E5F5-4532-BB64-28B43DF1FBD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55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70A9-F7DA-45BF-B205-77CE6CAE4A5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1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942A9-7F12-4F9B-A945-766AE9E16C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980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245B-4DC9-4DA3-9E46-48687C8E66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87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F1B9-9F59-4DFF-AACF-EA3851E10A3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881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A7B51-C3C2-4543-BBB5-794FD8CF04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9734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BF792-0506-419A-9E14-C47B7552FD8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755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336C-EA58-4BF1-AE65-7F03CC447A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186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A7E9-513C-4068-833F-E01AF79EA2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685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DD095-5F44-4BA0-B4AF-FC272A8C6E5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2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9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251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12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2" r:id="rId3"/>
    <p:sldLayoutId id="2147483793" r:id="rId4"/>
    <p:sldLayoutId id="2147483794" r:id="rId5"/>
    <p:sldLayoutId id="2147483795" r:id="rId6"/>
    <p:sldLayoutId id="2147483796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2B3A-7160-4350-B8BB-F0E40B1B1A2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2014/3/8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0E40-9C3C-4064-8FDE-ED08EDFDF9F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3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AFD558-314F-41E8-9494-AF5F99C0A60B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4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2.xml"/><Relationship Id="rId4" Type="http://schemas.openxmlformats.org/officeDocument/2006/relationships/tags" Target="../tags/tag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2.xml"/><Relationship Id="rId4" Type="http://schemas.openxmlformats.org/officeDocument/2006/relationships/tags" Target="../tags/tag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3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196752"/>
            <a:ext cx="8207188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计算机组成</a:t>
            </a: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40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多周期</a:t>
            </a:r>
            <a:r>
              <a:rPr kumimoji="1" lang="en-US" altLang="zh-CN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MIPS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：数据通路</a:t>
            </a:r>
            <a:r>
              <a:rPr kumimoji="1" lang="en-US" altLang="zh-CN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/</a:t>
            </a: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控制</a:t>
            </a: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 smtClean="0">
                <a:solidFill>
                  <a:srgbClr val="FF0000"/>
                </a:solidFill>
                <a:latin typeface="Cambria" pitchFamily="18" charset="0"/>
                <a:ea typeface="黑体" pitchFamily="49" charset="-122"/>
              </a:rPr>
              <a:t>时序逻辑：状态机</a:t>
            </a:r>
            <a:endParaRPr kumimoji="1" lang="en-US" altLang="zh-CN" sz="4800" dirty="0" smtClean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457200" y="4581128"/>
            <a:ext cx="822960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高小鹏</a:t>
            </a: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北京航空航天大学计算机学院</a:t>
            </a:r>
          </a:p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系统结构研究所</a:t>
            </a:r>
            <a:endParaRPr lang="zh-CN" altLang="en-US" sz="2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2200" y="457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计算机学院学科基础课</a:t>
            </a:r>
          </a:p>
        </p:txBody>
      </p:sp>
    </p:spTree>
    <p:extLst>
      <p:ext uri="{BB962C8B-B14F-4D97-AF65-F5344CB8AC3E}">
        <p14:creationId xmlns:p14="http://schemas.microsoft.com/office/powerpoint/2010/main" val="32989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832177"/>
          </a:xfrm>
        </p:spPr>
        <p:txBody>
          <a:bodyPr/>
          <a:lstStyle/>
          <a:p>
            <a:r>
              <a:rPr lang="zh-CN" altLang="en-US" sz="2800" dirty="0" smtClean="0">
                <a:sym typeface="Wingdings" pitchFamily="2" charset="2"/>
              </a:rPr>
              <a:t>数据通路：</a:t>
            </a:r>
            <a:r>
              <a:rPr lang="en-US" altLang="zh-CN" sz="2800" dirty="0" smtClean="0">
                <a:sym typeface="Wingdings" pitchFamily="2" charset="2"/>
              </a:rPr>
              <a:t>5</a:t>
            </a:r>
            <a:r>
              <a:rPr lang="zh-CN" altLang="en-US" sz="2800" dirty="0" smtClean="0">
                <a:sym typeface="Wingdings" pitchFamily="2" charset="2"/>
              </a:rPr>
              <a:t>阶段</a:t>
            </a:r>
            <a:r>
              <a:rPr lang="en-US" altLang="zh-CN" sz="2800" dirty="0" smtClean="0">
                <a:sym typeface="Wingdings" pitchFamily="2" charset="2"/>
              </a:rPr>
              <a:t>(IF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en-US" altLang="zh-CN" sz="2800" dirty="0" smtClean="0">
                <a:sym typeface="Wingdings" pitchFamily="2" charset="2"/>
              </a:rPr>
              <a:t>DCD/RF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en-US" altLang="zh-CN" sz="2800" dirty="0" smtClean="0">
                <a:sym typeface="Wingdings" pitchFamily="2" charset="2"/>
              </a:rPr>
              <a:t>EXE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en-US" altLang="zh-CN" sz="2800" dirty="0" smtClean="0">
                <a:sym typeface="Wingdings" pitchFamily="2" charset="2"/>
              </a:rPr>
              <a:t>MEM</a:t>
            </a:r>
            <a:r>
              <a:rPr lang="zh-CN" altLang="en-US" sz="2800" dirty="0" smtClean="0">
                <a:sym typeface="Wingdings" pitchFamily="2" charset="2"/>
              </a:rPr>
              <a:t>、</a:t>
            </a:r>
            <a:r>
              <a:rPr lang="en-US" altLang="zh-CN" sz="2800" dirty="0" smtClean="0">
                <a:sym typeface="Wingdings" pitchFamily="2" charset="2"/>
              </a:rPr>
              <a:t>WB)</a:t>
            </a:r>
          </a:p>
          <a:p>
            <a:pPr lvl="1"/>
            <a:r>
              <a:rPr lang="zh-CN" altLang="en-US" sz="2400" dirty="0" smtClean="0">
                <a:sym typeface="Wingdings" pitchFamily="2" charset="2"/>
              </a:rPr>
              <a:t>特点：每条指令由若</a:t>
            </a:r>
            <a:r>
              <a:rPr lang="en-US" altLang="zh-CN" sz="2400" dirty="0" smtClean="0">
                <a:sym typeface="Wingdings" pitchFamily="2" charset="2"/>
              </a:rPr>
              <a:t>3</a:t>
            </a:r>
            <a:r>
              <a:rPr lang="zh-CN" altLang="en-US" sz="2400" dirty="0" smtClean="0">
                <a:sym typeface="Wingdings" pitchFamily="2" charset="2"/>
              </a:rPr>
              <a:t>～</a:t>
            </a:r>
            <a:r>
              <a:rPr lang="en-US" altLang="zh-CN" sz="2400" dirty="0" smtClean="0">
                <a:sym typeface="Wingdings" pitchFamily="2" charset="2"/>
              </a:rPr>
              <a:t>5</a:t>
            </a:r>
            <a:r>
              <a:rPr lang="zh-CN" altLang="en-US" sz="2400" dirty="0" smtClean="0">
                <a:sym typeface="Wingdings" pitchFamily="2" charset="2"/>
              </a:rPr>
              <a:t>个时钟周期完成</a:t>
            </a:r>
            <a:endParaRPr lang="en-US" altLang="zh-CN" sz="2400" dirty="0" smtClean="0">
              <a:sym typeface="Wingdings" pitchFamily="2" charset="2"/>
            </a:endParaRPr>
          </a:p>
          <a:p>
            <a:r>
              <a:rPr lang="zh-CN" altLang="en-US" sz="2800" dirty="0" smtClean="0">
                <a:sym typeface="Wingdings" pitchFamily="2" charset="2"/>
              </a:rPr>
              <a:t>控制器：</a:t>
            </a:r>
            <a:r>
              <a:rPr lang="en-US" altLang="zh-CN" sz="2800" dirty="0" smtClean="0">
                <a:sym typeface="Wingdings" pitchFamily="2" charset="2"/>
              </a:rPr>
              <a:t>FSM</a:t>
            </a:r>
            <a:r>
              <a:rPr lang="zh-CN" altLang="en-US" sz="2800" dirty="0" smtClean="0">
                <a:sym typeface="Wingdings" pitchFamily="2" charset="2"/>
              </a:rPr>
              <a:t>＋输出逻辑</a:t>
            </a:r>
            <a:endParaRPr lang="en-US" altLang="zh-CN" sz="2400" dirty="0">
              <a:sym typeface="Wingdings" pitchFamily="2" charset="2"/>
            </a:endParaRP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FSM</a:t>
            </a:r>
            <a:r>
              <a:rPr lang="zh-CN" altLang="en-US" sz="2400" dirty="0" smtClean="0">
                <a:sym typeface="Wingdings" pitchFamily="2" charset="2"/>
              </a:rPr>
              <a:t>至少应包括</a:t>
            </a:r>
            <a:r>
              <a:rPr lang="en-US" altLang="zh-CN" sz="2400" dirty="0" smtClean="0">
                <a:sym typeface="Wingdings" pitchFamily="2" charset="2"/>
              </a:rPr>
              <a:t>5</a:t>
            </a:r>
            <a:r>
              <a:rPr lang="zh-CN" altLang="en-US" sz="2400" dirty="0" smtClean="0">
                <a:sym typeface="Wingdings" pitchFamily="2" charset="2"/>
              </a:rPr>
              <a:t>个状态：分别对应数据通路的</a:t>
            </a:r>
            <a:r>
              <a:rPr lang="en-US" altLang="zh-CN" sz="2400" dirty="0" smtClean="0">
                <a:sym typeface="Wingdings" pitchFamily="2" charset="2"/>
              </a:rPr>
              <a:t>5</a:t>
            </a:r>
            <a:r>
              <a:rPr lang="zh-CN" altLang="en-US" sz="2400" dirty="0" smtClean="0">
                <a:sym typeface="Wingdings" pitchFamily="2" charset="2"/>
              </a:rPr>
              <a:t>个阶段</a:t>
            </a:r>
            <a:endParaRPr lang="en-US" altLang="zh-CN" sz="2400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FSM</a:t>
            </a:r>
            <a:r>
              <a:rPr lang="zh-CN" altLang="en-US" dirty="0" smtClean="0">
                <a:sym typeface="Wingdings" pitchFamily="2" charset="2"/>
              </a:rPr>
              <a:t>输入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Op/</a:t>
            </a:r>
            <a:r>
              <a:rPr lang="en-US" altLang="zh-CN" dirty="0" err="1" smtClean="0">
                <a:sym typeface="Wingdings" pitchFamily="2" charset="2"/>
              </a:rPr>
              <a:t>Funct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err="1" smtClean="0">
                <a:sym typeface="Wingdings" pitchFamily="2" charset="2"/>
              </a:rPr>
              <a:t>Instr</a:t>
            </a:r>
            <a:r>
              <a:rPr lang="en-US" altLang="zh-CN" dirty="0" smtClean="0">
                <a:sym typeface="Wingdings" pitchFamily="2" charset="2"/>
              </a:rPr>
              <a:t>[31:26]/</a:t>
            </a:r>
            <a:r>
              <a:rPr lang="en-US" altLang="zh-CN" dirty="0" err="1" smtClean="0">
                <a:sym typeface="Wingdings" pitchFamily="2" charset="2"/>
              </a:rPr>
              <a:t>Instr</a:t>
            </a:r>
            <a:r>
              <a:rPr lang="en-US" altLang="zh-CN" dirty="0" smtClean="0">
                <a:sym typeface="Wingdings" pitchFamily="2" charset="2"/>
              </a:rPr>
              <a:t>[5:0]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Zero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Reset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err="1" smtClean="0">
                <a:sym typeface="Wingdings" pitchFamily="2" charset="2"/>
              </a:rPr>
              <a:t>Clk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输出逻辑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指令</a:t>
            </a:r>
            <a:r>
              <a:rPr lang="zh-CN" altLang="en-US" dirty="0" smtClean="0">
                <a:sym typeface="Wingdings" pitchFamily="2" charset="2"/>
              </a:rPr>
              <a:t>执行在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特定阶段</a:t>
            </a:r>
            <a:r>
              <a:rPr lang="zh-CN" altLang="en-US" dirty="0" smtClean="0">
                <a:sym typeface="Wingdings" pitchFamily="2" charset="2"/>
              </a:rPr>
              <a:t>处于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某种状态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Op/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Funct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FSM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Zero</a:t>
            </a: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多周期控制器设计</a:t>
            </a:r>
          </a:p>
        </p:txBody>
      </p:sp>
    </p:spTree>
    <p:extLst>
      <p:ext uri="{BB962C8B-B14F-4D97-AF65-F5344CB8AC3E}">
        <p14:creationId xmlns:p14="http://schemas.microsoft.com/office/powerpoint/2010/main" val="34959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</a:t>
            </a:r>
            <a:r>
              <a:rPr lang="zh-CN" altLang="en-US" dirty="0" smtClean="0"/>
              <a:t>构造过程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13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LW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ADDU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SUBU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ORI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LUI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BEQ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JAL</a:t>
            </a:r>
          </a:p>
          <a:p>
            <a:endParaRPr lang="zh-CN" altLang="en-US" baseline="30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" y="1196752"/>
            <a:ext cx="9072000" cy="112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36512" y="2492896"/>
            <a:ext cx="4951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sign_extend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(offset) + GPR[base]</a:t>
            </a:r>
          </a:p>
          <a:p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memword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 Memory[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Addr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GPR[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rt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 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memword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PC  PC + 4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2592" y="2420888"/>
            <a:ext cx="4175912" cy="1231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R[</a:t>
            </a:r>
            <a:r>
              <a:rPr lang="en-US" altLang="zh-CN" sz="2000" dirty="0" err="1" smtClean="0">
                <a:latin typeface="Cambria" pitchFamily="18" charset="0"/>
                <a:ea typeface="Courier" charset="0"/>
                <a:cs typeface="Courier New" pitchFamily="49" charset="0"/>
              </a:rPr>
              <a:t>rt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]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MEM</a:t>
            </a:r>
            <a:r>
              <a:rPr lang="en-US" altLang="zh-CN" sz="2000" dirty="0" smtClean="0">
                <a:solidFill>
                  <a:srgbClr val="FF0000"/>
                </a:solidFill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[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R[</a:t>
            </a:r>
            <a:r>
              <a:rPr lang="en-US" altLang="zh-CN" sz="2000" dirty="0" err="1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rs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]+</a:t>
            </a:r>
            <a:r>
              <a:rPr lang="en-US" altLang="zh-CN" sz="2000" dirty="0" err="1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sign_ext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(imm16)</a:t>
            </a:r>
            <a:r>
              <a:rPr lang="en-US" altLang="zh-CN" sz="2000" dirty="0" smtClean="0">
                <a:solidFill>
                  <a:srgbClr val="FF0000"/>
                </a:solidFill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]</a:t>
            </a:r>
            <a:endParaRPr lang="en-US" altLang="zh-CN" sz="2000" dirty="0" smtClean="0">
              <a:solidFill>
                <a:srgbClr val="FF0000"/>
              </a:solidFill>
              <a:latin typeface="Cambria" pitchFamily="18" charset="0"/>
              <a:ea typeface="Courier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PC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000" dirty="0" smtClean="0">
                <a:latin typeface="Cambria" pitchFamily="18" charset="0"/>
                <a:ea typeface="Courier" charset="0"/>
                <a:cs typeface="Courier New" pitchFamily="49" charset="0"/>
              </a:rPr>
              <a:t>PC+4</a:t>
            </a:r>
            <a:endParaRPr lang="en-US" altLang="zh-CN" sz="2000" dirty="0">
              <a:latin typeface="Cambria" pitchFamily="18" charset="0"/>
              <a:ea typeface="Courier" charset="0"/>
              <a:cs typeface="Courier New" pitchFamily="49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49" y="3695341"/>
            <a:ext cx="6462713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1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表格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44793"/>
              </p:ext>
            </p:extLst>
          </p:nvPr>
        </p:nvGraphicFramePr>
        <p:xfrm>
          <a:off x="3347864" y="26680"/>
          <a:ext cx="574711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0764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870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S0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Fetch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913" name="AutoShape 317"/>
          <p:cNvCxnSpPr>
            <a:cxnSpLocks noChangeShapeType="1"/>
            <a:endCxn id="870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3" name="TextBox 252"/>
          <p:cNvSpPr txBox="1"/>
          <p:nvPr/>
        </p:nvSpPr>
        <p:spPr>
          <a:xfrm>
            <a:off x="107504" y="230451"/>
            <a:ext cx="461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100" b="1" dirty="0" smtClean="0">
                <a:solidFill>
                  <a:srgbClr val="000000"/>
                </a:solidFill>
              </a:endParaRPr>
            </a:p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1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96"/>
          <a:stretch/>
        </p:blipFill>
        <p:spPr bwMode="auto">
          <a:xfrm>
            <a:off x="6943167" y="116615"/>
            <a:ext cx="1667388" cy="6672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848858" y="692696"/>
            <a:ext cx="711198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圆角矩形 169"/>
          <p:cNvSpPr/>
          <p:nvPr/>
        </p:nvSpPr>
        <p:spPr>
          <a:xfrm>
            <a:off x="6876002" y="3772766"/>
            <a:ext cx="684054" cy="558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7812360" y="69714"/>
            <a:ext cx="648246" cy="67909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表格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04258"/>
              </p:ext>
            </p:extLst>
          </p:nvPr>
        </p:nvGraphicFramePr>
        <p:xfrm>
          <a:off x="3347864" y="26680"/>
          <a:ext cx="574711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0764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61" name="AutoShape 317"/>
          <p:cNvCxnSpPr>
            <a:cxnSpLocks noChangeShapeType="1"/>
            <a:endCxn id="160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" name="TextBox 161"/>
          <p:cNvSpPr txBox="1"/>
          <p:nvPr/>
        </p:nvSpPr>
        <p:spPr>
          <a:xfrm>
            <a:off x="107504" y="230451"/>
            <a:ext cx="461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163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S1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DCD/RF</a:t>
            </a:r>
          </a:p>
        </p:txBody>
      </p:sp>
      <p:cxnSp>
        <p:nvCxnSpPr>
          <p:cNvPr id="164" name="AutoShape 266"/>
          <p:cNvCxnSpPr>
            <a:cxnSpLocks noChangeShapeType="1"/>
            <a:endCxn id="163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1"/>
          <p:cNvGrpSpPr/>
          <p:nvPr/>
        </p:nvGrpSpPr>
        <p:grpSpPr>
          <a:xfrm>
            <a:off x="6610224" y="69714"/>
            <a:ext cx="2282256" cy="6790901"/>
            <a:chOff x="6372200" y="69714"/>
            <a:chExt cx="2282256" cy="6790901"/>
          </a:xfrm>
        </p:grpSpPr>
        <p:pic>
          <p:nvPicPr>
            <p:cNvPr id="172" name="Picture 1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856"/>
            <a:stretch/>
          </p:blipFill>
          <p:spPr bwMode="auto">
            <a:xfrm>
              <a:off x="6372200" y="90119"/>
              <a:ext cx="2282256" cy="667251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70" name="矩形 169"/>
            <p:cNvSpPr/>
            <p:nvPr/>
          </p:nvSpPr>
          <p:spPr>
            <a:xfrm>
              <a:off x="7884114" y="69714"/>
              <a:ext cx="648246" cy="67909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" name="圆角矩形 173"/>
          <p:cNvSpPr/>
          <p:nvPr/>
        </p:nvSpPr>
        <p:spPr>
          <a:xfrm>
            <a:off x="6516216" y="2060847"/>
            <a:ext cx="684054" cy="1365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圆角矩形 174"/>
          <p:cNvSpPr/>
          <p:nvPr/>
        </p:nvSpPr>
        <p:spPr>
          <a:xfrm>
            <a:off x="6516216" y="6525364"/>
            <a:ext cx="684054" cy="216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66" name="AutoShape 317"/>
          <p:cNvCxnSpPr>
            <a:cxnSpLocks noChangeShapeType="1"/>
            <a:endCxn id="165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TextBox 166"/>
          <p:cNvSpPr txBox="1"/>
          <p:nvPr/>
        </p:nvSpPr>
        <p:spPr>
          <a:xfrm>
            <a:off x="107504" y="230451"/>
            <a:ext cx="461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168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169" name="AutoShape 266"/>
          <p:cNvCxnSpPr>
            <a:cxnSpLocks noChangeShapeType="1"/>
            <a:endCxn id="168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0000"/>
                </a:solidFill>
              </a:rPr>
              <a:t>S2</a:t>
            </a:r>
            <a:endParaRPr lang="en-US" altLang="zh-CN" sz="1100" kern="0" dirty="0" smtClean="0">
              <a:solidFill>
                <a:srgbClr val="FF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>
                <a:solidFill>
                  <a:srgbClr val="FF0000"/>
                </a:solidFill>
              </a:rPr>
              <a:t>MA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71" name="AutoShape 267"/>
          <p:cNvCxnSpPr>
            <a:cxnSpLocks noChangeShapeType="1"/>
            <a:endCxn id="170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TextBox 171"/>
          <p:cNvSpPr txBox="1"/>
          <p:nvPr/>
        </p:nvSpPr>
        <p:spPr>
          <a:xfrm>
            <a:off x="1354412" y="814448"/>
            <a:ext cx="7448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 |</a:t>
            </a:r>
          </a:p>
          <a:p>
            <a:r>
              <a:rPr lang="en-US" altLang="zh-CN" sz="1600" dirty="0" smtClean="0"/>
              <a:t>OP=SW</a:t>
            </a:r>
            <a:endParaRPr lang="zh-CN" altLang="en-US" sz="1600" dirty="0"/>
          </a:p>
        </p:txBody>
      </p:sp>
      <p:graphicFrame>
        <p:nvGraphicFramePr>
          <p:cNvPr id="345" name="表格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86208"/>
              </p:ext>
            </p:extLst>
          </p:nvPr>
        </p:nvGraphicFramePr>
        <p:xfrm>
          <a:off x="3347864" y="26680"/>
          <a:ext cx="574711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0764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8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66" name="AutoShape 317"/>
          <p:cNvCxnSpPr>
            <a:cxnSpLocks noChangeShapeType="1"/>
            <a:endCxn id="165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7" name="TextBox 166"/>
          <p:cNvSpPr txBox="1"/>
          <p:nvPr/>
        </p:nvSpPr>
        <p:spPr>
          <a:xfrm>
            <a:off x="107504" y="230451"/>
            <a:ext cx="461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168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169" name="AutoShape 266"/>
          <p:cNvCxnSpPr>
            <a:cxnSpLocks noChangeShapeType="1"/>
            <a:endCxn id="168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FF0000"/>
                </a:solidFill>
              </a:rPr>
              <a:t>S2</a:t>
            </a:r>
            <a:endParaRPr lang="en-US" altLang="zh-CN" sz="1100" kern="0" dirty="0" smtClean="0">
              <a:solidFill>
                <a:srgbClr val="FF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>
                <a:solidFill>
                  <a:srgbClr val="FF0000"/>
                </a:solidFill>
              </a:rPr>
              <a:t>MA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71" name="AutoShape 267"/>
          <p:cNvCxnSpPr>
            <a:cxnSpLocks noChangeShapeType="1"/>
            <a:endCxn id="170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" name="TextBox 171"/>
          <p:cNvSpPr txBox="1"/>
          <p:nvPr/>
        </p:nvSpPr>
        <p:spPr>
          <a:xfrm>
            <a:off x="1354412" y="814448"/>
            <a:ext cx="7448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 |</a:t>
            </a:r>
          </a:p>
          <a:p>
            <a:r>
              <a:rPr lang="en-US" altLang="zh-CN" sz="1600" dirty="0" smtClean="0"/>
              <a:t>OP=SW</a:t>
            </a:r>
            <a:endParaRPr lang="zh-CN" altLang="en-US" sz="1600" dirty="0"/>
          </a:p>
        </p:txBody>
      </p:sp>
      <p:graphicFrame>
        <p:nvGraphicFramePr>
          <p:cNvPr id="345" name="表格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76626"/>
              </p:ext>
            </p:extLst>
          </p:nvPr>
        </p:nvGraphicFramePr>
        <p:xfrm>
          <a:off x="3347864" y="26680"/>
          <a:ext cx="574711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0764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pSp>
        <p:nvGrpSpPr>
          <p:cNvPr id="349" name="组合 348"/>
          <p:cNvGrpSpPr/>
          <p:nvPr/>
        </p:nvGrpSpPr>
        <p:grpSpPr>
          <a:xfrm>
            <a:off x="2467028" y="69714"/>
            <a:ext cx="2897060" cy="6790901"/>
            <a:chOff x="6372200" y="69714"/>
            <a:chExt cx="2897060" cy="6790901"/>
          </a:xfrm>
        </p:grpSpPr>
        <p:pic>
          <p:nvPicPr>
            <p:cNvPr id="350" name="Picture 1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17"/>
            <a:stretch/>
          </p:blipFill>
          <p:spPr bwMode="auto">
            <a:xfrm>
              <a:off x="6372200" y="90119"/>
              <a:ext cx="2897060" cy="667251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51" name="矩形 350"/>
            <p:cNvSpPr/>
            <p:nvPr/>
          </p:nvSpPr>
          <p:spPr>
            <a:xfrm>
              <a:off x="8460432" y="69714"/>
              <a:ext cx="648246" cy="67909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7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75" name="AutoShape 317"/>
          <p:cNvCxnSpPr>
            <a:cxnSpLocks noChangeShapeType="1"/>
            <a:endCxn id="174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6" name="TextBox 175"/>
          <p:cNvSpPr txBox="1"/>
          <p:nvPr/>
        </p:nvSpPr>
        <p:spPr>
          <a:xfrm>
            <a:off x="107504" y="230451"/>
            <a:ext cx="461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177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178" name="AutoShape 266"/>
          <p:cNvCxnSpPr>
            <a:cxnSpLocks noChangeShapeType="1"/>
            <a:endCxn id="177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/>
              <a:t>S2</a:t>
            </a:r>
            <a:endParaRPr lang="en-US" altLang="zh-CN" sz="1100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/>
              <a:t>MA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80" name="AutoShape 267"/>
          <p:cNvCxnSpPr>
            <a:cxnSpLocks noChangeShapeType="1"/>
            <a:endCxn id="179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1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S3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MR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82" name="AutoShape 271"/>
          <p:cNvCxnSpPr>
            <a:cxnSpLocks noChangeShapeType="1"/>
            <a:endCxn id="181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TextBox 182"/>
          <p:cNvSpPr txBox="1"/>
          <p:nvPr/>
        </p:nvSpPr>
        <p:spPr>
          <a:xfrm>
            <a:off x="682383" y="1409359"/>
            <a:ext cx="6037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354412" y="814448"/>
            <a:ext cx="7448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 |</a:t>
            </a:r>
          </a:p>
          <a:p>
            <a:r>
              <a:rPr lang="en-US" altLang="zh-CN" sz="1600" dirty="0" smtClean="0"/>
              <a:t>OP=SW</a:t>
            </a:r>
            <a:endParaRPr lang="zh-CN" altLang="en-US" sz="1600" dirty="0"/>
          </a:p>
        </p:txBody>
      </p:sp>
      <p:graphicFrame>
        <p:nvGraphicFramePr>
          <p:cNvPr id="186" name="表格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64000"/>
              </p:ext>
            </p:extLst>
          </p:nvPr>
        </p:nvGraphicFramePr>
        <p:xfrm>
          <a:off x="4499992" y="26680"/>
          <a:ext cx="4562304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04000"/>
                <a:gridCol w="396000"/>
                <a:gridCol w="396000"/>
                <a:gridCol w="396000"/>
                <a:gridCol w="396000"/>
                <a:gridCol w="307640"/>
                <a:gridCol w="30764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1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75" name="AutoShape 317"/>
          <p:cNvCxnSpPr>
            <a:cxnSpLocks noChangeShapeType="1"/>
            <a:endCxn id="174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6" name="TextBox 175"/>
          <p:cNvSpPr txBox="1"/>
          <p:nvPr/>
        </p:nvSpPr>
        <p:spPr>
          <a:xfrm>
            <a:off x="107504" y="230451"/>
            <a:ext cx="461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177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178" name="AutoShape 266"/>
          <p:cNvCxnSpPr>
            <a:cxnSpLocks noChangeShapeType="1"/>
            <a:endCxn id="177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/>
              <a:t>S2</a:t>
            </a:r>
            <a:endParaRPr lang="en-US" altLang="zh-CN" sz="1100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/>
              <a:t>MA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80" name="AutoShape 267"/>
          <p:cNvCxnSpPr>
            <a:cxnSpLocks noChangeShapeType="1"/>
            <a:endCxn id="179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1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S3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MR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82" name="AutoShape 271"/>
          <p:cNvCxnSpPr>
            <a:cxnSpLocks noChangeShapeType="1"/>
            <a:endCxn id="181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TextBox 182"/>
          <p:cNvSpPr txBox="1"/>
          <p:nvPr/>
        </p:nvSpPr>
        <p:spPr>
          <a:xfrm>
            <a:off x="682383" y="1409359"/>
            <a:ext cx="6037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354412" y="814448"/>
            <a:ext cx="7448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 |</a:t>
            </a:r>
          </a:p>
          <a:p>
            <a:r>
              <a:rPr lang="en-US" altLang="zh-CN" sz="1600" dirty="0" smtClean="0"/>
              <a:t>OP=SW</a:t>
            </a:r>
            <a:endParaRPr lang="zh-CN" altLang="en-US" sz="1600" dirty="0"/>
          </a:p>
        </p:txBody>
      </p:sp>
      <p:graphicFrame>
        <p:nvGraphicFramePr>
          <p:cNvPr id="186" name="表格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97680"/>
              </p:ext>
            </p:extLst>
          </p:nvPr>
        </p:nvGraphicFramePr>
        <p:xfrm>
          <a:off x="4499992" y="26680"/>
          <a:ext cx="4562304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04000"/>
                <a:gridCol w="396000"/>
                <a:gridCol w="396000"/>
                <a:gridCol w="396000"/>
                <a:gridCol w="396000"/>
                <a:gridCol w="307640"/>
                <a:gridCol w="30764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grpSp>
        <p:nvGrpSpPr>
          <p:cNvPr id="253" name="组合 252"/>
          <p:cNvGrpSpPr/>
          <p:nvPr/>
        </p:nvGrpSpPr>
        <p:grpSpPr>
          <a:xfrm>
            <a:off x="1718513" y="69714"/>
            <a:ext cx="3573567" cy="6790901"/>
            <a:chOff x="6372199" y="69714"/>
            <a:chExt cx="3573567" cy="6790901"/>
          </a:xfrm>
        </p:grpSpPr>
        <p:pic>
          <p:nvPicPr>
            <p:cNvPr id="335" name="Picture 1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049"/>
            <a:stretch/>
          </p:blipFill>
          <p:spPr bwMode="auto">
            <a:xfrm>
              <a:off x="6372199" y="90119"/>
              <a:ext cx="3573567" cy="667251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6" name="矩形 335"/>
            <p:cNvSpPr/>
            <p:nvPr/>
          </p:nvSpPr>
          <p:spPr>
            <a:xfrm>
              <a:off x="9125070" y="69714"/>
              <a:ext cx="648246" cy="67909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8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3" name="表格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25343"/>
              </p:ext>
            </p:extLst>
          </p:nvPr>
        </p:nvGraphicFramePr>
        <p:xfrm>
          <a:off x="3347864" y="26680"/>
          <a:ext cx="574711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0764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74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75" name="AutoShape 317"/>
          <p:cNvCxnSpPr>
            <a:cxnSpLocks noChangeShapeType="1"/>
            <a:endCxn id="174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6" name="TextBox 175"/>
          <p:cNvSpPr txBox="1"/>
          <p:nvPr/>
        </p:nvSpPr>
        <p:spPr>
          <a:xfrm>
            <a:off x="107504" y="230451"/>
            <a:ext cx="461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177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178" name="AutoShape 266"/>
          <p:cNvCxnSpPr>
            <a:cxnSpLocks noChangeShapeType="1"/>
            <a:endCxn id="177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/>
              <a:t>S2</a:t>
            </a:r>
            <a:endParaRPr lang="en-US" altLang="zh-CN" sz="1100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/>
              <a:t>MA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80" name="AutoShape 267"/>
          <p:cNvCxnSpPr>
            <a:cxnSpLocks noChangeShapeType="1"/>
            <a:endCxn id="179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1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S3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MR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82" name="AutoShape 271"/>
          <p:cNvCxnSpPr>
            <a:cxnSpLocks noChangeShapeType="1"/>
            <a:endCxn id="181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S4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MemWB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84" name="AutoShape 288"/>
          <p:cNvCxnSpPr>
            <a:cxnSpLocks noChangeShapeType="1"/>
            <a:endCxn id="183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6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82383" y="1409359"/>
            <a:ext cx="6037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54412" y="814448"/>
            <a:ext cx="7448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 |</a:t>
            </a:r>
          </a:p>
          <a:p>
            <a:r>
              <a:rPr lang="en-US" altLang="zh-CN" sz="1600" dirty="0" smtClean="0"/>
              <a:t>OP=SW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51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zh-CN" altLang="en-US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数字设计和计算机体系结构（第</a:t>
            </a:r>
            <a:r>
              <a:rPr lang="en-US" altLang="zh-CN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3</a:t>
            </a:r>
            <a:r>
              <a:rPr lang="zh-CN" altLang="en-US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章，第</a:t>
            </a:r>
            <a:r>
              <a:rPr lang="en-US" altLang="zh-CN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7</a:t>
            </a:r>
            <a:r>
              <a:rPr lang="zh-CN" altLang="en-US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章）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多周期数据</a:t>
            </a:r>
            <a:r>
              <a:rPr lang="zh-CN" altLang="en-US" dirty="0">
                <a:solidFill>
                  <a:srgbClr val="FF0000"/>
                </a:solidFill>
              </a:rPr>
              <a:t>通路控制信号分析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多周期控制器状态机构造</a:t>
            </a:r>
            <a:endParaRPr lang="en-US" altLang="zh-CN" dirty="0"/>
          </a:p>
          <a:p>
            <a:r>
              <a:rPr lang="zh-CN" altLang="en-US" dirty="0"/>
              <a:t>多周期性能分析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41035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3" name="表格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02194"/>
              </p:ext>
            </p:extLst>
          </p:nvPr>
        </p:nvGraphicFramePr>
        <p:xfrm>
          <a:off x="3347864" y="26680"/>
          <a:ext cx="574711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0764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74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75" name="AutoShape 317"/>
          <p:cNvCxnSpPr>
            <a:cxnSpLocks noChangeShapeType="1"/>
            <a:endCxn id="174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6" name="TextBox 175"/>
          <p:cNvSpPr txBox="1"/>
          <p:nvPr/>
        </p:nvSpPr>
        <p:spPr>
          <a:xfrm>
            <a:off x="107504" y="230451"/>
            <a:ext cx="461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177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178" name="AutoShape 266"/>
          <p:cNvCxnSpPr>
            <a:cxnSpLocks noChangeShapeType="1"/>
            <a:endCxn id="177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/>
              <a:t>S2</a:t>
            </a:r>
            <a:endParaRPr lang="en-US" altLang="zh-CN" sz="1100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/>
              <a:t>MA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80" name="AutoShape 267"/>
          <p:cNvCxnSpPr>
            <a:cxnSpLocks noChangeShapeType="1"/>
            <a:endCxn id="179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1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S3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MR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82" name="AutoShape 271"/>
          <p:cNvCxnSpPr>
            <a:cxnSpLocks noChangeShapeType="1"/>
            <a:endCxn id="181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S4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MemWB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84" name="AutoShape 288"/>
          <p:cNvCxnSpPr>
            <a:cxnSpLocks noChangeShapeType="1"/>
            <a:endCxn id="183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6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82383" y="1409359"/>
            <a:ext cx="6037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354412" y="814448"/>
            <a:ext cx="7448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Op=LW |</a:t>
            </a:r>
          </a:p>
          <a:p>
            <a:r>
              <a:rPr lang="en-US" altLang="zh-CN" sz="1600" dirty="0" smtClean="0"/>
              <a:t>OP=SW</a:t>
            </a:r>
            <a:endParaRPr lang="zh-CN" altLang="en-US" sz="1600" dirty="0"/>
          </a:p>
        </p:txBody>
      </p:sp>
      <p:grpSp>
        <p:nvGrpSpPr>
          <p:cNvPr id="191" name="组合 190"/>
          <p:cNvGrpSpPr/>
          <p:nvPr/>
        </p:nvGrpSpPr>
        <p:grpSpPr>
          <a:xfrm>
            <a:off x="2438593" y="69714"/>
            <a:ext cx="4581679" cy="6790901"/>
            <a:chOff x="6372199" y="69714"/>
            <a:chExt cx="4581679" cy="6790901"/>
          </a:xfrm>
        </p:grpSpPr>
        <p:pic>
          <p:nvPicPr>
            <p:cNvPr id="192" name="Picture 1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40"/>
            <a:stretch/>
          </p:blipFill>
          <p:spPr bwMode="auto">
            <a:xfrm>
              <a:off x="6372199" y="90119"/>
              <a:ext cx="4581679" cy="667251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3" name="矩形 192"/>
            <p:cNvSpPr/>
            <p:nvPr/>
          </p:nvSpPr>
          <p:spPr>
            <a:xfrm>
              <a:off x="9729742" y="69714"/>
              <a:ext cx="648246" cy="67909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2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</a:t>
            </a:r>
            <a:r>
              <a:rPr lang="zh-CN" altLang="en-US" dirty="0" smtClean="0"/>
              <a:t>构造过程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13"/>
          </a:xfrm>
        </p:spPr>
        <p:txBody>
          <a:bodyPr/>
          <a:lstStyle/>
          <a:p>
            <a:r>
              <a:rPr lang="en-US" altLang="zh-CN" sz="2800" dirty="0" smtClean="0">
                <a:sym typeface="Wingdings" pitchFamily="2" charset="2"/>
              </a:rPr>
              <a:t>LW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SW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ADDU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SUBU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ORI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LUI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BEQ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JAL</a:t>
            </a:r>
          </a:p>
          <a:p>
            <a:endParaRPr lang="zh-CN" altLang="en-US" baseline="30000" dirty="0"/>
          </a:p>
        </p:txBody>
      </p:sp>
      <p:sp>
        <p:nvSpPr>
          <p:cNvPr id="6" name="矩形 5"/>
          <p:cNvSpPr/>
          <p:nvPr/>
        </p:nvSpPr>
        <p:spPr>
          <a:xfrm>
            <a:off x="4788024" y="2330179"/>
            <a:ext cx="4320480" cy="1231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</a:rPr>
              <a:t>RTL</a:t>
            </a:r>
            <a:r>
              <a:rPr lang="zh-CN" altLang="en-US" sz="2000" dirty="0" smtClean="0">
                <a:latin typeface="Cambria" panose="02040503050406030204" pitchFamily="18" charset="0"/>
                <a:cs typeface="Courier New" pitchFamily="49" charset="0"/>
              </a:rPr>
              <a:t>描述</a:t>
            </a:r>
            <a:endParaRPr lang="en-US" altLang="zh-CN" sz="2000" dirty="0" smtClean="0">
              <a:latin typeface="Cambria" panose="02040503050406030204" pitchFamily="18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MEM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[</a:t>
            </a: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R[</a:t>
            </a:r>
            <a:r>
              <a:rPr lang="en-US" altLang="zh-CN" sz="2000" dirty="0" err="1" smtClean="0"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rs</a:t>
            </a: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]+</a:t>
            </a:r>
            <a:r>
              <a:rPr lang="en-US" altLang="zh-CN" sz="2000" dirty="0" err="1" smtClean="0"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sign_ext</a:t>
            </a: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(imm16)</a:t>
            </a:r>
            <a:r>
              <a:rPr lang="en-US" altLang="zh-CN" sz="2000" dirty="0" smtClean="0">
                <a:solidFill>
                  <a:srgbClr val="FF0000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]</a:t>
            </a: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</a:rPr>
              <a:t> </a:t>
            </a: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000" dirty="0" err="1" smtClean="0">
                <a:latin typeface="Cambria" panose="02040503050406030204" pitchFamily="18" charset="0"/>
                <a:cs typeface="Courier New" pitchFamily="49" charset="0"/>
              </a:rPr>
              <a:t>rt</a:t>
            </a: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</a:rPr>
              <a:t>]</a:t>
            </a:r>
            <a:endParaRPr lang="en-US" altLang="zh-CN" sz="2000" dirty="0" smtClean="0">
              <a:solidFill>
                <a:srgbClr val="FF0000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</a:rPr>
              <a:t>PC</a:t>
            </a: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000" dirty="0" smtClean="0">
                <a:latin typeface="Cambria" panose="02040503050406030204" pitchFamily="18" charset="0"/>
                <a:cs typeface="Courier New" pitchFamily="49" charset="0"/>
              </a:rPr>
              <a:t>PC+4</a:t>
            </a:r>
            <a:endParaRPr lang="en-US" altLang="zh-CN" sz="2000" dirty="0">
              <a:latin typeface="Cambria" panose="02040503050406030204" pitchFamily="18" charset="0"/>
              <a:cs typeface="Courier New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8" y="1196752"/>
            <a:ext cx="887597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49" y="3695341"/>
            <a:ext cx="6462713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36512" y="2321004"/>
            <a:ext cx="4951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sign_extend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(offset) + GPR[base]</a:t>
            </a:r>
          </a:p>
          <a:p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memword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 Memory[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Addr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GPR[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rt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  </a:t>
            </a:r>
            <a:r>
              <a:rPr lang="en-US" altLang="zh-CN" sz="16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memword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altLang="zh-CN" sz="16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PC  PC + 4</a:t>
            </a:r>
            <a:endParaRPr lang="zh-CN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3" name="表格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40226"/>
              </p:ext>
            </p:extLst>
          </p:nvPr>
        </p:nvGraphicFramePr>
        <p:xfrm>
          <a:off x="3347864" y="26680"/>
          <a:ext cx="574711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0764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89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</a:rPr>
              <a:t>S0</a:t>
            </a:r>
            <a:endParaRPr lang="en-US" altLang="zh-CN" sz="1100" b="1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b="1" kern="0" dirty="0" smtClean="0">
                <a:solidFill>
                  <a:prstClr val="black"/>
                </a:solidFill>
              </a:rPr>
              <a:t>Fetch</a:t>
            </a:r>
            <a:endParaRPr lang="zh-CN" altLang="en-US" sz="1100" b="1" kern="0" dirty="0" smtClean="0">
              <a:solidFill>
                <a:prstClr val="black"/>
              </a:solidFill>
            </a:endParaRPr>
          </a:p>
        </p:txBody>
      </p:sp>
      <p:cxnSp>
        <p:nvCxnSpPr>
          <p:cNvPr id="190" name="AutoShape 317"/>
          <p:cNvCxnSpPr>
            <a:cxnSpLocks noChangeShapeType="1"/>
            <a:endCxn id="189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" name="TextBox 194"/>
          <p:cNvSpPr txBox="1"/>
          <p:nvPr/>
        </p:nvSpPr>
        <p:spPr>
          <a:xfrm>
            <a:off x="107504" y="230451"/>
            <a:ext cx="461793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prstClr val="black"/>
                </a:solidFill>
              </a:rPr>
              <a:t>Reset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53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</a:rPr>
              <a:t>S1</a:t>
            </a:r>
            <a:endParaRPr lang="en-US" altLang="zh-CN" sz="1100" b="1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b="1" kern="0" dirty="0" smtClean="0">
                <a:solidFill>
                  <a:prstClr val="black"/>
                </a:solidFill>
              </a:rPr>
              <a:t>DCD/RF</a:t>
            </a:r>
          </a:p>
        </p:txBody>
      </p:sp>
      <p:cxnSp>
        <p:nvCxnSpPr>
          <p:cNvPr id="335" name="AutoShape 266"/>
          <p:cNvCxnSpPr>
            <a:cxnSpLocks noChangeShapeType="1"/>
            <a:endCxn id="253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6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S2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MA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37" name="AutoShape 267"/>
          <p:cNvCxnSpPr>
            <a:cxnSpLocks noChangeShapeType="1"/>
            <a:endCxn id="336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S3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MR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44" name="AutoShape 271"/>
          <p:cNvCxnSpPr>
            <a:cxnSpLocks noChangeShapeType="1"/>
            <a:endCxn id="338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5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S4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err="1" smtClean="0">
                <a:solidFill>
                  <a:prstClr val="black"/>
                </a:solidFill>
              </a:rPr>
              <a:t>MemWB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46" name="AutoShape 288"/>
          <p:cNvCxnSpPr>
            <a:cxnSpLocks noChangeShapeType="1"/>
            <a:endCxn id="345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7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48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354412" y="814448"/>
            <a:ext cx="7448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Op=LW |</a:t>
            </a:r>
          </a:p>
          <a:p>
            <a:r>
              <a:rPr lang="en-US" altLang="zh-CN" sz="1600" dirty="0" smtClean="0">
                <a:solidFill>
                  <a:prstClr val="black"/>
                </a:solidFill>
              </a:rPr>
              <a:t>OP=</a:t>
            </a:r>
            <a:r>
              <a:rPr lang="en-US" altLang="zh-CN" sz="1600" dirty="0" smtClean="0">
                <a:solidFill>
                  <a:srgbClr val="FF0000"/>
                </a:solidFill>
              </a:rPr>
              <a:t>SW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0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kern="0" dirty="0" smtClean="0">
                <a:solidFill>
                  <a:srgbClr val="FF0000"/>
                </a:solidFill>
              </a:rPr>
              <a:t>S5</a:t>
            </a:r>
            <a:endParaRPr lang="en-US" altLang="zh-CN" sz="1100" b="1" kern="0" dirty="0" smtClean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zh-CN" sz="1100" b="1" kern="0" dirty="0" smtClean="0">
                <a:solidFill>
                  <a:srgbClr val="FF0000"/>
                </a:solidFill>
              </a:rPr>
              <a:t>MW</a:t>
            </a:r>
            <a:endParaRPr lang="zh-CN" altLang="en-US" sz="1100" b="1" kern="0" dirty="0" smtClean="0">
              <a:solidFill>
                <a:srgbClr val="FF0000"/>
              </a:solidFill>
            </a:endParaRPr>
          </a:p>
        </p:txBody>
      </p:sp>
      <p:cxnSp>
        <p:nvCxnSpPr>
          <p:cNvPr id="351" name="AutoShape 292"/>
          <p:cNvCxnSpPr>
            <a:cxnSpLocks noChangeShapeType="1"/>
            <a:stCxn id="350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4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3" name="TextBox 362"/>
          <p:cNvSpPr txBox="1"/>
          <p:nvPr/>
        </p:nvSpPr>
        <p:spPr>
          <a:xfrm>
            <a:off x="1231941" y="1409359"/>
            <a:ext cx="6220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Op=</a:t>
            </a:r>
            <a:r>
              <a:rPr lang="en-US" altLang="zh-CN" sz="1600" dirty="0" smtClean="0">
                <a:solidFill>
                  <a:srgbClr val="FF0000"/>
                </a:solidFill>
              </a:rPr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3870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349" grpId="0"/>
      <p:bldP spid="3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</a:t>
            </a:r>
            <a:r>
              <a:rPr lang="zh-CN" altLang="en-US" dirty="0" smtClean="0"/>
              <a:t>构造过程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13"/>
          </a:xfrm>
        </p:spPr>
        <p:txBody>
          <a:bodyPr/>
          <a:lstStyle/>
          <a:p>
            <a:r>
              <a:rPr lang="en-US" altLang="zh-CN" sz="2800" dirty="0" smtClean="0">
                <a:sym typeface="Wingdings" pitchFamily="2" charset="2"/>
              </a:rPr>
              <a:t>LW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ADDU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SUBU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ORI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LUI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BEQ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JAL</a:t>
            </a:r>
          </a:p>
          <a:p>
            <a:endParaRPr lang="zh-CN" altLang="en-US" baseline="30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"/>
          <a:stretch>
            <a:fillRect/>
          </a:stretch>
        </p:blipFill>
        <p:spPr bwMode="auto">
          <a:xfrm>
            <a:off x="0" y="1196752"/>
            <a:ext cx="9120770" cy="116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" y="2492896"/>
            <a:ext cx="3423519" cy="87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536504" y="2348880"/>
            <a:ext cx="4572000" cy="1231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R[rd]</a:t>
            </a:r>
            <a:r>
              <a:rPr lang="en-US" altLang="zh-CN" sz="20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0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0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rs</a:t>
            </a:r>
            <a:r>
              <a:rPr lang="en-US" altLang="zh-CN" sz="20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]+R[</a:t>
            </a:r>
            <a:r>
              <a:rPr lang="en-US" altLang="zh-CN" sz="20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</a:t>
            </a:r>
            <a:r>
              <a:rPr lang="en-US" altLang="zh-CN" sz="20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 </a:t>
            </a:r>
            <a:endParaRPr lang="en-US" altLang="zh-CN" sz="2000" dirty="0" smtClean="0">
              <a:solidFill>
                <a:schemeClr val="lt1"/>
              </a:solidFill>
              <a:latin typeface="Cambria" panose="02040503050406030204" pitchFamily="18" charset="0"/>
              <a:cs typeface="Courier New" pitchFamily="49" charset="0"/>
            </a:endParaRP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0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</a:t>
            </a:r>
            <a:r>
              <a:rPr lang="en-US" altLang="zh-CN" sz="20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0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49" y="3695341"/>
            <a:ext cx="6462713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9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6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7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8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9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00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01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2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04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20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20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20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20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20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10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11" name="直接连接符 21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3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14" name="直接连接符 21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6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20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22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6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23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23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7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0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41" name="直接连接符 24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3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6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4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4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51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52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4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55" name="直接连接符 25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58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9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1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2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3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4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65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67" name="直接连接符 266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270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72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3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74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5" name="任意多边形 274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82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83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84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85" name="直接连接符 28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直接连接符 28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87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9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2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93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94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5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96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98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99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0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1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02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3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4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5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6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7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08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31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1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312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5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0" name="任意多边形 319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321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2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3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4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5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326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7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28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329" name="任意多边形 328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330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331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32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333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334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39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340" name="直接连接符 33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2" name="直接箭头连接符 341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53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3" name="表格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74815"/>
              </p:ext>
            </p:extLst>
          </p:nvPr>
        </p:nvGraphicFramePr>
        <p:xfrm>
          <a:off x="3347864" y="26680"/>
          <a:ext cx="583547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96000"/>
                <a:gridCol w="30764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75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76" name="AutoShape 317"/>
          <p:cNvCxnSpPr>
            <a:cxnSpLocks noChangeShapeType="1"/>
            <a:endCxn id="175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" name="TextBox 176"/>
          <p:cNvSpPr txBox="1"/>
          <p:nvPr/>
        </p:nvSpPr>
        <p:spPr>
          <a:xfrm>
            <a:off x="100835" y="230451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178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179" name="AutoShape 266"/>
          <p:cNvCxnSpPr>
            <a:cxnSpLocks noChangeShapeType="1"/>
            <a:endCxn id="178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0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/>
              <a:t>S2</a:t>
            </a:r>
            <a:endParaRPr lang="en-US" altLang="zh-CN" sz="1100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/>
              <a:t>MA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81" name="AutoShape 267"/>
          <p:cNvCxnSpPr>
            <a:cxnSpLocks noChangeShapeType="1"/>
            <a:endCxn id="180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S3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MR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83" name="AutoShape 271"/>
          <p:cNvCxnSpPr>
            <a:cxnSpLocks noChangeShapeType="1"/>
            <a:endCxn id="182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S4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MemWB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85" name="AutoShape 288"/>
          <p:cNvCxnSpPr>
            <a:cxnSpLocks noChangeShapeType="1"/>
            <a:endCxn id="184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6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S5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MW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91" name="AutoShape 292"/>
          <p:cNvCxnSpPr>
            <a:cxnSpLocks noChangeShapeType="1"/>
            <a:stCxn id="188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2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" name="Oval 252"/>
          <p:cNvSpPr>
            <a:spLocks noChangeAspect="1" noChangeArrowheads="1"/>
          </p:cNvSpPr>
          <p:nvPr/>
        </p:nvSpPr>
        <p:spPr bwMode="auto">
          <a:xfrm>
            <a:off x="1270086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srgbClr val="FF0000"/>
                </a:solidFill>
              </a:rPr>
              <a:t>S6</a:t>
            </a:r>
            <a:endParaRPr lang="en-US" altLang="zh-CN" sz="1100" b="1" kern="0" dirty="0" smtClean="0">
              <a:solidFill>
                <a:srgbClr val="FF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0" dirty="0" smtClean="0">
                <a:solidFill>
                  <a:srgbClr val="FF0000"/>
                </a:solidFill>
              </a:rPr>
              <a:t>Exe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364" name="AutoShape 268"/>
          <p:cNvCxnSpPr>
            <a:cxnSpLocks noChangeShapeType="1"/>
            <a:endCxn id="193" idx="7"/>
          </p:cNvCxnSpPr>
          <p:nvPr/>
        </p:nvCxnSpPr>
        <p:spPr bwMode="auto">
          <a:xfrm flipH="1">
            <a:off x="1700277" y="64625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5" name="TextBox 364"/>
          <p:cNvSpPr txBox="1"/>
          <p:nvPr/>
        </p:nvSpPr>
        <p:spPr>
          <a:xfrm>
            <a:off x="1861675" y="764704"/>
            <a:ext cx="8047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</a:t>
            </a:r>
            <a:r>
              <a:rPr lang="en-US" altLang="zh-CN" sz="1600" dirty="0" smtClean="0">
                <a:solidFill>
                  <a:srgbClr val="FF0000"/>
                </a:solidFill>
              </a:rPr>
              <a:t>R</a:t>
            </a:r>
            <a:r>
              <a:rPr lang="zh-CN" altLang="en-US" sz="1600" dirty="0" smtClean="0">
                <a:solidFill>
                  <a:srgbClr val="FF0000"/>
                </a:solidFill>
              </a:rPr>
              <a:t>型 </a:t>
            </a:r>
            <a:r>
              <a:rPr lang="en-US" altLang="zh-CN" sz="1600" dirty="0" smtClean="0"/>
              <a:t>|</a:t>
            </a:r>
          </a:p>
          <a:p>
            <a:r>
              <a:rPr lang="en-US" altLang="zh-CN" sz="1600" dirty="0" smtClean="0"/>
              <a:t>Op=I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904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3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52409"/>
              </p:ext>
            </p:extLst>
          </p:nvPr>
        </p:nvGraphicFramePr>
        <p:xfrm>
          <a:off x="3203848" y="26680"/>
          <a:ext cx="592383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96000"/>
                <a:gridCol w="39600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59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1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2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3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65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7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68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69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70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1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2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73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74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175" name="直接连接符 17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178" name="直接连接符 17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0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81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18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6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87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9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2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93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194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195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9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1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4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7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08" name="直接连接符 20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0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11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2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3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14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6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18" name="直接连接符 21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0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21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5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6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8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30" name="直接连接符 22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35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6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37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8" name="任意多边形 237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9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0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1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2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3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4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5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46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47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48" name="直接连接符 247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50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1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2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3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4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5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56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57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8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1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62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3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4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5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6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7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8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9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0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1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2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273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4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6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2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3" name="任意多边形 282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284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5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6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7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289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292" name="任意多边形 291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293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294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296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297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298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1" name="直接箭头连接符 300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04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05" name="直接箭头连接符 30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14" name="AutoShape 317"/>
          <p:cNvCxnSpPr>
            <a:cxnSpLocks noChangeShapeType="1"/>
            <a:endCxn id="313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Box 314"/>
          <p:cNvSpPr txBox="1"/>
          <p:nvPr/>
        </p:nvSpPr>
        <p:spPr>
          <a:xfrm>
            <a:off x="100835" y="230451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316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317" name="AutoShape 266"/>
          <p:cNvCxnSpPr>
            <a:cxnSpLocks noChangeShapeType="1"/>
            <a:endCxn id="316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/>
              <a:t>S2</a:t>
            </a:r>
            <a:endParaRPr lang="en-US" altLang="zh-CN" sz="1100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/>
              <a:t>MA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19" name="AutoShape 267"/>
          <p:cNvCxnSpPr>
            <a:cxnSpLocks noChangeShapeType="1"/>
            <a:endCxn id="318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S3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MR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21" name="AutoShape 271"/>
          <p:cNvCxnSpPr>
            <a:cxnSpLocks noChangeShapeType="1"/>
            <a:endCxn id="320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2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S4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MemWB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23" name="AutoShape 288"/>
          <p:cNvCxnSpPr>
            <a:cxnSpLocks noChangeShapeType="1"/>
            <a:endCxn id="322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S5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MW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27" name="AutoShape 292"/>
          <p:cNvCxnSpPr>
            <a:cxnSpLocks noChangeShapeType="1"/>
            <a:stCxn id="326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" name="Oval 252"/>
          <p:cNvSpPr>
            <a:spLocks noChangeAspect="1" noChangeArrowheads="1"/>
          </p:cNvSpPr>
          <p:nvPr/>
        </p:nvSpPr>
        <p:spPr bwMode="auto">
          <a:xfrm>
            <a:off x="1270086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S6</a:t>
            </a:r>
            <a:endParaRPr lang="en-US" altLang="zh-CN" sz="1100" kern="0" dirty="0" smtClean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>
                <a:solidFill>
                  <a:sysClr val="windowText" lastClr="000000"/>
                </a:solidFill>
              </a:rPr>
              <a:t>Exe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0" name="AutoShape 268"/>
          <p:cNvCxnSpPr>
            <a:cxnSpLocks noChangeShapeType="1"/>
            <a:endCxn id="329" idx="7"/>
          </p:cNvCxnSpPr>
          <p:nvPr/>
        </p:nvCxnSpPr>
        <p:spPr bwMode="auto">
          <a:xfrm flipH="1">
            <a:off x="1700277" y="64625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1" name="TextBox 330"/>
          <p:cNvSpPr txBox="1"/>
          <p:nvPr/>
        </p:nvSpPr>
        <p:spPr>
          <a:xfrm>
            <a:off x="1861675" y="764704"/>
            <a:ext cx="8047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Op=R</a:t>
            </a:r>
            <a:r>
              <a:rPr lang="zh-CN" altLang="en-US" sz="1600" dirty="0" smtClean="0"/>
              <a:t>型 </a:t>
            </a:r>
            <a:r>
              <a:rPr lang="en-US" altLang="zh-CN" sz="1600" dirty="0" smtClean="0"/>
              <a:t>|</a:t>
            </a:r>
          </a:p>
          <a:p>
            <a:r>
              <a:rPr lang="en-US" altLang="zh-CN" sz="1600" dirty="0" smtClean="0"/>
              <a:t>Op=I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</p:txBody>
      </p:sp>
      <p:sp>
        <p:nvSpPr>
          <p:cNvPr id="332" name="Oval 257"/>
          <p:cNvSpPr>
            <a:spLocks noChangeAspect="1" noChangeArrowheads="1"/>
          </p:cNvSpPr>
          <p:nvPr/>
        </p:nvSpPr>
        <p:spPr bwMode="auto">
          <a:xfrm>
            <a:off x="1557610" y="1628856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srgbClr val="FF0000"/>
                </a:solidFill>
              </a:rPr>
              <a:t>S7</a:t>
            </a:r>
            <a:endParaRPr lang="en-US" altLang="zh-CN" sz="1100" b="1" kern="0" dirty="0" smtClean="0">
              <a:solidFill>
                <a:srgbClr val="FF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0" dirty="0" err="1" smtClean="0">
                <a:solidFill>
                  <a:srgbClr val="FF0000"/>
                </a:solidFill>
              </a:rPr>
              <a:t>AluWB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333" name="AutoShape 273"/>
          <p:cNvCxnSpPr>
            <a:cxnSpLocks noChangeShapeType="1"/>
            <a:endCxn id="332" idx="0"/>
          </p:cNvCxnSpPr>
          <p:nvPr/>
        </p:nvCxnSpPr>
        <p:spPr bwMode="auto">
          <a:xfrm>
            <a:off x="1700277" y="1339023"/>
            <a:ext cx="109333" cy="2898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4" name="AutoShape 293"/>
          <p:cNvCxnSpPr>
            <a:cxnSpLocks noChangeShapeType="1"/>
            <a:stCxn id="332" idx="4"/>
          </p:cNvCxnSpPr>
          <p:nvPr/>
        </p:nvCxnSpPr>
        <p:spPr bwMode="auto">
          <a:xfrm>
            <a:off x="1809610" y="2132856"/>
            <a:ext cx="0" cy="46808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96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  <p:bldP spid="3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</a:t>
            </a:r>
            <a:r>
              <a:rPr lang="zh-CN" altLang="en-US" dirty="0" smtClean="0"/>
              <a:t>构造过程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14313" y="765175"/>
            <a:ext cx="8715375" cy="5688013"/>
          </a:xfrm>
        </p:spPr>
        <p:txBody>
          <a:bodyPr/>
          <a:lstStyle/>
          <a:p>
            <a:r>
              <a:rPr lang="en-US" altLang="zh-CN" sz="2800" dirty="0" smtClean="0">
                <a:sym typeface="Wingdings" pitchFamily="2" charset="2"/>
              </a:rPr>
              <a:t>LW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ADDU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SUBU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ORI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LUI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BEQ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JAL</a:t>
            </a:r>
          </a:p>
          <a:p>
            <a:endParaRPr lang="zh-CN" altLang="en-US" baseline="30000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74" y="1277722"/>
            <a:ext cx="6825088" cy="91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2186708"/>
            <a:ext cx="509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319464" y="2204864"/>
            <a:ext cx="4789040" cy="145886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RTL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R[rd]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R[</a:t>
            </a:r>
            <a:r>
              <a:rPr lang="en-US" altLang="zh-CN" sz="2400" dirty="0" err="1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rs</a:t>
            </a:r>
            <a:r>
              <a:rPr lang="en-US" altLang="zh-CN" sz="24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] | </a:t>
            </a:r>
            <a:r>
              <a:rPr lang="en-US" altLang="zh-CN" sz="2400" dirty="0" err="1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zero_extend</a:t>
            </a:r>
            <a:r>
              <a:rPr lang="en-US" altLang="zh-CN" sz="24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(imm16)</a:t>
            </a:r>
          </a:p>
          <a:p>
            <a:pPr defTabSz="457200">
              <a:lnSpc>
                <a:spcPct val="90000"/>
              </a:lnSpc>
              <a:spcBef>
                <a:spcPct val="50000"/>
              </a:spcBef>
              <a:tabLst>
                <a:tab pos="1143000" algn="l"/>
                <a:tab pos="5367338" algn="l"/>
              </a:tabLst>
            </a:pPr>
            <a:r>
              <a:rPr lang="en-US" altLang="zh-CN" sz="2400" dirty="0" smtClean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  <a:sym typeface="Symbol" charset="2"/>
              </a:rPr>
              <a:t></a:t>
            </a:r>
            <a:r>
              <a:rPr lang="en-US" altLang="zh-CN" sz="2400" dirty="0">
                <a:solidFill>
                  <a:schemeClr val="lt1"/>
                </a:solidFill>
                <a:latin typeface="Cambria" panose="02040503050406030204" pitchFamily="18" charset="0"/>
                <a:cs typeface="Courier New" pitchFamily="49" charset="0"/>
              </a:rPr>
              <a:t>PC+4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49" y="3695341"/>
            <a:ext cx="6462713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2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56874"/>
              </p:ext>
            </p:extLst>
          </p:nvPr>
        </p:nvGraphicFramePr>
        <p:xfrm>
          <a:off x="3203848" y="26680"/>
          <a:ext cx="592383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96000"/>
                <a:gridCol w="39600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ZE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ZE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ZE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59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1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2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3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65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7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68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69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70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1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2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73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74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175" name="直接连接符 17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178" name="直接连接符 17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0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81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18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6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87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9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2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93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194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195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9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1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4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7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08" name="直接连接符 20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0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11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2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3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14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6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18" name="直接连接符 21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0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21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5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6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8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30" name="直接连接符 22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35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6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37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8" name="任意多边形 237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9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0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1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2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3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4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5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46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47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48" name="直接连接符 247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50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1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2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3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4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5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56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57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8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1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62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3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4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5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6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7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8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9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0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1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2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273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4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6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2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3" name="任意多边形 282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284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5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6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7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289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292" name="任意多边形 291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293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294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296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297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298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1" name="直接箭头连接符 300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04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05" name="直接箭头连接符 30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14" name="AutoShape 317"/>
          <p:cNvCxnSpPr>
            <a:cxnSpLocks noChangeShapeType="1"/>
            <a:endCxn id="313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Box 314"/>
          <p:cNvSpPr txBox="1"/>
          <p:nvPr/>
        </p:nvSpPr>
        <p:spPr>
          <a:xfrm>
            <a:off x="100835" y="230451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316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317" name="AutoShape 266"/>
          <p:cNvCxnSpPr>
            <a:cxnSpLocks noChangeShapeType="1"/>
            <a:endCxn id="316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/>
              <a:t>S2</a:t>
            </a:r>
            <a:endParaRPr lang="en-US" altLang="zh-CN" sz="1100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/>
              <a:t>MA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19" name="AutoShape 267"/>
          <p:cNvCxnSpPr>
            <a:cxnSpLocks noChangeShapeType="1"/>
            <a:endCxn id="318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S3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MR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21" name="AutoShape 271"/>
          <p:cNvCxnSpPr>
            <a:cxnSpLocks noChangeShapeType="1"/>
            <a:endCxn id="320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2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S4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MemWB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23" name="AutoShape 288"/>
          <p:cNvCxnSpPr>
            <a:cxnSpLocks noChangeShapeType="1"/>
            <a:endCxn id="322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S5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MW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27" name="AutoShape 292"/>
          <p:cNvCxnSpPr>
            <a:cxnSpLocks noChangeShapeType="1"/>
            <a:stCxn id="326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" name="Oval 252"/>
          <p:cNvSpPr>
            <a:spLocks noChangeAspect="1" noChangeArrowheads="1"/>
          </p:cNvSpPr>
          <p:nvPr/>
        </p:nvSpPr>
        <p:spPr bwMode="auto">
          <a:xfrm>
            <a:off x="1270086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S6</a:t>
            </a:r>
            <a:endParaRPr lang="en-US" altLang="zh-CN" sz="1100" kern="0" dirty="0" smtClean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>
                <a:solidFill>
                  <a:sysClr val="windowText" lastClr="000000"/>
                </a:solidFill>
              </a:rPr>
              <a:t>Exe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0" name="AutoShape 268"/>
          <p:cNvCxnSpPr>
            <a:cxnSpLocks noChangeShapeType="1"/>
            <a:endCxn id="329" idx="7"/>
          </p:cNvCxnSpPr>
          <p:nvPr/>
        </p:nvCxnSpPr>
        <p:spPr bwMode="auto">
          <a:xfrm flipH="1">
            <a:off x="1700277" y="64625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1" name="TextBox 330"/>
          <p:cNvSpPr txBox="1"/>
          <p:nvPr/>
        </p:nvSpPr>
        <p:spPr>
          <a:xfrm>
            <a:off x="1861675" y="764704"/>
            <a:ext cx="8047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Op=R</a:t>
            </a:r>
            <a:r>
              <a:rPr lang="zh-CN" altLang="en-US" sz="1600" dirty="0" smtClean="0"/>
              <a:t>型 </a:t>
            </a:r>
            <a:r>
              <a:rPr lang="en-US" altLang="zh-CN" sz="1600" dirty="0" smtClean="0"/>
              <a:t>|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Op=I</a:t>
            </a:r>
            <a:r>
              <a:rPr lang="zh-CN" altLang="en-US" sz="1600" dirty="0" smtClean="0">
                <a:solidFill>
                  <a:srgbClr val="FF0000"/>
                </a:solidFill>
              </a:rPr>
              <a:t>型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332" name="Oval 257"/>
          <p:cNvSpPr>
            <a:spLocks noChangeAspect="1" noChangeArrowheads="1"/>
          </p:cNvSpPr>
          <p:nvPr/>
        </p:nvSpPr>
        <p:spPr bwMode="auto">
          <a:xfrm>
            <a:off x="1557610" y="162885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/>
              <a:t>S7</a:t>
            </a:r>
            <a:endParaRPr lang="en-US" altLang="zh-CN" sz="1100" b="1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0" dirty="0" err="1" smtClean="0"/>
              <a:t>AluWB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33" name="AutoShape 273"/>
          <p:cNvCxnSpPr>
            <a:cxnSpLocks noChangeShapeType="1"/>
            <a:endCxn id="332" idx="0"/>
          </p:cNvCxnSpPr>
          <p:nvPr/>
        </p:nvCxnSpPr>
        <p:spPr bwMode="auto">
          <a:xfrm>
            <a:off x="1700277" y="1339023"/>
            <a:ext cx="109333" cy="2898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4" name="AutoShape 293"/>
          <p:cNvCxnSpPr>
            <a:cxnSpLocks noChangeShapeType="1"/>
            <a:stCxn id="332" idx="4"/>
          </p:cNvCxnSpPr>
          <p:nvPr/>
        </p:nvCxnSpPr>
        <p:spPr bwMode="auto">
          <a:xfrm>
            <a:off x="1809610" y="2132856"/>
            <a:ext cx="0" cy="468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5" name="圆角矩形 334"/>
          <p:cNvSpPr/>
          <p:nvPr/>
        </p:nvSpPr>
        <p:spPr>
          <a:xfrm>
            <a:off x="3251078" y="1521758"/>
            <a:ext cx="816866" cy="11871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41905"/>
              </p:ext>
            </p:extLst>
          </p:nvPr>
        </p:nvGraphicFramePr>
        <p:xfrm>
          <a:off x="3203848" y="26680"/>
          <a:ext cx="592383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96000"/>
                <a:gridCol w="39600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ZE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ZE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ZE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59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1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2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3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65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7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68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69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70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1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2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73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74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175" name="直接连接符 17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178" name="直接连接符 17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0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81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18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6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87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9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2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93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194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195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9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1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4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7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08" name="直接连接符 20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0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11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2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3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14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6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18" name="直接连接符 21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0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21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5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6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8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30" name="直接连接符 22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35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6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37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8" name="任意多边形 237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9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0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1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2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3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4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5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46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47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48" name="直接连接符 247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50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1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2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3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4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5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56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57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8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1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62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3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4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5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6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7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8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9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0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1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2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273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4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6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2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3" name="任意多边形 282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284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5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6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7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289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292" name="任意多边形 291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293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294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296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297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298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1" name="直接箭头连接符 300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04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05" name="直接箭头连接符 30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S0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Fetch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14" name="AutoShape 317"/>
          <p:cNvCxnSpPr>
            <a:cxnSpLocks noChangeShapeType="1"/>
            <a:endCxn id="313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Box 314"/>
          <p:cNvSpPr txBox="1"/>
          <p:nvPr/>
        </p:nvSpPr>
        <p:spPr>
          <a:xfrm>
            <a:off x="100835" y="230451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/>
              <a:t>Reset</a:t>
            </a:r>
            <a:endParaRPr lang="zh-CN" altLang="en-US" sz="1600" dirty="0"/>
          </a:p>
        </p:txBody>
      </p:sp>
      <p:sp>
        <p:nvSpPr>
          <p:cNvPr id="316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S1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DCD/RF</a:t>
            </a:r>
          </a:p>
        </p:txBody>
      </p:sp>
      <p:cxnSp>
        <p:nvCxnSpPr>
          <p:cNvPr id="317" name="AutoShape 266"/>
          <p:cNvCxnSpPr>
            <a:cxnSpLocks noChangeShapeType="1"/>
            <a:endCxn id="316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/>
              <a:t>S2</a:t>
            </a:r>
            <a:endParaRPr lang="en-US" altLang="zh-CN" sz="1100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/>
              <a:t>MA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19" name="AutoShape 267"/>
          <p:cNvCxnSpPr>
            <a:cxnSpLocks noChangeShapeType="1"/>
            <a:endCxn id="318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S3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MR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21" name="AutoShape 271"/>
          <p:cNvCxnSpPr>
            <a:cxnSpLocks noChangeShapeType="1"/>
            <a:endCxn id="320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2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S4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MemWB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23" name="AutoShape 288"/>
          <p:cNvCxnSpPr>
            <a:cxnSpLocks noChangeShapeType="1"/>
            <a:endCxn id="322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5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6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S5</a:t>
            </a:r>
            <a:endParaRPr kumimoji="0" lang="en-US" altLang="zh-CN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MW</a:t>
            </a:r>
            <a:endParaRPr kumimoji="0" lang="zh-CN" altLang="en-US" sz="11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27" name="AutoShape 292"/>
          <p:cNvCxnSpPr>
            <a:cxnSpLocks noChangeShapeType="1"/>
            <a:stCxn id="326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" name="Oval 252"/>
          <p:cNvSpPr>
            <a:spLocks noChangeAspect="1" noChangeArrowheads="1"/>
          </p:cNvSpPr>
          <p:nvPr/>
        </p:nvSpPr>
        <p:spPr bwMode="auto">
          <a:xfrm>
            <a:off x="1270086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S6</a:t>
            </a:r>
            <a:endParaRPr lang="en-US" altLang="zh-CN" sz="1100" kern="0" dirty="0" smtClean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0" dirty="0" smtClean="0">
                <a:solidFill>
                  <a:sysClr val="windowText" lastClr="000000"/>
                </a:solidFill>
              </a:rPr>
              <a:t>Exe</a:t>
            </a:r>
            <a:endParaRPr kumimoji="0" lang="zh-CN" alt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0" name="AutoShape 268"/>
          <p:cNvCxnSpPr>
            <a:cxnSpLocks noChangeShapeType="1"/>
            <a:endCxn id="329" idx="7"/>
          </p:cNvCxnSpPr>
          <p:nvPr/>
        </p:nvCxnSpPr>
        <p:spPr bwMode="auto">
          <a:xfrm flipH="1">
            <a:off x="1700277" y="64625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1" name="TextBox 330"/>
          <p:cNvSpPr txBox="1"/>
          <p:nvPr/>
        </p:nvSpPr>
        <p:spPr>
          <a:xfrm>
            <a:off x="1861675" y="764704"/>
            <a:ext cx="8047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Op=R</a:t>
            </a:r>
            <a:r>
              <a:rPr lang="zh-CN" altLang="en-US" sz="1600" dirty="0" smtClean="0"/>
              <a:t>型 </a:t>
            </a:r>
            <a:r>
              <a:rPr lang="en-US" altLang="zh-CN" sz="1600" dirty="0" smtClean="0"/>
              <a:t>|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Op=I</a:t>
            </a:r>
            <a:r>
              <a:rPr lang="zh-CN" altLang="en-US" sz="1600" dirty="0" smtClean="0">
                <a:solidFill>
                  <a:srgbClr val="FF0000"/>
                </a:solidFill>
              </a:rPr>
              <a:t>型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332" name="Oval 257"/>
          <p:cNvSpPr>
            <a:spLocks noChangeAspect="1" noChangeArrowheads="1"/>
          </p:cNvSpPr>
          <p:nvPr/>
        </p:nvSpPr>
        <p:spPr bwMode="auto">
          <a:xfrm>
            <a:off x="1557610" y="162885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/>
              <a:t>S7</a:t>
            </a:r>
            <a:endParaRPr lang="en-US" altLang="zh-CN" sz="1100" b="1" kern="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kern="0" dirty="0" err="1" smtClean="0"/>
              <a:t>AluWB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33" name="AutoShape 273"/>
          <p:cNvCxnSpPr>
            <a:cxnSpLocks noChangeShapeType="1"/>
            <a:endCxn id="332" idx="0"/>
          </p:cNvCxnSpPr>
          <p:nvPr/>
        </p:nvCxnSpPr>
        <p:spPr bwMode="auto">
          <a:xfrm>
            <a:off x="1700277" y="1339023"/>
            <a:ext cx="109333" cy="2898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4" name="AutoShape 293"/>
          <p:cNvCxnSpPr>
            <a:cxnSpLocks noChangeShapeType="1"/>
            <a:stCxn id="332" idx="4"/>
          </p:cNvCxnSpPr>
          <p:nvPr/>
        </p:nvCxnSpPr>
        <p:spPr bwMode="auto">
          <a:xfrm>
            <a:off x="1809610" y="2132856"/>
            <a:ext cx="0" cy="468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5" name="圆角矩形 334"/>
          <p:cNvSpPr/>
          <p:nvPr/>
        </p:nvSpPr>
        <p:spPr>
          <a:xfrm>
            <a:off x="3251078" y="1521758"/>
            <a:ext cx="816866" cy="11871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TextBox 335"/>
          <p:cNvSpPr txBox="1"/>
          <p:nvPr/>
        </p:nvSpPr>
        <p:spPr>
          <a:xfrm>
            <a:off x="386455" y="2980079"/>
            <a:ext cx="8290001" cy="11387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 fontAlgn="ctr">
              <a:buSzPct val="50000"/>
            </a:pPr>
            <a:r>
              <a:rPr lang="en-US" altLang="zh-CN" sz="3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型与</a:t>
            </a:r>
            <a:r>
              <a:rPr lang="en-US" altLang="zh-CN" sz="3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36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型没有实质差别！区别仅在于：</a:t>
            </a:r>
            <a:endParaRPr lang="en-US" altLang="zh-CN" sz="36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71500" indent="-571500" algn="just" fontAlgn="ctr">
              <a:buSzPct val="50000"/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ALU</a:t>
            </a:r>
            <a:r>
              <a:rPr lang="zh-CN" altLang="en-US" sz="32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2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通道的控制</a:t>
            </a:r>
            <a:endParaRPr lang="en-US" altLang="zh-CN" sz="3200" dirty="0" smtClean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ym typeface="Wingdings" pitchFamily="2" charset="2"/>
              </a:rPr>
              <a:t>LW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ADDU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SUBU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ORI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LUI</a:t>
            </a:r>
            <a:r>
              <a:rPr lang="zh-CN" altLang="en-US" sz="2800" dirty="0" smtClean="0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BEQ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JAL</a:t>
            </a:r>
          </a:p>
          <a:p>
            <a:r>
              <a:rPr lang="en-US" altLang="zh-CN" sz="2800" dirty="0" smtClean="0">
                <a:sym typeface="Wingdings" pitchFamily="2" charset="2"/>
              </a:rPr>
              <a:t>LUI</a:t>
            </a:r>
            <a:r>
              <a:rPr lang="zh-CN" altLang="en-US" sz="2800" dirty="0" smtClean="0">
                <a:sym typeface="Wingdings" pitchFamily="2" charset="2"/>
              </a:rPr>
              <a:t>怎么执行？</a:t>
            </a:r>
            <a:endParaRPr lang="en-US" altLang="zh-CN" sz="2800" dirty="0" smtClean="0">
              <a:sym typeface="Wingdings" pitchFamily="2" charset="2"/>
            </a:endParaRPr>
          </a:p>
          <a:p>
            <a:pPr lvl="1"/>
            <a:r>
              <a:rPr lang="en-US" altLang="zh-CN" sz="2400" dirty="0" smtClean="0">
                <a:sym typeface="Wingdings" pitchFamily="2" charset="2"/>
              </a:rPr>
              <a:t>GPR[</a:t>
            </a:r>
            <a:r>
              <a:rPr lang="en-US" altLang="zh-CN" sz="2400" dirty="0" err="1" smtClean="0">
                <a:sym typeface="Wingdings" pitchFamily="2" charset="2"/>
              </a:rPr>
              <a:t>rt</a:t>
            </a:r>
            <a:r>
              <a:rPr lang="en-US" altLang="zh-CN" sz="2400" dirty="0" smtClean="0">
                <a:sym typeface="Wingdings" pitchFamily="2" charset="2"/>
              </a:rPr>
              <a:t>]  imm16 || 0</a:t>
            </a:r>
            <a:r>
              <a:rPr lang="en-US" altLang="zh-CN" sz="2400" baseline="30000" dirty="0" smtClean="0">
                <a:sym typeface="Wingdings" pitchFamily="2" charset="2"/>
              </a:rPr>
              <a:t>16</a:t>
            </a:r>
            <a:endParaRPr lang="zh-CN" altLang="en-US" sz="2400" baseline="30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</a:t>
            </a:r>
            <a:r>
              <a:rPr lang="zh-CN" altLang="en-US" dirty="0" smtClean="0"/>
              <a:t>构造过程</a:t>
            </a:r>
            <a:endParaRPr lang="zh-CN" altLang="en-US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3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9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3" name="直接连接符 2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8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30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2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8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3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47" name="直接连接符 4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50" name="直接连接符 4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53" name="直接连接符 5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56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60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66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7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8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1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2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3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4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80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1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3" name="任意多边形 82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5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0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91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2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3" name="直接连接符 92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5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6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7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9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0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02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5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107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0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7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118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9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0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1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2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任意多边形 127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29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34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37" name="任意多边形 136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38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139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0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1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2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143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144" name="直接连接符 1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6" name="直接箭头连接符 145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49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247" y="2077994"/>
            <a:ext cx="5832000" cy="80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6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多周期数据通路控制信号：寄存器写使能</a:t>
            </a:r>
            <a:endParaRPr lang="zh-CN" altLang="en-US" sz="3200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2770988" y="35019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>
            <a:off x="2770988" y="30701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06"/>
          <p:cNvSpPr>
            <a:spLocks noChangeShapeType="1"/>
          </p:cNvSpPr>
          <p:nvPr/>
        </p:nvSpPr>
        <p:spPr bwMode="auto">
          <a:xfrm flipV="1">
            <a:off x="1908056" y="3420088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4"/>
          <p:cNvSpPr>
            <a:spLocks noChangeShapeType="1"/>
          </p:cNvSpPr>
          <p:nvPr/>
        </p:nvSpPr>
        <p:spPr bwMode="auto">
          <a:xfrm flipV="1">
            <a:off x="612056" y="3066960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Line 135"/>
          <p:cNvSpPr>
            <a:spLocks noChangeShapeType="1"/>
          </p:cNvSpPr>
          <p:nvPr/>
        </p:nvSpPr>
        <p:spPr bwMode="auto">
          <a:xfrm>
            <a:off x="971601" y="3070150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36525" y="2708076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89285" y="3011912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38998" y="3335006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55576" y="2636912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4" name="组合 273"/>
          <p:cNvGrpSpPr/>
          <p:nvPr/>
        </p:nvGrpSpPr>
        <p:grpSpPr>
          <a:xfrm>
            <a:off x="2123728" y="2595170"/>
            <a:ext cx="648370" cy="1512888"/>
            <a:chOff x="2483768" y="1704975"/>
            <a:chExt cx="648370" cy="1512888"/>
          </a:xfrm>
        </p:grpSpPr>
        <p:sp>
          <p:nvSpPr>
            <p:cNvPr id="1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0" name="组合 9"/>
          <p:cNvGrpSpPr/>
          <p:nvPr/>
        </p:nvGrpSpPr>
        <p:grpSpPr>
          <a:xfrm>
            <a:off x="821356" y="3487256"/>
            <a:ext cx="72008" cy="80540"/>
            <a:chOff x="287524" y="3070225"/>
            <a:chExt cx="72008" cy="80540"/>
          </a:xfrm>
        </p:grpSpPr>
        <p:cxnSp>
          <p:nvCxnSpPr>
            <p:cNvPr id="21" name="直接连接符 2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71"/>
          <p:cNvGrpSpPr/>
          <p:nvPr/>
        </p:nvGrpSpPr>
        <p:grpSpPr>
          <a:xfrm>
            <a:off x="2213403" y="4027862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771801" y="3933056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Group 131"/>
          <p:cNvGrpSpPr>
            <a:grpSpLocks/>
          </p:cNvGrpSpPr>
          <p:nvPr/>
        </p:nvGrpSpPr>
        <p:grpSpPr bwMode="auto">
          <a:xfrm flipV="1">
            <a:off x="612055" y="1988840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110"/>
          <p:cNvGrpSpPr>
            <a:grpSpLocks/>
          </p:cNvGrpSpPr>
          <p:nvPr/>
        </p:nvGrpSpPr>
        <p:grpSpPr bwMode="auto">
          <a:xfrm flipV="1">
            <a:off x="1109806" y="2420887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1074088" y="303124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785227" y="335667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785227" y="393533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572056" y="349954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572056" y="4079801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" name="Line 55"/>
          <p:cNvSpPr>
            <a:spLocks noChangeShapeType="1"/>
          </p:cNvSpPr>
          <p:nvPr/>
        </p:nvSpPr>
        <p:spPr bwMode="auto">
          <a:xfrm>
            <a:off x="5004048" y="35010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279"/>
          <p:cNvGrpSpPr/>
          <p:nvPr/>
        </p:nvGrpSpPr>
        <p:grpSpPr>
          <a:xfrm>
            <a:off x="3779100" y="2780903"/>
            <a:ext cx="791790" cy="1800225"/>
            <a:chOff x="3132139" y="3933056"/>
            <a:chExt cx="863600" cy="1800225"/>
          </a:xfrm>
        </p:grpSpPr>
        <p:sp>
          <p:nvSpPr>
            <p:cNvPr id="4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组合 300"/>
          <p:cNvGrpSpPr/>
          <p:nvPr/>
        </p:nvGrpSpPr>
        <p:grpSpPr>
          <a:xfrm>
            <a:off x="4355914" y="4484936"/>
            <a:ext cx="72008" cy="80540"/>
            <a:chOff x="287524" y="3070225"/>
            <a:chExt cx="72008" cy="80540"/>
          </a:xfrm>
        </p:grpSpPr>
        <p:cxnSp>
          <p:nvCxnSpPr>
            <p:cNvPr id="48" name="直接连接符 4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组合 311"/>
          <p:cNvGrpSpPr/>
          <p:nvPr/>
        </p:nvGrpSpPr>
        <p:grpSpPr>
          <a:xfrm>
            <a:off x="4860056" y="4145737"/>
            <a:ext cx="72008" cy="80540"/>
            <a:chOff x="287524" y="3070225"/>
            <a:chExt cx="72008" cy="80540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组合 338"/>
          <p:cNvGrpSpPr/>
          <p:nvPr/>
        </p:nvGrpSpPr>
        <p:grpSpPr>
          <a:xfrm>
            <a:off x="4855077" y="3571086"/>
            <a:ext cx="72008" cy="80540"/>
            <a:chOff x="287524" y="3070225"/>
            <a:chExt cx="72008" cy="80540"/>
          </a:xfrm>
        </p:grpSpPr>
        <p:cxnSp>
          <p:nvCxnSpPr>
            <p:cNvPr id="54" name="直接连接符 5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61"/>
          <p:cNvGrpSpPr/>
          <p:nvPr/>
        </p:nvGrpSpPr>
        <p:grpSpPr>
          <a:xfrm>
            <a:off x="5868144" y="3257748"/>
            <a:ext cx="501799" cy="1179364"/>
            <a:chOff x="3132137" y="4337869"/>
            <a:chExt cx="582176" cy="1179364"/>
          </a:xfrm>
        </p:grpSpPr>
        <p:sp>
          <p:nvSpPr>
            <p:cNvPr id="5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61" name="Rectangle 79"/>
          <p:cNvSpPr>
            <a:spLocks noChangeArrowheads="1"/>
          </p:cNvSpPr>
          <p:nvPr/>
        </p:nvSpPr>
        <p:spPr bwMode="auto">
          <a:xfrm>
            <a:off x="6876002" y="3719652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 flipV="1">
            <a:off x="6372200" y="3861047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3" name="组合 300"/>
          <p:cNvGrpSpPr/>
          <p:nvPr/>
        </p:nvGrpSpPr>
        <p:grpSpPr>
          <a:xfrm>
            <a:off x="7236296" y="3933056"/>
            <a:ext cx="72008" cy="80540"/>
            <a:chOff x="287524" y="3070225"/>
            <a:chExt cx="72008" cy="80540"/>
          </a:xfrm>
        </p:grpSpPr>
        <p:cxnSp>
          <p:nvCxnSpPr>
            <p:cNvPr id="64" name="直接连接符 6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87"/>
          <p:cNvGrpSpPr>
            <a:grpSpLocks/>
          </p:cNvGrpSpPr>
          <p:nvPr/>
        </p:nvGrpSpPr>
        <p:grpSpPr bwMode="auto">
          <a:xfrm flipV="1">
            <a:off x="2774168" y="4437112"/>
            <a:ext cx="4822168" cy="1080120"/>
            <a:chOff x="4241" y="3249"/>
            <a:chExt cx="361" cy="271"/>
          </a:xfrm>
        </p:grpSpPr>
        <p:sp>
          <p:nvSpPr>
            <p:cNvPr id="67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8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9" name="Line 164"/>
          <p:cNvSpPr>
            <a:spLocks noChangeShapeType="1"/>
          </p:cNvSpPr>
          <p:nvPr/>
        </p:nvSpPr>
        <p:spPr bwMode="auto">
          <a:xfrm flipH="1" flipV="1">
            <a:off x="7596336" y="3853047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 flipV="1">
            <a:off x="5292080" y="4293094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 flipV="1">
            <a:off x="2915816" y="53012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2" name="Line 140"/>
          <p:cNvSpPr>
            <a:spLocks noChangeShapeType="1"/>
          </p:cNvSpPr>
          <p:nvPr/>
        </p:nvSpPr>
        <p:spPr bwMode="auto">
          <a:xfrm>
            <a:off x="3347864" y="5229200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3" name="Text Box 257"/>
          <p:cNvSpPr txBox="1">
            <a:spLocks noChangeArrowheads="1"/>
          </p:cNvSpPr>
          <p:nvPr/>
        </p:nvSpPr>
        <p:spPr bwMode="auto">
          <a:xfrm>
            <a:off x="3347864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4" name="Line 263"/>
          <p:cNvSpPr>
            <a:spLocks noChangeShapeType="1"/>
          </p:cNvSpPr>
          <p:nvPr/>
        </p:nvSpPr>
        <p:spPr bwMode="auto">
          <a:xfrm>
            <a:off x="4427984" y="530336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5" name="组合 116"/>
          <p:cNvGrpSpPr/>
          <p:nvPr/>
        </p:nvGrpSpPr>
        <p:grpSpPr>
          <a:xfrm rot="10800000" flipH="1" flipV="1">
            <a:off x="3779912" y="5085184"/>
            <a:ext cx="650224" cy="292234"/>
            <a:chOff x="3132138" y="4581128"/>
            <a:chExt cx="717226" cy="29223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81" name="Line 139"/>
          <p:cNvSpPr>
            <a:spLocks noChangeShapeType="1"/>
          </p:cNvSpPr>
          <p:nvPr/>
        </p:nvSpPr>
        <p:spPr bwMode="auto">
          <a:xfrm>
            <a:off x="4656216" y="5233393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Text Box 258"/>
          <p:cNvSpPr txBox="1">
            <a:spLocks noChangeArrowheads="1"/>
          </p:cNvSpPr>
          <p:nvPr/>
        </p:nvSpPr>
        <p:spPr bwMode="auto">
          <a:xfrm>
            <a:off x="4644008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5001127" y="4066783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4" name="任意多边形 83"/>
          <p:cNvSpPr/>
          <p:nvPr/>
        </p:nvSpPr>
        <p:spPr bwMode="auto">
          <a:xfrm>
            <a:off x="5436096" y="4005064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5" name="Line 55"/>
          <p:cNvSpPr>
            <a:spLocks noChangeShapeType="1"/>
          </p:cNvSpPr>
          <p:nvPr/>
        </p:nvSpPr>
        <p:spPr bwMode="auto">
          <a:xfrm>
            <a:off x="5292080" y="4293096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Line 55"/>
          <p:cNvSpPr>
            <a:spLocks noChangeShapeType="1"/>
          </p:cNvSpPr>
          <p:nvPr/>
        </p:nvSpPr>
        <p:spPr bwMode="auto">
          <a:xfrm>
            <a:off x="5652120" y="422108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AutoShape 158"/>
          <p:cNvSpPr>
            <a:spLocks noChangeArrowheads="1"/>
          </p:cNvSpPr>
          <p:nvPr/>
        </p:nvSpPr>
        <p:spPr bwMode="auto">
          <a:xfrm>
            <a:off x="2880525" y="388875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2915816" y="3933056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2771800" y="4437112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>
            <a:off x="7377801" y="3863321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1" name="组合 78"/>
          <p:cNvGrpSpPr/>
          <p:nvPr/>
        </p:nvGrpSpPr>
        <p:grpSpPr>
          <a:xfrm>
            <a:off x="2121371" y="5013176"/>
            <a:ext cx="506413" cy="431800"/>
            <a:chOff x="1496555" y="4858249"/>
            <a:chExt cx="506413" cy="431800"/>
          </a:xfrm>
        </p:grpSpPr>
        <p:sp>
          <p:nvSpPr>
            <p:cNvPr id="9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3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4" name="直接连接符 93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6" name="Line 164"/>
          <p:cNvSpPr>
            <a:spLocks noChangeShapeType="1"/>
          </p:cNvSpPr>
          <p:nvPr/>
        </p:nvSpPr>
        <p:spPr bwMode="auto">
          <a:xfrm flipH="1" flipV="1">
            <a:off x="8676456" y="4076228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7" name="Line 253"/>
          <p:cNvSpPr>
            <a:spLocks noChangeShapeType="1"/>
          </p:cNvSpPr>
          <p:nvPr/>
        </p:nvSpPr>
        <p:spPr bwMode="auto">
          <a:xfrm>
            <a:off x="2411760" y="5661248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Line 164"/>
          <p:cNvSpPr>
            <a:spLocks noChangeShapeType="1"/>
          </p:cNvSpPr>
          <p:nvPr/>
        </p:nvSpPr>
        <p:spPr bwMode="auto">
          <a:xfrm flipV="1">
            <a:off x="2411760" y="5445224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9" name="Line 48"/>
          <p:cNvSpPr>
            <a:spLocks noChangeShapeType="1"/>
          </p:cNvSpPr>
          <p:nvPr/>
        </p:nvSpPr>
        <p:spPr bwMode="auto">
          <a:xfrm flipH="1">
            <a:off x="2411757" y="4581128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126"/>
          <p:cNvSpPr>
            <a:spLocks noChangeShapeType="1"/>
          </p:cNvSpPr>
          <p:nvPr/>
        </p:nvSpPr>
        <p:spPr bwMode="auto">
          <a:xfrm>
            <a:off x="2411760" y="4581128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1" name="组合 175"/>
          <p:cNvGrpSpPr/>
          <p:nvPr/>
        </p:nvGrpSpPr>
        <p:grpSpPr>
          <a:xfrm>
            <a:off x="7884114" y="3555608"/>
            <a:ext cx="648000" cy="1296988"/>
            <a:chOff x="3312847" y="4365104"/>
            <a:chExt cx="684861" cy="1296988"/>
          </a:xfrm>
        </p:grpSpPr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5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6" name="Line 186"/>
          <p:cNvSpPr>
            <a:spLocks noChangeShapeType="1"/>
          </p:cNvSpPr>
          <p:nvPr/>
        </p:nvSpPr>
        <p:spPr bwMode="auto">
          <a:xfrm>
            <a:off x="8532114" y="4068131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7" name="Group 30"/>
          <p:cNvGrpSpPr>
            <a:grpSpLocks/>
          </p:cNvGrpSpPr>
          <p:nvPr/>
        </p:nvGrpSpPr>
        <p:grpSpPr bwMode="auto">
          <a:xfrm>
            <a:off x="3492056" y="4365128"/>
            <a:ext cx="288000" cy="216000"/>
            <a:chOff x="2064" y="2931"/>
            <a:chExt cx="136" cy="227"/>
          </a:xfrm>
        </p:grpSpPr>
        <p:sp>
          <p:nvSpPr>
            <p:cNvPr id="108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1" name="AutoShape 155"/>
          <p:cNvSpPr>
            <a:spLocks noChangeArrowheads="1"/>
          </p:cNvSpPr>
          <p:nvPr/>
        </p:nvSpPr>
        <p:spPr bwMode="auto">
          <a:xfrm>
            <a:off x="7560056" y="383408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AutoShape 153"/>
          <p:cNvSpPr>
            <a:spLocks noChangeArrowheads="1"/>
          </p:cNvSpPr>
          <p:nvPr/>
        </p:nvSpPr>
        <p:spPr bwMode="auto">
          <a:xfrm>
            <a:off x="5112056" y="4032088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0"/>
          <p:cNvSpPr>
            <a:spLocks noChangeShapeType="1"/>
          </p:cNvSpPr>
          <p:nvPr/>
        </p:nvSpPr>
        <p:spPr bwMode="auto">
          <a:xfrm flipV="1">
            <a:off x="5148056" y="4581128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73"/>
          <p:cNvSpPr>
            <a:spLocks noChangeShapeType="1"/>
          </p:cNvSpPr>
          <p:nvPr/>
        </p:nvSpPr>
        <p:spPr bwMode="auto">
          <a:xfrm rot="16200000" flipH="1">
            <a:off x="4896037" y="4329100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Line 48"/>
          <p:cNvSpPr>
            <a:spLocks noChangeShapeType="1"/>
          </p:cNvSpPr>
          <p:nvPr/>
        </p:nvSpPr>
        <p:spPr bwMode="auto">
          <a:xfrm>
            <a:off x="2915816" y="2636912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7"/>
          <p:cNvSpPr>
            <a:spLocks noChangeShapeType="1"/>
          </p:cNvSpPr>
          <p:nvPr/>
        </p:nvSpPr>
        <p:spPr bwMode="auto">
          <a:xfrm flipV="1">
            <a:off x="2915816" y="2636912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64"/>
          <p:cNvSpPr>
            <a:spLocks noChangeShapeType="1"/>
          </p:cNvSpPr>
          <p:nvPr/>
        </p:nvSpPr>
        <p:spPr bwMode="auto">
          <a:xfrm flipV="1">
            <a:off x="6444208" y="242088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8" name="组合 279"/>
          <p:cNvGrpSpPr/>
          <p:nvPr/>
        </p:nvGrpSpPr>
        <p:grpSpPr>
          <a:xfrm>
            <a:off x="5652120" y="2132856"/>
            <a:ext cx="792088" cy="648072"/>
            <a:chOff x="3132139" y="4437112"/>
            <a:chExt cx="863600" cy="1166552"/>
          </a:xfrm>
        </p:grpSpPr>
        <p:sp>
          <p:nvSpPr>
            <p:cNvPr id="119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0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2" name="Line 164"/>
          <p:cNvSpPr>
            <a:spLocks noChangeShapeType="1"/>
          </p:cNvSpPr>
          <p:nvPr/>
        </p:nvSpPr>
        <p:spPr bwMode="auto">
          <a:xfrm flipH="1" flipV="1">
            <a:off x="6588224" y="19888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>
            <a:off x="3059832" y="2636912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Line 48"/>
          <p:cNvSpPr>
            <a:spLocks noChangeShapeType="1"/>
          </p:cNvSpPr>
          <p:nvPr/>
        </p:nvSpPr>
        <p:spPr bwMode="auto">
          <a:xfrm>
            <a:off x="3203848" y="2636912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/>
          <p:cNvSpPr>
            <a:spLocks noChangeArrowheads="1"/>
          </p:cNvSpPr>
          <p:nvPr/>
        </p:nvSpPr>
        <p:spPr bwMode="auto">
          <a:xfrm>
            <a:off x="3017685" y="347109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AutoShape 158"/>
          <p:cNvSpPr>
            <a:spLocks noChangeArrowheads="1"/>
          </p:cNvSpPr>
          <p:nvPr/>
        </p:nvSpPr>
        <p:spPr bwMode="auto">
          <a:xfrm>
            <a:off x="3162465" y="303848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Line 164"/>
          <p:cNvSpPr>
            <a:spLocks noChangeShapeType="1"/>
          </p:cNvSpPr>
          <p:nvPr/>
        </p:nvSpPr>
        <p:spPr bwMode="auto">
          <a:xfrm flipV="1">
            <a:off x="6444208" y="263691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Line 164"/>
          <p:cNvSpPr>
            <a:spLocks noChangeShapeType="1"/>
          </p:cNvSpPr>
          <p:nvPr/>
        </p:nvSpPr>
        <p:spPr bwMode="auto">
          <a:xfrm flipH="1" flipV="1">
            <a:off x="6588224" y="2636912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任意多边形 128"/>
          <p:cNvSpPr/>
          <p:nvPr/>
        </p:nvSpPr>
        <p:spPr bwMode="auto">
          <a:xfrm>
            <a:off x="3276056" y="4365152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30" name="Line 263"/>
          <p:cNvSpPr>
            <a:spLocks noChangeShapeType="1"/>
          </p:cNvSpPr>
          <p:nvPr/>
        </p:nvSpPr>
        <p:spPr bwMode="auto">
          <a:xfrm>
            <a:off x="3059832" y="4941168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1" name="Line 126"/>
          <p:cNvSpPr>
            <a:spLocks noChangeShapeType="1"/>
          </p:cNvSpPr>
          <p:nvPr/>
        </p:nvSpPr>
        <p:spPr bwMode="auto">
          <a:xfrm>
            <a:off x="3059832" y="4725144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9"/>
          <p:cNvSpPr>
            <a:spLocks noChangeShapeType="1"/>
          </p:cNvSpPr>
          <p:nvPr/>
        </p:nvSpPr>
        <p:spPr bwMode="auto">
          <a:xfrm flipV="1">
            <a:off x="3059832" y="4725144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145"/>
          <p:cNvSpPr>
            <a:spLocks noChangeShapeType="1"/>
          </p:cNvSpPr>
          <p:nvPr/>
        </p:nvSpPr>
        <p:spPr bwMode="auto">
          <a:xfrm>
            <a:off x="4857359" y="2566913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Text Box 146"/>
          <p:cNvSpPr txBox="1">
            <a:spLocks noChangeArrowheads="1"/>
          </p:cNvSpPr>
          <p:nvPr/>
        </p:nvSpPr>
        <p:spPr bwMode="auto">
          <a:xfrm>
            <a:off x="4857359" y="2528813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35" name="Line 29"/>
          <p:cNvSpPr>
            <a:spLocks noChangeShapeType="1"/>
          </p:cNvSpPr>
          <p:nvPr/>
        </p:nvSpPr>
        <p:spPr bwMode="auto">
          <a:xfrm flipV="1">
            <a:off x="3563150" y="3924088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126"/>
          <p:cNvSpPr>
            <a:spLocks noChangeShapeType="1"/>
          </p:cNvSpPr>
          <p:nvPr/>
        </p:nvSpPr>
        <p:spPr bwMode="auto">
          <a:xfrm flipV="1">
            <a:off x="3131350" y="4077072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2986888" y="4057005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38" name="任意多边形 137"/>
          <p:cNvSpPr/>
          <p:nvPr/>
        </p:nvSpPr>
        <p:spPr bwMode="auto">
          <a:xfrm>
            <a:off x="3347888" y="37170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39" name="Group 97"/>
          <p:cNvGrpSpPr>
            <a:grpSpLocks/>
          </p:cNvGrpSpPr>
          <p:nvPr/>
        </p:nvGrpSpPr>
        <p:grpSpPr bwMode="auto">
          <a:xfrm>
            <a:off x="3059913" y="3505126"/>
            <a:ext cx="287337" cy="247650"/>
            <a:chOff x="4286" y="1525"/>
            <a:chExt cx="362" cy="272"/>
          </a:xfrm>
        </p:grpSpPr>
        <p:sp>
          <p:nvSpPr>
            <p:cNvPr id="140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1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2" name="AutoShape 147"/>
          <p:cNvSpPr>
            <a:spLocks noChangeArrowheads="1"/>
          </p:cNvSpPr>
          <p:nvPr/>
        </p:nvSpPr>
        <p:spPr bwMode="auto">
          <a:xfrm>
            <a:off x="3024988" y="3467026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3" name="Text Box 170"/>
          <p:cNvSpPr txBox="1">
            <a:spLocks noChangeArrowheads="1"/>
          </p:cNvSpPr>
          <p:nvPr/>
        </p:nvSpPr>
        <p:spPr bwMode="auto">
          <a:xfrm>
            <a:off x="3167863" y="3608313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144" name="组合 300"/>
          <p:cNvGrpSpPr/>
          <p:nvPr/>
        </p:nvGrpSpPr>
        <p:grpSpPr>
          <a:xfrm flipV="1">
            <a:off x="8316416" y="3573016"/>
            <a:ext cx="72008" cy="80540"/>
            <a:chOff x="287524" y="3070225"/>
            <a:chExt cx="72008" cy="80540"/>
          </a:xfrm>
        </p:grpSpPr>
        <p:cxnSp>
          <p:nvCxnSpPr>
            <p:cNvPr id="145" name="直接连接符 14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7" name="直接箭头连接符 146"/>
          <p:cNvCxnSpPr/>
          <p:nvPr/>
        </p:nvCxnSpPr>
        <p:spPr>
          <a:xfrm>
            <a:off x="880733" y="220486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2483768" y="2146877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 Box 170"/>
          <p:cNvSpPr txBox="1">
            <a:spLocks noChangeArrowheads="1"/>
          </p:cNvSpPr>
          <p:nvPr/>
        </p:nvSpPr>
        <p:spPr bwMode="auto">
          <a:xfrm>
            <a:off x="3131964" y="4272771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50" name="Text Box 170"/>
          <p:cNvSpPr txBox="1">
            <a:spLocks noChangeArrowheads="1"/>
          </p:cNvSpPr>
          <p:nvPr/>
        </p:nvSpPr>
        <p:spPr bwMode="auto">
          <a:xfrm>
            <a:off x="5508228" y="4416787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151" name="直接箭头连接符 150"/>
          <p:cNvCxnSpPr/>
          <p:nvPr/>
        </p:nvCxnSpPr>
        <p:spPr>
          <a:xfrm>
            <a:off x="4139952" y="2204864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8172400" y="3115746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95536" y="1556792"/>
            <a:ext cx="75251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PCWr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763688" y="1556792"/>
            <a:ext cx="6995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IRWr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35320" y="1556792"/>
            <a:ext cx="89672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GPRWr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37643" y="5315367"/>
            <a:ext cx="8424936" cy="12003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 fontAlgn="ctr">
              <a:buSzPct val="50000"/>
            </a:pPr>
            <a:r>
              <a:rPr lang="zh-CN" altLang="en-US" sz="3600" dirty="0" smtClean="0">
                <a:solidFill>
                  <a:srgbClr val="FFFFFF"/>
                </a:solidFill>
              </a:rPr>
              <a:t>写使能信号</a:t>
            </a:r>
            <a:endParaRPr lang="en-US" altLang="zh-CN" sz="3600" dirty="0" smtClean="0">
              <a:solidFill>
                <a:srgbClr val="FFFFFF"/>
              </a:solidFill>
            </a:endParaRPr>
          </a:p>
          <a:p>
            <a:pPr algn="just" fontAlgn="ctr">
              <a:buSzPct val="50000"/>
            </a:pPr>
            <a:r>
              <a:rPr lang="en-US" altLang="zh-CN" sz="3600" dirty="0" smtClean="0">
                <a:solidFill>
                  <a:srgbClr val="FFFFFF"/>
                </a:solidFill>
              </a:rPr>
              <a:t>	1</a:t>
            </a:r>
            <a:r>
              <a:rPr lang="zh-CN" altLang="en-US" sz="3600" dirty="0" smtClean="0">
                <a:solidFill>
                  <a:srgbClr val="FFFFFF"/>
                </a:solidFill>
              </a:rPr>
              <a:t>：允许写入；</a:t>
            </a:r>
            <a:r>
              <a:rPr lang="en-US" altLang="zh-CN" sz="3600" dirty="0" smtClean="0">
                <a:solidFill>
                  <a:srgbClr val="FFFFFF"/>
                </a:solidFill>
              </a:rPr>
              <a:t>0</a:t>
            </a:r>
            <a:r>
              <a:rPr lang="zh-CN" altLang="en-US" sz="3600" dirty="0" smtClean="0">
                <a:solidFill>
                  <a:srgbClr val="FFFFFF"/>
                </a:solidFill>
              </a:rPr>
              <a:t>：禁止写入</a:t>
            </a:r>
            <a:endParaRPr lang="en-US" altLang="zh-CN" sz="3600" dirty="0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316415" y="-10725"/>
            <a:ext cx="8280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itchFamily="18" charset="0"/>
              </a:rPr>
              <a:t>LUI</a:t>
            </a:r>
            <a:endParaRPr lang="en-US" altLang="zh-CN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JAL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16168" y="1547500"/>
            <a:ext cx="82824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DMWr</a:t>
            </a:r>
            <a:endParaRPr lang="en-US" altLang="zh-CN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34578"/>
              </p:ext>
            </p:extLst>
          </p:nvPr>
        </p:nvGraphicFramePr>
        <p:xfrm>
          <a:off x="3203848" y="26680"/>
          <a:ext cx="592383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96000"/>
                <a:gridCol w="39600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59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1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2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3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65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7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68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69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70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1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2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73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74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175" name="直接连接符 17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178" name="直接连接符 17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0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81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18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6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87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9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2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93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194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195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9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1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4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7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08" name="直接连接符 20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0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11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2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3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14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6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18" name="直接连接符 21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0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21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5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6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8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30" name="直接连接符 22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35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6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37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8" name="任意多边形 237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9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0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1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2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3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4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5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46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47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48" name="直接连接符 247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50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1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2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3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4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5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56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57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8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1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62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3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4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5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6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7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8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9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0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1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2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273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4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6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2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3" name="任意多边形 282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284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5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6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7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289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292" name="任意多边形 291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293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294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296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297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298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1" name="直接箭头连接符 300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04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05" name="直接箭头连接符 30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S0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Fetch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14" name="AutoShape 317"/>
          <p:cNvCxnSpPr>
            <a:cxnSpLocks noChangeShapeType="1"/>
            <a:endCxn id="313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Box 314"/>
          <p:cNvSpPr txBox="1"/>
          <p:nvPr/>
        </p:nvSpPr>
        <p:spPr>
          <a:xfrm>
            <a:off x="100835" y="230451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prstClr val="black"/>
                </a:solidFill>
              </a:rPr>
              <a:t>Reset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16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S1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DCD/RF</a:t>
            </a:r>
          </a:p>
        </p:txBody>
      </p:sp>
      <p:cxnSp>
        <p:nvCxnSpPr>
          <p:cNvPr id="317" name="AutoShape 266"/>
          <p:cNvCxnSpPr>
            <a:cxnSpLocks noChangeShapeType="1"/>
            <a:endCxn id="316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S2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MA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19" name="AutoShape 267"/>
          <p:cNvCxnSpPr>
            <a:cxnSpLocks noChangeShapeType="1"/>
            <a:endCxn id="318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S3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MR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21" name="AutoShape 271"/>
          <p:cNvCxnSpPr>
            <a:cxnSpLocks noChangeShapeType="1"/>
            <a:endCxn id="320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2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S4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err="1" smtClean="0">
                <a:solidFill>
                  <a:prstClr val="black"/>
                </a:solidFill>
              </a:rPr>
              <a:t>MemWB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23" name="AutoShape 288"/>
          <p:cNvCxnSpPr>
            <a:cxnSpLocks noChangeShapeType="1"/>
            <a:endCxn id="322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25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26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S5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MW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27" name="AutoShape 292"/>
          <p:cNvCxnSpPr>
            <a:cxnSpLocks noChangeShapeType="1"/>
            <a:stCxn id="326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" name="Oval 252"/>
          <p:cNvSpPr>
            <a:spLocks noChangeAspect="1" noChangeArrowheads="1"/>
          </p:cNvSpPr>
          <p:nvPr/>
        </p:nvSpPr>
        <p:spPr bwMode="auto">
          <a:xfrm>
            <a:off x="1270086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S6</a:t>
            </a:r>
            <a:endParaRPr lang="en-US" altLang="zh-CN" sz="1100" kern="0" dirty="0" smtClean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sysClr val="windowText" lastClr="000000"/>
                </a:solidFill>
              </a:rPr>
              <a:t>Exe</a:t>
            </a:r>
            <a:endParaRPr lang="zh-CN" altLang="en-US" sz="1100" kern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30" name="AutoShape 268"/>
          <p:cNvCxnSpPr>
            <a:cxnSpLocks noChangeShapeType="1"/>
            <a:endCxn id="329" idx="7"/>
          </p:cNvCxnSpPr>
          <p:nvPr/>
        </p:nvCxnSpPr>
        <p:spPr bwMode="auto">
          <a:xfrm flipH="1">
            <a:off x="1700277" y="64625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1" name="TextBox 330"/>
          <p:cNvSpPr txBox="1"/>
          <p:nvPr/>
        </p:nvSpPr>
        <p:spPr>
          <a:xfrm>
            <a:off x="1861675" y="764704"/>
            <a:ext cx="8047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Op=R</a:t>
            </a:r>
            <a:r>
              <a:rPr lang="zh-CN" altLang="en-US" sz="1600" dirty="0" smtClean="0">
                <a:solidFill>
                  <a:prstClr val="black"/>
                </a:solidFill>
              </a:rPr>
              <a:t>型 </a:t>
            </a:r>
            <a:r>
              <a:rPr lang="en-US" altLang="zh-CN" sz="1600" dirty="0" smtClean="0">
                <a:solidFill>
                  <a:prstClr val="black"/>
                </a:solidFill>
              </a:rPr>
              <a:t>|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Op=I</a:t>
            </a:r>
            <a:r>
              <a:rPr lang="zh-CN" altLang="en-US" sz="1600" dirty="0" smtClean="0">
                <a:solidFill>
                  <a:srgbClr val="FF0000"/>
                </a:solidFill>
              </a:rPr>
              <a:t>型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332" name="Oval 257"/>
          <p:cNvSpPr>
            <a:spLocks noChangeAspect="1" noChangeArrowheads="1"/>
          </p:cNvSpPr>
          <p:nvPr/>
        </p:nvSpPr>
        <p:spPr bwMode="auto">
          <a:xfrm>
            <a:off x="1557610" y="162885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</a:rPr>
              <a:t>S7</a:t>
            </a:r>
            <a:endParaRPr lang="en-US" altLang="zh-CN" sz="1100" b="1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b="1" kern="0" dirty="0" err="1" smtClean="0">
                <a:solidFill>
                  <a:prstClr val="black"/>
                </a:solidFill>
              </a:rPr>
              <a:t>AluWB</a:t>
            </a:r>
            <a:endParaRPr lang="zh-CN" altLang="en-US" sz="1100" b="1" kern="0" dirty="0" smtClean="0">
              <a:solidFill>
                <a:prstClr val="black"/>
              </a:solidFill>
            </a:endParaRPr>
          </a:p>
        </p:txBody>
      </p:sp>
      <p:cxnSp>
        <p:nvCxnSpPr>
          <p:cNvPr id="333" name="AutoShape 273"/>
          <p:cNvCxnSpPr>
            <a:cxnSpLocks noChangeShapeType="1"/>
            <a:endCxn id="332" idx="0"/>
          </p:cNvCxnSpPr>
          <p:nvPr/>
        </p:nvCxnSpPr>
        <p:spPr bwMode="auto">
          <a:xfrm>
            <a:off x="1700277" y="1339023"/>
            <a:ext cx="109333" cy="2898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4" name="AutoShape 293"/>
          <p:cNvCxnSpPr>
            <a:cxnSpLocks noChangeShapeType="1"/>
            <a:stCxn id="332" idx="4"/>
          </p:cNvCxnSpPr>
          <p:nvPr/>
        </p:nvCxnSpPr>
        <p:spPr bwMode="auto">
          <a:xfrm>
            <a:off x="1809610" y="2132856"/>
            <a:ext cx="0" cy="468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5" name="圆角矩形 334"/>
          <p:cNvSpPr/>
          <p:nvPr/>
        </p:nvSpPr>
        <p:spPr>
          <a:xfrm>
            <a:off x="5756785" y="1483939"/>
            <a:ext cx="448484" cy="2168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7" name="圆角矩形 336"/>
          <p:cNvSpPr/>
          <p:nvPr/>
        </p:nvSpPr>
        <p:spPr>
          <a:xfrm>
            <a:off x="5779700" y="2204019"/>
            <a:ext cx="448484" cy="2168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4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94457"/>
              </p:ext>
            </p:extLst>
          </p:nvPr>
        </p:nvGraphicFramePr>
        <p:xfrm>
          <a:off x="3203848" y="26680"/>
          <a:ext cx="592383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396000"/>
                <a:gridCol w="396000"/>
                <a:gridCol w="396000"/>
                <a:gridCol w="396000"/>
                <a:gridCol w="307640"/>
                <a:gridCol w="396000"/>
                <a:gridCol w="396000"/>
                <a:gridCol w="30764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HC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59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1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2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3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65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7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68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69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70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1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2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73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74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175" name="直接连接符 17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178" name="直接连接符 17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0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81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18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6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87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9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2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93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194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195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9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1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4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7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08" name="直接连接符 20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0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11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2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3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14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6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18" name="直接连接符 21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0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21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5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6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8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30" name="直接连接符 22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35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6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37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8" name="任意多边形 237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9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0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1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2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3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4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5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46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47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48" name="直接连接符 247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50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1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2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3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4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5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56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57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8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1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62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3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4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5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6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7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8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9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0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1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2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273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4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6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2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3" name="任意多边形 282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284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5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6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7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289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292" name="任意多边形 291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293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294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296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297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298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1" name="直接箭头连接符 300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04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05" name="直接箭头连接符 30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S0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Fetch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14" name="AutoShape 317"/>
          <p:cNvCxnSpPr>
            <a:cxnSpLocks noChangeShapeType="1"/>
            <a:endCxn id="313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Box 314"/>
          <p:cNvSpPr txBox="1"/>
          <p:nvPr/>
        </p:nvSpPr>
        <p:spPr>
          <a:xfrm>
            <a:off x="100835" y="230451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prstClr val="black"/>
                </a:solidFill>
              </a:rPr>
              <a:t>Reset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16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S1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DCD/RF</a:t>
            </a:r>
          </a:p>
        </p:txBody>
      </p:sp>
      <p:cxnSp>
        <p:nvCxnSpPr>
          <p:cNvPr id="317" name="AutoShape 266"/>
          <p:cNvCxnSpPr>
            <a:cxnSpLocks noChangeShapeType="1"/>
            <a:endCxn id="316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S2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MA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19" name="AutoShape 267"/>
          <p:cNvCxnSpPr>
            <a:cxnSpLocks noChangeShapeType="1"/>
            <a:endCxn id="318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S3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MR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21" name="AutoShape 271"/>
          <p:cNvCxnSpPr>
            <a:cxnSpLocks noChangeShapeType="1"/>
            <a:endCxn id="320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2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S4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err="1" smtClean="0">
                <a:solidFill>
                  <a:prstClr val="black"/>
                </a:solidFill>
              </a:rPr>
              <a:t>MemWB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23" name="AutoShape 288"/>
          <p:cNvCxnSpPr>
            <a:cxnSpLocks noChangeShapeType="1"/>
            <a:endCxn id="322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25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26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S5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MW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27" name="AutoShape 292"/>
          <p:cNvCxnSpPr>
            <a:cxnSpLocks noChangeShapeType="1"/>
            <a:stCxn id="326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" name="Oval 252"/>
          <p:cNvSpPr>
            <a:spLocks noChangeAspect="1" noChangeArrowheads="1"/>
          </p:cNvSpPr>
          <p:nvPr/>
        </p:nvSpPr>
        <p:spPr bwMode="auto">
          <a:xfrm>
            <a:off x="1270086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</a:rPr>
              <a:t>S6</a:t>
            </a:r>
            <a:endParaRPr lang="en-US" altLang="zh-CN" sz="1100" kern="0" dirty="0" smtClean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sysClr val="windowText" lastClr="000000"/>
                </a:solidFill>
              </a:rPr>
              <a:t>Exe</a:t>
            </a:r>
            <a:endParaRPr lang="zh-CN" altLang="en-US" sz="1100" kern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30" name="AutoShape 268"/>
          <p:cNvCxnSpPr>
            <a:cxnSpLocks noChangeShapeType="1"/>
            <a:endCxn id="329" idx="7"/>
          </p:cNvCxnSpPr>
          <p:nvPr/>
        </p:nvCxnSpPr>
        <p:spPr bwMode="auto">
          <a:xfrm flipH="1">
            <a:off x="1700277" y="64625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1" name="TextBox 330"/>
          <p:cNvSpPr txBox="1"/>
          <p:nvPr/>
        </p:nvSpPr>
        <p:spPr>
          <a:xfrm>
            <a:off x="1861675" y="764704"/>
            <a:ext cx="8047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Op=R</a:t>
            </a:r>
            <a:r>
              <a:rPr lang="zh-CN" altLang="en-US" sz="1600" dirty="0" smtClean="0">
                <a:solidFill>
                  <a:prstClr val="black"/>
                </a:solidFill>
              </a:rPr>
              <a:t>型 </a:t>
            </a:r>
            <a:r>
              <a:rPr lang="en-US" altLang="zh-CN" sz="1600" dirty="0" smtClean="0">
                <a:solidFill>
                  <a:prstClr val="black"/>
                </a:solidFill>
              </a:rPr>
              <a:t>|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Op=I</a:t>
            </a:r>
            <a:r>
              <a:rPr lang="zh-CN" altLang="en-US" sz="1600" dirty="0" smtClean="0">
                <a:solidFill>
                  <a:srgbClr val="FF0000"/>
                </a:solidFill>
              </a:rPr>
              <a:t>型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332" name="Oval 257"/>
          <p:cNvSpPr>
            <a:spLocks noChangeAspect="1" noChangeArrowheads="1"/>
          </p:cNvSpPr>
          <p:nvPr/>
        </p:nvSpPr>
        <p:spPr bwMode="auto">
          <a:xfrm>
            <a:off x="1557610" y="162885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kern="0" dirty="0" smtClean="0">
                <a:solidFill>
                  <a:prstClr val="black"/>
                </a:solidFill>
              </a:rPr>
              <a:t>S7</a:t>
            </a:r>
            <a:endParaRPr lang="en-US" altLang="zh-CN" sz="1100" b="1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b="1" kern="0" dirty="0" err="1" smtClean="0">
                <a:solidFill>
                  <a:prstClr val="black"/>
                </a:solidFill>
              </a:rPr>
              <a:t>AluWB</a:t>
            </a:r>
            <a:endParaRPr lang="zh-CN" altLang="en-US" sz="1100" b="1" kern="0" dirty="0" smtClean="0">
              <a:solidFill>
                <a:prstClr val="black"/>
              </a:solidFill>
            </a:endParaRPr>
          </a:p>
        </p:txBody>
      </p:sp>
      <p:cxnSp>
        <p:nvCxnSpPr>
          <p:cNvPr id="333" name="AutoShape 273"/>
          <p:cNvCxnSpPr>
            <a:cxnSpLocks noChangeShapeType="1"/>
            <a:endCxn id="332" idx="0"/>
          </p:cNvCxnSpPr>
          <p:nvPr/>
        </p:nvCxnSpPr>
        <p:spPr bwMode="auto">
          <a:xfrm>
            <a:off x="1700277" y="1339023"/>
            <a:ext cx="109333" cy="2898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4" name="AutoShape 293"/>
          <p:cNvCxnSpPr>
            <a:cxnSpLocks noChangeShapeType="1"/>
            <a:stCxn id="332" idx="4"/>
          </p:cNvCxnSpPr>
          <p:nvPr/>
        </p:nvCxnSpPr>
        <p:spPr bwMode="auto">
          <a:xfrm>
            <a:off x="1809610" y="2132856"/>
            <a:ext cx="0" cy="468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5" name="圆角矩形 334"/>
          <p:cNvSpPr/>
          <p:nvPr/>
        </p:nvSpPr>
        <p:spPr>
          <a:xfrm>
            <a:off x="5756785" y="1483939"/>
            <a:ext cx="448484" cy="2168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7192544" y="2880271"/>
            <a:ext cx="1764066" cy="612648"/>
          </a:xfrm>
          <a:prstGeom prst="borderCallout1">
            <a:avLst>
              <a:gd name="adj1" fmla="val 18750"/>
              <a:gd name="adj2" fmla="val -8333"/>
              <a:gd name="adj3" fmla="val -74067"/>
              <a:gd name="adj4" fmla="val -56223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HC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：高位复制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" name="圆角矩形 336"/>
          <p:cNvSpPr/>
          <p:nvPr/>
        </p:nvSpPr>
        <p:spPr>
          <a:xfrm>
            <a:off x="5779700" y="2204019"/>
            <a:ext cx="448484" cy="288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" name="矩形 47103"/>
          <p:cNvSpPr/>
          <p:nvPr/>
        </p:nvSpPr>
        <p:spPr bwMode="auto">
          <a:xfrm>
            <a:off x="0" y="6381338"/>
            <a:ext cx="9144000" cy="4766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ym typeface="Wingdings" pitchFamily="2" charset="2"/>
              </a:rPr>
              <a:t>LW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ADDU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SUBU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ORI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LUI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BEQ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JAL</a:t>
            </a:r>
          </a:p>
          <a:p>
            <a:endParaRPr lang="zh-CN" altLang="en-US" baseline="30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</a:t>
            </a:r>
            <a:r>
              <a:rPr lang="zh-CN" altLang="en-US" dirty="0" smtClean="0"/>
              <a:t>构造过程</a:t>
            </a:r>
            <a:endParaRPr lang="zh-CN" altLang="en-US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3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9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3" name="直接连接符 2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8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30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2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8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3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47" name="直接连接符 4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50" name="直接连接符 4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53" name="直接连接符 5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56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60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66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7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8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1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2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3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4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80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1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3" name="任意多边形 82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5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0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91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2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3" name="直接连接符 92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5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6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7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9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0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02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5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107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0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7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118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19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0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1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2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任意多边形 127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29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34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37" name="任意多边形 136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38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139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0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1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2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143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144" name="直接连接符 1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6" name="直接箭头连接符 145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49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60" y="1340768"/>
            <a:ext cx="67818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0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0726"/>
              </p:ext>
            </p:extLst>
          </p:nvPr>
        </p:nvGraphicFramePr>
        <p:xfrm>
          <a:off x="3240306" y="26680"/>
          <a:ext cx="586819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432000"/>
                <a:gridCol w="324000"/>
                <a:gridCol w="324000"/>
                <a:gridCol w="324000"/>
                <a:gridCol w="307640"/>
                <a:gridCol w="396000"/>
                <a:gridCol w="396000"/>
                <a:gridCol w="43200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0/1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59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1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2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3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65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7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68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69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70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1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2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73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74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175" name="直接连接符 17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178" name="直接连接符 17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0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81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18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6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87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9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2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93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194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195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9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1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4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7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08" name="直接连接符 20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0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11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2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3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14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6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18" name="直接连接符 21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0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21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5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6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8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30" name="直接连接符 22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35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6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37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8" name="任意多边形 237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9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0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1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2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3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4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5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46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47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48" name="直接连接符 247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50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1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2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3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4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5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56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57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8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1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62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3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4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5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6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7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8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9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0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1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2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273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4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6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2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3" name="任意多边形 282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284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5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6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7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289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292" name="任意多边形 291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293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294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296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297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298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1" name="直接箭头连接符 300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04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05" name="直接箭头连接符 30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S0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Fetch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38" name="AutoShape 317"/>
          <p:cNvCxnSpPr>
            <a:cxnSpLocks noChangeShapeType="1"/>
            <a:endCxn id="336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TextBox 338"/>
          <p:cNvSpPr txBox="1"/>
          <p:nvPr/>
        </p:nvSpPr>
        <p:spPr>
          <a:xfrm>
            <a:off x="100835" y="230451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prstClr val="black"/>
                </a:solidFill>
              </a:rPr>
              <a:t>Reset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40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S1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DCD/RF</a:t>
            </a:r>
          </a:p>
        </p:txBody>
      </p:sp>
      <p:cxnSp>
        <p:nvCxnSpPr>
          <p:cNvPr id="341" name="AutoShape 266"/>
          <p:cNvCxnSpPr>
            <a:cxnSpLocks noChangeShapeType="1"/>
            <a:endCxn id="340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2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S2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MA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43" name="AutoShape 267"/>
          <p:cNvCxnSpPr>
            <a:cxnSpLocks noChangeShapeType="1"/>
            <a:endCxn id="342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4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S3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MR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45" name="AutoShape 271"/>
          <p:cNvCxnSpPr>
            <a:cxnSpLocks noChangeShapeType="1"/>
            <a:endCxn id="344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6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S4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err="1" smtClean="0">
                <a:solidFill>
                  <a:prstClr val="black"/>
                </a:solidFill>
              </a:rPr>
              <a:t>MemWB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47" name="AutoShape 288"/>
          <p:cNvCxnSpPr>
            <a:cxnSpLocks noChangeShapeType="1"/>
            <a:endCxn id="346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49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50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S5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MW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51" name="AutoShape 292"/>
          <p:cNvCxnSpPr>
            <a:cxnSpLocks noChangeShapeType="1"/>
            <a:stCxn id="350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2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3" name="Oval 252"/>
          <p:cNvSpPr>
            <a:spLocks noChangeAspect="1" noChangeArrowheads="1"/>
          </p:cNvSpPr>
          <p:nvPr/>
        </p:nvSpPr>
        <p:spPr bwMode="auto">
          <a:xfrm>
            <a:off x="1270086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/>
              <a:t>S6</a:t>
            </a:r>
            <a:endParaRPr lang="en-US" altLang="zh-CN" sz="1100" kern="0" dirty="0" smtClean="0"/>
          </a:p>
          <a:p>
            <a:pPr algn="ctr">
              <a:defRPr/>
            </a:pPr>
            <a:r>
              <a:rPr lang="en-US" altLang="zh-CN" sz="1100" kern="0" dirty="0" smtClean="0"/>
              <a:t>Exe</a:t>
            </a:r>
            <a:endParaRPr lang="zh-CN" altLang="en-US" sz="1100" kern="0" dirty="0" smtClean="0"/>
          </a:p>
        </p:txBody>
      </p:sp>
      <p:cxnSp>
        <p:nvCxnSpPr>
          <p:cNvPr id="354" name="AutoShape 268"/>
          <p:cNvCxnSpPr>
            <a:cxnSpLocks noChangeShapeType="1"/>
            <a:endCxn id="353" idx="7"/>
          </p:cNvCxnSpPr>
          <p:nvPr/>
        </p:nvCxnSpPr>
        <p:spPr bwMode="auto">
          <a:xfrm flipH="1">
            <a:off x="1700277" y="64625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2217040" y="646255"/>
            <a:ext cx="5305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</a:t>
            </a:r>
            <a:r>
              <a:rPr lang="en-US" altLang="zh-CN" sz="1600" dirty="0" smtClean="0">
                <a:solidFill>
                  <a:srgbClr val="FF0000"/>
                </a:solidFill>
              </a:rPr>
              <a:t>Br</a:t>
            </a:r>
          </a:p>
        </p:txBody>
      </p:sp>
      <p:sp>
        <p:nvSpPr>
          <p:cNvPr id="356" name="Oval 253"/>
          <p:cNvSpPr>
            <a:spLocks noChangeAspect="1" noChangeArrowheads="1"/>
          </p:cNvSpPr>
          <p:nvPr/>
        </p:nvSpPr>
        <p:spPr bwMode="auto">
          <a:xfrm>
            <a:off x="1885820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srgbClr val="FF0000"/>
                </a:solidFill>
              </a:rPr>
              <a:t>S8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Branch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7" name="Freeform 279"/>
          <p:cNvSpPr>
            <a:spLocks/>
          </p:cNvSpPr>
          <p:nvPr/>
        </p:nvSpPr>
        <p:spPr bwMode="auto">
          <a:xfrm flipV="1">
            <a:off x="2164442" y="1404064"/>
            <a:ext cx="966616" cy="288000"/>
          </a:xfrm>
          <a:custGeom>
            <a:avLst/>
            <a:gdLst>
              <a:gd name="T0" fmla="*/ 2147483647 w 3402"/>
              <a:gd name="T1" fmla="*/ 0 h 181"/>
              <a:gd name="T2" fmla="*/ 0 w 3402"/>
              <a:gd name="T3" fmla="*/ 0 h 181"/>
              <a:gd name="T4" fmla="*/ 0 w 3402"/>
              <a:gd name="T5" fmla="*/ 2147483647 h 181"/>
              <a:gd name="T6" fmla="*/ 0 60000 65536"/>
              <a:gd name="T7" fmla="*/ 0 60000 65536"/>
              <a:gd name="T8" fmla="*/ 0 60000 65536"/>
              <a:gd name="T9" fmla="*/ 0 w 3402"/>
              <a:gd name="T10" fmla="*/ 0 h 181"/>
              <a:gd name="T11" fmla="*/ 3402 w 3402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2" h="181">
                <a:moveTo>
                  <a:pt x="3402" y="0"/>
                </a:move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8" name="AutoShape 269"/>
          <p:cNvCxnSpPr>
            <a:cxnSpLocks noChangeShapeType="1"/>
          </p:cNvCxnSpPr>
          <p:nvPr/>
        </p:nvCxnSpPr>
        <p:spPr bwMode="auto">
          <a:xfrm>
            <a:off x="2087528" y="720064"/>
            <a:ext cx="50292" cy="18876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" name="Oval 257"/>
          <p:cNvSpPr>
            <a:spLocks noChangeAspect="1" noChangeArrowheads="1"/>
          </p:cNvSpPr>
          <p:nvPr/>
        </p:nvSpPr>
        <p:spPr bwMode="auto">
          <a:xfrm>
            <a:off x="1557610" y="162885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S7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err="1" smtClean="0">
                <a:solidFill>
                  <a:prstClr val="black"/>
                </a:solidFill>
              </a:rPr>
              <a:t>AluWB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60" name="AutoShape 273"/>
          <p:cNvCxnSpPr>
            <a:cxnSpLocks noChangeShapeType="1"/>
            <a:endCxn id="359" idx="0"/>
          </p:cNvCxnSpPr>
          <p:nvPr/>
        </p:nvCxnSpPr>
        <p:spPr bwMode="auto">
          <a:xfrm>
            <a:off x="1700277" y="1339023"/>
            <a:ext cx="109333" cy="2898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" name="AutoShape 293"/>
          <p:cNvCxnSpPr>
            <a:cxnSpLocks noChangeShapeType="1"/>
            <a:stCxn id="359" idx="4"/>
          </p:cNvCxnSpPr>
          <p:nvPr/>
        </p:nvCxnSpPr>
        <p:spPr bwMode="auto">
          <a:xfrm>
            <a:off x="1809610" y="2132856"/>
            <a:ext cx="0" cy="468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1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57967"/>
              </p:ext>
            </p:extLst>
          </p:nvPr>
        </p:nvGraphicFramePr>
        <p:xfrm>
          <a:off x="3240306" y="26680"/>
          <a:ext cx="5868198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36104"/>
                <a:gridCol w="576064"/>
                <a:gridCol w="608750"/>
                <a:gridCol w="504000"/>
                <a:gridCol w="432000"/>
                <a:gridCol w="324000"/>
                <a:gridCol w="324000"/>
                <a:gridCol w="324000"/>
                <a:gridCol w="307640"/>
                <a:gridCol w="396000"/>
                <a:gridCol w="396000"/>
                <a:gridCol w="432000"/>
                <a:gridCol w="30764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0/1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SUB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59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1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2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3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65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7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68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69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70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1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2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73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74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175" name="直接连接符 17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178" name="直接连接符 17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0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81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18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6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87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9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2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93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194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195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9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1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4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7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08" name="直接连接符 20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0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11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2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3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14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6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18" name="直接连接符 21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0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21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5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6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8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30" name="直接连接符 22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35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6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37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8" name="任意多边形 237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9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0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1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2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3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4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5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46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47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48" name="直接连接符 247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50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1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2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3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4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5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56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57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8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1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62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3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4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5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6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7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8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9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0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1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2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273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4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6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2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3" name="任意多边形 282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284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5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6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7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289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292" name="任意多边形 291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293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294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296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297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298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1" name="直接箭头连接符 300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04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05" name="直接箭头连接符 30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S0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Fetch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38" name="AutoShape 317"/>
          <p:cNvCxnSpPr>
            <a:cxnSpLocks noChangeShapeType="1"/>
            <a:endCxn id="336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9" name="TextBox 338"/>
          <p:cNvSpPr txBox="1"/>
          <p:nvPr/>
        </p:nvSpPr>
        <p:spPr>
          <a:xfrm>
            <a:off x="100835" y="230451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prstClr val="black"/>
                </a:solidFill>
              </a:rPr>
              <a:t>Reset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40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S1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DCD/RF</a:t>
            </a:r>
          </a:p>
        </p:txBody>
      </p:sp>
      <p:cxnSp>
        <p:nvCxnSpPr>
          <p:cNvPr id="341" name="AutoShape 266"/>
          <p:cNvCxnSpPr>
            <a:cxnSpLocks noChangeShapeType="1"/>
            <a:endCxn id="340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2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S2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MA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43" name="AutoShape 267"/>
          <p:cNvCxnSpPr>
            <a:cxnSpLocks noChangeShapeType="1"/>
            <a:endCxn id="342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4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S3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MR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45" name="AutoShape 271"/>
          <p:cNvCxnSpPr>
            <a:cxnSpLocks noChangeShapeType="1"/>
            <a:endCxn id="344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6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S4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err="1" smtClean="0">
                <a:solidFill>
                  <a:prstClr val="black"/>
                </a:solidFill>
              </a:rPr>
              <a:t>MemWB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47" name="AutoShape 288"/>
          <p:cNvCxnSpPr>
            <a:cxnSpLocks noChangeShapeType="1"/>
            <a:endCxn id="346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49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50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S5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MW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51" name="AutoShape 292"/>
          <p:cNvCxnSpPr>
            <a:cxnSpLocks noChangeShapeType="1"/>
            <a:stCxn id="350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2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3" name="Oval 252"/>
          <p:cNvSpPr>
            <a:spLocks noChangeAspect="1" noChangeArrowheads="1"/>
          </p:cNvSpPr>
          <p:nvPr/>
        </p:nvSpPr>
        <p:spPr bwMode="auto">
          <a:xfrm>
            <a:off x="1270086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/>
              <a:t>S6</a:t>
            </a:r>
            <a:endParaRPr lang="en-US" altLang="zh-CN" sz="1100" kern="0" dirty="0" smtClean="0"/>
          </a:p>
          <a:p>
            <a:pPr algn="ctr">
              <a:defRPr/>
            </a:pPr>
            <a:r>
              <a:rPr lang="en-US" altLang="zh-CN" sz="1100" kern="0" dirty="0" smtClean="0"/>
              <a:t>Exe</a:t>
            </a:r>
            <a:endParaRPr lang="zh-CN" altLang="en-US" sz="1100" kern="0" dirty="0" smtClean="0"/>
          </a:p>
        </p:txBody>
      </p:sp>
      <p:cxnSp>
        <p:nvCxnSpPr>
          <p:cNvPr id="354" name="AutoShape 268"/>
          <p:cNvCxnSpPr>
            <a:cxnSpLocks noChangeShapeType="1"/>
            <a:endCxn id="353" idx="7"/>
          </p:cNvCxnSpPr>
          <p:nvPr/>
        </p:nvCxnSpPr>
        <p:spPr bwMode="auto">
          <a:xfrm flipH="1">
            <a:off x="1700277" y="646255"/>
            <a:ext cx="209060" cy="336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5" name="TextBox 354"/>
          <p:cNvSpPr txBox="1"/>
          <p:nvPr/>
        </p:nvSpPr>
        <p:spPr>
          <a:xfrm>
            <a:off x="2217040" y="646255"/>
            <a:ext cx="5305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Op=</a:t>
            </a:r>
            <a:r>
              <a:rPr lang="en-US" altLang="zh-CN" sz="1600" dirty="0" smtClean="0">
                <a:solidFill>
                  <a:srgbClr val="FF0000"/>
                </a:solidFill>
              </a:rPr>
              <a:t>Br</a:t>
            </a:r>
          </a:p>
        </p:txBody>
      </p:sp>
      <p:sp>
        <p:nvSpPr>
          <p:cNvPr id="356" name="Oval 253"/>
          <p:cNvSpPr>
            <a:spLocks noChangeAspect="1" noChangeArrowheads="1"/>
          </p:cNvSpPr>
          <p:nvPr/>
        </p:nvSpPr>
        <p:spPr bwMode="auto">
          <a:xfrm>
            <a:off x="1885820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srgbClr val="FF0000"/>
                </a:solidFill>
              </a:rPr>
              <a:t>S8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Branch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57" name="Freeform 279"/>
          <p:cNvSpPr>
            <a:spLocks/>
          </p:cNvSpPr>
          <p:nvPr/>
        </p:nvSpPr>
        <p:spPr bwMode="auto">
          <a:xfrm flipV="1">
            <a:off x="2164442" y="1404064"/>
            <a:ext cx="966616" cy="288000"/>
          </a:xfrm>
          <a:custGeom>
            <a:avLst/>
            <a:gdLst>
              <a:gd name="T0" fmla="*/ 2147483647 w 3402"/>
              <a:gd name="T1" fmla="*/ 0 h 181"/>
              <a:gd name="T2" fmla="*/ 0 w 3402"/>
              <a:gd name="T3" fmla="*/ 0 h 181"/>
              <a:gd name="T4" fmla="*/ 0 w 3402"/>
              <a:gd name="T5" fmla="*/ 2147483647 h 181"/>
              <a:gd name="T6" fmla="*/ 0 60000 65536"/>
              <a:gd name="T7" fmla="*/ 0 60000 65536"/>
              <a:gd name="T8" fmla="*/ 0 60000 65536"/>
              <a:gd name="T9" fmla="*/ 0 w 3402"/>
              <a:gd name="T10" fmla="*/ 0 h 181"/>
              <a:gd name="T11" fmla="*/ 3402 w 3402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2" h="181">
                <a:moveTo>
                  <a:pt x="3402" y="0"/>
                </a:move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8" name="AutoShape 269"/>
          <p:cNvCxnSpPr>
            <a:cxnSpLocks noChangeShapeType="1"/>
          </p:cNvCxnSpPr>
          <p:nvPr/>
        </p:nvCxnSpPr>
        <p:spPr bwMode="auto">
          <a:xfrm>
            <a:off x="2087528" y="720064"/>
            <a:ext cx="50292" cy="18876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" name="Oval 257"/>
          <p:cNvSpPr>
            <a:spLocks noChangeAspect="1" noChangeArrowheads="1"/>
          </p:cNvSpPr>
          <p:nvPr/>
        </p:nvSpPr>
        <p:spPr bwMode="auto">
          <a:xfrm>
            <a:off x="1557610" y="162885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S7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err="1" smtClean="0">
                <a:solidFill>
                  <a:prstClr val="black"/>
                </a:solidFill>
              </a:rPr>
              <a:t>AluWB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60" name="AutoShape 273"/>
          <p:cNvCxnSpPr>
            <a:cxnSpLocks noChangeShapeType="1"/>
            <a:endCxn id="359" idx="0"/>
          </p:cNvCxnSpPr>
          <p:nvPr/>
        </p:nvCxnSpPr>
        <p:spPr bwMode="auto">
          <a:xfrm>
            <a:off x="1700277" y="1339023"/>
            <a:ext cx="109333" cy="2898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1" name="AutoShape 293"/>
          <p:cNvCxnSpPr>
            <a:cxnSpLocks noChangeShapeType="1"/>
            <a:stCxn id="359" idx="4"/>
          </p:cNvCxnSpPr>
          <p:nvPr/>
        </p:nvCxnSpPr>
        <p:spPr bwMode="auto">
          <a:xfrm>
            <a:off x="1809610" y="2132856"/>
            <a:ext cx="0" cy="468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7" y="1698601"/>
            <a:ext cx="5292000" cy="507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9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" name="矩形 47103"/>
          <p:cNvSpPr/>
          <p:nvPr/>
        </p:nvSpPr>
        <p:spPr bwMode="auto">
          <a:xfrm>
            <a:off x="0" y="6381338"/>
            <a:ext cx="9144000" cy="4766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ym typeface="Wingdings" pitchFamily="2" charset="2"/>
              </a:rPr>
              <a:t>LW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SW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ADDU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SUBU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ORI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LUI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ym typeface="Wingdings" pitchFamily="2" charset="2"/>
              </a:rPr>
              <a:t>BEQ</a:t>
            </a:r>
            <a:r>
              <a:rPr lang="zh-CN" altLang="en-US" sz="2800" dirty="0" smtClean="0">
                <a:sym typeface="Wingdings" pitchFamily="2" charset="2"/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JAL</a:t>
            </a:r>
          </a:p>
          <a:p>
            <a:endParaRPr lang="zh-CN" altLang="en-US" baseline="30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FSM</a:t>
            </a:r>
            <a:r>
              <a:rPr lang="zh-CN" altLang="en-US" dirty="0" smtClean="0"/>
              <a:t>构造过程</a:t>
            </a:r>
            <a:endParaRPr lang="zh-CN" altLang="en-US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3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4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器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9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20" name="直接连接符 1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23" name="直接连接符 2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2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8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30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2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8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39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47" name="直接连接符 46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50" name="直接连接符 4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53" name="直接连接符 5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56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60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2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63" name="直接连接符 6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66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7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8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1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2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3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4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80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1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3" name="任意多边形 82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5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0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91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2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3" name="直接连接符 92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直接连接符 93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5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6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7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9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0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101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02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5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107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0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7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118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119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0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1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2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任意多边形 127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29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0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34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5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37" name="任意多边形 136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38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139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0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1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2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143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144" name="直接连接符 1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6" name="直接箭头连接符 145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49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8" y="1412776"/>
            <a:ext cx="836417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14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75725"/>
              </p:ext>
            </p:extLst>
          </p:nvPr>
        </p:nvGraphicFramePr>
        <p:xfrm>
          <a:off x="3240306" y="26680"/>
          <a:ext cx="5852144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4586"/>
                <a:gridCol w="568977"/>
                <a:gridCol w="601259"/>
                <a:gridCol w="497799"/>
                <a:gridCol w="426685"/>
                <a:gridCol w="320013"/>
                <a:gridCol w="320013"/>
                <a:gridCol w="320013"/>
                <a:gridCol w="303856"/>
                <a:gridCol w="391129"/>
                <a:gridCol w="391129"/>
                <a:gridCol w="426685"/>
                <a:gridCol w="360000"/>
              </a:tblGrid>
              <a:tr h="2412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PCWr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NPCOp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PC+4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JAL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IRWr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DMWr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WDSel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ExtOp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  <a:tr h="100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BSel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59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0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1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2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3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65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67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68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169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70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1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72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73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174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175" name="直接连接符 17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178" name="直接连接符 17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0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81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18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84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185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86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87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9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0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1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2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93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194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195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6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99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00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1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202" name="直接连接符 2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4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205" name="直接连接符 20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7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208" name="直接连接符 20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0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211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12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13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14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16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17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218" name="直接连接符 21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0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221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22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23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4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5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6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7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8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29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230" name="直接连接符 22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235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6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37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8" name="任意多边形 237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9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0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1" name="AutoShape 158"/>
          <p:cNvSpPr>
            <a:spLocks noChangeArrowheads="1"/>
          </p:cNvSpPr>
          <p:nvPr/>
        </p:nvSpPr>
        <p:spPr bwMode="auto">
          <a:xfrm>
            <a:off x="2880525" y="504088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2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3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44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5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246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47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248" name="直接连接符 247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直接连接符 248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50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1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2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3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54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55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256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57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8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0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1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262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3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4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5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6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7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8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69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0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1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2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273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74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275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6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7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9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0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1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2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3" name="任意多边形 282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284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5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6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7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88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289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0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91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292" name="任意多边形 291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293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294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5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296" name="AutoShape 147"/>
          <p:cNvSpPr>
            <a:spLocks noChangeArrowheads="1"/>
          </p:cNvSpPr>
          <p:nvPr/>
        </p:nvSpPr>
        <p:spPr bwMode="auto">
          <a:xfrm>
            <a:off x="3024988" y="461915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297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298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299" name="直接连接符 298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1" name="直接箭头连接符 300"/>
          <p:cNvCxnSpPr/>
          <p:nvPr/>
        </p:nvCxnSpPr>
        <p:spPr>
          <a:xfrm>
            <a:off x="880733" y="33569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>
            <a:off x="2483768" y="32990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304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305" name="直接箭头连接符 304"/>
          <p:cNvCxnSpPr/>
          <p:nvPr/>
        </p:nvCxnSpPr>
        <p:spPr>
          <a:xfrm>
            <a:off x="4139952" y="350100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3491880" y="443711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3491880" y="508518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4067944" y="587727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5580112" y="472514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6003477" y="285293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6156176" y="409622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8172400" y="4267874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249"/>
          <p:cNvSpPr>
            <a:spLocks noChangeAspect="1" noChangeArrowheads="1"/>
          </p:cNvSpPr>
          <p:nvPr/>
        </p:nvSpPr>
        <p:spPr bwMode="auto">
          <a:xfrm>
            <a:off x="647840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S0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Fetch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14" name="AutoShape 317"/>
          <p:cNvCxnSpPr>
            <a:cxnSpLocks noChangeShapeType="1"/>
            <a:endCxn id="313" idx="2"/>
          </p:cNvCxnSpPr>
          <p:nvPr/>
        </p:nvCxnSpPr>
        <p:spPr bwMode="auto">
          <a:xfrm>
            <a:off x="327045" y="468064"/>
            <a:ext cx="32079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Box 314"/>
          <p:cNvSpPr txBox="1"/>
          <p:nvPr/>
        </p:nvSpPr>
        <p:spPr>
          <a:xfrm>
            <a:off x="100835" y="230451"/>
            <a:ext cx="46846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prstClr val="black"/>
                </a:solidFill>
              </a:rPr>
              <a:t>Reset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16" name="Oval 250"/>
          <p:cNvSpPr>
            <a:spLocks noChangeAspect="1" noChangeArrowheads="1"/>
          </p:cNvSpPr>
          <p:nvPr/>
        </p:nvSpPr>
        <p:spPr bwMode="auto">
          <a:xfrm>
            <a:off x="1835528" y="216064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/>
              <a:t>S1</a:t>
            </a:r>
            <a:endParaRPr lang="en-US" altLang="zh-CN" sz="1100" kern="0" dirty="0" smtClean="0"/>
          </a:p>
          <a:p>
            <a:pPr algn="ctr">
              <a:defRPr/>
            </a:pPr>
            <a:r>
              <a:rPr lang="en-US" altLang="zh-CN" sz="1100" kern="0" dirty="0" smtClean="0"/>
              <a:t>DCD/RF</a:t>
            </a:r>
          </a:p>
        </p:txBody>
      </p:sp>
      <p:cxnSp>
        <p:nvCxnSpPr>
          <p:cNvPr id="317" name="AutoShape 266"/>
          <p:cNvCxnSpPr>
            <a:cxnSpLocks noChangeShapeType="1"/>
            <a:endCxn id="316" idx="2"/>
          </p:cNvCxnSpPr>
          <p:nvPr/>
        </p:nvCxnSpPr>
        <p:spPr bwMode="auto">
          <a:xfrm>
            <a:off x="1151840" y="468064"/>
            <a:ext cx="683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" name="Oval 251"/>
          <p:cNvSpPr>
            <a:spLocks noChangeAspect="1" noChangeArrowheads="1"/>
          </p:cNvSpPr>
          <p:nvPr/>
        </p:nvSpPr>
        <p:spPr bwMode="auto">
          <a:xfrm>
            <a:off x="641037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S2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MA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19" name="AutoShape 267"/>
          <p:cNvCxnSpPr>
            <a:cxnSpLocks noChangeShapeType="1"/>
            <a:endCxn id="318" idx="7"/>
          </p:cNvCxnSpPr>
          <p:nvPr/>
        </p:nvCxnSpPr>
        <p:spPr bwMode="auto">
          <a:xfrm flipH="1">
            <a:off x="1071228" y="646255"/>
            <a:ext cx="838109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0" name="Oval 255"/>
          <p:cNvSpPr>
            <a:spLocks noChangeAspect="1" noChangeArrowheads="1"/>
          </p:cNvSpPr>
          <p:nvPr/>
        </p:nvSpPr>
        <p:spPr bwMode="auto">
          <a:xfrm>
            <a:off x="326141" y="1629761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S3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MR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21" name="AutoShape 271"/>
          <p:cNvCxnSpPr>
            <a:cxnSpLocks noChangeShapeType="1"/>
            <a:endCxn id="320" idx="0"/>
          </p:cNvCxnSpPr>
          <p:nvPr/>
        </p:nvCxnSpPr>
        <p:spPr bwMode="auto">
          <a:xfrm flipH="1">
            <a:off x="578141" y="1339023"/>
            <a:ext cx="136705" cy="290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2" name="Oval 287"/>
          <p:cNvSpPr>
            <a:spLocks noChangeAspect="1" noChangeArrowheads="1"/>
          </p:cNvSpPr>
          <p:nvPr/>
        </p:nvSpPr>
        <p:spPr bwMode="auto">
          <a:xfrm>
            <a:off x="327045" y="234893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S4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err="1" smtClean="0">
                <a:solidFill>
                  <a:prstClr val="black"/>
                </a:solidFill>
              </a:rPr>
              <a:t>MemWB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23" name="AutoShape 288"/>
          <p:cNvCxnSpPr>
            <a:cxnSpLocks noChangeShapeType="1"/>
            <a:endCxn id="322" idx="0"/>
          </p:cNvCxnSpPr>
          <p:nvPr/>
        </p:nvCxnSpPr>
        <p:spPr bwMode="auto">
          <a:xfrm>
            <a:off x="578141" y="2133761"/>
            <a:ext cx="904" cy="21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4" name="Line 290"/>
          <p:cNvSpPr>
            <a:spLocks noChangeShapeType="1"/>
          </p:cNvSpPr>
          <p:nvPr/>
        </p:nvSpPr>
        <p:spPr bwMode="auto">
          <a:xfrm>
            <a:off x="830140" y="2600936"/>
            <a:ext cx="23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25" name="Freeform 316"/>
          <p:cNvSpPr>
            <a:spLocks/>
          </p:cNvSpPr>
          <p:nvPr/>
        </p:nvSpPr>
        <p:spPr bwMode="auto">
          <a:xfrm>
            <a:off x="893037" y="44624"/>
            <a:ext cx="2238803" cy="2556312"/>
          </a:xfrm>
          <a:custGeom>
            <a:avLst/>
            <a:gdLst>
              <a:gd name="T0" fmla="*/ 2147483647 w 3448"/>
              <a:gd name="T1" fmla="*/ 2147483647 h 2903"/>
              <a:gd name="T2" fmla="*/ 2147483647 w 3448"/>
              <a:gd name="T3" fmla="*/ 0 h 2903"/>
              <a:gd name="T4" fmla="*/ 0 w 3448"/>
              <a:gd name="T5" fmla="*/ 0 h 2903"/>
              <a:gd name="T6" fmla="*/ 0 w 3448"/>
              <a:gd name="T7" fmla="*/ 2147483647 h 2903"/>
              <a:gd name="T8" fmla="*/ 0 60000 65536"/>
              <a:gd name="T9" fmla="*/ 0 60000 65536"/>
              <a:gd name="T10" fmla="*/ 0 60000 65536"/>
              <a:gd name="T11" fmla="*/ 0 60000 65536"/>
              <a:gd name="T12" fmla="*/ 0 w 3448"/>
              <a:gd name="T13" fmla="*/ 0 h 2903"/>
              <a:gd name="T14" fmla="*/ 3448 w 3448"/>
              <a:gd name="T15" fmla="*/ 2903 h 29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48" h="2903">
                <a:moveTo>
                  <a:pt x="3448" y="2903"/>
                </a:moveTo>
                <a:lnTo>
                  <a:pt x="3448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326" name="Oval 256"/>
          <p:cNvSpPr>
            <a:spLocks noChangeAspect="1" noChangeArrowheads="1"/>
          </p:cNvSpPr>
          <p:nvPr/>
        </p:nvSpPr>
        <p:spPr bwMode="auto">
          <a:xfrm>
            <a:off x="941875" y="1629761"/>
            <a:ext cx="504000" cy="5040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S5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MW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27" name="AutoShape 292"/>
          <p:cNvCxnSpPr>
            <a:cxnSpLocks noChangeShapeType="1"/>
            <a:stCxn id="326" idx="4"/>
          </p:cNvCxnSpPr>
          <p:nvPr/>
        </p:nvCxnSpPr>
        <p:spPr bwMode="auto">
          <a:xfrm>
            <a:off x="1193875" y="2133761"/>
            <a:ext cx="0" cy="467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" name="AutoShape 272"/>
          <p:cNvCxnSpPr>
            <a:cxnSpLocks noChangeShapeType="1"/>
          </p:cNvCxnSpPr>
          <p:nvPr/>
        </p:nvCxnSpPr>
        <p:spPr bwMode="auto">
          <a:xfrm>
            <a:off x="1071228" y="1339023"/>
            <a:ext cx="122647" cy="290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9" name="Oval 252"/>
          <p:cNvSpPr>
            <a:spLocks noChangeAspect="1" noChangeArrowheads="1"/>
          </p:cNvSpPr>
          <p:nvPr/>
        </p:nvSpPr>
        <p:spPr bwMode="auto">
          <a:xfrm>
            <a:off x="1270086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S6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smtClean="0">
                <a:solidFill>
                  <a:prstClr val="black"/>
                </a:solidFill>
              </a:rPr>
              <a:t>Exe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30" name="AutoShape 268"/>
          <p:cNvCxnSpPr>
            <a:cxnSpLocks noChangeShapeType="1"/>
            <a:endCxn id="329" idx="7"/>
          </p:cNvCxnSpPr>
          <p:nvPr/>
        </p:nvCxnSpPr>
        <p:spPr bwMode="auto">
          <a:xfrm flipH="1">
            <a:off x="1700277" y="646255"/>
            <a:ext cx="209060" cy="3363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1" name="Oval 253"/>
          <p:cNvSpPr>
            <a:spLocks noChangeAspect="1" noChangeArrowheads="1"/>
          </p:cNvSpPr>
          <p:nvPr/>
        </p:nvSpPr>
        <p:spPr bwMode="auto">
          <a:xfrm>
            <a:off x="1885820" y="908832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/>
              <a:t>S8</a:t>
            </a:r>
          </a:p>
          <a:p>
            <a:pPr algn="ctr">
              <a:defRPr/>
            </a:pPr>
            <a:r>
              <a:rPr lang="en-US" altLang="zh-CN" sz="1100" kern="0" dirty="0" smtClean="0"/>
              <a:t>Branch</a:t>
            </a:r>
            <a:endParaRPr lang="zh-CN" altLang="en-US" sz="1100" kern="0" dirty="0" smtClean="0"/>
          </a:p>
        </p:txBody>
      </p:sp>
      <p:sp>
        <p:nvSpPr>
          <p:cNvPr id="332" name="Freeform 279"/>
          <p:cNvSpPr>
            <a:spLocks/>
          </p:cNvSpPr>
          <p:nvPr/>
        </p:nvSpPr>
        <p:spPr bwMode="auto">
          <a:xfrm flipV="1">
            <a:off x="2164442" y="1404064"/>
            <a:ext cx="966616" cy="288000"/>
          </a:xfrm>
          <a:custGeom>
            <a:avLst/>
            <a:gdLst>
              <a:gd name="T0" fmla="*/ 2147483647 w 3402"/>
              <a:gd name="T1" fmla="*/ 0 h 181"/>
              <a:gd name="T2" fmla="*/ 0 w 3402"/>
              <a:gd name="T3" fmla="*/ 0 h 181"/>
              <a:gd name="T4" fmla="*/ 0 w 3402"/>
              <a:gd name="T5" fmla="*/ 2147483647 h 181"/>
              <a:gd name="T6" fmla="*/ 0 60000 65536"/>
              <a:gd name="T7" fmla="*/ 0 60000 65536"/>
              <a:gd name="T8" fmla="*/ 0 60000 65536"/>
              <a:gd name="T9" fmla="*/ 0 w 3402"/>
              <a:gd name="T10" fmla="*/ 0 h 181"/>
              <a:gd name="T11" fmla="*/ 3402 w 3402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2" h="181">
                <a:moveTo>
                  <a:pt x="3402" y="0"/>
                </a:move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sz="1100" kern="0" smtClean="0"/>
          </a:p>
        </p:txBody>
      </p:sp>
      <p:cxnSp>
        <p:nvCxnSpPr>
          <p:cNvPr id="333" name="AutoShape 269"/>
          <p:cNvCxnSpPr>
            <a:cxnSpLocks noChangeShapeType="1"/>
          </p:cNvCxnSpPr>
          <p:nvPr/>
        </p:nvCxnSpPr>
        <p:spPr bwMode="auto">
          <a:xfrm>
            <a:off x="2087528" y="720064"/>
            <a:ext cx="50292" cy="1887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4" name="Oval 254"/>
          <p:cNvSpPr>
            <a:spLocks noChangeAspect="1" noChangeArrowheads="1"/>
          </p:cNvSpPr>
          <p:nvPr/>
        </p:nvSpPr>
        <p:spPr bwMode="auto">
          <a:xfrm>
            <a:off x="2500651" y="908832"/>
            <a:ext cx="504000" cy="504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S9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Jmp</a:t>
            </a:r>
            <a:endParaRPr kumimoji="0" lang="zh-CN" altLang="en-US" sz="11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335" name="AutoShape 270"/>
          <p:cNvCxnSpPr>
            <a:cxnSpLocks noChangeShapeType="1"/>
            <a:endCxn id="334" idx="1"/>
          </p:cNvCxnSpPr>
          <p:nvPr/>
        </p:nvCxnSpPr>
        <p:spPr bwMode="auto">
          <a:xfrm>
            <a:off x="2265719" y="646255"/>
            <a:ext cx="308741" cy="33638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" name="AutoShape 303"/>
          <p:cNvCxnSpPr>
            <a:cxnSpLocks noChangeShapeType="1"/>
          </p:cNvCxnSpPr>
          <p:nvPr/>
        </p:nvCxnSpPr>
        <p:spPr bwMode="auto">
          <a:xfrm>
            <a:off x="2770728" y="1413340"/>
            <a:ext cx="904" cy="287524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6" name="Oval 257"/>
          <p:cNvSpPr>
            <a:spLocks noChangeAspect="1" noChangeArrowheads="1"/>
          </p:cNvSpPr>
          <p:nvPr/>
        </p:nvSpPr>
        <p:spPr bwMode="auto">
          <a:xfrm>
            <a:off x="1557610" y="1628856"/>
            <a:ext cx="504000" cy="504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kern="0" dirty="0" smtClean="0">
                <a:solidFill>
                  <a:prstClr val="black"/>
                </a:solidFill>
              </a:rPr>
              <a:t>S7</a:t>
            </a:r>
            <a:endParaRPr lang="en-US" altLang="zh-CN" sz="11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altLang="zh-CN" sz="1100" kern="0" dirty="0" err="1" smtClean="0">
                <a:solidFill>
                  <a:prstClr val="black"/>
                </a:solidFill>
              </a:rPr>
              <a:t>AluWB</a:t>
            </a:r>
            <a:endParaRPr lang="zh-CN" altLang="en-US" sz="1100" kern="0" dirty="0" smtClean="0">
              <a:solidFill>
                <a:prstClr val="black"/>
              </a:solidFill>
            </a:endParaRPr>
          </a:p>
        </p:txBody>
      </p:sp>
      <p:cxnSp>
        <p:nvCxnSpPr>
          <p:cNvPr id="338" name="AutoShape 273"/>
          <p:cNvCxnSpPr>
            <a:cxnSpLocks noChangeShapeType="1"/>
            <a:endCxn id="336" idx="0"/>
          </p:cNvCxnSpPr>
          <p:nvPr/>
        </p:nvCxnSpPr>
        <p:spPr bwMode="auto">
          <a:xfrm>
            <a:off x="1700277" y="1339023"/>
            <a:ext cx="109333" cy="2898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9" name="AutoShape 293"/>
          <p:cNvCxnSpPr>
            <a:cxnSpLocks noChangeShapeType="1"/>
            <a:stCxn id="336" idx="4"/>
          </p:cNvCxnSpPr>
          <p:nvPr/>
        </p:nvCxnSpPr>
        <p:spPr bwMode="auto">
          <a:xfrm>
            <a:off x="1809610" y="2132856"/>
            <a:ext cx="0" cy="468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92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综合信号：第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用变量表达所有指令</a:t>
            </a:r>
            <a:endParaRPr lang="en-US" altLang="zh-CN" kern="0" dirty="0" smtClean="0"/>
          </a:p>
          <a:p>
            <a:pPr marL="0" lvl="1">
              <a:spcBef>
                <a:spcPts val="1200"/>
              </a:spcBef>
              <a:buNone/>
            </a:pP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beq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 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 op[5]’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op[4]’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op[3]’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op[2]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op[1]’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op[0]’ </a:t>
            </a:r>
          </a:p>
          <a:p>
            <a:pPr marL="0" lvl="1">
              <a:spcBef>
                <a:spcPts val="1200"/>
              </a:spcBef>
              <a:buNone/>
            </a:pPr>
            <a:r>
              <a:rPr lang="zh-CN" altLang="en-US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。。。</a:t>
            </a:r>
            <a:endParaRPr lang="en-US" altLang="zh-CN" sz="22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spcBef>
                <a:spcPts val="1200"/>
              </a:spcBef>
              <a:buNone/>
            </a:pP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Rtype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op[5]’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op[4]’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op[3]’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op[2]’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op[1]’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op[0]’</a:t>
            </a:r>
          </a:p>
          <a:p>
            <a:pPr marL="0" lvl="1">
              <a:spcBef>
                <a:spcPts val="1200"/>
              </a:spcBef>
              <a:buNone/>
            </a:pP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addu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Rtype∙funct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[5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[4]’∙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[3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]’∙</a:t>
            </a:r>
          </a:p>
          <a:p>
            <a:pPr marL="0" lvl="1">
              <a:spcBef>
                <a:spcPts val="1200"/>
              </a:spcBef>
              <a:buNone/>
            </a:pP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]’∙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[1]’∙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altLang="zh-CN" sz="22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zh-CN" kern="0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952" y="3770283"/>
            <a:ext cx="3061544" cy="309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8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综合信号：第</a:t>
            </a:r>
            <a:r>
              <a:rPr lang="en-US" altLang="zh-CN" dirty="0"/>
              <a:t>2</a:t>
            </a:r>
            <a:r>
              <a:rPr lang="zh-CN" altLang="en-US" dirty="0" smtClean="0"/>
              <a:t>步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给状态机分配寄存器</a:t>
            </a:r>
            <a:endParaRPr lang="en-US" altLang="zh-CN" kern="0" dirty="0" smtClean="0"/>
          </a:p>
          <a:p>
            <a:pPr lvl="1"/>
            <a:r>
              <a:rPr lang="en-US" altLang="zh-CN" kern="0" dirty="0" smtClean="0"/>
              <a:t>S0</a:t>
            </a:r>
            <a:r>
              <a:rPr lang="zh-CN" altLang="en-US" kern="0" dirty="0" smtClean="0"/>
              <a:t>～</a:t>
            </a:r>
            <a:r>
              <a:rPr lang="en-US" altLang="zh-CN" kern="0" dirty="0" smtClean="0"/>
              <a:t>S9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个寄存器，</a:t>
            </a:r>
            <a:r>
              <a:rPr lang="en-US" altLang="zh-CN" kern="0" dirty="0" err="1" smtClean="0"/>
              <a:t>fsm</a:t>
            </a:r>
            <a:r>
              <a:rPr lang="en-US" altLang="zh-CN" kern="0" dirty="0" smtClean="0"/>
              <a:t>[3:0]</a:t>
            </a:r>
          </a:p>
          <a:p>
            <a:r>
              <a:rPr lang="zh-CN" altLang="en-US" kern="0" dirty="0" smtClean="0"/>
              <a:t>定义状态编号</a:t>
            </a:r>
            <a:endParaRPr lang="en-US" altLang="zh-CN" kern="0" dirty="0" smtClean="0"/>
          </a:p>
          <a:p>
            <a:r>
              <a:rPr lang="zh-CN" altLang="en-US" kern="0" dirty="0" smtClean="0"/>
              <a:t>用变量表达状态</a:t>
            </a:r>
            <a:endParaRPr lang="en-US" altLang="zh-CN" kern="0" dirty="0" smtClean="0"/>
          </a:p>
          <a:p>
            <a:pPr marL="0" lvl="1" indent="0">
              <a:buClr>
                <a:srgbClr val="0000FF"/>
              </a:buClr>
              <a:buSzTx/>
              <a:buNone/>
            </a:pP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s0 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 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fsm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[3]’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’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’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[0]’</a:t>
            </a:r>
          </a:p>
          <a:p>
            <a:pPr marL="0" lvl="1" indent="0">
              <a:buClr>
                <a:srgbClr val="0000FF"/>
              </a:buClr>
              <a:buSzTx/>
              <a:buNone/>
            </a:pP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s1 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 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[3]’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[0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endParaRPr lang="en-US" altLang="zh-CN" sz="2200" b="1" kern="0" dirty="0">
              <a:solidFill>
                <a:srgbClr val="000000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0" lvl="1" indent="0">
              <a:buClr>
                <a:srgbClr val="0000FF"/>
              </a:buClr>
              <a:buSzTx/>
              <a:buNone/>
            </a:pP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s2 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 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[3]’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’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[0]’</a:t>
            </a:r>
          </a:p>
          <a:p>
            <a:pPr marL="0" lvl="1" indent="0">
              <a:buClr>
                <a:srgbClr val="0000FF"/>
              </a:buClr>
              <a:buSzTx/>
              <a:buNone/>
            </a:pP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…</a:t>
            </a:r>
          </a:p>
          <a:p>
            <a:pPr marL="0" lvl="1" indent="0">
              <a:buClr>
                <a:srgbClr val="0000FF"/>
              </a:buClr>
              <a:buSzTx/>
              <a:buNone/>
            </a:pP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s8 = 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fsm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[3] 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’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’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[0]’</a:t>
            </a:r>
          </a:p>
          <a:p>
            <a:pPr marL="0" lvl="1" indent="0">
              <a:buClr>
                <a:srgbClr val="0000FF"/>
              </a:buClr>
              <a:buSzTx/>
              <a:buNone/>
            </a:pP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s9 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= 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[3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 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’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’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∙</a:t>
            </a:r>
            <a:r>
              <a:rPr lang="en-US" altLang="zh-CN" sz="22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altLang="zh-CN" sz="2200" b="1" kern="0" dirty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[0</a:t>
            </a:r>
            <a:r>
              <a:rPr lang="en-US" altLang="zh-CN" sz="2200" b="1" kern="0" dirty="0" smtClean="0">
                <a:solidFill>
                  <a:srgbClr val="000000"/>
                </a:solidFill>
                <a:latin typeface="Courier New" pitchFamily="49" charset="0"/>
                <a:ea typeface="Courier" charset="0"/>
                <a:cs typeface="Courier New" pitchFamily="49" charset="0"/>
              </a:rPr>
              <a:t>]</a:t>
            </a:r>
            <a:endParaRPr lang="en-US" altLang="zh-CN" sz="2200" b="1" kern="0" dirty="0">
              <a:solidFill>
                <a:srgbClr val="000000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0" lvl="1" indent="0">
              <a:buClr>
                <a:srgbClr val="0000FF"/>
              </a:buClr>
              <a:buSzTx/>
              <a:buNone/>
            </a:pPr>
            <a:endParaRPr lang="en-US" altLang="zh-CN" sz="2200" kern="0" dirty="0">
              <a:solidFill>
                <a:srgbClr val="000000"/>
              </a:solidFill>
              <a:latin typeface="Courier New" pitchFamily="49" charset="0"/>
              <a:ea typeface="Courier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kern="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14285"/>
              </p:ext>
            </p:extLst>
          </p:nvPr>
        </p:nvGraphicFramePr>
        <p:xfrm>
          <a:off x="6948264" y="790079"/>
          <a:ext cx="2168000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状态名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编号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0000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0001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0010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0011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0100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0101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0110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0111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1000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1001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综合信号：第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</a:t>
            </a:r>
            <a:r>
              <a:rPr lang="en-US" altLang="zh-CN" dirty="0" smtClean="0"/>
              <a:t>(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PCWr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50316"/>
              </p:ext>
            </p:extLst>
          </p:nvPr>
        </p:nvGraphicFramePr>
        <p:xfrm>
          <a:off x="395536" y="836712"/>
          <a:ext cx="8352104" cy="2743200"/>
        </p:xfrm>
        <a:graphic>
          <a:graphicData uri="http://schemas.openxmlformats.org/drawingml/2006/table">
            <a:tbl>
              <a:tblPr firstRow="1" bandRow="1"/>
              <a:tblGrid>
                <a:gridCol w="936104"/>
                <a:gridCol w="1008000"/>
                <a:gridCol w="1008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241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Op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Funct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254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LW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100011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254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241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SW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101011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ADDU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000000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100001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241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SUBU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000000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100011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ORI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001101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  <a:tr h="24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LUI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001111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ACC6"/>
                      </a:solidFill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BEQ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000100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0/1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JAL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000011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BACC6"/>
                      </a:solidFill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36000" marR="36000" marT="0" marB="0" anchor="ctr">
                    <a:lnL w="12700" cmpd="sng">
                      <a:solidFill>
                        <a:srgbClr val="4BACC6"/>
                      </a:solidFill>
                    </a:lnL>
                    <a:lnR w="12700" cmpd="sng">
                      <a:solidFill>
                        <a:srgbClr val="4BACC6"/>
                      </a:solidFill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BACC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3717031"/>
            <a:ext cx="8229600" cy="2820927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buNone/>
            </a:pP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PCWr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lw+sw+addu+subu+ori+lui+beq+jal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)∙S0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∙zero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jal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∙s9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多周期数据通路控制信号：操作选择</a:t>
            </a:r>
            <a:endParaRPr lang="zh-CN" altLang="en-US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2770988" y="35019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>
            <a:off x="2770988" y="30701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06"/>
          <p:cNvSpPr>
            <a:spLocks noChangeShapeType="1"/>
          </p:cNvSpPr>
          <p:nvPr/>
        </p:nvSpPr>
        <p:spPr bwMode="auto">
          <a:xfrm flipV="1">
            <a:off x="1908056" y="3420088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4"/>
          <p:cNvSpPr>
            <a:spLocks noChangeShapeType="1"/>
          </p:cNvSpPr>
          <p:nvPr/>
        </p:nvSpPr>
        <p:spPr bwMode="auto">
          <a:xfrm flipV="1">
            <a:off x="612056" y="3066960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Line 135"/>
          <p:cNvSpPr>
            <a:spLocks noChangeShapeType="1"/>
          </p:cNvSpPr>
          <p:nvPr/>
        </p:nvSpPr>
        <p:spPr bwMode="auto">
          <a:xfrm>
            <a:off x="971601" y="3070150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36525" y="2708076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89285" y="3011912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38998" y="3335006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55576" y="2636912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4" name="组合 273"/>
          <p:cNvGrpSpPr/>
          <p:nvPr/>
        </p:nvGrpSpPr>
        <p:grpSpPr>
          <a:xfrm>
            <a:off x="2123728" y="2595170"/>
            <a:ext cx="648370" cy="1512888"/>
            <a:chOff x="2483768" y="1704975"/>
            <a:chExt cx="648370" cy="1512888"/>
          </a:xfrm>
        </p:grpSpPr>
        <p:sp>
          <p:nvSpPr>
            <p:cNvPr id="1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0" name="组合 9"/>
          <p:cNvGrpSpPr/>
          <p:nvPr/>
        </p:nvGrpSpPr>
        <p:grpSpPr>
          <a:xfrm>
            <a:off x="821356" y="3487256"/>
            <a:ext cx="72008" cy="80540"/>
            <a:chOff x="287524" y="3070225"/>
            <a:chExt cx="72008" cy="80540"/>
          </a:xfrm>
        </p:grpSpPr>
        <p:cxnSp>
          <p:nvCxnSpPr>
            <p:cNvPr id="21" name="直接连接符 2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71"/>
          <p:cNvGrpSpPr/>
          <p:nvPr/>
        </p:nvGrpSpPr>
        <p:grpSpPr>
          <a:xfrm>
            <a:off x="2213403" y="4027862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771801" y="3933056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Group 131"/>
          <p:cNvGrpSpPr>
            <a:grpSpLocks/>
          </p:cNvGrpSpPr>
          <p:nvPr/>
        </p:nvGrpSpPr>
        <p:grpSpPr bwMode="auto">
          <a:xfrm flipV="1">
            <a:off x="612055" y="1988840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110"/>
          <p:cNvGrpSpPr>
            <a:grpSpLocks/>
          </p:cNvGrpSpPr>
          <p:nvPr/>
        </p:nvGrpSpPr>
        <p:grpSpPr bwMode="auto">
          <a:xfrm flipV="1">
            <a:off x="1109806" y="2420887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1074088" y="303124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785227" y="335667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785227" y="393533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572056" y="349954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572056" y="4079801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" name="Line 55"/>
          <p:cNvSpPr>
            <a:spLocks noChangeShapeType="1"/>
          </p:cNvSpPr>
          <p:nvPr/>
        </p:nvSpPr>
        <p:spPr bwMode="auto">
          <a:xfrm>
            <a:off x="5004048" y="35010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279"/>
          <p:cNvGrpSpPr/>
          <p:nvPr/>
        </p:nvGrpSpPr>
        <p:grpSpPr>
          <a:xfrm>
            <a:off x="3779100" y="2780903"/>
            <a:ext cx="791790" cy="1800225"/>
            <a:chOff x="3132139" y="3933056"/>
            <a:chExt cx="863600" cy="1800225"/>
          </a:xfrm>
        </p:grpSpPr>
        <p:sp>
          <p:nvSpPr>
            <p:cNvPr id="4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组合 300"/>
          <p:cNvGrpSpPr/>
          <p:nvPr/>
        </p:nvGrpSpPr>
        <p:grpSpPr>
          <a:xfrm>
            <a:off x="4355914" y="4484936"/>
            <a:ext cx="72008" cy="80540"/>
            <a:chOff x="287524" y="3070225"/>
            <a:chExt cx="72008" cy="80540"/>
          </a:xfrm>
        </p:grpSpPr>
        <p:cxnSp>
          <p:nvCxnSpPr>
            <p:cNvPr id="48" name="直接连接符 4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组合 311"/>
          <p:cNvGrpSpPr/>
          <p:nvPr/>
        </p:nvGrpSpPr>
        <p:grpSpPr>
          <a:xfrm>
            <a:off x="4860056" y="4145737"/>
            <a:ext cx="72008" cy="80540"/>
            <a:chOff x="287524" y="3070225"/>
            <a:chExt cx="72008" cy="80540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组合 338"/>
          <p:cNvGrpSpPr/>
          <p:nvPr/>
        </p:nvGrpSpPr>
        <p:grpSpPr>
          <a:xfrm>
            <a:off x="4855077" y="3571086"/>
            <a:ext cx="72008" cy="80540"/>
            <a:chOff x="287524" y="3070225"/>
            <a:chExt cx="72008" cy="80540"/>
          </a:xfrm>
        </p:grpSpPr>
        <p:cxnSp>
          <p:nvCxnSpPr>
            <p:cNvPr id="54" name="直接连接符 5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61"/>
          <p:cNvGrpSpPr/>
          <p:nvPr/>
        </p:nvGrpSpPr>
        <p:grpSpPr>
          <a:xfrm>
            <a:off x="5868144" y="3257748"/>
            <a:ext cx="501799" cy="1179364"/>
            <a:chOff x="3132137" y="4337869"/>
            <a:chExt cx="582176" cy="1179364"/>
          </a:xfrm>
        </p:grpSpPr>
        <p:sp>
          <p:nvSpPr>
            <p:cNvPr id="5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61" name="Rectangle 79"/>
          <p:cNvSpPr>
            <a:spLocks noChangeArrowheads="1"/>
          </p:cNvSpPr>
          <p:nvPr/>
        </p:nvSpPr>
        <p:spPr bwMode="auto">
          <a:xfrm>
            <a:off x="6876002" y="3719652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 flipV="1">
            <a:off x="6372200" y="3861047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3" name="组合 300"/>
          <p:cNvGrpSpPr/>
          <p:nvPr/>
        </p:nvGrpSpPr>
        <p:grpSpPr>
          <a:xfrm>
            <a:off x="7236296" y="3933056"/>
            <a:ext cx="72008" cy="80540"/>
            <a:chOff x="287524" y="3070225"/>
            <a:chExt cx="72008" cy="80540"/>
          </a:xfrm>
        </p:grpSpPr>
        <p:cxnSp>
          <p:nvCxnSpPr>
            <p:cNvPr id="64" name="直接连接符 6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87"/>
          <p:cNvGrpSpPr>
            <a:grpSpLocks/>
          </p:cNvGrpSpPr>
          <p:nvPr/>
        </p:nvGrpSpPr>
        <p:grpSpPr bwMode="auto">
          <a:xfrm flipV="1">
            <a:off x="2774168" y="4437112"/>
            <a:ext cx="4822168" cy="1080120"/>
            <a:chOff x="4241" y="3249"/>
            <a:chExt cx="361" cy="271"/>
          </a:xfrm>
        </p:grpSpPr>
        <p:sp>
          <p:nvSpPr>
            <p:cNvPr id="67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8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9" name="Line 164"/>
          <p:cNvSpPr>
            <a:spLocks noChangeShapeType="1"/>
          </p:cNvSpPr>
          <p:nvPr/>
        </p:nvSpPr>
        <p:spPr bwMode="auto">
          <a:xfrm flipH="1" flipV="1">
            <a:off x="7596336" y="3853047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 flipV="1">
            <a:off x="5292080" y="4293094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 flipV="1">
            <a:off x="2915816" y="53012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2" name="Line 140"/>
          <p:cNvSpPr>
            <a:spLocks noChangeShapeType="1"/>
          </p:cNvSpPr>
          <p:nvPr/>
        </p:nvSpPr>
        <p:spPr bwMode="auto">
          <a:xfrm>
            <a:off x="3347864" y="5229200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3" name="Text Box 257"/>
          <p:cNvSpPr txBox="1">
            <a:spLocks noChangeArrowheads="1"/>
          </p:cNvSpPr>
          <p:nvPr/>
        </p:nvSpPr>
        <p:spPr bwMode="auto">
          <a:xfrm>
            <a:off x="3347864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4" name="Line 263"/>
          <p:cNvSpPr>
            <a:spLocks noChangeShapeType="1"/>
          </p:cNvSpPr>
          <p:nvPr/>
        </p:nvSpPr>
        <p:spPr bwMode="auto">
          <a:xfrm>
            <a:off x="4427984" y="530336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5" name="组合 116"/>
          <p:cNvGrpSpPr/>
          <p:nvPr/>
        </p:nvGrpSpPr>
        <p:grpSpPr>
          <a:xfrm rot="10800000" flipH="1" flipV="1">
            <a:off x="3779912" y="5085184"/>
            <a:ext cx="650224" cy="292234"/>
            <a:chOff x="3132138" y="4581128"/>
            <a:chExt cx="717226" cy="29223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81" name="Line 139"/>
          <p:cNvSpPr>
            <a:spLocks noChangeShapeType="1"/>
          </p:cNvSpPr>
          <p:nvPr/>
        </p:nvSpPr>
        <p:spPr bwMode="auto">
          <a:xfrm>
            <a:off x="4656216" y="5233393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Text Box 258"/>
          <p:cNvSpPr txBox="1">
            <a:spLocks noChangeArrowheads="1"/>
          </p:cNvSpPr>
          <p:nvPr/>
        </p:nvSpPr>
        <p:spPr bwMode="auto">
          <a:xfrm>
            <a:off x="4644008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5001127" y="4066783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4" name="任意多边形 83"/>
          <p:cNvSpPr/>
          <p:nvPr/>
        </p:nvSpPr>
        <p:spPr bwMode="auto">
          <a:xfrm>
            <a:off x="5436096" y="4005064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5" name="Line 55"/>
          <p:cNvSpPr>
            <a:spLocks noChangeShapeType="1"/>
          </p:cNvSpPr>
          <p:nvPr/>
        </p:nvSpPr>
        <p:spPr bwMode="auto">
          <a:xfrm>
            <a:off x="5292080" y="4293096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Line 55"/>
          <p:cNvSpPr>
            <a:spLocks noChangeShapeType="1"/>
          </p:cNvSpPr>
          <p:nvPr/>
        </p:nvSpPr>
        <p:spPr bwMode="auto">
          <a:xfrm>
            <a:off x="5652120" y="422108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AutoShape 158"/>
          <p:cNvSpPr>
            <a:spLocks noChangeArrowheads="1"/>
          </p:cNvSpPr>
          <p:nvPr/>
        </p:nvSpPr>
        <p:spPr bwMode="auto">
          <a:xfrm>
            <a:off x="2880525" y="388875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2915816" y="3933056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2771800" y="4437112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>
            <a:off x="7377801" y="3863321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1" name="组合 78"/>
          <p:cNvGrpSpPr/>
          <p:nvPr/>
        </p:nvGrpSpPr>
        <p:grpSpPr>
          <a:xfrm>
            <a:off x="2121371" y="5013176"/>
            <a:ext cx="506413" cy="431800"/>
            <a:chOff x="1496555" y="4858249"/>
            <a:chExt cx="506413" cy="431800"/>
          </a:xfrm>
        </p:grpSpPr>
        <p:sp>
          <p:nvSpPr>
            <p:cNvPr id="9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3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4" name="直接连接符 93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6" name="Line 164"/>
          <p:cNvSpPr>
            <a:spLocks noChangeShapeType="1"/>
          </p:cNvSpPr>
          <p:nvPr/>
        </p:nvSpPr>
        <p:spPr bwMode="auto">
          <a:xfrm flipH="1" flipV="1">
            <a:off x="8676456" y="4076228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7" name="Line 253"/>
          <p:cNvSpPr>
            <a:spLocks noChangeShapeType="1"/>
          </p:cNvSpPr>
          <p:nvPr/>
        </p:nvSpPr>
        <p:spPr bwMode="auto">
          <a:xfrm>
            <a:off x="2411760" y="5661248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Line 164"/>
          <p:cNvSpPr>
            <a:spLocks noChangeShapeType="1"/>
          </p:cNvSpPr>
          <p:nvPr/>
        </p:nvSpPr>
        <p:spPr bwMode="auto">
          <a:xfrm flipV="1">
            <a:off x="2411760" y="5445224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9" name="Line 48"/>
          <p:cNvSpPr>
            <a:spLocks noChangeShapeType="1"/>
          </p:cNvSpPr>
          <p:nvPr/>
        </p:nvSpPr>
        <p:spPr bwMode="auto">
          <a:xfrm flipH="1">
            <a:off x="2411757" y="4581128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126"/>
          <p:cNvSpPr>
            <a:spLocks noChangeShapeType="1"/>
          </p:cNvSpPr>
          <p:nvPr/>
        </p:nvSpPr>
        <p:spPr bwMode="auto">
          <a:xfrm>
            <a:off x="2411760" y="4581128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1" name="组合 175"/>
          <p:cNvGrpSpPr/>
          <p:nvPr/>
        </p:nvGrpSpPr>
        <p:grpSpPr>
          <a:xfrm>
            <a:off x="7884114" y="3555608"/>
            <a:ext cx="648000" cy="1296988"/>
            <a:chOff x="3312847" y="4365104"/>
            <a:chExt cx="684861" cy="1296988"/>
          </a:xfrm>
        </p:grpSpPr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5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6" name="Line 186"/>
          <p:cNvSpPr>
            <a:spLocks noChangeShapeType="1"/>
          </p:cNvSpPr>
          <p:nvPr/>
        </p:nvSpPr>
        <p:spPr bwMode="auto">
          <a:xfrm>
            <a:off x="8532114" y="4068131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7" name="Group 30"/>
          <p:cNvGrpSpPr>
            <a:grpSpLocks/>
          </p:cNvGrpSpPr>
          <p:nvPr/>
        </p:nvGrpSpPr>
        <p:grpSpPr bwMode="auto">
          <a:xfrm>
            <a:off x="3492056" y="4365128"/>
            <a:ext cx="288000" cy="216000"/>
            <a:chOff x="2064" y="2931"/>
            <a:chExt cx="136" cy="227"/>
          </a:xfrm>
        </p:grpSpPr>
        <p:sp>
          <p:nvSpPr>
            <p:cNvPr id="108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1" name="AutoShape 155"/>
          <p:cNvSpPr>
            <a:spLocks noChangeArrowheads="1"/>
          </p:cNvSpPr>
          <p:nvPr/>
        </p:nvSpPr>
        <p:spPr bwMode="auto">
          <a:xfrm>
            <a:off x="7560056" y="383408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AutoShape 153"/>
          <p:cNvSpPr>
            <a:spLocks noChangeArrowheads="1"/>
          </p:cNvSpPr>
          <p:nvPr/>
        </p:nvSpPr>
        <p:spPr bwMode="auto">
          <a:xfrm>
            <a:off x="5112056" y="4032088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0"/>
          <p:cNvSpPr>
            <a:spLocks noChangeShapeType="1"/>
          </p:cNvSpPr>
          <p:nvPr/>
        </p:nvSpPr>
        <p:spPr bwMode="auto">
          <a:xfrm flipV="1">
            <a:off x="5148056" y="4581128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73"/>
          <p:cNvSpPr>
            <a:spLocks noChangeShapeType="1"/>
          </p:cNvSpPr>
          <p:nvPr/>
        </p:nvSpPr>
        <p:spPr bwMode="auto">
          <a:xfrm rot="16200000" flipH="1">
            <a:off x="4896037" y="4329100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Line 48"/>
          <p:cNvSpPr>
            <a:spLocks noChangeShapeType="1"/>
          </p:cNvSpPr>
          <p:nvPr/>
        </p:nvSpPr>
        <p:spPr bwMode="auto">
          <a:xfrm>
            <a:off x="2915816" y="2636912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7"/>
          <p:cNvSpPr>
            <a:spLocks noChangeShapeType="1"/>
          </p:cNvSpPr>
          <p:nvPr/>
        </p:nvSpPr>
        <p:spPr bwMode="auto">
          <a:xfrm flipV="1">
            <a:off x="2915816" y="2636912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64"/>
          <p:cNvSpPr>
            <a:spLocks noChangeShapeType="1"/>
          </p:cNvSpPr>
          <p:nvPr/>
        </p:nvSpPr>
        <p:spPr bwMode="auto">
          <a:xfrm flipV="1">
            <a:off x="6444208" y="242088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8" name="组合 279"/>
          <p:cNvGrpSpPr/>
          <p:nvPr/>
        </p:nvGrpSpPr>
        <p:grpSpPr>
          <a:xfrm>
            <a:off x="5652120" y="2132856"/>
            <a:ext cx="792088" cy="648072"/>
            <a:chOff x="3132139" y="4437112"/>
            <a:chExt cx="863600" cy="1166552"/>
          </a:xfrm>
        </p:grpSpPr>
        <p:sp>
          <p:nvSpPr>
            <p:cNvPr id="119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0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2" name="Line 164"/>
          <p:cNvSpPr>
            <a:spLocks noChangeShapeType="1"/>
          </p:cNvSpPr>
          <p:nvPr/>
        </p:nvSpPr>
        <p:spPr bwMode="auto">
          <a:xfrm flipH="1" flipV="1">
            <a:off x="6588224" y="19888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>
            <a:off x="3059832" y="2636912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Line 48"/>
          <p:cNvSpPr>
            <a:spLocks noChangeShapeType="1"/>
          </p:cNvSpPr>
          <p:nvPr/>
        </p:nvSpPr>
        <p:spPr bwMode="auto">
          <a:xfrm>
            <a:off x="3203848" y="2636912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/>
          <p:cNvSpPr>
            <a:spLocks noChangeArrowheads="1"/>
          </p:cNvSpPr>
          <p:nvPr/>
        </p:nvSpPr>
        <p:spPr bwMode="auto">
          <a:xfrm>
            <a:off x="3017685" y="347109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AutoShape 158"/>
          <p:cNvSpPr>
            <a:spLocks noChangeArrowheads="1"/>
          </p:cNvSpPr>
          <p:nvPr/>
        </p:nvSpPr>
        <p:spPr bwMode="auto">
          <a:xfrm>
            <a:off x="3162465" y="303848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Line 164"/>
          <p:cNvSpPr>
            <a:spLocks noChangeShapeType="1"/>
          </p:cNvSpPr>
          <p:nvPr/>
        </p:nvSpPr>
        <p:spPr bwMode="auto">
          <a:xfrm flipV="1">
            <a:off x="6444208" y="263691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Line 164"/>
          <p:cNvSpPr>
            <a:spLocks noChangeShapeType="1"/>
          </p:cNvSpPr>
          <p:nvPr/>
        </p:nvSpPr>
        <p:spPr bwMode="auto">
          <a:xfrm flipH="1" flipV="1">
            <a:off x="6588224" y="2636912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任意多边形 128"/>
          <p:cNvSpPr/>
          <p:nvPr/>
        </p:nvSpPr>
        <p:spPr bwMode="auto">
          <a:xfrm>
            <a:off x="3276056" y="4365152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30" name="Line 263"/>
          <p:cNvSpPr>
            <a:spLocks noChangeShapeType="1"/>
          </p:cNvSpPr>
          <p:nvPr/>
        </p:nvSpPr>
        <p:spPr bwMode="auto">
          <a:xfrm>
            <a:off x="3059832" y="4941168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1" name="Line 126"/>
          <p:cNvSpPr>
            <a:spLocks noChangeShapeType="1"/>
          </p:cNvSpPr>
          <p:nvPr/>
        </p:nvSpPr>
        <p:spPr bwMode="auto">
          <a:xfrm>
            <a:off x="3059832" y="4725144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9"/>
          <p:cNvSpPr>
            <a:spLocks noChangeShapeType="1"/>
          </p:cNvSpPr>
          <p:nvPr/>
        </p:nvSpPr>
        <p:spPr bwMode="auto">
          <a:xfrm flipV="1">
            <a:off x="3059832" y="4725144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145"/>
          <p:cNvSpPr>
            <a:spLocks noChangeShapeType="1"/>
          </p:cNvSpPr>
          <p:nvPr/>
        </p:nvSpPr>
        <p:spPr bwMode="auto">
          <a:xfrm>
            <a:off x="4857359" y="2566913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Text Box 146"/>
          <p:cNvSpPr txBox="1">
            <a:spLocks noChangeArrowheads="1"/>
          </p:cNvSpPr>
          <p:nvPr/>
        </p:nvSpPr>
        <p:spPr bwMode="auto">
          <a:xfrm>
            <a:off x="4857359" y="2528813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35" name="Line 29"/>
          <p:cNvSpPr>
            <a:spLocks noChangeShapeType="1"/>
          </p:cNvSpPr>
          <p:nvPr/>
        </p:nvSpPr>
        <p:spPr bwMode="auto">
          <a:xfrm flipV="1">
            <a:off x="3563150" y="3924088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126"/>
          <p:cNvSpPr>
            <a:spLocks noChangeShapeType="1"/>
          </p:cNvSpPr>
          <p:nvPr/>
        </p:nvSpPr>
        <p:spPr bwMode="auto">
          <a:xfrm flipV="1">
            <a:off x="3131350" y="4077072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2986888" y="4057005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38" name="任意多边形 137"/>
          <p:cNvSpPr/>
          <p:nvPr/>
        </p:nvSpPr>
        <p:spPr bwMode="auto">
          <a:xfrm>
            <a:off x="3347888" y="37170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39" name="Group 97"/>
          <p:cNvGrpSpPr>
            <a:grpSpLocks/>
          </p:cNvGrpSpPr>
          <p:nvPr/>
        </p:nvGrpSpPr>
        <p:grpSpPr bwMode="auto">
          <a:xfrm>
            <a:off x="3059913" y="3505126"/>
            <a:ext cx="287337" cy="247650"/>
            <a:chOff x="4286" y="1525"/>
            <a:chExt cx="362" cy="272"/>
          </a:xfrm>
        </p:grpSpPr>
        <p:sp>
          <p:nvSpPr>
            <p:cNvPr id="140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1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2" name="AutoShape 147"/>
          <p:cNvSpPr>
            <a:spLocks noChangeArrowheads="1"/>
          </p:cNvSpPr>
          <p:nvPr/>
        </p:nvSpPr>
        <p:spPr bwMode="auto">
          <a:xfrm>
            <a:off x="3024988" y="3467026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3" name="Text Box 170"/>
          <p:cNvSpPr txBox="1">
            <a:spLocks noChangeArrowheads="1"/>
          </p:cNvSpPr>
          <p:nvPr/>
        </p:nvSpPr>
        <p:spPr bwMode="auto">
          <a:xfrm>
            <a:off x="3167863" y="3608313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144" name="组合 300"/>
          <p:cNvGrpSpPr/>
          <p:nvPr/>
        </p:nvGrpSpPr>
        <p:grpSpPr>
          <a:xfrm flipV="1">
            <a:off x="8316416" y="3573016"/>
            <a:ext cx="72008" cy="80540"/>
            <a:chOff x="287524" y="3070225"/>
            <a:chExt cx="72008" cy="80540"/>
          </a:xfrm>
        </p:grpSpPr>
        <p:cxnSp>
          <p:nvCxnSpPr>
            <p:cNvPr id="145" name="直接连接符 14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Text Box 170"/>
          <p:cNvSpPr txBox="1">
            <a:spLocks noChangeArrowheads="1"/>
          </p:cNvSpPr>
          <p:nvPr/>
        </p:nvSpPr>
        <p:spPr bwMode="auto">
          <a:xfrm>
            <a:off x="3131964" y="4272771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50" name="Text Box 170"/>
          <p:cNvSpPr txBox="1">
            <a:spLocks noChangeArrowheads="1"/>
          </p:cNvSpPr>
          <p:nvPr/>
        </p:nvSpPr>
        <p:spPr bwMode="auto">
          <a:xfrm>
            <a:off x="5508228" y="4416787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4067944" y="472514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6003477" y="170080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6156176" y="2944093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779912" y="5877272"/>
            <a:ext cx="78739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ExtOp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51544" y="1556792"/>
            <a:ext cx="135832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NPCOp</a:t>
            </a:r>
            <a:r>
              <a:rPr lang="en-US" altLang="zh-CN" dirty="0" smtClean="0">
                <a:latin typeface="Cambria" panose="02040503050406030204" pitchFamily="18" charset="0"/>
              </a:rPr>
              <a:t>[1:0]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067638" y="5877272"/>
            <a:ext cx="87427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ALUOp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316415" y="-10725"/>
            <a:ext cx="8280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itchFamily="18" charset="0"/>
              </a:rPr>
              <a:t>LUI</a:t>
            </a:r>
            <a:endParaRPr lang="en-US" altLang="zh-CN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JAL</a:t>
            </a:r>
          </a:p>
        </p:txBody>
      </p:sp>
    </p:spTree>
    <p:extLst>
      <p:ext uri="{BB962C8B-B14F-4D97-AF65-F5344CB8AC3E}">
        <p14:creationId xmlns:p14="http://schemas.microsoft.com/office/powerpoint/2010/main" val="31905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6429" y="3164681"/>
            <a:ext cx="3902075" cy="256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2373" y="3717032"/>
            <a:ext cx="3902075" cy="257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5011" y="908720"/>
            <a:ext cx="4046949" cy="5688013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构造出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类表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N &lt;&lt; 56</a:t>
            </a:r>
            <a:r>
              <a:rPr lang="zh-CN" altLang="en-US" dirty="0" smtClean="0">
                <a:sym typeface="Wingdings" pitchFamily="2" charset="2"/>
              </a:rPr>
              <a:t>！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示例：</a:t>
            </a:r>
            <a:r>
              <a:rPr lang="en-US" altLang="zh-CN" dirty="0" err="1" smtClean="0">
                <a:sym typeface="Wingdings" pitchFamily="2" charset="2"/>
              </a:rPr>
              <a:t>PCWr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抽取：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张表分别抽取</a:t>
            </a:r>
            <a:r>
              <a:rPr lang="en-US" altLang="zh-CN" dirty="0" err="1" smtClean="0">
                <a:sym typeface="Wingdings" pitchFamily="2" charset="2"/>
              </a:rPr>
              <a:t>PCWr</a:t>
            </a:r>
            <a:r>
              <a:rPr lang="zh-CN" altLang="en-US" dirty="0" smtClean="0">
                <a:sym typeface="Wingdings" pitchFamily="2" charset="2"/>
              </a:rPr>
              <a:t>的所有真值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真值：形成</a:t>
            </a:r>
            <a:r>
              <a:rPr lang="en-US" altLang="zh-CN" dirty="0" err="1" smtClean="0">
                <a:sym typeface="Wingdings" pitchFamily="2" charset="2"/>
              </a:rPr>
              <a:t>PCWr</a:t>
            </a:r>
            <a:r>
              <a:rPr lang="zh-CN" altLang="en-US" dirty="0" smtClean="0">
                <a:sym typeface="Wingdings" pitchFamily="2" charset="2"/>
              </a:rPr>
              <a:t>的真值表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方程：真值表化简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endParaRPr lang="zh-CN" altLang="en-US" dirty="0"/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0325" y="4221088"/>
            <a:ext cx="3902075" cy="256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189397" y="3861048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LW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9810" y="328498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79570" y="27809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ADD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2060" y="764704"/>
            <a:ext cx="4031940" cy="15388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FFFF"/>
                </a:solidFill>
                <a:latin typeface="Berlin Sans FB" pitchFamily="34" charset="0"/>
              </a:rPr>
              <a:t>注意：</a:t>
            </a:r>
            <a:endParaRPr lang="en-US" altLang="zh-CN" sz="2800" dirty="0" smtClean="0">
              <a:solidFill>
                <a:srgbClr val="FFFFFF"/>
              </a:solidFill>
              <a:latin typeface="Berlin Sans FB" pitchFamily="34" charset="0"/>
            </a:endParaRPr>
          </a:p>
          <a:p>
            <a:pPr marL="450850" indent="-450850" algn="just">
              <a:spcBef>
                <a:spcPts val="600"/>
              </a:spcBef>
              <a:spcAft>
                <a:spcPts val="600"/>
              </a:spcAft>
              <a:buFont typeface="Wingdings 3" pitchFamily="18" charset="2"/>
              <a:buChar char=""/>
            </a:pPr>
            <a:r>
              <a:rPr lang="zh-CN" altLang="en-US" sz="2800" dirty="0" smtClean="0">
                <a:solidFill>
                  <a:srgbClr val="FFFFFF"/>
                </a:solidFill>
              </a:rPr>
              <a:t>某些信号</a:t>
            </a:r>
            <a:r>
              <a:rPr lang="en-US" altLang="zh-CN" sz="2800" dirty="0" smtClean="0">
                <a:solidFill>
                  <a:srgbClr val="FFFF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</a:rPr>
              <a:t>ALUOp</a:t>
            </a:r>
            <a:r>
              <a:rPr lang="en-US" altLang="zh-CN" sz="2800" dirty="0" smtClean="0">
                <a:solidFill>
                  <a:srgbClr val="FFFFFF"/>
                </a:solidFill>
              </a:rPr>
              <a:t>)</a:t>
            </a:r>
            <a:r>
              <a:rPr lang="zh-CN" altLang="en-US" sz="2800" dirty="0" smtClean="0">
                <a:solidFill>
                  <a:srgbClr val="FFFFFF"/>
                </a:solidFill>
              </a:rPr>
              <a:t>可能需要二次真值表</a:t>
            </a:r>
            <a:endParaRPr lang="en-US" altLang="zh-CN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5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zh-CN" altLang="en-US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数字设计和计算机体系结构（第</a:t>
            </a:r>
            <a:r>
              <a:rPr lang="en-US" altLang="zh-CN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3</a:t>
            </a:r>
            <a:r>
              <a:rPr lang="zh-CN" altLang="en-US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章，第</a:t>
            </a:r>
            <a:r>
              <a:rPr lang="en-US" altLang="zh-CN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7</a:t>
            </a:r>
            <a:r>
              <a:rPr lang="zh-CN" altLang="en-US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章）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多周期数据</a:t>
            </a:r>
            <a:r>
              <a:rPr lang="zh-CN" altLang="en-US" dirty="0"/>
              <a:t>通路控制信号分析</a:t>
            </a:r>
            <a:endParaRPr lang="en-US" altLang="zh-CN" dirty="0"/>
          </a:p>
          <a:p>
            <a:r>
              <a:rPr lang="zh-CN" altLang="en-US" dirty="0"/>
              <a:t>多周期控制器状态机构造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多周期性能分析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706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82296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b="1" dirty="0" smtClean="0"/>
              <a:t>Program </a:t>
            </a:r>
            <a:r>
              <a:rPr lang="en-US" b="1" dirty="0"/>
              <a:t>Execution Time </a:t>
            </a:r>
          </a:p>
          <a:p>
            <a:pPr>
              <a:buFontTx/>
              <a:buNone/>
            </a:pPr>
            <a:r>
              <a:rPr lang="en-US" sz="2800" b="1" dirty="0" smtClean="0"/>
              <a:t>      = (#instructions</a:t>
            </a:r>
            <a:r>
              <a:rPr lang="en-US" sz="2800" b="1" dirty="0"/>
              <a:t>)(</a:t>
            </a:r>
            <a:r>
              <a:rPr lang="en-US" sz="2800" b="1" dirty="0">
                <a:solidFill>
                  <a:srgbClr val="FF0000"/>
                </a:solidFill>
              </a:rPr>
              <a:t>cycles/instruction</a:t>
            </a:r>
            <a:r>
              <a:rPr lang="en-US" sz="2800" b="1" dirty="0"/>
              <a:t>)(seconds/cycle)</a:t>
            </a:r>
          </a:p>
          <a:p>
            <a:pPr>
              <a:buFontTx/>
              <a:buNone/>
            </a:pPr>
            <a:r>
              <a:rPr lang="en-US" sz="2800" b="1" dirty="0" smtClean="0"/>
              <a:t>      = </a:t>
            </a:r>
            <a:r>
              <a:rPr lang="en-US" sz="2800" b="1" dirty="0"/>
              <a:t># instructions x </a:t>
            </a:r>
            <a:r>
              <a:rPr lang="en-US" sz="2800" b="1" dirty="0">
                <a:solidFill>
                  <a:srgbClr val="FF0000"/>
                </a:solidFill>
              </a:rPr>
              <a:t>CPI </a:t>
            </a:r>
            <a:r>
              <a:rPr lang="en-US" sz="2800" b="1" dirty="0"/>
              <a:t>x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white"/>
                </a:solidFill>
              </a:rPr>
              <a:t>Review: Processor Performance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4149080"/>
            <a:ext cx="5112568" cy="646331"/>
          </a:xfrm>
          <a:prstGeom prst="rect">
            <a:avLst/>
          </a:prstGeom>
          <a:gradFill rotWithShape="1">
            <a:gsLst>
              <a:gs pos="0">
                <a:srgbClr val="2D2DB9">
                  <a:shade val="51000"/>
                  <a:satMod val="130000"/>
                </a:srgbClr>
              </a:gs>
              <a:gs pos="80000">
                <a:srgbClr val="2D2DB9">
                  <a:shade val="93000"/>
                  <a:satMod val="130000"/>
                </a:srgbClr>
              </a:gs>
              <a:gs pos="100000">
                <a:srgbClr val="2D2D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D2DB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rlin Sans FB" pitchFamily="34" charset="0"/>
                <a:ea typeface="黑体"/>
              </a:rPr>
              <a:t>CPI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rlin Sans FB" pitchFamily="34" charset="0"/>
                <a:ea typeface="黑体"/>
              </a:rPr>
              <a:t>：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rlin Sans FB" pitchFamily="34" charset="0"/>
                <a:ea typeface="黑体"/>
              </a:rPr>
              <a:t>Cycle/instruction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61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4098" name="Object 11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7772569"/>
              </p:ext>
            </p:extLst>
          </p:nvPr>
        </p:nvGraphicFramePr>
        <p:xfrm>
          <a:off x="914400" y="914400"/>
          <a:ext cx="7924800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VISIO" r:id="rId8" imgW="5173200" imgH="2891160" progId="Visio.Drawing.6">
                  <p:embed/>
                </p:oleObj>
              </mc:Choice>
              <mc:Fallback>
                <p:oleObj name="VISIO" r:id="rId8" imgW="5173200" imgH="2891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924800" cy="442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939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5448300"/>
            <a:ext cx="655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limited 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by </a:t>
            </a:r>
            <a:r>
              <a:rPr lang="en-US" sz="3200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critical 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path (</a:t>
            </a:r>
            <a:r>
              <a:rPr lang="en-US" sz="3200" b="1" dirty="0" err="1">
                <a:solidFill>
                  <a:prstClr val="black"/>
                </a:solidFill>
                <a:latin typeface="Courier New" pitchFamily="49" charset="0"/>
                <a:cs typeface="Arial" charset="0"/>
              </a:rPr>
              <a:t>lw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	</a:t>
            </a:r>
            <a:endParaRPr lang="en-US" sz="2000" b="1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white"/>
                </a:solidFill>
              </a:rPr>
              <a:t>Single-Cycle Performance</a:t>
            </a:r>
            <a:endParaRPr 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7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240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400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Single-cycle critical path: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	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max(</a:t>
            </a:r>
            <a:r>
              <a:rPr lang="en-US" sz="2600" i="1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i="1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sext</a:t>
            </a: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 + </a:t>
            </a:r>
            <a:r>
              <a:rPr lang="en-US" sz="2600" i="1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Typically,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limiting paths are: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memory, ALU, register </a:t>
            </a: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file 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white"/>
                </a:solidFill>
              </a:rPr>
              <a:t>Single-Cycle Performance</a:t>
            </a:r>
            <a:endParaRPr 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7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28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9419181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052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5029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?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prstClr val="white"/>
                </a:solidFill>
              </a:rPr>
              <a:t>Single-Cycle Performance Example</a:t>
            </a:r>
            <a:endParaRPr lang="en-US" sz="4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76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28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9305247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052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5029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    = [30 + 2(250) + 150 + 25 + 200 + 20] </a:t>
            </a:r>
            <a:r>
              <a:rPr lang="en-US" sz="26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    = 925 </a:t>
            </a:r>
            <a:r>
              <a:rPr lang="en-US" sz="26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prstClr val="white"/>
                </a:solidFill>
              </a:rPr>
              <a:t>Single-Cycle Performance Example</a:t>
            </a:r>
            <a:endParaRPr lang="en-US" sz="4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7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4991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99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Program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with 100 billion 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instructions: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i="1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Execution Time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# instructions x CPI x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	           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= (100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)(1)(925 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-12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	            = 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92.5 seconds</a:t>
            </a:r>
            <a:r>
              <a:rPr lang="en-US" sz="32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prstClr val="white"/>
                </a:solidFill>
              </a:rPr>
              <a:t>Single-Cycle Performance Example</a:t>
            </a:r>
            <a:endParaRPr lang="en-US" sz="4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8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5440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Instructions take different number of cycles: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cycles: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Arial" charset="0"/>
              </a:rPr>
              <a:t>j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4 cycles: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R-Type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Arial" charset="0"/>
              </a:rPr>
              <a:t>addi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 cycles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ourier New" pitchFamily="49" charset="0"/>
                <a:cs typeface="Arial" charset="0"/>
              </a:rPr>
              <a:t>lw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CPI is weighted average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SPECINT2000 benchmark: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25% loads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10% stores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11% branches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2% jumps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52%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R-type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endParaRPr lang="en-US" sz="100" b="1" dirty="0" smtClean="0">
              <a:solidFill>
                <a:srgbClr val="C0504D"/>
              </a:solidFill>
              <a:latin typeface="Times New Roman" pitchFamily="18" charset="0"/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Average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CPI =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(0.11 + 0.2)(3) + (0.52 + 0.10)(4) + (0.25)(5)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= 4.12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prstClr val="white"/>
                </a:solidFill>
              </a:rPr>
              <a:t>Multicycle</a:t>
            </a:r>
            <a:r>
              <a:rPr lang="en-US" sz="4400" dirty="0" smtClean="0">
                <a:solidFill>
                  <a:prstClr val="white"/>
                </a:solidFill>
              </a:rPr>
              <a:t> Processor Performance</a:t>
            </a:r>
            <a:endParaRPr 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95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167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216380"/>
              </p:ext>
            </p:extLst>
          </p:nvPr>
        </p:nvGraphicFramePr>
        <p:xfrm>
          <a:off x="762000" y="2393950"/>
          <a:ext cx="7772400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6" name="VISIO" r:id="rId8" imgW="5743440" imgH="2904480" progId="Visio.Drawing.6">
                  <p:embed/>
                </p:oleObj>
              </mc:Choice>
              <mc:Fallback>
                <p:oleObj name="VISIO" r:id="rId8" imgW="5743440" imgH="290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93950"/>
                        <a:ext cx="7772400" cy="39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5216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216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Multicycle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critical path: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i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	</a:t>
            </a:r>
            <a:r>
              <a:rPr lang="en-US" sz="2800" b="1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max(</a:t>
            </a:r>
            <a:r>
              <a:rPr lang="en-US" sz="2800" b="1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8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800" b="1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 + </a:t>
            </a:r>
            <a:r>
              <a:rPr lang="en-US" sz="2800" b="1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b="1" dirty="0">
              <a:solidFill>
                <a:srgbClr val="C0504D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prstClr val="white"/>
                </a:solidFill>
              </a:rPr>
              <a:t>Multicycle</a:t>
            </a:r>
            <a:r>
              <a:rPr lang="en-US" sz="4400" dirty="0" smtClean="0">
                <a:solidFill>
                  <a:prstClr val="white"/>
                </a:solidFill>
              </a:rPr>
              <a:t> Processor Performance</a:t>
            </a:r>
            <a:endParaRPr 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9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多周期数据通路控制信号：操作选择</a:t>
            </a:r>
            <a:endParaRPr lang="zh-CN" altLang="en-US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2770988" y="35019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>
            <a:off x="2770988" y="30701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06"/>
          <p:cNvSpPr>
            <a:spLocks noChangeShapeType="1"/>
          </p:cNvSpPr>
          <p:nvPr/>
        </p:nvSpPr>
        <p:spPr bwMode="auto">
          <a:xfrm flipV="1">
            <a:off x="1908056" y="3420088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4"/>
          <p:cNvSpPr>
            <a:spLocks noChangeShapeType="1"/>
          </p:cNvSpPr>
          <p:nvPr/>
        </p:nvSpPr>
        <p:spPr bwMode="auto">
          <a:xfrm flipV="1">
            <a:off x="612056" y="3066960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Line 135"/>
          <p:cNvSpPr>
            <a:spLocks noChangeShapeType="1"/>
          </p:cNvSpPr>
          <p:nvPr/>
        </p:nvSpPr>
        <p:spPr bwMode="auto">
          <a:xfrm>
            <a:off x="971601" y="3070150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36525" y="2708076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89285" y="3011912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38998" y="3335006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55576" y="2636912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4" name="组合 273"/>
          <p:cNvGrpSpPr/>
          <p:nvPr/>
        </p:nvGrpSpPr>
        <p:grpSpPr>
          <a:xfrm>
            <a:off x="2123728" y="2595170"/>
            <a:ext cx="648370" cy="1512888"/>
            <a:chOff x="2483768" y="1704975"/>
            <a:chExt cx="648370" cy="1512888"/>
          </a:xfrm>
        </p:grpSpPr>
        <p:sp>
          <p:nvSpPr>
            <p:cNvPr id="1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0" name="组合 9"/>
          <p:cNvGrpSpPr/>
          <p:nvPr/>
        </p:nvGrpSpPr>
        <p:grpSpPr>
          <a:xfrm>
            <a:off x="821356" y="3487256"/>
            <a:ext cx="72008" cy="80540"/>
            <a:chOff x="287524" y="3070225"/>
            <a:chExt cx="72008" cy="80540"/>
          </a:xfrm>
        </p:grpSpPr>
        <p:cxnSp>
          <p:nvCxnSpPr>
            <p:cNvPr id="21" name="直接连接符 2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71"/>
          <p:cNvGrpSpPr/>
          <p:nvPr/>
        </p:nvGrpSpPr>
        <p:grpSpPr>
          <a:xfrm>
            <a:off x="2213403" y="4027862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771801" y="3933056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Group 131"/>
          <p:cNvGrpSpPr>
            <a:grpSpLocks/>
          </p:cNvGrpSpPr>
          <p:nvPr/>
        </p:nvGrpSpPr>
        <p:grpSpPr bwMode="auto">
          <a:xfrm flipV="1">
            <a:off x="612055" y="1988840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110"/>
          <p:cNvGrpSpPr>
            <a:grpSpLocks/>
          </p:cNvGrpSpPr>
          <p:nvPr/>
        </p:nvGrpSpPr>
        <p:grpSpPr bwMode="auto">
          <a:xfrm flipV="1">
            <a:off x="1109806" y="2420887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1074088" y="303124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785227" y="335667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785227" y="393533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572056" y="349954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572056" y="4079801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" name="Line 55"/>
          <p:cNvSpPr>
            <a:spLocks noChangeShapeType="1"/>
          </p:cNvSpPr>
          <p:nvPr/>
        </p:nvSpPr>
        <p:spPr bwMode="auto">
          <a:xfrm>
            <a:off x="5004048" y="35010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279"/>
          <p:cNvGrpSpPr/>
          <p:nvPr/>
        </p:nvGrpSpPr>
        <p:grpSpPr>
          <a:xfrm>
            <a:off x="3779100" y="2780903"/>
            <a:ext cx="791790" cy="1800225"/>
            <a:chOff x="3132139" y="3933056"/>
            <a:chExt cx="863600" cy="1800225"/>
          </a:xfrm>
        </p:grpSpPr>
        <p:sp>
          <p:nvSpPr>
            <p:cNvPr id="4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组合 300"/>
          <p:cNvGrpSpPr/>
          <p:nvPr/>
        </p:nvGrpSpPr>
        <p:grpSpPr>
          <a:xfrm>
            <a:off x="4355914" y="4484936"/>
            <a:ext cx="72008" cy="80540"/>
            <a:chOff x="287524" y="3070225"/>
            <a:chExt cx="72008" cy="80540"/>
          </a:xfrm>
        </p:grpSpPr>
        <p:cxnSp>
          <p:nvCxnSpPr>
            <p:cNvPr id="48" name="直接连接符 4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组合 311"/>
          <p:cNvGrpSpPr/>
          <p:nvPr/>
        </p:nvGrpSpPr>
        <p:grpSpPr>
          <a:xfrm>
            <a:off x="4860056" y="4145737"/>
            <a:ext cx="72008" cy="80540"/>
            <a:chOff x="287524" y="3070225"/>
            <a:chExt cx="72008" cy="80540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组合 338"/>
          <p:cNvGrpSpPr/>
          <p:nvPr/>
        </p:nvGrpSpPr>
        <p:grpSpPr>
          <a:xfrm>
            <a:off x="4855077" y="3571086"/>
            <a:ext cx="72008" cy="80540"/>
            <a:chOff x="287524" y="3070225"/>
            <a:chExt cx="72008" cy="80540"/>
          </a:xfrm>
        </p:grpSpPr>
        <p:cxnSp>
          <p:nvCxnSpPr>
            <p:cNvPr id="54" name="直接连接符 5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61"/>
          <p:cNvGrpSpPr/>
          <p:nvPr/>
        </p:nvGrpSpPr>
        <p:grpSpPr>
          <a:xfrm>
            <a:off x="5868144" y="3257748"/>
            <a:ext cx="501799" cy="1179364"/>
            <a:chOff x="3132137" y="4337869"/>
            <a:chExt cx="582176" cy="1179364"/>
          </a:xfrm>
        </p:grpSpPr>
        <p:sp>
          <p:nvSpPr>
            <p:cNvPr id="5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61" name="Rectangle 79"/>
          <p:cNvSpPr>
            <a:spLocks noChangeArrowheads="1"/>
          </p:cNvSpPr>
          <p:nvPr/>
        </p:nvSpPr>
        <p:spPr bwMode="auto">
          <a:xfrm>
            <a:off x="6876002" y="3719652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 flipV="1">
            <a:off x="6372200" y="3861047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3" name="组合 300"/>
          <p:cNvGrpSpPr/>
          <p:nvPr/>
        </p:nvGrpSpPr>
        <p:grpSpPr>
          <a:xfrm>
            <a:off x="7236296" y="3933056"/>
            <a:ext cx="72008" cy="80540"/>
            <a:chOff x="287524" y="3070225"/>
            <a:chExt cx="72008" cy="80540"/>
          </a:xfrm>
        </p:grpSpPr>
        <p:cxnSp>
          <p:nvCxnSpPr>
            <p:cNvPr id="64" name="直接连接符 6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87"/>
          <p:cNvGrpSpPr>
            <a:grpSpLocks/>
          </p:cNvGrpSpPr>
          <p:nvPr/>
        </p:nvGrpSpPr>
        <p:grpSpPr bwMode="auto">
          <a:xfrm flipV="1">
            <a:off x="2774168" y="4437112"/>
            <a:ext cx="4822168" cy="1080120"/>
            <a:chOff x="4241" y="3249"/>
            <a:chExt cx="361" cy="271"/>
          </a:xfrm>
        </p:grpSpPr>
        <p:sp>
          <p:nvSpPr>
            <p:cNvPr id="67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8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9" name="Line 164"/>
          <p:cNvSpPr>
            <a:spLocks noChangeShapeType="1"/>
          </p:cNvSpPr>
          <p:nvPr/>
        </p:nvSpPr>
        <p:spPr bwMode="auto">
          <a:xfrm flipH="1" flipV="1">
            <a:off x="7596336" y="3853047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 flipV="1">
            <a:off x="5292080" y="4293094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 flipV="1">
            <a:off x="2915816" y="53012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2" name="Line 140"/>
          <p:cNvSpPr>
            <a:spLocks noChangeShapeType="1"/>
          </p:cNvSpPr>
          <p:nvPr/>
        </p:nvSpPr>
        <p:spPr bwMode="auto">
          <a:xfrm>
            <a:off x="3347864" y="5229200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3" name="Text Box 257"/>
          <p:cNvSpPr txBox="1">
            <a:spLocks noChangeArrowheads="1"/>
          </p:cNvSpPr>
          <p:nvPr/>
        </p:nvSpPr>
        <p:spPr bwMode="auto">
          <a:xfrm>
            <a:off x="3347864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4" name="Line 263"/>
          <p:cNvSpPr>
            <a:spLocks noChangeShapeType="1"/>
          </p:cNvSpPr>
          <p:nvPr/>
        </p:nvSpPr>
        <p:spPr bwMode="auto">
          <a:xfrm>
            <a:off x="4427984" y="530336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5" name="组合 116"/>
          <p:cNvGrpSpPr/>
          <p:nvPr/>
        </p:nvGrpSpPr>
        <p:grpSpPr>
          <a:xfrm rot="10800000" flipH="1" flipV="1">
            <a:off x="3779912" y="5085184"/>
            <a:ext cx="650224" cy="292234"/>
            <a:chOff x="3132138" y="4581128"/>
            <a:chExt cx="717226" cy="29223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81" name="Line 139"/>
          <p:cNvSpPr>
            <a:spLocks noChangeShapeType="1"/>
          </p:cNvSpPr>
          <p:nvPr/>
        </p:nvSpPr>
        <p:spPr bwMode="auto">
          <a:xfrm>
            <a:off x="4656216" y="5233393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Text Box 258"/>
          <p:cNvSpPr txBox="1">
            <a:spLocks noChangeArrowheads="1"/>
          </p:cNvSpPr>
          <p:nvPr/>
        </p:nvSpPr>
        <p:spPr bwMode="auto">
          <a:xfrm>
            <a:off x="4644008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5001127" y="4066783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4" name="任意多边形 83"/>
          <p:cNvSpPr/>
          <p:nvPr/>
        </p:nvSpPr>
        <p:spPr bwMode="auto">
          <a:xfrm>
            <a:off x="5436096" y="4005064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5" name="Line 55"/>
          <p:cNvSpPr>
            <a:spLocks noChangeShapeType="1"/>
          </p:cNvSpPr>
          <p:nvPr/>
        </p:nvSpPr>
        <p:spPr bwMode="auto">
          <a:xfrm>
            <a:off x="5292080" y="4293096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Line 55"/>
          <p:cNvSpPr>
            <a:spLocks noChangeShapeType="1"/>
          </p:cNvSpPr>
          <p:nvPr/>
        </p:nvSpPr>
        <p:spPr bwMode="auto">
          <a:xfrm>
            <a:off x="5652120" y="422108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AutoShape 158"/>
          <p:cNvSpPr>
            <a:spLocks noChangeArrowheads="1"/>
          </p:cNvSpPr>
          <p:nvPr/>
        </p:nvSpPr>
        <p:spPr bwMode="auto">
          <a:xfrm>
            <a:off x="2880525" y="388875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2915816" y="3933056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2771800" y="4437112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>
            <a:off x="7377801" y="3863321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1" name="组合 78"/>
          <p:cNvGrpSpPr/>
          <p:nvPr/>
        </p:nvGrpSpPr>
        <p:grpSpPr>
          <a:xfrm>
            <a:off x="2121371" y="5013176"/>
            <a:ext cx="506413" cy="431800"/>
            <a:chOff x="1496555" y="4858249"/>
            <a:chExt cx="506413" cy="431800"/>
          </a:xfrm>
        </p:grpSpPr>
        <p:sp>
          <p:nvSpPr>
            <p:cNvPr id="9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3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4" name="直接连接符 93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6" name="Line 164"/>
          <p:cNvSpPr>
            <a:spLocks noChangeShapeType="1"/>
          </p:cNvSpPr>
          <p:nvPr/>
        </p:nvSpPr>
        <p:spPr bwMode="auto">
          <a:xfrm flipH="1" flipV="1">
            <a:off x="8676456" y="4076228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7" name="Line 253"/>
          <p:cNvSpPr>
            <a:spLocks noChangeShapeType="1"/>
          </p:cNvSpPr>
          <p:nvPr/>
        </p:nvSpPr>
        <p:spPr bwMode="auto">
          <a:xfrm>
            <a:off x="2411760" y="5661248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Line 164"/>
          <p:cNvSpPr>
            <a:spLocks noChangeShapeType="1"/>
          </p:cNvSpPr>
          <p:nvPr/>
        </p:nvSpPr>
        <p:spPr bwMode="auto">
          <a:xfrm flipV="1">
            <a:off x="2411760" y="5445224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9" name="Line 48"/>
          <p:cNvSpPr>
            <a:spLocks noChangeShapeType="1"/>
          </p:cNvSpPr>
          <p:nvPr/>
        </p:nvSpPr>
        <p:spPr bwMode="auto">
          <a:xfrm flipH="1">
            <a:off x="2411757" y="4581128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126"/>
          <p:cNvSpPr>
            <a:spLocks noChangeShapeType="1"/>
          </p:cNvSpPr>
          <p:nvPr/>
        </p:nvSpPr>
        <p:spPr bwMode="auto">
          <a:xfrm>
            <a:off x="2411760" y="4581128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1" name="组合 175"/>
          <p:cNvGrpSpPr/>
          <p:nvPr/>
        </p:nvGrpSpPr>
        <p:grpSpPr>
          <a:xfrm>
            <a:off x="7884114" y="3555608"/>
            <a:ext cx="648000" cy="1296988"/>
            <a:chOff x="3312847" y="4365104"/>
            <a:chExt cx="684861" cy="1296988"/>
          </a:xfrm>
        </p:grpSpPr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5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6" name="Line 186"/>
          <p:cNvSpPr>
            <a:spLocks noChangeShapeType="1"/>
          </p:cNvSpPr>
          <p:nvPr/>
        </p:nvSpPr>
        <p:spPr bwMode="auto">
          <a:xfrm>
            <a:off x="8532114" y="4068131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7" name="Group 30"/>
          <p:cNvGrpSpPr>
            <a:grpSpLocks/>
          </p:cNvGrpSpPr>
          <p:nvPr/>
        </p:nvGrpSpPr>
        <p:grpSpPr bwMode="auto">
          <a:xfrm>
            <a:off x="3492056" y="4365128"/>
            <a:ext cx="288000" cy="216000"/>
            <a:chOff x="2064" y="2931"/>
            <a:chExt cx="136" cy="227"/>
          </a:xfrm>
        </p:grpSpPr>
        <p:sp>
          <p:nvSpPr>
            <p:cNvPr id="108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1" name="AutoShape 155"/>
          <p:cNvSpPr>
            <a:spLocks noChangeArrowheads="1"/>
          </p:cNvSpPr>
          <p:nvPr/>
        </p:nvSpPr>
        <p:spPr bwMode="auto">
          <a:xfrm>
            <a:off x="7560056" y="383408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AutoShape 153"/>
          <p:cNvSpPr>
            <a:spLocks noChangeArrowheads="1"/>
          </p:cNvSpPr>
          <p:nvPr/>
        </p:nvSpPr>
        <p:spPr bwMode="auto">
          <a:xfrm>
            <a:off x="5112056" y="4032088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0"/>
          <p:cNvSpPr>
            <a:spLocks noChangeShapeType="1"/>
          </p:cNvSpPr>
          <p:nvPr/>
        </p:nvSpPr>
        <p:spPr bwMode="auto">
          <a:xfrm flipV="1">
            <a:off x="5148056" y="4581128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73"/>
          <p:cNvSpPr>
            <a:spLocks noChangeShapeType="1"/>
          </p:cNvSpPr>
          <p:nvPr/>
        </p:nvSpPr>
        <p:spPr bwMode="auto">
          <a:xfrm rot="16200000" flipH="1">
            <a:off x="4896037" y="4329100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Line 48"/>
          <p:cNvSpPr>
            <a:spLocks noChangeShapeType="1"/>
          </p:cNvSpPr>
          <p:nvPr/>
        </p:nvSpPr>
        <p:spPr bwMode="auto">
          <a:xfrm>
            <a:off x="2915816" y="2636912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7"/>
          <p:cNvSpPr>
            <a:spLocks noChangeShapeType="1"/>
          </p:cNvSpPr>
          <p:nvPr/>
        </p:nvSpPr>
        <p:spPr bwMode="auto">
          <a:xfrm flipV="1">
            <a:off x="2915816" y="2636912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64"/>
          <p:cNvSpPr>
            <a:spLocks noChangeShapeType="1"/>
          </p:cNvSpPr>
          <p:nvPr/>
        </p:nvSpPr>
        <p:spPr bwMode="auto">
          <a:xfrm flipV="1">
            <a:off x="6444208" y="242088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8" name="组合 279"/>
          <p:cNvGrpSpPr/>
          <p:nvPr/>
        </p:nvGrpSpPr>
        <p:grpSpPr>
          <a:xfrm>
            <a:off x="5652120" y="2132856"/>
            <a:ext cx="792088" cy="648072"/>
            <a:chOff x="3132139" y="4437112"/>
            <a:chExt cx="863600" cy="1166552"/>
          </a:xfrm>
        </p:grpSpPr>
        <p:sp>
          <p:nvSpPr>
            <p:cNvPr id="119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0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2" name="Line 164"/>
          <p:cNvSpPr>
            <a:spLocks noChangeShapeType="1"/>
          </p:cNvSpPr>
          <p:nvPr/>
        </p:nvSpPr>
        <p:spPr bwMode="auto">
          <a:xfrm flipH="1" flipV="1">
            <a:off x="6588224" y="19888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>
            <a:off x="3059832" y="2636912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Line 48"/>
          <p:cNvSpPr>
            <a:spLocks noChangeShapeType="1"/>
          </p:cNvSpPr>
          <p:nvPr/>
        </p:nvSpPr>
        <p:spPr bwMode="auto">
          <a:xfrm>
            <a:off x="3203848" y="2636912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/>
          <p:cNvSpPr>
            <a:spLocks noChangeArrowheads="1"/>
          </p:cNvSpPr>
          <p:nvPr/>
        </p:nvSpPr>
        <p:spPr bwMode="auto">
          <a:xfrm>
            <a:off x="3017685" y="347109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AutoShape 158"/>
          <p:cNvSpPr>
            <a:spLocks noChangeArrowheads="1"/>
          </p:cNvSpPr>
          <p:nvPr/>
        </p:nvSpPr>
        <p:spPr bwMode="auto">
          <a:xfrm>
            <a:off x="3162465" y="303848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Line 164"/>
          <p:cNvSpPr>
            <a:spLocks noChangeShapeType="1"/>
          </p:cNvSpPr>
          <p:nvPr/>
        </p:nvSpPr>
        <p:spPr bwMode="auto">
          <a:xfrm flipV="1">
            <a:off x="6444208" y="263691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Line 164"/>
          <p:cNvSpPr>
            <a:spLocks noChangeShapeType="1"/>
          </p:cNvSpPr>
          <p:nvPr/>
        </p:nvSpPr>
        <p:spPr bwMode="auto">
          <a:xfrm flipH="1" flipV="1">
            <a:off x="6588224" y="2636912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任意多边形 128"/>
          <p:cNvSpPr/>
          <p:nvPr/>
        </p:nvSpPr>
        <p:spPr bwMode="auto">
          <a:xfrm>
            <a:off x="3276056" y="4365152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30" name="Line 263"/>
          <p:cNvSpPr>
            <a:spLocks noChangeShapeType="1"/>
          </p:cNvSpPr>
          <p:nvPr/>
        </p:nvSpPr>
        <p:spPr bwMode="auto">
          <a:xfrm>
            <a:off x="3059832" y="4941168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1" name="Line 126"/>
          <p:cNvSpPr>
            <a:spLocks noChangeShapeType="1"/>
          </p:cNvSpPr>
          <p:nvPr/>
        </p:nvSpPr>
        <p:spPr bwMode="auto">
          <a:xfrm>
            <a:off x="3059832" y="4725144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9"/>
          <p:cNvSpPr>
            <a:spLocks noChangeShapeType="1"/>
          </p:cNvSpPr>
          <p:nvPr/>
        </p:nvSpPr>
        <p:spPr bwMode="auto">
          <a:xfrm flipV="1">
            <a:off x="3059832" y="4725144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145"/>
          <p:cNvSpPr>
            <a:spLocks noChangeShapeType="1"/>
          </p:cNvSpPr>
          <p:nvPr/>
        </p:nvSpPr>
        <p:spPr bwMode="auto">
          <a:xfrm>
            <a:off x="4857359" y="2566913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Text Box 146"/>
          <p:cNvSpPr txBox="1">
            <a:spLocks noChangeArrowheads="1"/>
          </p:cNvSpPr>
          <p:nvPr/>
        </p:nvSpPr>
        <p:spPr bwMode="auto">
          <a:xfrm>
            <a:off x="4857359" y="2528813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35" name="Line 29"/>
          <p:cNvSpPr>
            <a:spLocks noChangeShapeType="1"/>
          </p:cNvSpPr>
          <p:nvPr/>
        </p:nvSpPr>
        <p:spPr bwMode="auto">
          <a:xfrm flipV="1">
            <a:off x="3563150" y="3924088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126"/>
          <p:cNvSpPr>
            <a:spLocks noChangeShapeType="1"/>
          </p:cNvSpPr>
          <p:nvPr/>
        </p:nvSpPr>
        <p:spPr bwMode="auto">
          <a:xfrm flipV="1">
            <a:off x="3131350" y="4077072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2986888" y="4057005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38" name="任意多边形 137"/>
          <p:cNvSpPr/>
          <p:nvPr/>
        </p:nvSpPr>
        <p:spPr bwMode="auto">
          <a:xfrm>
            <a:off x="3347888" y="37170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39" name="Group 97"/>
          <p:cNvGrpSpPr>
            <a:grpSpLocks/>
          </p:cNvGrpSpPr>
          <p:nvPr/>
        </p:nvGrpSpPr>
        <p:grpSpPr bwMode="auto">
          <a:xfrm>
            <a:off x="3059913" y="3505126"/>
            <a:ext cx="287337" cy="247650"/>
            <a:chOff x="4286" y="1525"/>
            <a:chExt cx="362" cy="272"/>
          </a:xfrm>
        </p:grpSpPr>
        <p:sp>
          <p:nvSpPr>
            <p:cNvPr id="140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1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2" name="AutoShape 147"/>
          <p:cNvSpPr>
            <a:spLocks noChangeArrowheads="1"/>
          </p:cNvSpPr>
          <p:nvPr/>
        </p:nvSpPr>
        <p:spPr bwMode="auto">
          <a:xfrm>
            <a:off x="3024988" y="3467026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3" name="Text Box 170"/>
          <p:cNvSpPr txBox="1">
            <a:spLocks noChangeArrowheads="1"/>
          </p:cNvSpPr>
          <p:nvPr/>
        </p:nvSpPr>
        <p:spPr bwMode="auto">
          <a:xfrm>
            <a:off x="3167863" y="3608313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144" name="组合 300"/>
          <p:cNvGrpSpPr/>
          <p:nvPr/>
        </p:nvGrpSpPr>
        <p:grpSpPr>
          <a:xfrm flipV="1">
            <a:off x="8316416" y="3573016"/>
            <a:ext cx="72008" cy="80540"/>
            <a:chOff x="287524" y="3070225"/>
            <a:chExt cx="72008" cy="80540"/>
          </a:xfrm>
        </p:grpSpPr>
        <p:cxnSp>
          <p:nvCxnSpPr>
            <p:cNvPr id="145" name="直接连接符 14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Text Box 170"/>
          <p:cNvSpPr txBox="1">
            <a:spLocks noChangeArrowheads="1"/>
          </p:cNvSpPr>
          <p:nvPr/>
        </p:nvSpPr>
        <p:spPr bwMode="auto">
          <a:xfrm>
            <a:off x="3131964" y="4272771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50" name="Text Box 170"/>
          <p:cNvSpPr txBox="1">
            <a:spLocks noChangeArrowheads="1"/>
          </p:cNvSpPr>
          <p:nvPr/>
        </p:nvSpPr>
        <p:spPr bwMode="auto">
          <a:xfrm>
            <a:off x="5508228" y="4416787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4067944" y="472514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6003477" y="170080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6156176" y="2944093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779912" y="5877272"/>
            <a:ext cx="78739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ExtOp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51544" y="1556792"/>
            <a:ext cx="135832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NPCOp</a:t>
            </a:r>
            <a:r>
              <a:rPr lang="en-US" altLang="zh-CN" dirty="0" smtClean="0">
                <a:latin typeface="Cambria" panose="02040503050406030204" pitchFamily="18" charset="0"/>
              </a:rPr>
              <a:t>[1:0]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067638" y="5877272"/>
            <a:ext cx="87427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ALUOp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316415" y="-10725"/>
            <a:ext cx="8280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itchFamily="18" charset="0"/>
              </a:rPr>
              <a:t>LUI</a:t>
            </a:r>
            <a:endParaRPr lang="en-US" altLang="zh-CN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JAL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6415" y="4725144"/>
            <a:ext cx="7065865" cy="21236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 fontAlgn="ctr">
              <a:buSzPct val="50000"/>
            </a:pPr>
            <a:r>
              <a:rPr lang="en-US" altLang="zh-CN" sz="3600" dirty="0" err="1" smtClean="0">
                <a:solidFill>
                  <a:srgbClr val="FFFFFF"/>
                </a:solidFill>
              </a:rPr>
              <a:t>NPCOp</a:t>
            </a:r>
            <a:r>
              <a:rPr lang="zh-CN" altLang="en-US" sz="3600" dirty="0" smtClean="0">
                <a:solidFill>
                  <a:srgbClr val="FFFFFF"/>
                </a:solidFill>
              </a:rPr>
              <a:t>为什么需要</a:t>
            </a:r>
            <a:r>
              <a:rPr lang="en-US" altLang="zh-CN" sz="3600" dirty="0" smtClean="0">
                <a:solidFill>
                  <a:srgbClr val="FFFFFF"/>
                </a:solidFill>
              </a:rPr>
              <a:t>2</a:t>
            </a:r>
            <a:r>
              <a:rPr lang="zh-CN" altLang="en-US" sz="3600" dirty="0" smtClean="0">
                <a:solidFill>
                  <a:srgbClr val="FFFFFF"/>
                </a:solidFill>
              </a:rPr>
              <a:t>位？</a:t>
            </a:r>
            <a:endParaRPr lang="en-US" altLang="zh-CN" sz="3600" dirty="0" smtClean="0">
              <a:solidFill>
                <a:srgbClr val="FFFFFF"/>
              </a:solidFill>
            </a:endParaRPr>
          </a:p>
          <a:p>
            <a:pPr marL="571500" indent="-571500" algn="just" fontAlgn="ctr"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FFFF"/>
                </a:solidFill>
              </a:rPr>
              <a:t>普通指令：</a:t>
            </a:r>
            <a:r>
              <a:rPr lang="en-US" altLang="zh-CN" sz="3200" dirty="0" smtClean="0">
                <a:solidFill>
                  <a:srgbClr val="FFFFFF"/>
                </a:solidFill>
              </a:rPr>
              <a:t>NPC</a:t>
            </a:r>
            <a:r>
              <a:rPr lang="en-US" altLang="zh-CN" sz="3200" dirty="0" smtClean="0">
                <a:solidFill>
                  <a:srgbClr val="FFFFFF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3200" dirty="0" smtClean="0">
                <a:solidFill>
                  <a:srgbClr val="FFFFFF"/>
                </a:solidFill>
              </a:rPr>
              <a:t>PC+4</a:t>
            </a:r>
          </a:p>
          <a:p>
            <a:pPr marL="571500" indent="-571500" algn="just" fontAlgn="ctr">
              <a:buSzPct val="50000"/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rgbClr val="FFFFFF"/>
                </a:solidFill>
              </a:rPr>
              <a:t>BEQ</a:t>
            </a:r>
            <a:r>
              <a:rPr lang="zh-CN" altLang="en-US" sz="3200" dirty="0" smtClean="0">
                <a:solidFill>
                  <a:srgbClr val="FFFFFF"/>
                </a:solidFill>
              </a:rPr>
              <a:t>：</a:t>
            </a:r>
            <a:r>
              <a:rPr lang="en-US" altLang="zh-CN" sz="3200" dirty="0" err="1" smtClean="0">
                <a:solidFill>
                  <a:srgbClr val="FFFFFF"/>
                </a:solidFill>
              </a:rPr>
              <a:t>NPC</a:t>
            </a:r>
            <a:r>
              <a:rPr lang="en-US" altLang="zh-CN" sz="3200" dirty="0" err="1" smtClean="0">
                <a:solidFill>
                  <a:srgbClr val="FFFFFF"/>
                </a:solidFill>
                <a:sym typeface="Wingdings" panose="05000000000000000000" pitchFamily="2" charset="2"/>
              </a:rPr>
              <a:t>PC+sign_ext</a:t>
            </a:r>
            <a:r>
              <a:rPr lang="en-US" altLang="zh-CN" sz="3200" dirty="0" smtClean="0">
                <a:solidFill>
                  <a:srgbClr val="FFFFFF"/>
                </a:solidFill>
                <a:sym typeface="Wingdings" panose="05000000000000000000" pitchFamily="2" charset="2"/>
              </a:rPr>
              <a:t>(imm16)</a:t>
            </a:r>
          </a:p>
          <a:p>
            <a:pPr marL="571500" indent="-571500" algn="just" fontAlgn="ctr">
              <a:buSzPct val="50000"/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rgbClr val="FFFFFF"/>
                </a:solidFill>
                <a:sym typeface="Wingdings" panose="05000000000000000000" pitchFamily="2" charset="2"/>
              </a:rPr>
              <a:t>JAL</a:t>
            </a:r>
            <a:r>
              <a:rPr lang="zh-CN" altLang="en-US" sz="3200" dirty="0" smtClean="0">
                <a:solidFill>
                  <a:srgbClr val="FFFFFF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3200" dirty="0" smtClean="0">
                <a:solidFill>
                  <a:srgbClr val="FFFFFF"/>
                </a:solidFill>
              </a:rPr>
              <a:t>NPC</a:t>
            </a:r>
            <a:r>
              <a:rPr lang="en-US" altLang="zh-CN" sz="3200" dirty="0">
                <a:solidFill>
                  <a:srgbClr val="FFFFFF"/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3200" dirty="0" smtClean="0">
                <a:solidFill>
                  <a:srgbClr val="FFFFFF"/>
                </a:solidFill>
                <a:sym typeface="Wingdings" panose="05000000000000000000" pitchFamily="2" charset="2"/>
              </a:rPr>
              <a:t>PC</a:t>
            </a:r>
            <a:r>
              <a:rPr lang="en-US" altLang="zh-CN" sz="3200" baseline="-25000" dirty="0" smtClean="0">
                <a:solidFill>
                  <a:srgbClr val="FFFFFF"/>
                </a:solidFill>
                <a:sym typeface="Wingdings" panose="05000000000000000000" pitchFamily="2" charset="2"/>
              </a:rPr>
              <a:t>31..28</a:t>
            </a:r>
            <a:r>
              <a:rPr lang="en-US" altLang="zh-CN" sz="3200" dirty="0" smtClean="0">
                <a:solidFill>
                  <a:srgbClr val="FFFFFF"/>
                </a:solidFill>
                <a:sym typeface="Wingdings" panose="05000000000000000000" pitchFamily="2" charset="2"/>
              </a:rPr>
              <a:t> || imm26 || 00</a:t>
            </a:r>
            <a:endParaRPr lang="en-US" altLang="zh-C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3238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166924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32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5032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032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4800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?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prstClr val="white"/>
                </a:solidFill>
              </a:rPr>
              <a:t>Multicycle</a:t>
            </a:r>
            <a:r>
              <a:rPr lang="en-US" sz="4400" dirty="0" smtClean="0">
                <a:solidFill>
                  <a:prstClr val="white"/>
                </a:solidFill>
              </a:rPr>
              <a:t> Performance Example</a:t>
            </a:r>
            <a:endParaRPr 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3238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9851216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/>
                <a:gridCol w="1879600"/>
                <a:gridCol w="2082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32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5032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032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4800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600" b="1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="1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max(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600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    =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    = [30 + 25 + 250 + 20] </a:t>
            </a:r>
            <a:r>
              <a:rPr lang="en-US" sz="26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    = </a:t>
            </a:r>
            <a:r>
              <a:rPr lang="en-US" sz="26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325 </a:t>
            </a:r>
            <a:r>
              <a:rPr lang="en-US" sz="2600" b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ps</a:t>
            </a:r>
            <a:endParaRPr lang="en-US" sz="2600" b="1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prstClr val="white"/>
                </a:solidFill>
              </a:rPr>
              <a:t>Multicycle</a:t>
            </a:r>
            <a:r>
              <a:rPr lang="en-US" sz="4400" dirty="0" smtClean="0">
                <a:solidFill>
                  <a:prstClr val="white"/>
                </a:solidFill>
              </a:rPr>
              <a:t> Performance Example</a:t>
            </a:r>
            <a:endParaRPr 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33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50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093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For a program with 100 billion instructions executing on a multicycle MIPS processor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CPI = 4.12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i="1" baseline="-25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325 ps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i="1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Execution Time 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white"/>
                </a:solidFill>
              </a:rPr>
              <a:t>Chapter 7 :: Topics</a:t>
            </a:r>
            <a:endParaRPr 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74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51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114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For a program with 100 billion instructions executing on a multicycle MIPS processor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CPI = 4.12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i="1" baseline="-25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325 ps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i="1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Execution Time = (# instructions)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CPI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000" i="1" baseline="-25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	           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= (100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000" baseline="30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)(4.12)(325 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000" baseline="300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-12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	            = 133.9 seconds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i="1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This is 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slower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than the single-cycle processor (92.5 seconds). Why?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94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50733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0733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rogram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with 100 billion </a:t>
            </a: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instructions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000" i="1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Execution Time = 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(# instructions) 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CPI 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</a:t>
            </a:r>
            <a:endParaRPr lang="en-US" sz="2600" i="1" baseline="-25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6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        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= (100 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)(4.12)(325  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2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-12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		            = </a:t>
            </a:r>
            <a:r>
              <a:rPr lang="en-US" sz="26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133.9 seconds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000" i="1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This is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slower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than the single-cycle processor (92.5 seconds). Why?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Not all steps </a:t>
            </a: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same 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length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Sequencing overhead for each step (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setup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= 50 </a:t>
            </a:r>
            <a:r>
              <a:rPr lang="en-US" sz="26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ps</a:t>
            </a:r>
            <a:r>
              <a:rPr lang="en-US" sz="26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prstClr val="white"/>
                </a:solidFill>
              </a:rPr>
              <a:t>Multicycle</a:t>
            </a:r>
            <a:r>
              <a:rPr lang="en-US" sz="4400" dirty="0" smtClean="0">
                <a:solidFill>
                  <a:prstClr val="white"/>
                </a:solidFill>
              </a:rPr>
              <a:t> Performance Example</a:t>
            </a:r>
            <a:endParaRPr lang="en-US" sz="4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2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07375" cy="4648200"/>
          </a:xfrm>
        </p:spPr>
        <p:txBody>
          <a:bodyPr/>
          <a:lstStyle/>
          <a:p>
            <a:pPr eaLnBrk="1" hangingPunct="1"/>
            <a:endParaRPr lang="zh-CN" altLang="zh-CN" sz="3600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7989887" cy="990600"/>
          </a:xfrm>
        </p:spPr>
        <p:txBody>
          <a:bodyPr/>
          <a:lstStyle/>
          <a:p>
            <a:pPr algn="l" eaLnBrk="1" hangingPunct="1"/>
            <a:endParaRPr lang="zh-CN" altLang="zh-CN" baseline="-25000" smtClean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14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多周期数据通路控制信号：操作选择</a:t>
            </a:r>
            <a:endParaRPr lang="zh-CN" altLang="en-US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2770988" y="35019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>
            <a:off x="2770988" y="30701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06"/>
          <p:cNvSpPr>
            <a:spLocks noChangeShapeType="1"/>
          </p:cNvSpPr>
          <p:nvPr/>
        </p:nvSpPr>
        <p:spPr bwMode="auto">
          <a:xfrm flipV="1">
            <a:off x="1908056" y="3420088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4"/>
          <p:cNvSpPr>
            <a:spLocks noChangeShapeType="1"/>
          </p:cNvSpPr>
          <p:nvPr/>
        </p:nvSpPr>
        <p:spPr bwMode="auto">
          <a:xfrm flipV="1">
            <a:off x="612056" y="3066960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Line 135"/>
          <p:cNvSpPr>
            <a:spLocks noChangeShapeType="1"/>
          </p:cNvSpPr>
          <p:nvPr/>
        </p:nvSpPr>
        <p:spPr bwMode="auto">
          <a:xfrm>
            <a:off x="971601" y="3070150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36525" y="2708076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89285" y="3011912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38998" y="3335006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55576" y="2636912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4" name="组合 273"/>
          <p:cNvGrpSpPr/>
          <p:nvPr/>
        </p:nvGrpSpPr>
        <p:grpSpPr>
          <a:xfrm>
            <a:off x="2123728" y="2595170"/>
            <a:ext cx="648370" cy="1512888"/>
            <a:chOff x="2483768" y="1704975"/>
            <a:chExt cx="648370" cy="1512888"/>
          </a:xfrm>
        </p:grpSpPr>
        <p:sp>
          <p:nvSpPr>
            <p:cNvPr id="1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0" name="组合 9"/>
          <p:cNvGrpSpPr/>
          <p:nvPr/>
        </p:nvGrpSpPr>
        <p:grpSpPr>
          <a:xfrm>
            <a:off x="821356" y="3487256"/>
            <a:ext cx="72008" cy="80540"/>
            <a:chOff x="287524" y="3070225"/>
            <a:chExt cx="72008" cy="80540"/>
          </a:xfrm>
        </p:grpSpPr>
        <p:cxnSp>
          <p:nvCxnSpPr>
            <p:cNvPr id="21" name="直接连接符 2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71"/>
          <p:cNvGrpSpPr/>
          <p:nvPr/>
        </p:nvGrpSpPr>
        <p:grpSpPr>
          <a:xfrm>
            <a:off x="2213403" y="4027862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771801" y="3933056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Group 131"/>
          <p:cNvGrpSpPr>
            <a:grpSpLocks/>
          </p:cNvGrpSpPr>
          <p:nvPr/>
        </p:nvGrpSpPr>
        <p:grpSpPr bwMode="auto">
          <a:xfrm flipV="1">
            <a:off x="612055" y="1988840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110"/>
          <p:cNvGrpSpPr>
            <a:grpSpLocks/>
          </p:cNvGrpSpPr>
          <p:nvPr/>
        </p:nvGrpSpPr>
        <p:grpSpPr bwMode="auto">
          <a:xfrm flipV="1">
            <a:off x="1109806" y="2420887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1074088" y="303124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785227" y="335667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785227" y="393533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572056" y="349954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572056" y="4079801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" name="Line 55"/>
          <p:cNvSpPr>
            <a:spLocks noChangeShapeType="1"/>
          </p:cNvSpPr>
          <p:nvPr/>
        </p:nvSpPr>
        <p:spPr bwMode="auto">
          <a:xfrm>
            <a:off x="5004048" y="35010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279"/>
          <p:cNvGrpSpPr/>
          <p:nvPr/>
        </p:nvGrpSpPr>
        <p:grpSpPr>
          <a:xfrm>
            <a:off x="3779100" y="2780903"/>
            <a:ext cx="791790" cy="1800225"/>
            <a:chOff x="3132139" y="3933056"/>
            <a:chExt cx="863600" cy="1800225"/>
          </a:xfrm>
        </p:grpSpPr>
        <p:sp>
          <p:nvSpPr>
            <p:cNvPr id="4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组合 300"/>
          <p:cNvGrpSpPr/>
          <p:nvPr/>
        </p:nvGrpSpPr>
        <p:grpSpPr>
          <a:xfrm>
            <a:off x="4355914" y="4484936"/>
            <a:ext cx="72008" cy="80540"/>
            <a:chOff x="287524" y="3070225"/>
            <a:chExt cx="72008" cy="80540"/>
          </a:xfrm>
        </p:grpSpPr>
        <p:cxnSp>
          <p:nvCxnSpPr>
            <p:cNvPr id="48" name="直接连接符 4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组合 311"/>
          <p:cNvGrpSpPr/>
          <p:nvPr/>
        </p:nvGrpSpPr>
        <p:grpSpPr>
          <a:xfrm>
            <a:off x="4860056" y="4145737"/>
            <a:ext cx="72008" cy="80540"/>
            <a:chOff x="287524" y="3070225"/>
            <a:chExt cx="72008" cy="80540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组合 338"/>
          <p:cNvGrpSpPr/>
          <p:nvPr/>
        </p:nvGrpSpPr>
        <p:grpSpPr>
          <a:xfrm>
            <a:off x="4855077" y="3571086"/>
            <a:ext cx="72008" cy="80540"/>
            <a:chOff x="287524" y="3070225"/>
            <a:chExt cx="72008" cy="80540"/>
          </a:xfrm>
        </p:grpSpPr>
        <p:cxnSp>
          <p:nvCxnSpPr>
            <p:cNvPr id="54" name="直接连接符 5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61"/>
          <p:cNvGrpSpPr/>
          <p:nvPr/>
        </p:nvGrpSpPr>
        <p:grpSpPr>
          <a:xfrm>
            <a:off x="5868144" y="3257748"/>
            <a:ext cx="501799" cy="1179364"/>
            <a:chOff x="3132137" y="4337869"/>
            <a:chExt cx="582176" cy="1179364"/>
          </a:xfrm>
        </p:grpSpPr>
        <p:sp>
          <p:nvSpPr>
            <p:cNvPr id="5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61" name="Rectangle 79"/>
          <p:cNvSpPr>
            <a:spLocks noChangeArrowheads="1"/>
          </p:cNvSpPr>
          <p:nvPr/>
        </p:nvSpPr>
        <p:spPr bwMode="auto">
          <a:xfrm>
            <a:off x="6876002" y="3719652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 flipV="1">
            <a:off x="6372200" y="3861047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3" name="组合 300"/>
          <p:cNvGrpSpPr/>
          <p:nvPr/>
        </p:nvGrpSpPr>
        <p:grpSpPr>
          <a:xfrm>
            <a:off x="7236296" y="3933056"/>
            <a:ext cx="72008" cy="80540"/>
            <a:chOff x="287524" y="3070225"/>
            <a:chExt cx="72008" cy="80540"/>
          </a:xfrm>
        </p:grpSpPr>
        <p:cxnSp>
          <p:nvCxnSpPr>
            <p:cNvPr id="64" name="直接连接符 6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87"/>
          <p:cNvGrpSpPr>
            <a:grpSpLocks/>
          </p:cNvGrpSpPr>
          <p:nvPr/>
        </p:nvGrpSpPr>
        <p:grpSpPr bwMode="auto">
          <a:xfrm flipV="1">
            <a:off x="2774168" y="4437112"/>
            <a:ext cx="4822168" cy="1080120"/>
            <a:chOff x="4241" y="3249"/>
            <a:chExt cx="361" cy="271"/>
          </a:xfrm>
        </p:grpSpPr>
        <p:sp>
          <p:nvSpPr>
            <p:cNvPr id="67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8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9" name="Line 164"/>
          <p:cNvSpPr>
            <a:spLocks noChangeShapeType="1"/>
          </p:cNvSpPr>
          <p:nvPr/>
        </p:nvSpPr>
        <p:spPr bwMode="auto">
          <a:xfrm flipH="1" flipV="1">
            <a:off x="7596336" y="3853047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 flipV="1">
            <a:off x="5292080" y="4293094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 flipV="1">
            <a:off x="2915816" y="53012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2" name="Line 140"/>
          <p:cNvSpPr>
            <a:spLocks noChangeShapeType="1"/>
          </p:cNvSpPr>
          <p:nvPr/>
        </p:nvSpPr>
        <p:spPr bwMode="auto">
          <a:xfrm>
            <a:off x="3347864" y="5229200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3" name="Text Box 257"/>
          <p:cNvSpPr txBox="1">
            <a:spLocks noChangeArrowheads="1"/>
          </p:cNvSpPr>
          <p:nvPr/>
        </p:nvSpPr>
        <p:spPr bwMode="auto">
          <a:xfrm>
            <a:off x="3347864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4" name="Line 263"/>
          <p:cNvSpPr>
            <a:spLocks noChangeShapeType="1"/>
          </p:cNvSpPr>
          <p:nvPr/>
        </p:nvSpPr>
        <p:spPr bwMode="auto">
          <a:xfrm>
            <a:off x="4427984" y="530336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5" name="组合 116"/>
          <p:cNvGrpSpPr/>
          <p:nvPr/>
        </p:nvGrpSpPr>
        <p:grpSpPr>
          <a:xfrm rot="10800000" flipH="1" flipV="1">
            <a:off x="3779912" y="5085184"/>
            <a:ext cx="650224" cy="292234"/>
            <a:chOff x="3132138" y="4581128"/>
            <a:chExt cx="717226" cy="29223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81" name="Line 139"/>
          <p:cNvSpPr>
            <a:spLocks noChangeShapeType="1"/>
          </p:cNvSpPr>
          <p:nvPr/>
        </p:nvSpPr>
        <p:spPr bwMode="auto">
          <a:xfrm>
            <a:off x="4656216" y="5233393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Text Box 258"/>
          <p:cNvSpPr txBox="1">
            <a:spLocks noChangeArrowheads="1"/>
          </p:cNvSpPr>
          <p:nvPr/>
        </p:nvSpPr>
        <p:spPr bwMode="auto">
          <a:xfrm>
            <a:off x="4644008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5001127" y="4066783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4" name="任意多边形 83"/>
          <p:cNvSpPr/>
          <p:nvPr/>
        </p:nvSpPr>
        <p:spPr bwMode="auto">
          <a:xfrm>
            <a:off x="5436096" y="4005064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5" name="Line 55"/>
          <p:cNvSpPr>
            <a:spLocks noChangeShapeType="1"/>
          </p:cNvSpPr>
          <p:nvPr/>
        </p:nvSpPr>
        <p:spPr bwMode="auto">
          <a:xfrm>
            <a:off x="5292080" y="4293096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Line 55"/>
          <p:cNvSpPr>
            <a:spLocks noChangeShapeType="1"/>
          </p:cNvSpPr>
          <p:nvPr/>
        </p:nvSpPr>
        <p:spPr bwMode="auto">
          <a:xfrm>
            <a:off x="5652120" y="422108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AutoShape 158"/>
          <p:cNvSpPr>
            <a:spLocks noChangeArrowheads="1"/>
          </p:cNvSpPr>
          <p:nvPr/>
        </p:nvSpPr>
        <p:spPr bwMode="auto">
          <a:xfrm>
            <a:off x="2880525" y="388875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2915816" y="3933056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2771800" y="4437112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>
            <a:off x="7377801" y="3863321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1" name="组合 78"/>
          <p:cNvGrpSpPr/>
          <p:nvPr/>
        </p:nvGrpSpPr>
        <p:grpSpPr>
          <a:xfrm>
            <a:off x="2121371" y="5013176"/>
            <a:ext cx="506413" cy="431800"/>
            <a:chOff x="1496555" y="4858249"/>
            <a:chExt cx="506413" cy="431800"/>
          </a:xfrm>
        </p:grpSpPr>
        <p:sp>
          <p:nvSpPr>
            <p:cNvPr id="9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3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4" name="直接连接符 93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6" name="Line 164"/>
          <p:cNvSpPr>
            <a:spLocks noChangeShapeType="1"/>
          </p:cNvSpPr>
          <p:nvPr/>
        </p:nvSpPr>
        <p:spPr bwMode="auto">
          <a:xfrm flipH="1" flipV="1">
            <a:off x="8676456" y="4076228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7" name="Line 253"/>
          <p:cNvSpPr>
            <a:spLocks noChangeShapeType="1"/>
          </p:cNvSpPr>
          <p:nvPr/>
        </p:nvSpPr>
        <p:spPr bwMode="auto">
          <a:xfrm>
            <a:off x="2411760" y="5661248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Line 164"/>
          <p:cNvSpPr>
            <a:spLocks noChangeShapeType="1"/>
          </p:cNvSpPr>
          <p:nvPr/>
        </p:nvSpPr>
        <p:spPr bwMode="auto">
          <a:xfrm flipV="1">
            <a:off x="2411760" y="5445224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9" name="Line 48"/>
          <p:cNvSpPr>
            <a:spLocks noChangeShapeType="1"/>
          </p:cNvSpPr>
          <p:nvPr/>
        </p:nvSpPr>
        <p:spPr bwMode="auto">
          <a:xfrm flipH="1">
            <a:off x="2411757" y="4581128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126"/>
          <p:cNvSpPr>
            <a:spLocks noChangeShapeType="1"/>
          </p:cNvSpPr>
          <p:nvPr/>
        </p:nvSpPr>
        <p:spPr bwMode="auto">
          <a:xfrm>
            <a:off x="2411760" y="4581128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1" name="组合 175"/>
          <p:cNvGrpSpPr/>
          <p:nvPr/>
        </p:nvGrpSpPr>
        <p:grpSpPr>
          <a:xfrm>
            <a:off x="7884114" y="3555608"/>
            <a:ext cx="648000" cy="1296988"/>
            <a:chOff x="3312847" y="4365104"/>
            <a:chExt cx="684861" cy="1296988"/>
          </a:xfrm>
        </p:grpSpPr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5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6" name="Line 186"/>
          <p:cNvSpPr>
            <a:spLocks noChangeShapeType="1"/>
          </p:cNvSpPr>
          <p:nvPr/>
        </p:nvSpPr>
        <p:spPr bwMode="auto">
          <a:xfrm>
            <a:off x="8532114" y="4068131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7" name="Group 30"/>
          <p:cNvGrpSpPr>
            <a:grpSpLocks/>
          </p:cNvGrpSpPr>
          <p:nvPr/>
        </p:nvGrpSpPr>
        <p:grpSpPr bwMode="auto">
          <a:xfrm>
            <a:off x="3492056" y="4365128"/>
            <a:ext cx="288000" cy="216000"/>
            <a:chOff x="2064" y="2931"/>
            <a:chExt cx="136" cy="227"/>
          </a:xfrm>
        </p:grpSpPr>
        <p:sp>
          <p:nvSpPr>
            <p:cNvPr id="108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1" name="AutoShape 155"/>
          <p:cNvSpPr>
            <a:spLocks noChangeArrowheads="1"/>
          </p:cNvSpPr>
          <p:nvPr/>
        </p:nvSpPr>
        <p:spPr bwMode="auto">
          <a:xfrm>
            <a:off x="7560056" y="383408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AutoShape 153"/>
          <p:cNvSpPr>
            <a:spLocks noChangeArrowheads="1"/>
          </p:cNvSpPr>
          <p:nvPr/>
        </p:nvSpPr>
        <p:spPr bwMode="auto">
          <a:xfrm>
            <a:off x="5112056" y="4032088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0"/>
          <p:cNvSpPr>
            <a:spLocks noChangeShapeType="1"/>
          </p:cNvSpPr>
          <p:nvPr/>
        </p:nvSpPr>
        <p:spPr bwMode="auto">
          <a:xfrm flipV="1">
            <a:off x="5148056" y="4581128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73"/>
          <p:cNvSpPr>
            <a:spLocks noChangeShapeType="1"/>
          </p:cNvSpPr>
          <p:nvPr/>
        </p:nvSpPr>
        <p:spPr bwMode="auto">
          <a:xfrm rot="16200000" flipH="1">
            <a:off x="4896037" y="4329100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Line 48"/>
          <p:cNvSpPr>
            <a:spLocks noChangeShapeType="1"/>
          </p:cNvSpPr>
          <p:nvPr/>
        </p:nvSpPr>
        <p:spPr bwMode="auto">
          <a:xfrm>
            <a:off x="2915816" y="2636912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7"/>
          <p:cNvSpPr>
            <a:spLocks noChangeShapeType="1"/>
          </p:cNvSpPr>
          <p:nvPr/>
        </p:nvSpPr>
        <p:spPr bwMode="auto">
          <a:xfrm flipV="1">
            <a:off x="2915816" y="2636912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64"/>
          <p:cNvSpPr>
            <a:spLocks noChangeShapeType="1"/>
          </p:cNvSpPr>
          <p:nvPr/>
        </p:nvSpPr>
        <p:spPr bwMode="auto">
          <a:xfrm flipV="1">
            <a:off x="6444208" y="242088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8" name="组合 279"/>
          <p:cNvGrpSpPr/>
          <p:nvPr/>
        </p:nvGrpSpPr>
        <p:grpSpPr>
          <a:xfrm>
            <a:off x="5652120" y="2132856"/>
            <a:ext cx="792088" cy="648072"/>
            <a:chOff x="3132139" y="4437112"/>
            <a:chExt cx="863600" cy="1166552"/>
          </a:xfrm>
        </p:grpSpPr>
        <p:sp>
          <p:nvSpPr>
            <p:cNvPr id="119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0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2" name="Line 164"/>
          <p:cNvSpPr>
            <a:spLocks noChangeShapeType="1"/>
          </p:cNvSpPr>
          <p:nvPr/>
        </p:nvSpPr>
        <p:spPr bwMode="auto">
          <a:xfrm flipH="1" flipV="1">
            <a:off x="6588224" y="19888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>
            <a:off x="3059832" y="2636912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Line 48"/>
          <p:cNvSpPr>
            <a:spLocks noChangeShapeType="1"/>
          </p:cNvSpPr>
          <p:nvPr/>
        </p:nvSpPr>
        <p:spPr bwMode="auto">
          <a:xfrm>
            <a:off x="3203848" y="2636912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/>
          <p:cNvSpPr>
            <a:spLocks noChangeArrowheads="1"/>
          </p:cNvSpPr>
          <p:nvPr/>
        </p:nvSpPr>
        <p:spPr bwMode="auto">
          <a:xfrm>
            <a:off x="3017685" y="347109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AutoShape 158"/>
          <p:cNvSpPr>
            <a:spLocks noChangeArrowheads="1"/>
          </p:cNvSpPr>
          <p:nvPr/>
        </p:nvSpPr>
        <p:spPr bwMode="auto">
          <a:xfrm>
            <a:off x="3162465" y="303848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Line 164"/>
          <p:cNvSpPr>
            <a:spLocks noChangeShapeType="1"/>
          </p:cNvSpPr>
          <p:nvPr/>
        </p:nvSpPr>
        <p:spPr bwMode="auto">
          <a:xfrm flipV="1">
            <a:off x="6444208" y="263691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Line 164"/>
          <p:cNvSpPr>
            <a:spLocks noChangeShapeType="1"/>
          </p:cNvSpPr>
          <p:nvPr/>
        </p:nvSpPr>
        <p:spPr bwMode="auto">
          <a:xfrm flipH="1" flipV="1">
            <a:off x="6588224" y="2636912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任意多边形 128"/>
          <p:cNvSpPr/>
          <p:nvPr/>
        </p:nvSpPr>
        <p:spPr bwMode="auto">
          <a:xfrm>
            <a:off x="3276056" y="4365152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30" name="Line 263"/>
          <p:cNvSpPr>
            <a:spLocks noChangeShapeType="1"/>
          </p:cNvSpPr>
          <p:nvPr/>
        </p:nvSpPr>
        <p:spPr bwMode="auto">
          <a:xfrm>
            <a:off x="3059832" y="4941168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1" name="Line 126"/>
          <p:cNvSpPr>
            <a:spLocks noChangeShapeType="1"/>
          </p:cNvSpPr>
          <p:nvPr/>
        </p:nvSpPr>
        <p:spPr bwMode="auto">
          <a:xfrm>
            <a:off x="3059832" y="4725144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9"/>
          <p:cNvSpPr>
            <a:spLocks noChangeShapeType="1"/>
          </p:cNvSpPr>
          <p:nvPr/>
        </p:nvSpPr>
        <p:spPr bwMode="auto">
          <a:xfrm flipV="1">
            <a:off x="3059832" y="4725144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145"/>
          <p:cNvSpPr>
            <a:spLocks noChangeShapeType="1"/>
          </p:cNvSpPr>
          <p:nvPr/>
        </p:nvSpPr>
        <p:spPr bwMode="auto">
          <a:xfrm>
            <a:off x="4857359" y="2566913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Text Box 146"/>
          <p:cNvSpPr txBox="1">
            <a:spLocks noChangeArrowheads="1"/>
          </p:cNvSpPr>
          <p:nvPr/>
        </p:nvSpPr>
        <p:spPr bwMode="auto">
          <a:xfrm>
            <a:off x="4857359" y="2528813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35" name="Line 29"/>
          <p:cNvSpPr>
            <a:spLocks noChangeShapeType="1"/>
          </p:cNvSpPr>
          <p:nvPr/>
        </p:nvSpPr>
        <p:spPr bwMode="auto">
          <a:xfrm flipV="1">
            <a:off x="3563150" y="3924088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126"/>
          <p:cNvSpPr>
            <a:spLocks noChangeShapeType="1"/>
          </p:cNvSpPr>
          <p:nvPr/>
        </p:nvSpPr>
        <p:spPr bwMode="auto">
          <a:xfrm flipV="1">
            <a:off x="3131350" y="4077072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2986888" y="4057005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38" name="任意多边形 137"/>
          <p:cNvSpPr/>
          <p:nvPr/>
        </p:nvSpPr>
        <p:spPr bwMode="auto">
          <a:xfrm>
            <a:off x="3347888" y="37170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39" name="Group 97"/>
          <p:cNvGrpSpPr>
            <a:grpSpLocks/>
          </p:cNvGrpSpPr>
          <p:nvPr/>
        </p:nvGrpSpPr>
        <p:grpSpPr bwMode="auto">
          <a:xfrm>
            <a:off x="3059913" y="3505126"/>
            <a:ext cx="287337" cy="247650"/>
            <a:chOff x="4286" y="1525"/>
            <a:chExt cx="362" cy="272"/>
          </a:xfrm>
        </p:grpSpPr>
        <p:sp>
          <p:nvSpPr>
            <p:cNvPr id="140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1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2" name="AutoShape 147"/>
          <p:cNvSpPr>
            <a:spLocks noChangeArrowheads="1"/>
          </p:cNvSpPr>
          <p:nvPr/>
        </p:nvSpPr>
        <p:spPr bwMode="auto">
          <a:xfrm>
            <a:off x="3024988" y="3467026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3" name="Text Box 170"/>
          <p:cNvSpPr txBox="1">
            <a:spLocks noChangeArrowheads="1"/>
          </p:cNvSpPr>
          <p:nvPr/>
        </p:nvSpPr>
        <p:spPr bwMode="auto">
          <a:xfrm>
            <a:off x="3167863" y="3608313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144" name="组合 300"/>
          <p:cNvGrpSpPr/>
          <p:nvPr/>
        </p:nvGrpSpPr>
        <p:grpSpPr>
          <a:xfrm flipV="1">
            <a:off x="8316416" y="3573016"/>
            <a:ext cx="72008" cy="80540"/>
            <a:chOff x="287524" y="3070225"/>
            <a:chExt cx="72008" cy="80540"/>
          </a:xfrm>
        </p:grpSpPr>
        <p:cxnSp>
          <p:nvCxnSpPr>
            <p:cNvPr id="145" name="直接连接符 14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Text Box 170"/>
          <p:cNvSpPr txBox="1">
            <a:spLocks noChangeArrowheads="1"/>
          </p:cNvSpPr>
          <p:nvPr/>
        </p:nvSpPr>
        <p:spPr bwMode="auto">
          <a:xfrm>
            <a:off x="3131964" y="4272771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50" name="Text Box 170"/>
          <p:cNvSpPr txBox="1">
            <a:spLocks noChangeArrowheads="1"/>
          </p:cNvSpPr>
          <p:nvPr/>
        </p:nvSpPr>
        <p:spPr bwMode="auto">
          <a:xfrm>
            <a:off x="5508228" y="4416787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4067944" y="472514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6003477" y="170080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6156176" y="2944093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779912" y="5877272"/>
            <a:ext cx="78739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ExtOp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51544" y="1556792"/>
            <a:ext cx="135832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NPCOp</a:t>
            </a:r>
            <a:r>
              <a:rPr lang="en-US" altLang="zh-CN" dirty="0" smtClean="0">
                <a:latin typeface="Cambria" panose="02040503050406030204" pitchFamily="18" charset="0"/>
              </a:rPr>
              <a:t>[1:0]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067638" y="5877272"/>
            <a:ext cx="135197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ALUOp</a:t>
            </a:r>
            <a:r>
              <a:rPr lang="en-US" altLang="zh-CN" dirty="0" smtClean="0">
                <a:latin typeface="Cambria" panose="02040503050406030204" pitchFamily="18" charset="0"/>
              </a:rPr>
              <a:t>[1:0]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316415" y="-10725"/>
            <a:ext cx="8280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itchFamily="18" charset="0"/>
              </a:rPr>
              <a:t>LUI</a:t>
            </a:r>
            <a:endParaRPr lang="en-US" altLang="zh-CN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JAL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6415" y="1412776"/>
            <a:ext cx="7065865" cy="11387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 fontAlgn="ctr">
              <a:buSzPct val="50000"/>
            </a:pPr>
            <a:r>
              <a:rPr lang="en-US" altLang="zh-CN" sz="3600" dirty="0" err="1" smtClean="0">
                <a:solidFill>
                  <a:srgbClr val="FFFFFF"/>
                </a:solidFill>
              </a:rPr>
              <a:t>ALUOp</a:t>
            </a:r>
            <a:r>
              <a:rPr lang="zh-CN" altLang="en-US" sz="3600" dirty="0" smtClean="0">
                <a:solidFill>
                  <a:srgbClr val="FFFFFF"/>
                </a:solidFill>
              </a:rPr>
              <a:t>为什么需要</a:t>
            </a:r>
            <a:r>
              <a:rPr lang="en-US" altLang="zh-CN" sz="3600" dirty="0" smtClean="0">
                <a:solidFill>
                  <a:srgbClr val="FFFFFF"/>
                </a:solidFill>
              </a:rPr>
              <a:t>2</a:t>
            </a:r>
            <a:r>
              <a:rPr lang="zh-CN" altLang="en-US" sz="3600" dirty="0" smtClean="0">
                <a:solidFill>
                  <a:srgbClr val="FFFFFF"/>
                </a:solidFill>
              </a:rPr>
              <a:t>位？</a:t>
            </a:r>
            <a:endParaRPr lang="en-US" altLang="zh-CN" sz="3600" dirty="0" smtClean="0">
              <a:solidFill>
                <a:srgbClr val="FFFFFF"/>
              </a:solidFill>
            </a:endParaRPr>
          </a:p>
          <a:p>
            <a:pPr marL="571500" indent="-571500" algn="just" fontAlgn="ctr">
              <a:buSzPct val="50000"/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FFFF"/>
                </a:solidFill>
              </a:rPr>
              <a:t>无符号加、符号加、无符号减、或</a:t>
            </a:r>
            <a:endParaRPr lang="en-US" altLang="zh-CN" sz="32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多周期数据通路控制信号：多路选择</a:t>
            </a:r>
            <a:endParaRPr lang="zh-CN" altLang="en-US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2770988" y="35019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>
            <a:off x="2770988" y="3070151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" name="Line 106"/>
          <p:cNvSpPr>
            <a:spLocks noChangeShapeType="1"/>
          </p:cNvSpPr>
          <p:nvPr/>
        </p:nvSpPr>
        <p:spPr bwMode="auto">
          <a:xfrm flipV="1">
            <a:off x="1908056" y="3420088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" name="Line 134"/>
          <p:cNvSpPr>
            <a:spLocks noChangeShapeType="1"/>
          </p:cNvSpPr>
          <p:nvPr/>
        </p:nvSpPr>
        <p:spPr bwMode="auto">
          <a:xfrm flipV="1">
            <a:off x="612056" y="3066960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" name="Line 135"/>
          <p:cNvSpPr>
            <a:spLocks noChangeShapeType="1"/>
          </p:cNvSpPr>
          <p:nvPr/>
        </p:nvSpPr>
        <p:spPr bwMode="auto">
          <a:xfrm>
            <a:off x="971601" y="3070150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336525" y="2708076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89285" y="3011912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638998" y="3335006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55576" y="2636912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14" name="组合 273"/>
          <p:cNvGrpSpPr/>
          <p:nvPr/>
        </p:nvGrpSpPr>
        <p:grpSpPr>
          <a:xfrm>
            <a:off x="2123728" y="2595170"/>
            <a:ext cx="648370" cy="1512888"/>
            <a:chOff x="2483768" y="1704975"/>
            <a:chExt cx="648370" cy="1512888"/>
          </a:xfrm>
        </p:grpSpPr>
        <p:sp>
          <p:nvSpPr>
            <p:cNvPr id="15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20" name="组合 9"/>
          <p:cNvGrpSpPr/>
          <p:nvPr/>
        </p:nvGrpSpPr>
        <p:grpSpPr>
          <a:xfrm>
            <a:off x="821356" y="3487256"/>
            <a:ext cx="72008" cy="80540"/>
            <a:chOff x="287524" y="3070225"/>
            <a:chExt cx="72008" cy="80540"/>
          </a:xfrm>
        </p:grpSpPr>
        <p:cxnSp>
          <p:nvCxnSpPr>
            <p:cNvPr id="21" name="直接连接符 2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71"/>
          <p:cNvGrpSpPr/>
          <p:nvPr/>
        </p:nvGrpSpPr>
        <p:grpSpPr>
          <a:xfrm>
            <a:off x="2213403" y="4027862"/>
            <a:ext cx="72008" cy="80540"/>
            <a:chOff x="287524" y="3070225"/>
            <a:chExt cx="72008" cy="80540"/>
          </a:xfrm>
        </p:grpSpPr>
        <p:cxnSp>
          <p:nvCxnSpPr>
            <p:cNvPr id="24" name="直接连接符 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2771801" y="3933056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" name="Group 131"/>
          <p:cNvGrpSpPr>
            <a:grpSpLocks/>
          </p:cNvGrpSpPr>
          <p:nvPr/>
        </p:nvGrpSpPr>
        <p:grpSpPr bwMode="auto">
          <a:xfrm flipV="1">
            <a:off x="612055" y="1988840"/>
            <a:ext cx="5976169" cy="1071248"/>
            <a:chOff x="4286" y="1525"/>
            <a:chExt cx="363" cy="272"/>
          </a:xfrm>
        </p:grpSpPr>
        <p:sp>
          <p:nvSpPr>
            <p:cNvPr id="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110"/>
          <p:cNvGrpSpPr>
            <a:grpSpLocks/>
          </p:cNvGrpSpPr>
          <p:nvPr/>
        </p:nvGrpSpPr>
        <p:grpSpPr bwMode="auto">
          <a:xfrm flipV="1">
            <a:off x="1109806" y="2420887"/>
            <a:ext cx="4542314" cy="646063"/>
            <a:chOff x="4286" y="1525"/>
            <a:chExt cx="362" cy="272"/>
          </a:xfrm>
        </p:grpSpPr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" name="AutoShape 150"/>
          <p:cNvSpPr>
            <a:spLocks noChangeArrowheads="1"/>
          </p:cNvSpPr>
          <p:nvPr/>
        </p:nvSpPr>
        <p:spPr bwMode="auto">
          <a:xfrm>
            <a:off x="1074088" y="3031242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785227" y="3356670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785227" y="393533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4572056" y="349954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572056" y="4079801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" name="Line 55"/>
          <p:cNvSpPr>
            <a:spLocks noChangeShapeType="1"/>
          </p:cNvSpPr>
          <p:nvPr/>
        </p:nvSpPr>
        <p:spPr bwMode="auto">
          <a:xfrm>
            <a:off x="5004048" y="35010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" name="组合 279"/>
          <p:cNvGrpSpPr/>
          <p:nvPr/>
        </p:nvGrpSpPr>
        <p:grpSpPr>
          <a:xfrm>
            <a:off x="3779100" y="2780903"/>
            <a:ext cx="791790" cy="1800225"/>
            <a:chOff x="3132139" y="3933056"/>
            <a:chExt cx="863600" cy="1800225"/>
          </a:xfrm>
        </p:grpSpPr>
        <p:sp>
          <p:nvSpPr>
            <p:cNvPr id="40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7" name="组合 300"/>
          <p:cNvGrpSpPr/>
          <p:nvPr/>
        </p:nvGrpSpPr>
        <p:grpSpPr>
          <a:xfrm>
            <a:off x="4355914" y="4484936"/>
            <a:ext cx="72008" cy="80540"/>
            <a:chOff x="287524" y="3070225"/>
            <a:chExt cx="72008" cy="80540"/>
          </a:xfrm>
        </p:grpSpPr>
        <p:cxnSp>
          <p:nvCxnSpPr>
            <p:cNvPr id="48" name="直接连接符 4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组合 311"/>
          <p:cNvGrpSpPr/>
          <p:nvPr/>
        </p:nvGrpSpPr>
        <p:grpSpPr>
          <a:xfrm>
            <a:off x="4860056" y="4145737"/>
            <a:ext cx="72008" cy="80540"/>
            <a:chOff x="287524" y="3070225"/>
            <a:chExt cx="72008" cy="80540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组合 338"/>
          <p:cNvGrpSpPr/>
          <p:nvPr/>
        </p:nvGrpSpPr>
        <p:grpSpPr>
          <a:xfrm>
            <a:off x="4855077" y="3571086"/>
            <a:ext cx="72008" cy="80540"/>
            <a:chOff x="287524" y="3070225"/>
            <a:chExt cx="72008" cy="80540"/>
          </a:xfrm>
        </p:grpSpPr>
        <p:cxnSp>
          <p:nvCxnSpPr>
            <p:cNvPr id="54" name="直接连接符 5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61"/>
          <p:cNvGrpSpPr/>
          <p:nvPr/>
        </p:nvGrpSpPr>
        <p:grpSpPr>
          <a:xfrm>
            <a:off x="5868144" y="3257748"/>
            <a:ext cx="501799" cy="1179364"/>
            <a:chOff x="3132137" y="4337869"/>
            <a:chExt cx="582176" cy="1179364"/>
          </a:xfrm>
        </p:grpSpPr>
        <p:sp>
          <p:nvSpPr>
            <p:cNvPr id="57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5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6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61" name="Rectangle 79"/>
          <p:cNvSpPr>
            <a:spLocks noChangeArrowheads="1"/>
          </p:cNvSpPr>
          <p:nvPr/>
        </p:nvSpPr>
        <p:spPr bwMode="auto">
          <a:xfrm>
            <a:off x="6876002" y="3719652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 flipV="1">
            <a:off x="6372200" y="3861047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3" name="组合 300"/>
          <p:cNvGrpSpPr/>
          <p:nvPr/>
        </p:nvGrpSpPr>
        <p:grpSpPr>
          <a:xfrm>
            <a:off x="7236296" y="3933056"/>
            <a:ext cx="72008" cy="80540"/>
            <a:chOff x="287524" y="3070225"/>
            <a:chExt cx="72008" cy="80540"/>
          </a:xfrm>
        </p:grpSpPr>
        <p:cxnSp>
          <p:nvCxnSpPr>
            <p:cNvPr id="64" name="直接连接符 6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87"/>
          <p:cNvGrpSpPr>
            <a:grpSpLocks/>
          </p:cNvGrpSpPr>
          <p:nvPr/>
        </p:nvGrpSpPr>
        <p:grpSpPr bwMode="auto">
          <a:xfrm flipV="1">
            <a:off x="2774168" y="4437112"/>
            <a:ext cx="4822168" cy="1080120"/>
            <a:chOff x="4241" y="3249"/>
            <a:chExt cx="361" cy="271"/>
          </a:xfrm>
        </p:grpSpPr>
        <p:sp>
          <p:nvSpPr>
            <p:cNvPr id="67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8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9" name="Line 164"/>
          <p:cNvSpPr>
            <a:spLocks noChangeShapeType="1"/>
          </p:cNvSpPr>
          <p:nvPr/>
        </p:nvSpPr>
        <p:spPr bwMode="auto">
          <a:xfrm flipH="1" flipV="1">
            <a:off x="7596336" y="3853047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 flipV="1">
            <a:off x="5292080" y="4293094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 flipV="1">
            <a:off x="2915816" y="530120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2" name="Line 140"/>
          <p:cNvSpPr>
            <a:spLocks noChangeShapeType="1"/>
          </p:cNvSpPr>
          <p:nvPr/>
        </p:nvSpPr>
        <p:spPr bwMode="auto">
          <a:xfrm>
            <a:off x="3347864" y="5229200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73" name="Text Box 257"/>
          <p:cNvSpPr txBox="1">
            <a:spLocks noChangeArrowheads="1"/>
          </p:cNvSpPr>
          <p:nvPr/>
        </p:nvSpPr>
        <p:spPr bwMode="auto">
          <a:xfrm>
            <a:off x="3347864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4" name="Line 263"/>
          <p:cNvSpPr>
            <a:spLocks noChangeShapeType="1"/>
          </p:cNvSpPr>
          <p:nvPr/>
        </p:nvSpPr>
        <p:spPr bwMode="auto">
          <a:xfrm>
            <a:off x="4427984" y="5303360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5" name="组合 116"/>
          <p:cNvGrpSpPr/>
          <p:nvPr/>
        </p:nvGrpSpPr>
        <p:grpSpPr>
          <a:xfrm rot="10800000" flipH="1" flipV="1">
            <a:off x="3779912" y="5085184"/>
            <a:ext cx="650224" cy="292234"/>
            <a:chOff x="3132138" y="4581128"/>
            <a:chExt cx="717226" cy="29223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81" name="Line 139"/>
          <p:cNvSpPr>
            <a:spLocks noChangeShapeType="1"/>
          </p:cNvSpPr>
          <p:nvPr/>
        </p:nvSpPr>
        <p:spPr bwMode="auto">
          <a:xfrm>
            <a:off x="4656216" y="5233393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2" name="Text Box 258"/>
          <p:cNvSpPr txBox="1">
            <a:spLocks noChangeArrowheads="1"/>
          </p:cNvSpPr>
          <p:nvPr/>
        </p:nvSpPr>
        <p:spPr bwMode="auto">
          <a:xfrm>
            <a:off x="4644008" y="5159344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5001127" y="4066783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4" name="任意多边形 83"/>
          <p:cNvSpPr/>
          <p:nvPr/>
        </p:nvSpPr>
        <p:spPr bwMode="auto">
          <a:xfrm>
            <a:off x="5436096" y="4005064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5" name="Line 55"/>
          <p:cNvSpPr>
            <a:spLocks noChangeShapeType="1"/>
          </p:cNvSpPr>
          <p:nvPr/>
        </p:nvSpPr>
        <p:spPr bwMode="auto">
          <a:xfrm>
            <a:off x="5292080" y="4293096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Line 55"/>
          <p:cNvSpPr>
            <a:spLocks noChangeShapeType="1"/>
          </p:cNvSpPr>
          <p:nvPr/>
        </p:nvSpPr>
        <p:spPr bwMode="auto">
          <a:xfrm>
            <a:off x="5652120" y="4221088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AutoShape 158"/>
          <p:cNvSpPr>
            <a:spLocks noChangeArrowheads="1"/>
          </p:cNvSpPr>
          <p:nvPr/>
        </p:nvSpPr>
        <p:spPr bwMode="auto">
          <a:xfrm>
            <a:off x="2880525" y="389933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2915816" y="3933056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2771800" y="4437112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>
            <a:off x="7377801" y="3863321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1" name="组合 78"/>
          <p:cNvGrpSpPr/>
          <p:nvPr/>
        </p:nvGrpSpPr>
        <p:grpSpPr>
          <a:xfrm>
            <a:off x="2121371" y="5013176"/>
            <a:ext cx="506413" cy="431800"/>
            <a:chOff x="1496555" y="4858249"/>
            <a:chExt cx="506413" cy="431800"/>
          </a:xfrm>
        </p:grpSpPr>
        <p:sp>
          <p:nvSpPr>
            <p:cNvPr id="92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93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4" name="直接连接符 93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直接连接符 94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6" name="Line 164"/>
          <p:cNvSpPr>
            <a:spLocks noChangeShapeType="1"/>
          </p:cNvSpPr>
          <p:nvPr/>
        </p:nvSpPr>
        <p:spPr bwMode="auto">
          <a:xfrm flipH="1" flipV="1">
            <a:off x="8676456" y="4076228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7" name="Line 253"/>
          <p:cNvSpPr>
            <a:spLocks noChangeShapeType="1"/>
          </p:cNvSpPr>
          <p:nvPr/>
        </p:nvSpPr>
        <p:spPr bwMode="auto">
          <a:xfrm>
            <a:off x="2411760" y="5661248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8" name="Line 164"/>
          <p:cNvSpPr>
            <a:spLocks noChangeShapeType="1"/>
          </p:cNvSpPr>
          <p:nvPr/>
        </p:nvSpPr>
        <p:spPr bwMode="auto">
          <a:xfrm flipV="1">
            <a:off x="2411760" y="5445224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9" name="Line 48"/>
          <p:cNvSpPr>
            <a:spLocks noChangeShapeType="1"/>
          </p:cNvSpPr>
          <p:nvPr/>
        </p:nvSpPr>
        <p:spPr bwMode="auto">
          <a:xfrm flipH="1">
            <a:off x="2411757" y="4581128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00" name="Line 126"/>
          <p:cNvSpPr>
            <a:spLocks noChangeShapeType="1"/>
          </p:cNvSpPr>
          <p:nvPr/>
        </p:nvSpPr>
        <p:spPr bwMode="auto">
          <a:xfrm>
            <a:off x="2411760" y="4581128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1" name="组合 175"/>
          <p:cNvGrpSpPr/>
          <p:nvPr/>
        </p:nvGrpSpPr>
        <p:grpSpPr>
          <a:xfrm>
            <a:off x="7884114" y="3555608"/>
            <a:ext cx="648000" cy="1296988"/>
            <a:chOff x="3312847" y="4365104"/>
            <a:chExt cx="684861" cy="1296988"/>
          </a:xfrm>
        </p:grpSpPr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4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05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6" name="Line 186"/>
          <p:cNvSpPr>
            <a:spLocks noChangeShapeType="1"/>
          </p:cNvSpPr>
          <p:nvPr/>
        </p:nvSpPr>
        <p:spPr bwMode="auto">
          <a:xfrm>
            <a:off x="8532114" y="4068131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07" name="Group 30"/>
          <p:cNvGrpSpPr>
            <a:grpSpLocks/>
          </p:cNvGrpSpPr>
          <p:nvPr/>
        </p:nvGrpSpPr>
        <p:grpSpPr bwMode="auto">
          <a:xfrm>
            <a:off x="3492056" y="4365128"/>
            <a:ext cx="288000" cy="216000"/>
            <a:chOff x="2064" y="2931"/>
            <a:chExt cx="136" cy="227"/>
          </a:xfrm>
        </p:grpSpPr>
        <p:sp>
          <p:nvSpPr>
            <p:cNvPr id="108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1" name="AutoShape 155"/>
          <p:cNvSpPr>
            <a:spLocks noChangeArrowheads="1"/>
          </p:cNvSpPr>
          <p:nvPr/>
        </p:nvSpPr>
        <p:spPr bwMode="auto">
          <a:xfrm>
            <a:off x="7560056" y="3834088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AutoShape 153"/>
          <p:cNvSpPr>
            <a:spLocks noChangeArrowheads="1"/>
          </p:cNvSpPr>
          <p:nvPr/>
        </p:nvSpPr>
        <p:spPr bwMode="auto">
          <a:xfrm>
            <a:off x="5112056" y="4032088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3" name="Line 160"/>
          <p:cNvSpPr>
            <a:spLocks noChangeShapeType="1"/>
          </p:cNvSpPr>
          <p:nvPr/>
        </p:nvSpPr>
        <p:spPr bwMode="auto">
          <a:xfrm flipV="1">
            <a:off x="5148056" y="4581128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4" name="Line 73"/>
          <p:cNvSpPr>
            <a:spLocks noChangeShapeType="1"/>
          </p:cNvSpPr>
          <p:nvPr/>
        </p:nvSpPr>
        <p:spPr bwMode="auto">
          <a:xfrm rot="16200000" flipH="1">
            <a:off x="4896037" y="4329100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5" name="Line 48"/>
          <p:cNvSpPr>
            <a:spLocks noChangeShapeType="1"/>
          </p:cNvSpPr>
          <p:nvPr/>
        </p:nvSpPr>
        <p:spPr bwMode="auto">
          <a:xfrm>
            <a:off x="2915816" y="2636912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6" name="Line 47"/>
          <p:cNvSpPr>
            <a:spLocks noChangeShapeType="1"/>
          </p:cNvSpPr>
          <p:nvPr/>
        </p:nvSpPr>
        <p:spPr bwMode="auto">
          <a:xfrm flipV="1">
            <a:off x="2915816" y="2636912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7" name="Line 164"/>
          <p:cNvSpPr>
            <a:spLocks noChangeShapeType="1"/>
          </p:cNvSpPr>
          <p:nvPr/>
        </p:nvSpPr>
        <p:spPr bwMode="auto">
          <a:xfrm flipV="1">
            <a:off x="6444208" y="2420888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8" name="组合 279"/>
          <p:cNvGrpSpPr/>
          <p:nvPr/>
        </p:nvGrpSpPr>
        <p:grpSpPr>
          <a:xfrm>
            <a:off x="5652120" y="2132856"/>
            <a:ext cx="792088" cy="648072"/>
            <a:chOff x="3132139" y="4437112"/>
            <a:chExt cx="863600" cy="1166552"/>
          </a:xfrm>
        </p:grpSpPr>
        <p:sp>
          <p:nvSpPr>
            <p:cNvPr id="119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0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2" name="Line 164"/>
          <p:cNvSpPr>
            <a:spLocks noChangeShapeType="1"/>
          </p:cNvSpPr>
          <p:nvPr/>
        </p:nvSpPr>
        <p:spPr bwMode="auto">
          <a:xfrm flipH="1" flipV="1">
            <a:off x="6588224" y="19888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8"/>
          <p:cNvSpPr>
            <a:spLocks noChangeShapeType="1"/>
          </p:cNvSpPr>
          <p:nvPr/>
        </p:nvSpPr>
        <p:spPr bwMode="auto">
          <a:xfrm>
            <a:off x="3059832" y="2636912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Line 48"/>
          <p:cNvSpPr>
            <a:spLocks noChangeShapeType="1"/>
          </p:cNvSpPr>
          <p:nvPr/>
        </p:nvSpPr>
        <p:spPr bwMode="auto">
          <a:xfrm>
            <a:off x="3203848" y="2636912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/>
          <p:cNvSpPr>
            <a:spLocks noChangeArrowheads="1"/>
          </p:cNvSpPr>
          <p:nvPr/>
        </p:nvSpPr>
        <p:spPr bwMode="auto">
          <a:xfrm>
            <a:off x="3017685" y="347109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AutoShape 158"/>
          <p:cNvSpPr>
            <a:spLocks noChangeArrowheads="1"/>
          </p:cNvSpPr>
          <p:nvPr/>
        </p:nvSpPr>
        <p:spPr bwMode="auto">
          <a:xfrm>
            <a:off x="3162465" y="3038480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7" name="Line 164"/>
          <p:cNvSpPr>
            <a:spLocks noChangeShapeType="1"/>
          </p:cNvSpPr>
          <p:nvPr/>
        </p:nvSpPr>
        <p:spPr bwMode="auto">
          <a:xfrm flipV="1">
            <a:off x="6444208" y="2636912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8" name="Line 164"/>
          <p:cNvSpPr>
            <a:spLocks noChangeShapeType="1"/>
          </p:cNvSpPr>
          <p:nvPr/>
        </p:nvSpPr>
        <p:spPr bwMode="auto">
          <a:xfrm flipH="1" flipV="1">
            <a:off x="6588224" y="2636912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9" name="任意多边形 128"/>
          <p:cNvSpPr/>
          <p:nvPr/>
        </p:nvSpPr>
        <p:spPr bwMode="auto">
          <a:xfrm>
            <a:off x="3276056" y="4365152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30" name="Line 263"/>
          <p:cNvSpPr>
            <a:spLocks noChangeShapeType="1"/>
          </p:cNvSpPr>
          <p:nvPr/>
        </p:nvSpPr>
        <p:spPr bwMode="auto">
          <a:xfrm>
            <a:off x="3059832" y="4941168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1" name="Line 126"/>
          <p:cNvSpPr>
            <a:spLocks noChangeShapeType="1"/>
          </p:cNvSpPr>
          <p:nvPr/>
        </p:nvSpPr>
        <p:spPr bwMode="auto">
          <a:xfrm>
            <a:off x="3059832" y="4725144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2" name="Line 9"/>
          <p:cNvSpPr>
            <a:spLocks noChangeShapeType="1"/>
          </p:cNvSpPr>
          <p:nvPr/>
        </p:nvSpPr>
        <p:spPr bwMode="auto">
          <a:xfrm flipV="1">
            <a:off x="3059832" y="4725144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3" name="Line 145"/>
          <p:cNvSpPr>
            <a:spLocks noChangeShapeType="1"/>
          </p:cNvSpPr>
          <p:nvPr/>
        </p:nvSpPr>
        <p:spPr bwMode="auto">
          <a:xfrm>
            <a:off x="4857359" y="2566913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Text Box 146"/>
          <p:cNvSpPr txBox="1">
            <a:spLocks noChangeArrowheads="1"/>
          </p:cNvSpPr>
          <p:nvPr/>
        </p:nvSpPr>
        <p:spPr bwMode="auto">
          <a:xfrm>
            <a:off x="4857359" y="2528813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35" name="Line 29"/>
          <p:cNvSpPr>
            <a:spLocks noChangeShapeType="1"/>
          </p:cNvSpPr>
          <p:nvPr/>
        </p:nvSpPr>
        <p:spPr bwMode="auto">
          <a:xfrm flipV="1">
            <a:off x="3563150" y="3924088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Line 126"/>
          <p:cNvSpPr>
            <a:spLocks noChangeShapeType="1"/>
          </p:cNvSpPr>
          <p:nvPr/>
        </p:nvSpPr>
        <p:spPr bwMode="auto">
          <a:xfrm flipV="1">
            <a:off x="3131350" y="4077072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2986888" y="4057005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38" name="任意多边形 137"/>
          <p:cNvSpPr/>
          <p:nvPr/>
        </p:nvSpPr>
        <p:spPr bwMode="auto">
          <a:xfrm>
            <a:off x="3347888" y="37170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39" name="Group 97"/>
          <p:cNvGrpSpPr>
            <a:grpSpLocks/>
          </p:cNvGrpSpPr>
          <p:nvPr/>
        </p:nvGrpSpPr>
        <p:grpSpPr bwMode="auto">
          <a:xfrm>
            <a:off x="3059913" y="3505126"/>
            <a:ext cx="287337" cy="247650"/>
            <a:chOff x="4286" y="1525"/>
            <a:chExt cx="362" cy="272"/>
          </a:xfrm>
        </p:grpSpPr>
        <p:sp>
          <p:nvSpPr>
            <p:cNvPr id="140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1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2" name="AutoShape 147"/>
          <p:cNvSpPr>
            <a:spLocks noChangeArrowheads="1"/>
          </p:cNvSpPr>
          <p:nvPr/>
        </p:nvSpPr>
        <p:spPr bwMode="auto">
          <a:xfrm>
            <a:off x="3024988" y="3463216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3" name="Text Box 170"/>
          <p:cNvSpPr txBox="1">
            <a:spLocks noChangeArrowheads="1"/>
          </p:cNvSpPr>
          <p:nvPr/>
        </p:nvSpPr>
        <p:spPr bwMode="auto">
          <a:xfrm>
            <a:off x="3167863" y="3608313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144" name="组合 300"/>
          <p:cNvGrpSpPr/>
          <p:nvPr/>
        </p:nvGrpSpPr>
        <p:grpSpPr>
          <a:xfrm flipV="1">
            <a:off x="8316416" y="3573016"/>
            <a:ext cx="72008" cy="80540"/>
            <a:chOff x="287524" y="3070225"/>
            <a:chExt cx="72008" cy="80540"/>
          </a:xfrm>
        </p:grpSpPr>
        <p:cxnSp>
          <p:nvCxnSpPr>
            <p:cNvPr id="145" name="直接连接符 14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9" name="Text Box 170"/>
          <p:cNvSpPr txBox="1">
            <a:spLocks noChangeArrowheads="1"/>
          </p:cNvSpPr>
          <p:nvPr/>
        </p:nvSpPr>
        <p:spPr bwMode="auto">
          <a:xfrm>
            <a:off x="3131964" y="4272771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150" name="Text Box 170"/>
          <p:cNvSpPr txBox="1">
            <a:spLocks noChangeArrowheads="1"/>
          </p:cNvSpPr>
          <p:nvPr/>
        </p:nvSpPr>
        <p:spPr bwMode="auto">
          <a:xfrm>
            <a:off x="5508228" y="4416787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>
            <a:off x="3455888" y="3174244"/>
            <a:ext cx="0" cy="5518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3419872" y="3933056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5580112" y="3573016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627784" y="1556792"/>
            <a:ext cx="136268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GPRSel</a:t>
            </a:r>
            <a:r>
              <a:rPr lang="en-US" altLang="zh-CN" dirty="0" smtClean="0">
                <a:latin typeface="Cambria" panose="02040503050406030204" pitchFamily="18" charset="0"/>
              </a:rPr>
              <a:t>[1:0]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744" y="5877272"/>
            <a:ext cx="131638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WDSel</a:t>
            </a:r>
            <a:r>
              <a:rPr lang="en-US" altLang="zh-CN" dirty="0" smtClean="0">
                <a:latin typeface="Cambria" panose="02040503050406030204" pitchFamily="18" charset="0"/>
              </a:rPr>
              <a:t>[1:0]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181865" y="5877272"/>
            <a:ext cx="61427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BSel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316415" y="-10725"/>
            <a:ext cx="8280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itchFamily="18" charset="0"/>
              </a:rPr>
              <a:t>LUI</a:t>
            </a:r>
            <a:endParaRPr lang="en-US" altLang="zh-CN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JAL</a:t>
            </a:r>
          </a:p>
        </p:txBody>
      </p:sp>
    </p:spTree>
    <p:extLst>
      <p:ext uri="{BB962C8B-B14F-4D97-AF65-F5344CB8AC3E}">
        <p14:creationId xmlns:p14="http://schemas.microsoft.com/office/powerpoint/2010/main" val="31905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8310919" y="-10725"/>
            <a:ext cx="833081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LW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ADDU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SUBU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ORI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Cambria" pitchFamily="18" charset="0"/>
              </a:rPr>
              <a:t>LUI</a:t>
            </a:r>
            <a:endParaRPr lang="en-US" altLang="zh-CN" b="1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SW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BEQ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Cambria" pitchFamily="18" charset="0"/>
              </a:rPr>
              <a:t>JAL</a:t>
            </a:r>
          </a:p>
        </p:txBody>
      </p:sp>
      <p:sp>
        <p:nvSpPr>
          <p:cNvPr id="177" name="圆角矩形 176"/>
          <p:cNvSpPr/>
          <p:nvPr/>
        </p:nvSpPr>
        <p:spPr bwMode="auto">
          <a:xfrm>
            <a:off x="3779913" y="908720"/>
            <a:ext cx="774650" cy="1944216"/>
          </a:xfrm>
          <a:prstGeom prst="roundRect">
            <a:avLst/>
          </a:prstGeom>
          <a:solidFill>
            <a:srgbClr val="037EED"/>
          </a:solidFill>
          <a:ln w="28575">
            <a:solidFill>
              <a:srgbClr val="037EED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Cambria" panose="02040503050406030204" pitchFamily="18" charset="0"/>
                <a:sym typeface="Wingdings" pitchFamily="2" charset="2"/>
              </a:rPr>
              <a:t>多周期控制器</a:t>
            </a:r>
            <a:endParaRPr lang="zh-CN" altLang="en-US" dirty="0">
              <a:solidFill>
                <a:srgbClr val="FFFFFF"/>
              </a:solidFill>
              <a:latin typeface="Cambria" pitchFamily="18" charset="0"/>
              <a:sym typeface="Wingdings" pitchFamily="2" charset="2"/>
            </a:endParaRPr>
          </a:p>
        </p:txBody>
      </p:sp>
      <p:sp>
        <p:nvSpPr>
          <p:cNvPr id="357" name="Rectangle 2"/>
          <p:cNvSpPr txBox="1">
            <a:spLocks noChangeArrowheads="1"/>
          </p:cNvSpPr>
          <p:nvPr/>
        </p:nvSpPr>
        <p:spPr bwMode="auto">
          <a:xfrm>
            <a:off x="108000" y="44450"/>
            <a:ext cx="8893126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a typeface="黑体" pitchFamily="2" charset="-122"/>
              </a:rPr>
              <a:t>多周期数据通路及控制器</a:t>
            </a:r>
            <a:endParaRPr lang="en-US" altLang="zh-CN" sz="3200" dirty="0" smtClean="0">
              <a:ea typeface="黑体" pitchFamily="2" charset="-122"/>
            </a:endParaRPr>
          </a:p>
        </p:txBody>
      </p:sp>
      <p:grpSp>
        <p:nvGrpSpPr>
          <p:cNvPr id="52233" name="组合 52232"/>
          <p:cNvGrpSpPr/>
          <p:nvPr/>
        </p:nvGrpSpPr>
        <p:grpSpPr>
          <a:xfrm>
            <a:off x="4572000" y="1836000"/>
            <a:ext cx="1633269" cy="1448984"/>
            <a:chOff x="4788024" y="2132856"/>
            <a:chExt cx="3384376" cy="576064"/>
          </a:xfrm>
        </p:grpSpPr>
        <p:cxnSp>
          <p:nvCxnSpPr>
            <p:cNvPr id="52224" name="直接连接符 52223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直接连接符 361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6" name="组合 365"/>
          <p:cNvGrpSpPr/>
          <p:nvPr/>
        </p:nvGrpSpPr>
        <p:grpSpPr>
          <a:xfrm>
            <a:off x="4559276" y="1548000"/>
            <a:ext cx="3515301" cy="3146664"/>
            <a:chOff x="4788024" y="2132856"/>
            <a:chExt cx="3384376" cy="576064"/>
          </a:xfrm>
        </p:grpSpPr>
        <p:cxnSp>
          <p:nvCxnSpPr>
            <p:cNvPr id="367" name="直接连接符 366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234" name="TextBox 52233"/>
          <p:cNvSpPr txBox="1"/>
          <p:nvPr/>
        </p:nvSpPr>
        <p:spPr>
          <a:xfrm>
            <a:off x="4644008" y="1556728"/>
            <a:ext cx="6959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NPCOp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4634464" y="1268728"/>
            <a:ext cx="6576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DMWr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375" name="组合 374"/>
          <p:cNvGrpSpPr/>
          <p:nvPr/>
        </p:nvGrpSpPr>
        <p:grpSpPr>
          <a:xfrm>
            <a:off x="4572000" y="2412000"/>
            <a:ext cx="936104" cy="2726076"/>
            <a:chOff x="4788024" y="2132856"/>
            <a:chExt cx="3384376" cy="576064"/>
          </a:xfrm>
        </p:grpSpPr>
        <p:cxnSp>
          <p:nvCxnSpPr>
            <p:cNvPr id="376" name="直接连接符 375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接连接符 376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8" name="TextBox 377"/>
          <p:cNvSpPr txBox="1"/>
          <p:nvPr/>
        </p:nvSpPr>
        <p:spPr>
          <a:xfrm>
            <a:off x="4646451" y="2132728"/>
            <a:ext cx="4296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BSel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4644008" y="1844728"/>
            <a:ext cx="6896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err="1" smtClean="0">
                <a:latin typeface="Cambria" panose="02040503050406030204" pitchFamily="18" charset="0"/>
              </a:rPr>
              <a:t>ALUOp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25805" y="980728"/>
            <a:ext cx="4502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</a:rPr>
              <a:t>Zero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 flipH="1">
            <a:off x="3275856" y="2124000"/>
            <a:ext cx="504056" cy="3357228"/>
            <a:chOff x="4788024" y="2132856"/>
            <a:chExt cx="3384376" cy="576064"/>
          </a:xfrm>
        </p:grpSpPr>
        <p:cxnSp>
          <p:nvCxnSpPr>
            <p:cNvPr id="34" name="直接连接符 33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组合 35"/>
          <p:cNvGrpSpPr/>
          <p:nvPr/>
        </p:nvGrpSpPr>
        <p:grpSpPr>
          <a:xfrm flipH="1">
            <a:off x="3418506" y="2420760"/>
            <a:ext cx="361405" cy="2432014"/>
            <a:chOff x="4788024" y="2132856"/>
            <a:chExt cx="3384376" cy="576064"/>
          </a:xfrm>
        </p:grpSpPr>
        <p:cxnSp>
          <p:nvCxnSpPr>
            <p:cNvPr id="37" name="直接连接符 36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 flipH="1">
            <a:off x="2303998" y="1831555"/>
            <a:ext cx="1460535" cy="1898597"/>
            <a:chOff x="4788024" y="2132856"/>
            <a:chExt cx="3384376" cy="576064"/>
          </a:xfrm>
        </p:grpSpPr>
        <p:cxnSp>
          <p:nvCxnSpPr>
            <p:cNvPr id="40" name="直接连接符 39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组合 41"/>
          <p:cNvGrpSpPr/>
          <p:nvPr/>
        </p:nvGrpSpPr>
        <p:grpSpPr>
          <a:xfrm flipH="1">
            <a:off x="875362" y="1548000"/>
            <a:ext cx="2904638" cy="2227038"/>
            <a:chOff x="4788024" y="2132856"/>
            <a:chExt cx="3384376" cy="576064"/>
          </a:xfrm>
        </p:grpSpPr>
        <p:cxnSp>
          <p:nvCxnSpPr>
            <p:cNvPr id="43" name="直接连接符 42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TextBox 44"/>
          <p:cNvSpPr txBox="1"/>
          <p:nvPr/>
        </p:nvSpPr>
        <p:spPr>
          <a:xfrm>
            <a:off x="3178595" y="1584000"/>
            <a:ext cx="5148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 err="1" smtClean="0">
                <a:latin typeface="Cambria" panose="02040503050406030204" pitchFamily="18" charset="0"/>
              </a:rPr>
              <a:t>IRWr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31759" y="1296000"/>
            <a:ext cx="5678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 err="1" smtClean="0">
                <a:latin typeface="Cambria" panose="02040503050406030204" pitchFamily="18" charset="0"/>
              </a:rPr>
              <a:t>PCWr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9175" y="2420728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 err="1" smtClean="0">
                <a:latin typeface="Cambria" panose="02040503050406030204" pitchFamily="18" charset="0"/>
              </a:rPr>
              <a:t>ExtOp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98895" y="2160000"/>
            <a:ext cx="7003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 err="1" smtClean="0">
                <a:latin typeface="Cambria" panose="02040503050406030204" pitchFamily="18" charset="0"/>
              </a:rPr>
              <a:t>GPRSel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26360" y="1872000"/>
            <a:ext cx="6796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 err="1" smtClean="0">
                <a:latin typeface="Cambria" panose="02040503050406030204" pitchFamily="18" charset="0"/>
              </a:rPr>
              <a:t>WDSel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 flipH="1">
            <a:off x="2555776" y="1268759"/>
            <a:ext cx="1208758" cy="2461393"/>
            <a:chOff x="4788024" y="2132856"/>
            <a:chExt cx="3384376" cy="57606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2003630" y="972000"/>
            <a:ext cx="169597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zh-CN" dirty="0" smtClean="0">
                <a:latin typeface="Cambria" panose="02040503050406030204" pitchFamily="18" charset="0"/>
              </a:rPr>
              <a:t>IR[31:26],IR[5:0]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>
            <a:off x="2770988" y="46540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8" name="Line 96"/>
          <p:cNvSpPr>
            <a:spLocks noChangeShapeType="1"/>
          </p:cNvSpPr>
          <p:nvPr/>
        </p:nvSpPr>
        <p:spPr bwMode="auto">
          <a:xfrm>
            <a:off x="2770988" y="4222279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9" name="Line 106"/>
          <p:cNvSpPr>
            <a:spLocks noChangeShapeType="1"/>
          </p:cNvSpPr>
          <p:nvPr/>
        </p:nvSpPr>
        <p:spPr bwMode="auto">
          <a:xfrm flipV="1">
            <a:off x="1908056" y="4572216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0" name="Line 134"/>
          <p:cNvSpPr>
            <a:spLocks noChangeShapeType="1"/>
          </p:cNvSpPr>
          <p:nvPr/>
        </p:nvSpPr>
        <p:spPr bwMode="auto">
          <a:xfrm flipV="1">
            <a:off x="612056" y="4219088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1" name="Line 135"/>
          <p:cNvSpPr>
            <a:spLocks noChangeShapeType="1"/>
          </p:cNvSpPr>
          <p:nvPr/>
        </p:nvSpPr>
        <p:spPr bwMode="auto">
          <a:xfrm>
            <a:off x="971601" y="4222278"/>
            <a:ext cx="3649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1336525" y="3860204"/>
            <a:ext cx="563559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dirty="0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指令</a:t>
            </a:r>
            <a:endParaRPr lang="en-US" altLang="zh-CN" sz="1100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存储器</a:t>
            </a:r>
            <a:endParaRPr lang="en-US" altLang="zh-CN" sz="1200" dirty="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389285" y="4164040"/>
            <a:ext cx="499427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rgbClr val="000000"/>
                </a:solidFill>
              </a:rPr>
              <a:t>Addr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64" name="Text Box 13"/>
          <p:cNvSpPr txBox="1">
            <a:spLocks noChangeArrowheads="1"/>
          </p:cNvSpPr>
          <p:nvPr/>
        </p:nvSpPr>
        <p:spPr bwMode="auto">
          <a:xfrm>
            <a:off x="1638998" y="4487134"/>
            <a:ext cx="249715" cy="16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Data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755576" y="3789040"/>
            <a:ext cx="216024" cy="9361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66" name="组合 273"/>
          <p:cNvGrpSpPr/>
          <p:nvPr/>
        </p:nvGrpSpPr>
        <p:grpSpPr>
          <a:xfrm>
            <a:off x="2123728" y="3747298"/>
            <a:ext cx="648370" cy="1512888"/>
            <a:chOff x="2483768" y="1704975"/>
            <a:chExt cx="648370" cy="1512888"/>
          </a:xfrm>
        </p:grpSpPr>
        <p:sp>
          <p:nvSpPr>
            <p:cNvPr id="67" name="Rectangle 41"/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指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令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</a:t>
              </a:r>
            </a:p>
            <a:p>
              <a:pPr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器</a:t>
              </a:r>
            </a:p>
          </p:txBody>
        </p:sp>
        <p:sp>
          <p:nvSpPr>
            <p:cNvPr id="68" name="Text Box 42"/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[31:26]</a:t>
              </a:r>
            </a:p>
          </p:txBody>
        </p:sp>
        <p:sp>
          <p:nvSpPr>
            <p:cNvPr id="69" name="Text Box 43"/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[25:21]</a:t>
              </a:r>
            </a:p>
          </p:txBody>
        </p:sp>
        <p:sp>
          <p:nvSpPr>
            <p:cNvPr id="70" name="Text Box 44"/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[20:16]</a:t>
              </a:r>
            </a:p>
          </p:txBody>
        </p:sp>
        <p:sp>
          <p:nvSpPr>
            <p:cNvPr id="71" name="Text Box 45"/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指令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[15:0]</a:t>
              </a:r>
            </a:p>
          </p:txBody>
        </p:sp>
      </p:grpSp>
      <p:grpSp>
        <p:nvGrpSpPr>
          <p:cNvPr id="72" name="组合 9"/>
          <p:cNvGrpSpPr/>
          <p:nvPr/>
        </p:nvGrpSpPr>
        <p:grpSpPr>
          <a:xfrm>
            <a:off x="821356" y="4639384"/>
            <a:ext cx="72008" cy="80540"/>
            <a:chOff x="287524" y="3070225"/>
            <a:chExt cx="72008" cy="80540"/>
          </a:xfrm>
        </p:grpSpPr>
        <p:cxnSp>
          <p:nvCxnSpPr>
            <p:cNvPr id="73" name="直接连接符 7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组合 271"/>
          <p:cNvGrpSpPr/>
          <p:nvPr/>
        </p:nvGrpSpPr>
        <p:grpSpPr>
          <a:xfrm>
            <a:off x="2213403" y="5179990"/>
            <a:ext cx="72008" cy="80540"/>
            <a:chOff x="287524" y="3070225"/>
            <a:chExt cx="72008" cy="80540"/>
          </a:xfrm>
        </p:grpSpPr>
        <p:cxnSp>
          <p:nvCxnSpPr>
            <p:cNvPr id="76" name="直接连接符 7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Line 47"/>
          <p:cNvSpPr>
            <a:spLocks noChangeShapeType="1"/>
          </p:cNvSpPr>
          <p:nvPr/>
        </p:nvSpPr>
        <p:spPr bwMode="auto">
          <a:xfrm flipV="1">
            <a:off x="2771801" y="5085184"/>
            <a:ext cx="5760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79" name="Group 131"/>
          <p:cNvGrpSpPr>
            <a:grpSpLocks/>
          </p:cNvGrpSpPr>
          <p:nvPr/>
        </p:nvGrpSpPr>
        <p:grpSpPr bwMode="auto">
          <a:xfrm flipV="1">
            <a:off x="612055" y="3140968"/>
            <a:ext cx="5976169" cy="1071248"/>
            <a:chOff x="4286" y="1525"/>
            <a:chExt cx="363" cy="272"/>
          </a:xfrm>
        </p:grpSpPr>
        <p:sp>
          <p:nvSpPr>
            <p:cNvPr id="80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1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Group 110"/>
          <p:cNvGrpSpPr>
            <a:grpSpLocks/>
          </p:cNvGrpSpPr>
          <p:nvPr/>
        </p:nvGrpSpPr>
        <p:grpSpPr bwMode="auto">
          <a:xfrm flipV="1">
            <a:off x="1109806" y="3573015"/>
            <a:ext cx="4542314" cy="646063"/>
            <a:chOff x="4286" y="1525"/>
            <a:chExt cx="362" cy="272"/>
          </a:xfrm>
        </p:grpSpPr>
        <p:sp>
          <p:nvSpPr>
            <p:cNvPr id="83" name="Line 111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4" name="Line 112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85" name="AutoShape 150"/>
          <p:cNvSpPr>
            <a:spLocks noChangeArrowheads="1"/>
          </p:cNvSpPr>
          <p:nvPr/>
        </p:nvSpPr>
        <p:spPr bwMode="auto">
          <a:xfrm>
            <a:off x="1074088" y="4183370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4785227" y="4508798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4785227" y="5087466"/>
            <a:ext cx="215900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 flipV="1">
            <a:off x="4572056" y="465167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V="1">
            <a:off x="4572056" y="5231929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>
            <a:off x="5004048" y="46531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91" name="组合 279"/>
          <p:cNvGrpSpPr/>
          <p:nvPr/>
        </p:nvGrpSpPr>
        <p:grpSpPr>
          <a:xfrm>
            <a:off x="3779100" y="3933031"/>
            <a:ext cx="791790" cy="1800225"/>
            <a:chOff x="3132139" y="3933056"/>
            <a:chExt cx="863600" cy="1800225"/>
          </a:xfrm>
        </p:grpSpPr>
        <p:sp>
          <p:nvSpPr>
            <p:cNvPr id="92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寄存器堆</a:t>
              </a:r>
            </a:p>
          </p:txBody>
        </p:sp>
        <p:sp>
          <p:nvSpPr>
            <p:cNvPr id="93" name="Text Box 17"/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96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Reg2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 Box 19"/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Reg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93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Data1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98" name="Text Box 22"/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Read </a:t>
              </a: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Data2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9" name="组合 300"/>
          <p:cNvGrpSpPr/>
          <p:nvPr/>
        </p:nvGrpSpPr>
        <p:grpSpPr>
          <a:xfrm>
            <a:off x="4355914" y="5637064"/>
            <a:ext cx="72008" cy="80540"/>
            <a:chOff x="287524" y="3070225"/>
            <a:chExt cx="72008" cy="80540"/>
          </a:xfrm>
        </p:grpSpPr>
        <p:cxnSp>
          <p:nvCxnSpPr>
            <p:cNvPr id="100" name="直接连接符 99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组合 311"/>
          <p:cNvGrpSpPr/>
          <p:nvPr/>
        </p:nvGrpSpPr>
        <p:grpSpPr>
          <a:xfrm>
            <a:off x="4860056" y="5297865"/>
            <a:ext cx="72008" cy="80540"/>
            <a:chOff x="287524" y="3070225"/>
            <a:chExt cx="72008" cy="80540"/>
          </a:xfrm>
        </p:grpSpPr>
        <p:cxnSp>
          <p:nvCxnSpPr>
            <p:cNvPr id="103" name="直接连接符 10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5" name="组合 338"/>
          <p:cNvGrpSpPr/>
          <p:nvPr/>
        </p:nvGrpSpPr>
        <p:grpSpPr>
          <a:xfrm>
            <a:off x="4855077" y="4723214"/>
            <a:ext cx="72008" cy="80540"/>
            <a:chOff x="287524" y="3070225"/>
            <a:chExt cx="72008" cy="80540"/>
          </a:xfrm>
        </p:grpSpPr>
        <p:cxnSp>
          <p:nvCxnSpPr>
            <p:cNvPr id="106" name="直接连接符 10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8" name="组合 61"/>
          <p:cNvGrpSpPr/>
          <p:nvPr/>
        </p:nvGrpSpPr>
        <p:grpSpPr>
          <a:xfrm>
            <a:off x="5868144" y="4409876"/>
            <a:ext cx="501799" cy="1179364"/>
            <a:chOff x="3132137" y="4337869"/>
            <a:chExt cx="582176" cy="1179364"/>
          </a:xfrm>
        </p:grpSpPr>
        <p:sp>
          <p:nvSpPr>
            <p:cNvPr id="109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10" name="Text Box 24"/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6449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 dirty="0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 dirty="0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111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Zero</a:t>
              </a:r>
            </a:p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>
                  <a:solidFill>
                    <a:srgbClr val="000000"/>
                  </a:solidFill>
                </a:rPr>
                <a:t>Ov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12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113" name="Rectangle 79"/>
          <p:cNvSpPr>
            <a:spLocks noChangeArrowheads="1"/>
          </p:cNvSpPr>
          <p:nvPr/>
        </p:nvSpPr>
        <p:spPr bwMode="auto">
          <a:xfrm>
            <a:off x="6876002" y="4871780"/>
            <a:ext cx="504825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00" b="1" dirty="0" err="1">
                <a:solidFill>
                  <a:srgbClr val="000000"/>
                </a:solidFill>
                <a:latin typeface="Cambria" pitchFamily="18" charset="0"/>
              </a:rPr>
              <a:t>ALUOut</a:t>
            </a:r>
            <a:endParaRPr kumimoji="1" lang="en-US" altLang="zh-CN" sz="10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14" name="Line 55"/>
          <p:cNvSpPr>
            <a:spLocks noChangeShapeType="1"/>
          </p:cNvSpPr>
          <p:nvPr/>
        </p:nvSpPr>
        <p:spPr bwMode="auto">
          <a:xfrm flipV="1">
            <a:off x="6372200" y="5013175"/>
            <a:ext cx="5040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15" name="组合 300"/>
          <p:cNvGrpSpPr/>
          <p:nvPr/>
        </p:nvGrpSpPr>
        <p:grpSpPr>
          <a:xfrm>
            <a:off x="7236296" y="5085184"/>
            <a:ext cx="72008" cy="80540"/>
            <a:chOff x="287524" y="3070225"/>
            <a:chExt cx="72008" cy="80540"/>
          </a:xfrm>
        </p:grpSpPr>
        <p:cxnSp>
          <p:nvCxnSpPr>
            <p:cNvPr id="116" name="直接连接符 115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8" name="Group 87"/>
          <p:cNvGrpSpPr>
            <a:grpSpLocks/>
          </p:cNvGrpSpPr>
          <p:nvPr/>
        </p:nvGrpSpPr>
        <p:grpSpPr bwMode="auto">
          <a:xfrm flipV="1">
            <a:off x="2774168" y="5589240"/>
            <a:ext cx="4822168" cy="1080120"/>
            <a:chOff x="4241" y="3249"/>
            <a:chExt cx="361" cy="271"/>
          </a:xfrm>
        </p:grpSpPr>
        <p:sp>
          <p:nvSpPr>
            <p:cNvPr id="119" name="Line 88"/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20" name="Line 89"/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21" name="Line 164"/>
          <p:cNvSpPr>
            <a:spLocks noChangeShapeType="1"/>
          </p:cNvSpPr>
          <p:nvPr/>
        </p:nvSpPr>
        <p:spPr bwMode="auto">
          <a:xfrm flipH="1" flipV="1">
            <a:off x="7596336" y="5005175"/>
            <a:ext cx="0" cy="1664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2" name="Line 9"/>
          <p:cNvSpPr>
            <a:spLocks noChangeShapeType="1"/>
          </p:cNvSpPr>
          <p:nvPr/>
        </p:nvSpPr>
        <p:spPr bwMode="auto">
          <a:xfrm flipV="1">
            <a:off x="5292080" y="5445222"/>
            <a:ext cx="0" cy="100811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3" name="Line 49"/>
          <p:cNvSpPr>
            <a:spLocks noChangeShapeType="1"/>
          </p:cNvSpPr>
          <p:nvPr/>
        </p:nvSpPr>
        <p:spPr bwMode="auto">
          <a:xfrm flipV="1">
            <a:off x="2915816" y="6453336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4" name="Line 140"/>
          <p:cNvSpPr>
            <a:spLocks noChangeShapeType="1"/>
          </p:cNvSpPr>
          <p:nvPr/>
        </p:nvSpPr>
        <p:spPr bwMode="auto">
          <a:xfrm>
            <a:off x="3347864" y="6381328"/>
            <a:ext cx="14128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Text Box 257"/>
          <p:cNvSpPr txBox="1">
            <a:spLocks noChangeArrowheads="1"/>
          </p:cNvSpPr>
          <p:nvPr/>
        </p:nvSpPr>
        <p:spPr bwMode="auto">
          <a:xfrm>
            <a:off x="3347864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26" name="Line 263"/>
          <p:cNvSpPr>
            <a:spLocks noChangeShapeType="1"/>
          </p:cNvSpPr>
          <p:nvPr/>
        </p:nvSpPr>
        <p:spPr bwMode="auto">
          <a:xfrm>
            <a:off x="4427984" y="6455488"/>
            <a:ext cx="86409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27" name="组合 116"/>
          <p:cNvGrpSpPr/>
          <p:nvPr/>
        </p:nvGrpSpPr>
        <p:grpSpPr>
          <a:xfrm rot="10800000" flipH="1" flipV="1">
            <a:off x="3779912" y="6237312"/>
            <a:ext cx="650224" cy="292234"/>
            <a:chOff x="3132138" y="4581128"/>
            <a:chExt cx="717226" cy="292234"/>
          </a:xfrm>
        </p:grpSpPr>
        <p:cxnSp>
          <p:nvCxnSpPr>
            <p:cNvPr id="128" name="直接连接符 127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Box 131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000000"/>
                  </a:solidFill>
                  <a:latin typeface="Cambria" pitchFamily="18" charset="0"/>
                  <a:ea typeface="黑体" pitchFamily="49" charset="-122"/>
                </a:rPr>
                <a:t>扩展</a:t>
              </a:r>
              <a:endParaRPr lang="zh-CN" altLang="en-US" sz="1200" dirty="0">
                <a:solidFill>
                  <a:srgbClr val="000000"/>
                </a:solidFill>
                <a:latin typeface="Cambria" pitchFamily="18" charset="0"/>
                <a:ea typeface="黑体" pitchFamily="49" charset="-122"/>
              </a:endParaRPr>
            </a:p>
          </p:txBody>
        </p:sp>
      </p:grpSp>
      <p:sp>
        <p:nvSpPr>
          <p:cNvPr id="133" name="Line 139"/>
          <p:cNvSpPr>
            <a:spLocks noChangeShapeType="1"/>
          </p:cNvSpPr>
          <p:nvPr/>
        </p:nvSpPr>
        <p:spPr bwMode="auto">
          <a:xfrm>
            <a:off x="4656216" y="6385521"/>
            <a:ext cx="144462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4" name="Text Box 258"/>
          <p:cNvSpPr txBox="1">
            <a:spLocks noChangeArrowheads="1"/>
          </p:cNvSpPr>
          <p:nvPr/>
        </p:nvSpPr>
        <p:spPr bwMode="auto">
          <a:xfrm>
            <a:off x="4644008" y="6311472"/>
            <a:ext cx="215900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35" name="Line 38"/>
          <p:cNvSpPr>
            <a:spLocks noChangeShapeType="1"/>
          </p:cNvSpPr>
          <p:nvPr/>
        </p:nvSpPr>
        <p:spPr bwMode="auto">
          <a:xfrm>
            <a:off x="5001127" y="5218911"/>
            <a:ext cx="4349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6" name="任意多边形 135"/>
          <p:cNvSpPr/>
          <p:nvPr/>
        </p:nvSpPr>
        <p:spPr bwMode="auto">
          <a:xfrm>
            <a:off x="5436096" y="5157192"/>
            <a:ext cx="216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7" name="Line 55"/>
          <p:cNvSpPr>
            <a:spLocks noChangeShapeType="1"/>
          </p:cNvSpPr>
          <p:nvPr/>
        </p:nvSpPr>
        <p:spPr bwMode="auto">
          <a:xfrm>
            <a:off x="5292080" y="5445224"/>
            <a:ext cx="14401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8" name="Line 55"/>
          <p:cNvSpPr>
            <a:spLocks noChangeShapeType="1"/>
          </p:cNvSpPr>
          <p:nvPr/>
        </p:nvSpPr>
        <p:spPr bwMode="auto">
          <a:xfrm>
            <a:off x="5652120" y="5373216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39" name="AutoShape 158"/>
          <p:cNvSpPr>
            <a:spLocks noChangeArrowheads="1"/>
          </p:cNvSpPr>
          <p:nvPr/>
        </p:nvSpPr>
        <p:spPr bwMode="auto">
          <a:xfrm>
            <a:off x="2880525" y="5051464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0" name="Line 48"/>
          <p:cNvSpPr>
            <a:spLocks noChangeShapeType="1"/>
          </p:cNvSpPr>
          <p:nvPr/>
        </p:nvSpPr>
        <p:spPr bwMode="auto">
          <a:xfrm>
            <a:off x="2915816" y="5085184"/>
            <a:ext cx="0" cy="13681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1" name="Line 55"/>
          <p:cNvSpPr>
            <a:spLocks noChangeShapeType="1"/>
          </p:cNvSpPr>
          <p:nvPr/>
        </p:nvSpPr>
        <p:spPr bwMode="auto">
          <a:xfrm>
            <a:off x="2771800" y="5589240"/>
            <a:ext cx="5040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2" name="Line 55"/>
          <p:cNvSpPr>
            <a:spLocks noChangeShapeType="1"/>
          </p:cNvSpPr>
          <p:nvPr/>
        </p:nvSpPr>
        <p:spPr bwMode="auto">
          <a:xfrm>
            <a:off x="7377801" y="5015449"/>
            <a:ext cx="506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43" name="组合 78"/>
          <p:cNvGrpSpPr/>
          <p:nvPr/>
        </p:nvGrpSpPr>
        <p:grpSpPr>
          <a:xfrm>
            <a:off x="2121371" y="6165304"/>
            <a:ext cx="506413" cy="431800"/>
            <a:chOff x="1496555" y="4858249"/>
            <a:chExt cx="506413" cy="431800"/>
          </a:xfrm>
        </p:grpSpPr>
        <p:sp>
          <p:nvSpPr>
            <p:cNvPr id="144" name="Rectangle 77"/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数据</a:t>
              </a:r>
              <a:endParaRPr kumimoji="1" lang="en-US" altLang="zh-CN" sz="1200" b="1" dirty="0" smtClean="0">
                <a:solidFill>
                  <a:srgbClr val="000000"/>
                </a:solidFill>
              </a:endParaRPr>
            </a:p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 smtClean="0">
                  <a:solidFill>
                    <a:srgbClr val="000000"/>
                  </a:solidFill>
                </a:rPr>
                <a:t>寄存器</a:t>
              </a:r>
              <a:endParaRPr kumimoji="1" lang="zh-CN" alt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5" name="组合 80"/>
            <p:cNvGrpSpPr/>
            <p:nvPr/>
          </p:nvGrpSpPr>
          <p:grpSpPr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146" name="直接连接符 145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直接连接符 146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48" name="Line 164"/>
          <p:cNvSpPr>
            <a:spLocks noChangeShapeType="1"/>
          </p:cNvSpPr>
          <p:nvPr/>
        </p:nvSpPr>
        <p:spPr bwMode="auto">
          <a:xfrm flipH="1" flipV="1">
            <a:off x="8676456" y="5228356"/>
            <a:ext cx="0" cy="1585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49" name="Line 253"/>
          <p:cNvSpPr>
            <a:spLocks noChangeShapeType="1"/>
          </p:cNvSpPr>
          <p:nvPr/>
        </p:nvSpPr>
        <p:spPr bwMode="auto">
          <a:xfrm>
            <a:off x="2411760" y="6813376"/>
            <a:ext cx="626469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0" name="Line 164"/>
          <p:cNvSpPr>
            <a:spLocks noChangeShapeType="1"/>
          </p:cNvSpPr>
          <p:nvPr/>
        </p:nvSpPr>
        <p:spPr bwMode="auto">
          <a:xfrm flipV="1">
            <a:off x="2411760" y="6597352"/>
            <a:ext cx="0" cy="2160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1" name="Line 48"/>
          <p:cNvSpPr>
            <a:spLocks noChangeShapeType="1"/>
          </p:cNvSpPr>
          <p:nvPr/>
        </p:nvSpPr>
        <p:spPr bwMode="auto">
          <a:xfrm flipH="1">
            <a:off x="2411757" y="5733256"/>
            <a:ext cx="2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2" name="Line 126"/>
          <p:cNvSpPr>
            <a:spLocks noChangeShapeType="1"/>
          </p:cNvSpPr>
          <p:nvPr/>
        </p:nvSpPr>
        <p:spPr bwMode="auto">
          <a:xfrm>
            <a:off x="2411760" y="5733256"/>
            <a:ext cx="864096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53" name="组合 175"/>
          <p:cNvGrpSpPr/>
          <p:nvPr/>
        </p:nvGrpSpPr>
        <p:grpSpPr>
          <a:xfrm>
            <a:off x="7884114" y="4707736"/>
            <a:ext cx="648000" cy="1296988"/>
            <a:chOff x="3312847" y="4365104"/>
            <a:chExt cx="684861" cy="1296988"/>
          </a:xfrm>
        </p:grpSpPr>
        <p:sp>
          <p:nvSpPr>
            <p:cNvPr id="154" name="Rectangle 12"/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>
              <a:no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b="1" dirty="0" smtClean="0">
                <a:solidFill>
                  <a:srgbClr val="000000"/>
                </a:solidFill>
                <a:latin typeface="Helvetica" pitchFamily="80" charset="0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endParaRPr lang="en-US" altLang="zh-CN" sz="11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存储器</a:t>
              </a:r>
              <a:endParaRPr lang="en-US" altLang="zh-CN" sz="1200" dirty="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155" name="Text Box 13"/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Addr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56" name="Text Box 13"/>
            <p:cNvSpPr txBox="1">
              <a:spLocks noChangeArrowheads="1"/>
            </p:cNvSpPr>
            <p:nvPr/>
          </p:nvSpPr>
          <p:spPr bwMode="auto">
            <a:xfrm>
              <a:off x="3680426" y="4759052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err="1" smtClean="0">
                  <a:solidFill>
                    <a:srgbClr val="000000"/>
                  </a:solidFill>
                </a:rPr>
                <a:t>ReadData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57" name="Text Box 13"/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Write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Data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8" name="Line 186"/>
          <p:cNvSpPr>
            <a:spLocks noChangeShapeType="1"/>
          </p:cNvSpPr>
          <p:nvPr/>
        </p:nvSpPr>
        <p:spPr bwMode="auto">
          <a:xfrm>
            <a:off x="8532114" y="5220259"/>
            <a:ext cx="14434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59" name="Group 30"/>
          <p:cNvGrpSpPr>
            <a:grpSpLocks/>
          </p:cNvGrpSpPr>
          <p:nvPr/>
        </p:nvGrpSpPr>
        <p:grpSpPr bwMode="auto">
          <a:xfrm>
            <a:off x="3492056" y="5517256"/>
            <a:ext cx="288000" cy="216000"/>
            <a:chOff x="2064" y="2931"/>
            <a:chExt cx="136" cy="227"/>
          </a:xfrm>
        </p:grpSpPr>
        <p:sp>
          <p:nvSpPr>
            <p:cNvPr id="160" name="Line 31"/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61" name="Line 32"/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62" name="Line 33"/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63" name="AutoShape 155"/>
          <p:cNvSpPr>
            <a:spLocks noChangeArrowheads="1"/>
          </p:cNvSpPr>
          <p:nvPr/>
        </p:nvSpPr>
        <p:spPr bwMode="auto">
          <a:xfrm>
            <a:off x="7560056" y="4986216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4" name="AutoShape 153"/>
          <p:cNvSpPr>
            <a:spLocks noChangeArrowheads="1"/>
          </p:cNvSpPr>
          <p:nvPr/>
        </p:nvSpPr>
        <p:spPr bwMode="auto">
          <a:xfrm>
            <a:off x="5112056" y="5184216"/>
            <a:ext cx="71437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5" name="Line 160"/>
          <p:cNvSpPr>
            <a:spLocks noChangeShapeType="1"/>
          </p:cNvSpPr>
          <p:nvPr/>
        </p:nvSpPr>
        <p:spPr bwMode="auto">
          <a:xfrm flipV="1">
            <a:off x="5148056" y="5733256"/>
            <a:ext cx="2736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6" name="Line 73"/>
          <p:cNvSpPr>
            <a:spLocks noChangeShapeType="1"/>
          </p:cNvSpPr>
          <p:nvPr/>
        </p:nvSpPr>
        <p:spPr bwMode="auto">
          <a:xfrm rot="16200000" flipH="1">
            <a:off x="4896037" y="5481228"/>
            <a:ext cx="504054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7" name="Line 48"/>
          <p:cNvSpPr>
            <a:spLocks noChangeShapeType="1"/>
          </p:cNvSpPr>
          <p:nvPr/>
        </p:nvSpPr>
        <p:spPr bwMode="auto">
          <a:xfrm>
            <a:off x="2915816" y="3789040"/>
            <a:ext cx="0" cy="15121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8" name="Line 47"/>
          <p:cNvSpPr>
            <a:spLocks noChangeShapeType="1"/>
          </p:cNvSpPr>
          <p:nvPr/>
        </p:nvSpPr>
        <p:spPr bwMode="auto">
          <a:xfrm flipV="1">
            <a:off x="2915816" y="3789040"/>
            <a:ext cx="273630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69" name="Line 164"/>
          <p:cNvSpPr>
            <a:spLocks noChangeShapeType="1"/>
          </p:cNvSpPr>
          <p:nvPr/>
        </p:nvSpPr>
        <p:spPr bwMode="auto">
          <a:xfrm flipV="1">
            <a:off x="6444208" y="3573016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170" name="组合 279"/>
          <p:cNvGrpSpPr/>
          <p:nvPr/>
        </p:nvGrpSpPr>
        <p:grpSpPr>
          <a:xfrm>
            <a:off x="5652120" y="3284984"/>
            <a:ext cx="792088" cy="648072"/>
            <a:chOff x="3132139" y="4437112"/>
            <a:chExt cx="863600" cy="1166552"/>
          </a:xfrm>
        </p:grpSpPr>
        <p:sp>
          <p:nvSpPr>
            <p:cNvPr id="171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t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2" name="Text Box 17"/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dirty="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IMM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  <p:sp>
          <p:nvSpPr>
            <p:cNvPr id="173" name="Text Box 22"/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NPC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2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300" dirty="0" smtClean="0">
                <a:solidFill>
                  <a:srgbClr val="000000"/>
                </a:solidFill>
              </a:endParaRPr>
            </a:p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rgbClr val="000000"/>
                  </a:solidFill>
                </a:rPr>
                <a:t>PC+4</a:t>
              </a:r>
              <a:endParaRPr lang="en-US" altLang="zh-CN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74" name="Line 164"/>
          <p:cNvSpPr>
            <a:spLocks noChangeShapeType="1"/>
          </p:cNvSpPr>
          <p:nvPr/>
        </p:nvSpPr>
        <p:spPr bwMode="auto">
          <a:xfrm flipH="1" flipV="1">
            <a:off x="6588224" y="3140968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75" name="Line 48"/>
          <p:cNvSpPr>
            <a:spLocks noChangeShapeType="1"/>
          </p:cNvSpPr>
          <p:nvPr/>
        </p:nvSpPr>
        <p:spPr bwMode="auto">
          <a:xfrm>
            <a:off x="3059832" y="3789040"/>
            <a:ext cx="0" cy="864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76" name="Line 48"/>
          <p:cNvSpPr>
            <a:spLocks noChangeShapeType="1"/>
          </p:cNvSpPr>
          <p:nvPr/>
        </p:nvSpPr>
        <p:spPr bwMode="auto">
          <a:xfrm>
            <a:off x="3203848" y="3789040"/>
            <a:ext cx="0" cy="4320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78" name="AutoShape 158"/>
          <p:cNvSpPr>
            <a:spLocks noChangeArrowheads="1"/>
          </p:cNvSpPr>
          <p:nvPr/>
        </p:nvSpPr>
        <p:spPr bwMode="auto">
          <a:xfrm>
            <a:off x="3017685" y="4623226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79" name="AutoShape 158"/>
          <p:cNvSpPr>
            <a:spLocks noChangeArrowheads="1"/>
          </p:cNvSpPr>
          <p:nvPr/>
        </p:nvSpPr>
        <p:spPr bwMode="auto">
          <a:xfrm>
            <a:off x="3162465" y="4190608"/>
            <a:ext cx="71438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0" name="Line 164"/>
          <p:cNvSpPr>
            <a:spLocks noChangeShapeType="1"/>
          </p:cNvSpPr>
          <p:nvPr/>
        </p:nvSpPr>
        <p:spPr bwMode="auto">
          <a:xfrm flipV="1">
            <a:off x="6444208" y="3789040"/>
            <a:ext cx="1440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1" name="Line 164"/>
          <p:cNvSpPr>
            <a:spLocks noChangeShapeType="1"/>
          </p:cNvSpPr>
          <p:nvPr/>
        </p:nvSpPr>
        <p:spPr bwMode="auto">
          <a:xfrm flipH="1" flipV="1">
            <a:off x="6588224" y="3789040"/>
            <a:ext cx="0" cy="23042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2" name="任意多边形 181"/>
          <p:cNvSpPr/>
          <p:nvPr/>
        </p:nvSpPr>
        <p:spPr bwMode="auto">
          <a:xfrm>
            <a:off x="3276056" y="5517280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sp>
        <p:nvSpPr>
          <p:cNvPr id="183" name="Line 263"/>
          <p:cNvSpPr>
            <a:spLocks noChangeShapeType="1"/>
          </p:cNvSpPr>
          <p:nvPr/>
        </p:nvSpPr>
        <p:spPr bwMode="auto">
          <a:xfrm>
            <a:off x="3059832" y="6093296"/>
            <a:ext cx="352839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4" name="Line 126"/>
          <p:cNvSpPr>
            <a:spLocks noChangeShapeType="1"/>
          </p:cNvSpPr>
          <p:nvPr/>
        </p:nvSpPr>
        <p:spPr bwMode="auto">
          <a:xfrm>
            <a:off x="3059832" y="5877272"/>
            <a:ext cx="2160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5" name="Line 9"/>
          <p:cNvSpPr>
            <a:spLocks noChangeShapeType="1"/>
          </p:cNvSpPr>
          <p:nvPr/>
        </p:nvSpPr>
        <p:spPr bwMode="auto">
          <a:xfrm flipV="1">
            <a:off x="3059832" y="5877272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6" name="Line 145"/>
          <p:cNvSpPr>
            <a:spLocks noChangeShapeType="1"/>
          </p:cNvSpPr>
          <p:nvPr/>
        </p:nvSpPr>
        <p:spPr bwMode="auto">
          <a:xfrm>
            <a:off x="4857359" y="3719041"/>
            <a:ext cx="14446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7" name="Text Box 146"/>
          <p:cNvSpPr txBox="1">
            <a:spLocks noChangeArrowheads="1"/>
          </p:cNvSpPr>
          <p:nvPr/>
        </p:nvSpPr>
        <p:spPr bwMode="auto">
          <a:xfrm>
            <a:off x="4857359" y="3680941"/>
            <a:ext cx="2159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b="1">
                <a:solidFill>
                  <a:srgbClr val="000000"/>
                </a:solidFill>
              </a:rPr>
              <a:t>26</a:t>
            </a:r>
          </a:p>
        </p:txBody>
      </p:sp>
      <p:sp>
        <p:nvSpPr>
          <p:cNvPr id="188" name="Line 29"/>
          <p:cNvSpPr>
            <a:spLocks noChangeShapeType="1"/>
          </p:cNvSpPr>
          <p:nvPr/>
        </p:nvSpPr>
        <p:spPr bwMode="auto">
          <a:xfrm flipV="1">
            <a:off x="3563150" y="5076216"/>
            <a:ext cx="2174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89" name="Line 126"/>
          <p:cNvSpPr>
            <a:spLocks noChangeShapeType="1"/>
          </p:cNvSpPr>
          <p:nvPr/>
        </p:nvSpPr>
        <p:spPr bwMode="auto">
          <a:xfrm flipV="1">
            <a:off x="3131350" y="52292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90" name="Text Box 127"/>
          <p:cNvSpPr txBox="1">
            <a:spLocks noChangeArrowheads="1"/>
          </p:cNvSpPr>
          <p:nvPr/>
        </p:nvSpPr>
        <p:spPr bwMode="auto">
          <a:xfrm>
            <a:off x="2986888" y="5209133"/>
            <a:ext cx="1444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solidFill>
                  <a:srgbClr val="000000"/>
                </a:solidFill>
              </a:rPr>
              <a:t>1F</a:t>
            </a:r>
          </a:p>
        </p:txBody>
      </p:sp>
      <p:sp>
        <p:nvSpPr>
          <p:cNvPr id="191" name="任意多边形 190"/>
          <p:cNvSpPr/>
          <p:nvPr/>
        </p:nvSpPr>
        <p:spPr bwMode="auto">
          <a:xfrm>
            <a:off x="3347888" y="4869208"/>
            <a:ext cx="216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0</a:t>
            </a:r>
            <a:endParaRPr kumimoji="1" lang="en-US" altLang="zh-CN" sz="300" dirty="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dirty="0">
                <a:solidFill>
                  <a:srgbClr val="000000"/>
                </a:solidFill>
              </a:rPr>
              <a:t>2</a:t>
            </a:r>
            <a:endParaRPr kumimoji="1" lang="en-US" altLang="zh-CN" sz="900" dirty="0" smtClean="0">
              <a:solidFill>
                <a:srgbClr val="000000"/>
              </a:solidFill>
            </a:endParaRPr>
          </a:p>
        </p:txBody>
      </p:sp>
      <p:grpSp>
        <p:nvGrpSpPr>
          <p:cNvPr id="192" name="Group 97"/>
          <p:cNvGrpSpPr>
            <a:grpSpLocks/>
          </p:cNvGrpSpPr>
          <p:nvPr/>
        </p:nvGrpSpPr>
        <p:grpSpPr bwMode="auto">
          <a:xfrm>
            <a:off x="3059913" y="4657254"/>
            <a:ext cx="287337" cy="247650"/>
            <a:chOff x="4286" y="1525"/>
            <a:chExt cx="362" cy="272"/>
          </a:xfrm>
        </p:grpSpPr>
        <p:sp>
          <p:nvSpPr>
            <p:cNvPr id="193" name="Line 98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94" name="Line 99"/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95" name="AutoShape 147"/>
          <p:cNvSpPr>
            <a:spLocks noChangeArrowheads="1"/>
          </p:cNvSpPr>
          <p:nvPr/>
        </p:nvSpPr>
        <p:spPr bwMode="auto">
          <a:xfrm>
            <a:off x="3024988" y="4615344"/>
            <a:ext cx="71437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96" name="Text Box 170"/>
          <p:cNvSpPr txBox="1">
            <a:spLocks noChangeArrowheads="1"/>
          </p:cNvSpPr>
          <p:nvPr/>
        </p:nvSpPr>
        <p:spPr bwMode="auto">
          <a:xfrm>
            <a:off x="3167863" y="4760441"/>
            <a:ext cx="2159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M1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197" name="组合 300"/>
          <p:cNvGrpSpPr/>
          <p:nvPr/>
        </p:nvGrpSpPr>
        <p:grpSpPr>
          <a:xfrm flipV="1">
            <a:off x="8316416" y="4725144"/>
            <a:ext cx="72008" cy="80540"/>
            <a:chOff x="287524" y="3070225"/>
            <a:chExt cx="72008" cy="80540"/>
          </a:xfrm>
        </p:grpSpPr>
        <p:cxnSp>
          <p:nvCxnSpPr>
            <p:cNvPr id="198" name="直接连接符 19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0" name="Text Box 170"/>
          <p:cNvSpPr txBox="1">
            <a:spLocks noChangeArrowheads="1"/>
          </p:cNvSpPr>
          <p:nvPr/>
        </p:nvSpPr>
        <p:spPr bwMode="auto">
          <a:xfrm>
            <a:off x="3131964" y="5424899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M2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sp>
        <p:nvSpPr>
          <p:cNvPr id="201" name="Text Box 170"/>
          <p:cNvSpPr txBox="1">
            <a:spLocks noChangeArrowheads="1"/>
          </p:cNvSpPr>
          <p:nvPr/>
        </p:nvSpPr>
        <p:spPr bwMode="auto">
          <a:xfrm>
            <a:off x="5508228" y="5568915"/>
            <a:ext cx="2159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1" kern="0" dirty="0" smtClean="0">
                <a:solidFill>
                  <a:srgbClr val="000000"/>
                </a:solidFill>
              </a:rPr>
              <a:t>M3</a:t>
            </a:r>
            <a:endParaRPr lang="en-US" altLang="zh-CN" sz="1000" b="1" kern="0" dirty="0">
              <a:solidFill>
                <a:srgbClr val="000000"/>
              </a:solidFill>
            </a:endParaRPr>
          </a:p>
        </p:txBody>
      </p:sp>
      <p:grpSp>
        <p:nvGrpSpPr>
          <p:cNvPr id="379" name="组合 378"/>
          <p:cNvGrpSpPr/>
          <p:nvPr/>
        </p:nvGrpSpPr>
        <p:grpSpPr>
          <a:xfrm>
            <a:off x="4572000" y="2124000"/>
            <a:ext cx="1440000" cy="2359898"/>
            <a:chOff x="4788024" y="2132856"/>
            <a:chExt cx="3384376" cy="576064"/>
          </a:xfrm>
        </p:grpSpPr>
        <p:cxnSp>
          <p:nvCxnSpPr>
            <p:cNvPr id="380" name="直接连接符 379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接连接符 380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组合 24"/>
          <p:cNvGrpSpPr/>
          <p:nvPr/>
        </p:nvGrpSpPr>
        <p:grpSpPr>
          <a:xfrm>
            <a:off x="4572000" y="1268760"/>
            <a:ext cx="1785161" cy="3354466"/>
            <a:chOff x="4788024" y="2132856"/>
            <a:chExt cx="3384376" cy="576064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4788024" y="2132856"/>
              <a:ext cx="3384376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8172400" y="2132856"/>
              <a:ext cx="0" cy="57606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3635896" y="2708920"/>
            <a:ext cx="504000" cy="3595918"/>
            <a:chOff x="3635896" y="2708920"/>
            <a:chExt cx="504000" cy="3595918"/>
          </a:xfrm>
        </p:grpSpPr>
        <p:grpSp>
          <p:nvGrpSpPr>
            <p:cNvPr id="29" name="组合 28"/>
            <p:cNvGrpSpPr/>
            <p:nvPr/>
          </p:nvGrpSpPr>
          <p:grpSpPr>
            <a:xfrm flipH="1">
              <a:off x="3635896" y="2708920"/>
              <a:ext cx="144000" cy="3240000"/>
              <a:chOff x="4788024" y="2132856"/>
              <a:chExt cx="3384376" cy="576064"/>
            </a:xfrm>
          </p:grpSpPr>
          <p:cxnSp>
            <p:nvCxnSpPr>
              <p:cNvPr id="30" name="直接连接符 29"/>
              <p:cNvCxnSpPr/>
              <p:nvPr/>
            </p:nvCxnSpPr>
            <p:spPr bwMode="auto">
              <a:xfrm>
                <a:off x="4788024" y="2132856"/>
                <a:ext cx="338437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8172400" y="2132856"/>
                <a:ext cx="0" cy="57606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5" name="组合 204"/>
            <p:cNvGrpSpPr/>
            <p:nvPr/>
          </p:nvGrpSpPr>
          <p:grpSpPr>
            <a:xfrm>
              <a:off x="3635896" y="5944838"/>
              <a:ext cx="504000" cy="360000"/>
              <a:chOff x="4788024" y="2132856"/>
              <a:chExt cx="3384376" cy="576064"/>
            </a:xfrm>
          </p:grpSpPr>
          <p:cxnSp>
            <p:nvCxnSpPr>
              <p:cNvPr id="206" name="直接连接符 205"/>
              <p:cNvCxnSpPr/>
              <p:nvPr/>
            </p:nvCxnSpPr>
            <p:spPr bwMode="auto">
              <a:xfrm>
                <a:off x="4788024" y="2132856"/>
                <a:ext cx="338437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直接连接符 206"/>
              <p:cNvCxnSpPr/>
              <p:nvPr/>
            </p:nvCxnSpPr>
            <p:spPr bwMode="auto">
              <a:xfrm>
                <a:off x="8172400" y="2132856"/>
                <a:ext cx="0" cy="57606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04" name="TextBox 203"/>
          <p:cNvSpPr txBox="1"/>
          <p:nvPr/>
        </p:nvSpPr>
        <p:spPr>
          <a:xfrm>
            <a:off x="4644008" y="2394922"/>
            <a:ext cx="7120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altLang="zh-CN" dirty="0" err="1" smtClean="0"/>
              <a:t>GPRWr</a:t>
            </a:r>
            <a:endParaRPr lang="zh-CN" altLang="en-US" dirty="0"/>
          </a:p>
        </p:txBody>
      </p:sp>
      <p:grpSp>
        <p:nvGrpSpPr>
          <p:cNvPr id="208" name="组合 207"/>
          <p:cNvGrpSpPr/>
          <p:nvPr/>
        </p:nvGrpSpPr>
        <p:grpSpPr>
          <a:xfrm flipH="1">
            <a:off x="4208953" y="2671921"/>
            <a:ext cx="514496" cy="1265845"/>
            <a:chOff x="3635896" y="2708921"/>
            <a:chExt cx="514496" cy="3595917"/>
          </a:xfrm>
        </p:grpSpPr>
        <p:grpSp>
          <p:nvGrpSpPr>
            <p:cNvPr id="209" name="组合 208"/>
            <p:cNvGrpSpPr/>
            <p:nvPr/>
          </p:nvGrpSpPr>
          <p:grpSpPr>
            <a:xfrm flipH="1">
              <a:off x="3635896" y="2708921"/>
              <a:ext cx="144000" cy="923320"/>
              <a:chOff x="4788024" y="2132856"/>
              <a:chExt cx="3384376" cy="164164"/>
            </a:xfrm>
          </p:grpSpPr>
          <p:cxnSp>
            <p:nvCxnSpPr>
              <p:cNvPr id="213" name="直接连接符 212"/>
              <p:cNvCxnSpPr/>
              <p:nvPr/>
            </p:nvCxnSpPr>
            <p:spPr bwMode="auto">
              <a:xfrm>
                <a:off x="4788024" y="2132856"/>
                <a:ext cx="338437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直接连接符 213"/>
              <p:cNvCxnSpPr/>
              <p:nvPr/>
            </p:nvCxnSpPr>
            <p:spPr bwMode="auto">
              <a:xfrm>
                <a:off x="8172400" y="2132856"/>
                <a:ext cx="0" cy="16416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0" name="组合 209"/>
            <p:cNvGrpSpPr/>
            <p:nvPr/>
          </p:nvGrpSpPr>
          <p:grpSpPr>
            <a:xfrm>
              <a:off x="3646392" y="3632242"/>
              <a:ext cx="504000" cy="2672596"/>
              <a:chOff x="4858505" y="-1567708"/>
              <a:chExt cx="3384376" cy="4276628"/>
            </a:xfrm>
          </p:grpSpPr>
          <p:cxnSp>
            <p:nvCxnSpPr>
              <p:cNvPr id="211" name="直接连接符 210"/>
              <p:cNvCxnSpPr/>
              <p:nvPr/>
            </p:nvCxnSpPr>
            <p:spPr bwMode="auto">
              <a:xfrm>
                <a:off x="4858505" y="-1567708"/>
                <a:ext cx="3384376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直接连接符 211"/>
              <p:cNvCxnSpPr/>
              <p:nvPr/>
            </p:nvCxnSpPr>
            <p:spPr bwMode="auto">
              <a:xfrm>
                <a:off x="8167417" y="-1567708"/>
                <a:ext cx="4983" cy="4276628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0560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/>
      <p:bldP spid="370" grpId="0"/>
      <p:bldP spid="378" grpId="0"/>
      <p:bldP spid="382" grpId="0"/>
      <p:bldP spid="28" grpId="0"/>
      <p:bldP spid="45" grpId="0"/>
      <p:bldP spid="46" grpId="0"/>
      <p:bldP spid="47" grpId="0"/>
      <p:bldP spid="48" grpId="0"/>
      <p:bldP spid="49" grpId="0"/>
      <p:bldP spid="54" grpId="0"/>
      <p:bldP spid="2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内容主要取材</a:t>
            </a:r>
          </a:p>
          <a:p>
            <a:pPr lvl="1"/>
            <a:r>
              <a:rPr lang="zh-CN" altLang="en-US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数字设计和计算机体系结构（第</a:t>
            </a:r>
            <a:r>
              <a:rPr lang="en-US" altLang="zh-CN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3</a:t>
            </a:r>
            <a:r>
              <a:rPr lang="zh-CN" altLang="en-US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章，第</a:t>
            </a:r>
            <a:r>
              <a:rPr lang="en-US" altLang="zh-CN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7</a:t>
            </a:r>
            <a:r>
              <a:rPr lang="zh-CN" altLang="en-US" sz="2600" kern="1200" dirty="0" smtClean="0">
                <a:solidFill>
                  <a:prstClr val="black"/>
                </a:solidFill>
                <a:latin typeface="+mn-ea"/>
                <a:cs typeface="+mn-cs"/>
              </a:rPr>
              <a:t>章）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多周期数据</a:t>
            </a:r>
            <a:r>
              <a:rPr lang="zh-CN" altLang="en-US" dirty="0"/>
              <a:t>通路控制信号分析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多周期控制器状态机构造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多周期性能分析</a:t>
            </a:r>
            <a:endParaRPr lang="en-US" altLang="zh-CN" dirty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2737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4809</Words>
  <Application>Microsoft Office PowerPoint</Application>
  <PresentationFormat>全屏显示(4:3)</PresentationFormat>
  <Paragraphs>4015</Paragraphs>
  <Slides>55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2" baseType="lpstr">
      <vt:lpstr>gxp模板</vt:lpstr>
      <vt:lpstr>3_gxp模板-2</vt:lpstr>
      <vt:lpstr>1_Office Theme</vt:lpstr>
      <vt:lpstr>Office 主题​​</vt:lpstr>
      <vt:lpstr>Office Theme</vt:lpstr>
      <vt:lpstr>1_gxp模板</vt:lpstr>
      <vt:lpstr>VISIO</vt:lpstr>
      <vt:lpstr>PowerPoint 演示文稿</vt:lpstr>
      <vt:lpstr>提纲</vt:lpstr>
      <vt:lpstr>多周期数据通路控制信号：寄存器写使能</vt:lpstr>
      <vt:lpstr>多周期数据通路控制信号：操作选择</vt:lpstr>
      <vt:lpstr>多周期数据通路控制信号：操作选择</vt:lpstr>
      <vt:lpstr>多周期数据通路控制信号：操作选择</vt:lpstr>
      <vt:lpstr>多周期数据通路控制信号：多路选择</vt:lpstr>
      <vt:lpstr>PowerPoint 演示文稿</vt:lpstr>
      <vt:lpstr>提纲</vt:lpstr>
      <vt:lpstr>PowerPoint 演示文稿</vt:lpstr>
      <vt:lpstr>多周期控制器设计</vt:lpstr>
      <vt:lpstr>FSM构造过程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FSM构造过程</vt:lpstr>
      <vt:lpstr>PowerPoint 演示文稿</vt:lpstr>
      <vt:lpstr>FSM构造过程</vt:lpstr>
      <vt:lpstr>PowerPoint 演示文稿</vt:lpstr>
      <vt:lpstr>PowerPoint 演示文稿</vt:lpstr>
      <vt:lpstr>FSM构造过程</vt:lpstr>
      <vt:lpstr>PowerPoint 演示文稿</vt:lpstr>
      <vt:lpstr>PowerPoint 演示文稿</vt:lpstr>
      <vt:lpstr>FSM构造过程</vt:lpstr>
      <vt:lpstr>PowerPoint 演示文稿</vt:lpstr>
      <vt:lpstr>PowerPoint 演示文稿</vt:lpstr>
      <vt:lpstr>FSM构造过程</vt:lpstr>
      <vt:lpstr>PowerPoint 演示文稿</vt:lpstr>
      <vt:lpstr>PowerPoint 演示文稿</vt:lpstr>
      <vt:lpstr>FSM构造过程</vt:lpstr>
      <vt:lpstr>PowerPoint 演示文稿</vt:lpstr>
      <vt:lpstr>综合信号：第1步</vt:lpstr>
      <vt:lpstr>综合信号：第2步</vt:lpstr>
      <vt:lpstr>综合信号：第3步(以PCWr为例)</vt:lpstr>
      <vt:lpstr>合并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GXP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GXP</dc:creator>
  <cp:lastModifiedBy>gxp</cp:lastModifiedBy>
  <cp:revision>314</cp:revision>
  <dcterms:created xsi:type="dcterms:W3CDTF">2012-09-14T02:41:47Z</dcterms:created>
  <dcterms:modified xsi:type="dcterms:W3CDTF">2014-03-08T15:57:25Z</dcterms:modified>
</cp:coreProperties>
</file>